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71"/>
  </p:notesMasterIdLst>
  <p:sldIdLst>
    <p:sldId id="396" r:id="rId3"/>
    <p:sldId id="257" r:id="rId4"/>
    <p:sldId id="306" r:id="rId5"/>
    <p:sldId id="285" r:id="rId6"/>
    <p:sldId id="314" r:id="rId7"/>
    <p:sldId id="329" r:id="rId8"/>
    <p:sldId id="260" r:id="rId9"/>
    <p:sldId id="263" r:id="rId10"/>
    <p:sldId id="270" r:id="rId11"/>
    <p:sldId id="333" r:id="rId12"/>
    <p:sldId id="271" r:id="rId13"/>
    <p:sldId id="334" r:id="rId14"/>
    <p:sldId id="272" r:id="rId15"/>
    <p:sldId id="273" r:id="rId16"/>
    <p:sldId id="267" r:id="rId17"/>
    <p:sldId id="269" r:id="rId18"/>
    <p:sldId id="268" r:id="rId19"/>
    <p:sldId id="262" r:id="rId20"/>
    <p:sldId id="357" r:id="rId21"/>
    <p:sldId id="264" r:id="rId22"/>
    <p:sldId id="358" r:id="rId23"/>
    <p:sldId id="266" r:id="rId24"/>
    <p:sldId id="338" r:id="rId25"/>
    <p:sldId id="316" r:id="rId26"/>
    <p:sldId id="318" r:id="rId27"/>
    <p:sldId id="317" r:id="rId28"/>
    <p:sldId id="319" r:id="rId29"/>
    <p:sldId id="320" r:id="rId30"/>
    <p:sldId id="365" r:id="rId31"/>
    <p:sldId id="371" r:id="rId32"/>
    <p:sldId id="342" r:id="rId33"/>
    <p:sldId id="321" r:id="rId34"/>
    <p:sldId id="323" r:id="rId35"/>
    <p:sldId id="322" r:id="rId36"/>
    <p:sldId id="256" r:id="rId37"/>
    <p:sldId id="415" r:id="rId38"/>
    <p:sldId id="258" r:id="rId39"/>
    <p:sldId id="259" r:id="rId40"/>
    <p:sldId id="416" r:id="rId41"/>
    <p:sldId id="261" r:id="rId42"/>
    <p:sldId id="417" r:id="rId43"/>
    <p:sldId id="418" r:id="rId44"/>
    <p:sldId id="419" r:id="rId45"/>
    <p:sldId id="265" r:id="rId46"/>
    <p:sldId id="420" r:id="rId47"/>
    <p:sldId id="421" r:id="rId48"/>
    <p:sldId id="422" r:id="rId49"/>
    <p:sldId id="423" r:id="rId50"/>
    <p:sldId id="274" r:id="rId51"/>
    <p:sldId id="275" r:id="rId52"/>
    <p:sldId id="276" r:id="rId53"/>
    <p:sldId id="278" r:id="rId54"/>
    <p:sldId id="279" r:id="rId55"/>
    <p:sldId id="280" r:id="rId56"/>
    <p:sldId id="281" r:id="rId57"/>
    <p:sldId id="424" r:id="rId58"/>
    <p:sldId id="283" r:id="rId59"/>
    <p:sldId id="284" r:id="rId60"/>
    <p:sldId id="327" r:id="rId61"/>
    <p:sldId id="374" r:id="rId62"/>
    <p:sldId id="425" r:id="rId63"/>
    <p:sldId id="426" r:id="rId64"/>
    <p:sldId id="427" r:id="rId65"/>
    <p:sldId id="428" r:id="rId66"/>
    <p:sldId id="430" r:id="rId67"/>
    <p:sldId id="429" r:id="rId68"/>
    <p:sldId id="337" r:id="rId69"/>
    <p:sldId id="282" r:id="rId70"/>
  </p:sldIdLst>
  <p:sldSz cx="9144000" cy="6858000" type="screen4x3"/>
  <p:notesSz cx="6735763" cy="98663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76" autoAdjust="0"/>
    <p:restoredTop sz="94660"/>
  </p:normalViewPr>
  <p:slideViewPr>
    <p:cSldViewPr>
      <p:cViewPr varScale="1">
        <p:scale>
          <a:sx n="62" d="100"/>
          <a:sy n="62" d="100"/>
        </p:scale>
        <p:origin x="15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B7322-A4CF-43BD-9805-B9B03FE9B4B3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75140-FD7D-4092-B3C6-D89339EA34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10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3288" y="741363"/>
            <a:ext cx="4930775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2 Marcador de notas"/>
          <p:cNvSpPr>
            <a:spLocks noGrp="1"/>
          </p:cNvSpPr>
          <p:nvPr>
            <p:ph type="body" idx="1"/>
          </p:nvPr>
        </p:nvSpPr>
        <p:spPr>
          <a:xfrm>
            <a:off x="672071" y="4685751"/>
            <a:ext cx="5391622" cy="44394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64" tIns="45783" rIns="91564" bIns="45783"/>
          <a:lstStyle/>
          <a:p>
            <a:endParaRPr lang="es-ES" altLang="es-ES"/>
          </a:p>
        </p:txBody>
      </p:sp>
      <p:sp>
        <p:nvSpPr>
          <p:cNvPr id="91140" name="3 Marcador de número de diapositiva"/>
          <p:cNvSpPr txBox="1">
            <a:spLocks noGrp="1"/>
          </p:cNvSpPr>
          <p:nvPr/>
        </p:nvSpPr>
        <p:spPr bwMode="auto">
          <a:xfrm>
            <a:off x="3818438" y="9371502"/>
            <a:ext cx="2916249" cy="49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64" tIns="45783" rIns="91564" bIns="45783" anchor="b"/>
          <a:lstStyle>
            <a:lvl1pPr defTabSz="8953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953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953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953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953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7B645E4-E624-4622-B7DD-868EED7F43F9}" type="slidenum">
              <a:rPr lang="es-ES" altLang="es-ES">
                <a:latin typeface="Arial" charset="0"/>
              </a:rPr>
              <a:pPr algn="r" eaLnBrk="1" hangingPunct="1">
                <a:spcBef>
                  <a:spcPct val="0"/>
                </a:spcBef>
              </a:pPr>
              <a:t>68</a:t>
            </a:fld>
            <a:endParaRPr lang="es-ES" altLang="es-E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2.jpg"/><Relationship Id="rId16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535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183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00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69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848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0903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15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970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59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078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25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9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868988"/>
            <a:ext cx="136683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891248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476012"/>
                </a:solidFill>
                <a:latin typeface="Trebuchet MS"/>
                <a:cs typeface="Trebuchet MS"/>
              </a:defRPr>
            </a:lvl1pPr>
          </a:lstStyle>
          <a:p>
            <a:pPr marL="28575">
              <a:spcBef>
                <a:spcPts val="26"/>
              </a:spcBef>
            </a:pPr>
            <a:fld id="{81D60167-4931-47E6-BA6A-407CBD079E47}" type="slidenum">
              <a:rPr lang="es-ES" spc="-4" smtClean="0"/>
              <a:pPr marL="28575">
                <a:spcBef>
                  <a:spcPts val="26"/>
                </a:spcBef>
              </a:pPr>
              <a:t>‹Nº›</a:t>
            </a:fld>
            <a:endParaRPr lang="es-ES" spc="-4" dirty="0"/>
          </a:p>
        </p:txBody>
      </p:sp>
    </p:spTree>
    <p:extLst>
      <p:ext uri="{BB962C8B-B14F-4D97-AF65-F5344CB8AC3E}">
        <p14:creationId xmlns:p14="http://schemas.microsoft.com/office/powerpoint/2010/main" val="4008698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1021" y="1996445"/>
            <a:ext cx="4981956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476012"/>
                </a:solidFill>
                <a:latin typeface="Trebuchet MS"/>
                <a:cs typeface="Trebuchet MS"/>
              </a:defRPr>
            </a:lvl1pPr>
          </a:lstStyle>
          <a:p>
            <a:pPr marL="28575">
              <a:spcBef>
                <a:spcPts val="26"/>
              </a:spcBef>
            </a:pPr>
            <a:fld id="{81D60167-4931-47E6-BA6A-407CBD079E47}" type="slidenum">
              <a:rPr lang="es-ES" spc="-4" smtClean="0"/>
              <a:pPr marL="28575">
                <a:spcBef>
                  <a:spcPts val="26"/>
                </a:spcBef>
              </a:pPr>
              <a:t>‹Nº›</a:t>
            </a:fld>
            <a:endParaRPr lang="es-ES" spc="-4" dirty="0"/>
          </a:p>
        </p:txBody>
      </p:sp>
    </p:spTree>
    <p:extLst>
      <p:ext uri="{BB962C8B-B14F-4D97-AF65-F5344CB8AC3E}">
        <p14:creationId xmlns:p14="http://schemas.microsoft.com/office/powerpoint/2010/main" val="1231685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1021" y="1996445"/>
            <a:ext cx="4981956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476012"/>
                </a:solidFill>
                <a:latin typeface="Trebuchet MS"/>
                <a:cs typeface="Trebuchet MS"/>
              </a:defRPr>
            </a:lvl1pPr>
          </a:lstStyle>
          <a:p>
            <a:pPr marL="28575">
              <a:spcBef>
                <a:spcPts val="26"/>
              </a:spcBef>
            </a:pPr>
            <a:fld id="{81D60167-4931-47E6-BA6A-407CBD079E47}" type="slidenum">
              <a:rPr lang="es-ES" spc="-4" smtClean="0"/>
              <a:pPr marL="28575">
                <a:spcBef>
                  <a:spcPts val="26"/>
                </a:spcBef>
              </a:pPr>
              <a:t>‹Nº›</a:t>
            </a:fld>
            <a:endParaRPr lang="es-ES" spc="-4" dirty="0"/>
          </a:p>
        </p:txBody>
      </p:sp>
    </p:spTree>
    <p:extLst>
      <p:ext uri="{BB962C8B-B14F-4D97-AF65-F5344CB8AC3E}">
        <p14:creationId xmlns:p14="http://schemas.microsoft.com/office/powerpoint/2010/main" val="1196239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028307" y="0"/>
            <a:ext cx="9144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bg object 17"/>
          <p:cNvSpPr/>
          <p:nvPr/>
        </p:nvSpPr>
        <p:spPr>
          <a:xfrm>
            <a:off x="5568696" y="3681985"/>
            <a:ext cx="3572828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bg object 18"/>
          <p:cNvSpPr/>
          <p:nvPr/>
        </p:nvSpPr>
        <p:spPr>
          <a:xfrm>
            <a:off x="6886576" y="0"/>
            <a:ext cx="225552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bg object 19"/>
          <p:cNvSpPr/>
          <p:nvPr/>
        </p:nvSpPr>
        <p:spPr>
          <a:xfrm>
            <a:off x="7203251" y="0"/>
            <a:ext cx="1941195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bg object 20"/>
          <p:cNvSpPr/>
          <p:nvPr/>
        </p:nvSpPr>
        <p:spPr>
          <a:xfrm>
            <a:off x="6699123" y="3048000"/>
            <a:ext cx="2445068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bg object 21"/>
          <p:cNvSpPr/>
          <p:nvPr/>
        </p:nvSpPr>
        <p:spPr>
          <a:xfrm>
            <a:off x="7003343" y="0"/>
            <a:ext cx="2138839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bg object 22"/>
          <p:cNvSpPr/>
          <p:nvPr/>
        </p:nvSpPr>
        <p:spPr>
          <a:xfrm>
            <a:off x="8173594" y="0"/>
            <a:ext cx="968216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bg object 23"/>
          <p:cNvSpPr/>
          <p:nvPr/>
        </p:nvSpPr>
        <p:spPr>
          <a:xfrm>
            <a:off x="8205562" y="0"/>
            <a:ext cx="936308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bg object 24"/>
          <p:cNvSpPr/>
          <p:nvPr/>
        </p:nvSpPr>
        <p:spPr>
          <a:xfrm>
            <a:off x="7779259" y="3590544"/>
            <a:ext cx="1362551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bg object 25"/>
          <p:cNvSpPr/>
          <p:nvPr/>
        </p:nvSpPr>
        <p:spPr>
          <a:xfrm>
            <a:off x="0" y="0"/>
            <a:ext cx="63246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3091" y="6144766"/>
            <a:ext cx="1689354" cy="624838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3092" y="6144766"/>
            <a:ext cx="2651759" cy="6248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1021" y="1996445"/>
            <a:ext cx="4981956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476012"/>
                </a:solidFill>
                <a:latin typeface="Trebuchet MS"/>
                <a:cs typeface="Trebuchet MS"/>
              </a:defRPr>
            </a:lvl1pPr>
          </a:lstStyle>
          <a:p>
            <a:pPr marL="28575">
              <a:spcBef>
                <a:spcPts val="26"/>
              </a:spcBef>
            </a:pPr>
            <a:fld id="{81D60167-4931-47E6-BA6A-407CBD079E47}" type="slidenum">
              <a:rPr lang="es-ES" spc="-4" smtClean="0"/>
              <a:pPr marL="28575">
                <a:spcBef>
                  <a:spcPts val="26"/>
                </a:spcBef>
              </a:pPr>
              <a:t>‹Nº›</a:t>
            </a:fld>
            <a:endParaRPr lang="es-ES" spc="-4" dirty="0"/>
          </a:p>
        </p:txBody>
      </p:sp>
    </p:spTree>
    <p:extLst>
      <p:ext uri="{BB962C8B-B14F-4D97-AF65-F5344CB8AC3E}">
        <p14:creationId xmlns:p14="http://schemas.microsoft.com/office/powerpoint/2010/main" val="2023251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028307" y="0"/>
            <a:ext cx="9144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bg object 17"/>
          <p:cNvSpPr/>
          <p:nvPr/>
        </p:nvSpPr>
        <p:spPr>
          <a:xfrm>
            <a:off x="5568696" y="3681985"/>
            <a:ext cx="3572828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bg object 18"/>
          <p:cNvSpPr/>
          <p:nvPr/>
        </p:nvSpPr>
        <p:spPr>
          <a:xfrm>
            <a:off x="6886576" y="0"/>
            <a:ext cx="225552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bg object 19"/>
          <p:cNvSpPr/>
          <p:nvPr/>
        </p:nvSpPr>
        <p:spPr>
          <a:xfrm>
            <a:off x="7203251" y="0"/>
            <a:ext cx="1941195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bg object 20"/>
          <p:cNvSpPr/>
          <p:nvPr/>
        </p:nvSpPr>
        <p:spPr>
          <a:xfrm>
            <a:off x="6699123" y="3048000"/>
            <a:ext cx="2445068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bg object 21"/>
          <p:cNvSpPr/>
          <p:nvPr/>
        </p:nvSpPr>
        <p:spPr>
          <a:xfrm>
            <a:off x="7003343" y="0"/>
            <a:ext cx="2138839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bg object 22"/>
          <p:cNvSpPr/>
          <p:nvPr/>
        </p:nvSpPr>
        <p:spPr>
          <a:xfrm>
            <a:off x="8173594" y="0"/>
            <a:ext cx="968216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bg object 23"/>
          <p:cNvSpPr/>
          <p:nvPr/>
        </p:nvSpPr>
        <p:spPr>
          <a:xfrm>
            <a:off x="8205562" y="0"/>
            <a:ext cx="936308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bg object 24"/>
          <p:cNvSpPr/>
          <p:nvPr/>
        </p:nvSpPr>
        <p:spPr>
          <a:xfrm>
            <a:off x="7779259" y="3590544"/>
            <a:ext cx="1362551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bg object 25"/>
          <p:cNvSpPr/>
          <p:nvPr/>
        </p:nvSpPr>
        <p:spPr>
          <a:xfrm>
            <a:off x="0" y="4012692"/>
            <a:ext cx="336232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307"/>
                </a:lnTo>
                <a:lnTo>
                  <a:pt x="448056" y="2845307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1503" y="6406894"/>
            <a:ext cx="1040130" cy="36271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1503" y="6406894"/>
            <a:ext cx="1633347" cy="36271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9836" y="1706692"/>
            <a:ext cx="229148" cy="328896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8546" y="1699071"/>
            <a:ext cx="2528132" cy="338041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74745" y="1475232"/>
            <a:ext cx="512635" cy="89992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86758" y="1475232"/>
            <a:ext cx="3167825" cy="89992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49858" y="2185416"/>
            <a:ext cx="4479988" cy="89992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7788" y="2912364"/>
            <a:ext cx="660083" cy="8724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9857" y="2895600"/>
            <a:ext cx="5828729" cy="89992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49858" y="3529584"/>
            <a:ext cx="1940242" cy="89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97788" y="4256533"/>
            <a:ext cx="660083" cy="872489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49857" y="4239767"/>
            <a:ext cx="1603058" cy="899922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7788" y="4966716"/>
            <a:ext cx="660083" cy="872490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49857" y="4949952"/>
            <a:ext cx="3277553" cy="899922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9316" y="2412308"/>
            <a:ext cx="249668" cy="3334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476012"/>
                </a:solidFill>
                <a:latin typeface="Trebuchet MS"/>
                <a:cs typeface="Trebuchet MS"/>
              </a:defRPr>
            </a:lvl1pPr>
          </a:lstStyle>
          <a:p>
            <a:pPr marL="28575">
              <a:spcBef>
                <a:spcPts val="26"/>
              </a:spcBef>
            </a:pPr>
            <a:fld id="{81D60167-4931-47E6-BA6A-407CBD079E47}" type="slidenum">
              <a:rPr lang="es-ES" spc="-4" smtClean="0"/>
              <a:pPr marL="28575">
                <a:spcBef>
                  <a:spcPts val="26"/>
                </a:spcBef>
              </a:pPr>
              <a:t>‹Nº›</a:t>
            </a:fld>
            <a:endParaRPr lang="es-ES" spc="-4" dirty="0"/>
          </a:p>
        </p:txBody>
      </p:sp>
    </p:spTree>
    <p:extLst>
      <p:ext uri="{BB962C8B-B14F-4D97-AF65-F5344CB8AC3E}">
        <p14:creationId xmlns:p14="http://schemas.microsoft.com/office/powerpoint/2010/main" val="2372963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E1F6E-8997-4AF3-8C01-22049B8B5D8B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85462-7D4D-4253-B369-D8B9C89A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919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028307" y="0"/>
            <a:ext cx="9144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bg object 17"/>
          <p:cNvSpPr/>
          <p:nvPr/>
        </p:nvSpPr>
        <p:spPr>
          <a:xfrm>
            <a:off x="5568696" y="3681985"/>
            <a:ext cx="3572828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bg object 18"/>
          <p:cNvSpPr/>
          <p:nvPr/>
        </p:nvSpPr>
        <p:spPr>
          <a:xfrm>
            <a:off x="6886576" y="0"/>
            <a:ext cx="225552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bg object 19"/>
          <p:cNvSpPr/>
          <p:nvPr/>
        </p:nvSpPr>
        <p:spPr>
          <a:xfrm>
            <a:off x="7203251" y="0"/>
            <a:ext cx="1941195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bg object 20"/>
          <p:cNvSpPr/>
          <p:nvPr/>
        </p:nvSpPr>
        <p:spPr>
          <a:xfrm>
            <a:off x="6699123" y="3048000"/>
            <a:ext cx="2445068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bg object 21"/>
          <p:cNvSpPr/>
          <p:nvPr/>
        </p:nvSpPr>
        <p:spPr>
          <a:xfrm>
            <a:off x="7003343" y="0"/>
            <a:ext cx="2138839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bg object 22"/>
          <p:cNvSpPr/>
          <p:nvPr/>
        </p:nvSpPr>
        <p:spPr>
          <a:xfrm>
            <a:off x="8173594" y="0"/>
            <a:ext cx="968216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bg object 23"/>
          <p:cNvSpPr/>
          <p:nvPr/>
        </p:nvSpPr>
        <p:spPr>
          <a:xfrm>
            <a:off x="8205562" y="0"/>
            <a:ext cx="936308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bg object 24"/>
          <p:cNvSpPr/>
          <p:nvPr/>
        </p:nvSpPr>
        <p:spPr>
          <a:xfrm>
            <a:off x="7779259" y="3590544"/>
            <a:ext cx="1362551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bg object 25"/>
          <p:cNvSpPr/>
          <p:nvPr/>
        </p:nvSpPr>
        <p:spPr>
          <a:xfrm>
            <a:off x="0" y="4012692"/>
            <a:ext cx="336232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307"/>
                </a:lnTo>
                <a:lnTo>
                  <a:pt x="448056" y="2845307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61503" y="6406894"/>
            <a:ext cx="1040130" cy="36271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61503" y="6406894"/>
            <a:ext cx="1633347" cy="3627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1021" y="1996445"/>
            <a:ext cx="4981956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9428" y="2303222"/>
            <a:ext cx="76451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004" y="6595464"/>
            <a:ext cx="179070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1" i="0">
                <a:solidFill>
                  <a:srgbClr val="476012"/>
                </a:solidFill>
                <a:latin typeface="Trebuchet MS"/>
                <a:cs typeface="Trebuchet MS"/>
              </a:defRPr>
            </a:lvl1pPr>
          </a:lstStyle>
          <a:p>
            <a:pPr marL="28575">
              <a:spcBef>
                <a:spcPts val="26"/>
              </a:spcBef>
            </a:pPr>
            <a:fld id="{81D60167-4931-47E6-BA6A-407CBD079E47}" type="slidenum">
              <a:rPr lang="es-ES" spc="-4" smtClean="0"/>
              <a:pPr marL="28575">
                <a:spcBef>
                  <a:spcPts val="26"/>
                </a:spcBef>
              </a:pPr>
              <a:t>‹Nº›</a:t>
            </a:fld>
            <a:endParaRPr lang="es-ES" spc="-4" dirty="0"/>
          </a:p>
        </p:txBody>
      </p:sp>
    </p:spTree>
    <p:extLst>
      <p:ext uri="{BB962C8B-B14F-4D97-AF65-F5344CB8AC3E}">
        <p14:creationId xmlns:p14="http://schemas.microsoft.com/office/powerpoint/2010/main" val="220574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5.png"/><Relationship Id="rId3" Type="http://schemas.openxmlformats.org/officeDocument/2006/relationships/image" Target="../media/image88.png"/><Relationship Id="rId7" Type="http://schemas.openxmlformats.org/officeDocument/2006/relationships/image" Target="../media/image70.png"/><Relationship Id="rId12" Type="http://schemas.openxmlformats.org/officeDocument/2006/relationships/image" Target="../media/image8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1.png"/><Relationship Id="rId11" Type="http://schemas.openxmlformats.org/officeDocument/2006/relationships/image" Target="../media/image94.png"/><Relationship Id="rId5" Type="http://schemas.openxmlformats.org/officeDocument/2006/relationships/image" Target="../media/image90.png"/><Relationship Id="rId10" Type="http://schemas.openxmlformats.org/officeDocument/2006/relationships/image" Target="../media/image83.png"/><Relationship Id="rId4" Type="http://schemas.openxmlformats.org/officeDocument/2006/relationships/image" Target="../media/image89.png"/><Relationship Id="rId9" Type="http://schemas.openxmlformats.org/officeDocument/2006/relationships/image" Target="../media/image9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pa.gob.es/es/pac/post-2020/divulgacion-del-plan.aspx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 redondeado"/>
          <p:cNvSpPr/>
          <p:nvPr/>
        </p:nvSpPr>
        <p:spPr bwMode="auto">
          <a:xfrm>
            <a:off x="2612984" y="5350463"/>
            <a:ext cx="3888432" cy="1190279"/>
          </a:xfrm>
          <a:prstGeom prst="roundRect">
            <a:avLst/>
          </a:prstGeom>
          <a:solidFill>
            <a:srgbClr val="BED6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6276" y="3750024"/>
            <a:ext cx="4191448" cy="1323439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3065687" y="5483937"/>
            <a:ext cx="3026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José Manuel Domínguez</a:t>
            </a:r>
          </a:p>
          <a:p>
            <a:pPr algn="ctr"/>
            <a:r>
              <a:rPr lang="es-ES" dirty="0"/>
              <a:t>Técnico de Ganadería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8" y="1052736"/>
            <a:ext cx="892447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Rectángulo redondeado"/>
          <p:cNvSpPr/>
          <p:nvPr/>
        </p:nvSpPr>
        <p:spPr bwMode="auto">
          <a:xfrm>
            <a:off x="2144932" y="2025553"/>
            <a:ext cx="4824536" cy="1443782"/>
          </a:xfrm>
          <a:prstGeom prst="roundRect">
            <a:avLst/>
          </a:prstGeom>
          <a:solidFill>
            <a:srgbClr val="BED6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2243313" y="2145896"/>
            <a:ext cx="464435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Reforma</a:t>
            </a:r>
            <a:r>
              <a:rPr lang="es-E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E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la PAC </a:t>
            </a:r>
          </a:p>
          <a:p>
            <a:pPr algn="ctr"/>
            <a:r>
              <a:rPr lang="es-E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2023-2027</a:t>
            </a:r>
          </a:p>
        </p:txBody>
      </p:sp>
    </p:spTree>
    <p:extLst>
      <p:ext uri="{BB962C8B-B14F-4D97-AF65-F5344CB8AC3E}">
        <p14:creationId xmlns:p14="http://schemas.microsoft.com/office/powerpoint/2010/main" val="119357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28836" y="1628800"/>
            <a:ext cx="6843564" cy="3024336"/>
          </a:xfrm>
        </p:spPr>
        <p:txBody>
          <a:bodyPr>
            <a:noAutofit/>
          </a:bodyPr>
          <a:lstStyle/>
          <a:p>
            <a:pPr lvl="1"/>
            <a:r>
              <a:rPr lang="es-ES" sz="3600" b="1" dirty="0"/>
              <a:t> Reforma de la PAC 2023-27</a:t>
            </a:r>
          </a:p>
          <a:p>
            <a:pPr lvl="1"/>
            <a:endParaRPr lang="es-ES" sz="3600" b="1" dirty="0"/>
          </a:p>
          <a:p>
            <a:pPr lvl="1"/>
            <a:r>
              <a:rPr lang="es-ES" sz="3600" b="1" dirty="0"/>
              <a:t> Plan Estratégico Nacional  </a:t>
            </a:r>
          </a:p>
          <a:p>
            <a:pPr lvl="1"/>
            <a:endParaRPr lang="es-ES" sz="3600" b="1" dirty="0"/>
          </a:p>
          <a:p>
            <a:pPr lvl="1"/>
            <a:r>
              <a:rPr lang="es-ES" sz="3600" b="1" dirty="0"/>
              <a:t> Ayudas y  pagos</a:t>
            </a:r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10070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Índice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4DF45CC8-0C54-AE2D-9122-3DDEAC566C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10" name="Botón de acción: ir hacia delante o siguiente 9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EF6CA33-E856-6300-D259-C10CBD0FA4C2}"/>
              </a:ext>
            </a:extLst>
          </p:cNvPr>
          <p:cNvSpPr/>
          <p:nvPr/>
        </p:nvSpPr>
        <p:spPr>
          <a:xfrm>
            <a:off x="7884368" y="5877272"/>
            <a:ext cx="432048" cy="360040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3014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12" name="11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ES" dirty="0"/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2 Rectángulo"/>
          <p:cNvSpPr>
            <a:spLocks noChangeArrowheads="1"/>
          </p:cNvSpPr>
          <p:nvPr/>
        </p:nvSpPr>
        <p:spPr bwMode="auto">
          <a:xfrm>
            <a:off x="1547813" y="347663"/>
            <a:ext cx="6084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Reforma de la PAC 2023-27. Presupuestos</a:t>
            </a:r>
          </a:p>
        </p:txBody>
      </p:sp>
      <p:sp>
        <p:nvSpPr>
          <p:cNvPr id="15" name="Rectángulo 3"/>
          <p:cNvSpPr>
            <a:spLocks noChangeArrowheads="1"/>
          </p:cNvSpPr>
          <p:nvPr/>
        </p:nvSpPr>
        <p:spPr bwMode="auto">
          <a:xfrm>
            <a:off x="2627784" y="4149080"/>
            <a:ext cx="1800225" cy="1605520"/>
          </a:xfrm>
          <a:prstGeom prst="rect">
            <a:avLst/>
          </a:prstGeom>
          <a:solidFill>
            <a:srgbClr val="C3EF35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b="1" u="sng" dirty="0">
                <a:solidFill>
                  <a:schemeClr val="tx1"/>
                </a:solidFill>
              </a:rPr>
              <a:t>1er PILAR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Pagos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Directos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rgbClr val="FF0000"/>
                </a:solidFill>
              </a:rPr>
              <a:t>- 3,5%</a:t>
            </a:r>
          </a:p>
        </p:txBody>
      </p:sp>
      <p:sp>
        <p:nvSpPr>
          <p:cNvPr id="16" name="Rectángulo 4"/>
          <p:cNvSpPr>
            <a:spLocks noChangeArrowheads="1"/>
          </p:cNvSpPr>
          <p:nvPr/>
        </p:nvSpPr>
        <p:spPr bwMode="auto">
          <a:xfrm>
            <a:off x="5085314" y="4153811"/>
            <a:ext cx="1800225" cy="1605520"/>
          </a:xfrm>
          <a:prstGeom prst="rect">
            <a:avLst/>
          </a:prstGeom>
          <a:solidFill>
            <a:srgbClr val="C3EF35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b="1" u="sng" dirty="0">
                <a:solidFill>
                  <a:schemeClr val="tx1"/>
                </a:solidFill>
              </a:rPr>
              <a:t>2º PILAR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Rural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rgbClr val="FF0000"/>
                </a:solidFill>
              </a:rPr>
              <a:t>-15,3%</a:t>
            </a:r>
          </a:p>
        </p:txBody>
      </p:sp>
      <p:sp>
        <p:nvSpPr>
          <p:cNvPr id="18" name="Flecha: a la izquierda y derecha 6"/>
          <p:cNvSpPr>
            <a:spLocks noChangeArrowheads="1"/>
          </p:cNvSpPr>
          <p:nvPr/>
        </p:nvSpPr>
        <p:spPr bwMode="auto">
          <a:xfrm>
            <a:off x="4220921" y="2982913"/>
            <a:ext cx="1728787" cy="647700"/>
          </a:xfrm>
          <a:prstGeom prst="leftRightArrow">
            <a:avLst>
              <a:gd name="adj1" fmla="val 50000"/>
              <a:gd name="adj2" fmla="val 50046"/>
            </a:avLst>
          </a:prstGeom>
          <a:solidFill>
            <a:srgbClr val="3BDD3B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000" b="1">
                <a:solidFill>
                  <a:schemeClr val="tx1"/>
                </a:solidFill>
              </a:rPr>
              <a:t> ¿10%?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32719"/>
            <a:ext cx="7210684" cy="247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3 Imagen">
            <a:extLst>
              <a:ext uri="{FF2B5EF4-FFF2-40B4-BE49-F238E27FC236}">
                <a16:creationId xmlns:a16="http://schemas.microsoft.com/office/drawing/2014/main" id="{E913D629-1650-927D-1DE0-FCA0D0F2B5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6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00" y="1270122"/>
            <a:ext cx="8219388" cy="498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>
                  <a:solidFill>
                    <a:schemeClr val="tx2"/>
                  </a:solidFill>
                </a:rPr>
                <a:t>Reforma PAC: calendario </a:t>
              </a: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8" name="7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2 Rectángulo"/>
          <p:cNvSpPr>
            <a:spLocks noChangeArrowheads="1"/>
          </p:cNvSpPr>
          <p:nvPr/>
        </p:nvSpPr>
        <p:spPr bwMode="auto">
          <a:xfrm>
            <a:off x="1547813" y="347663"/>
            <a:ext cx="56938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Reforma de la PAC 2023-27. Calendario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D5CEB4F2-E614-1830-B6C6-8468960632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71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985" y="4103645"/>
            <a:ext cx="3511227" cy="256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9" name="8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2 Rectángulo"/>
          <p:cNvSpPr>
            <a:spLocks noChangeArrowheads="1"/>
          </p:cNvSpPr>
          <p:nvPr/>
        </p:nvSpPr>
        <p:spPr bwMode="auto">
          <a:xfrm>
            <a:off x="1547813" y="347663"/>
            <a:ext cx="68988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Plan Estratégico de la PAC en España (PEPAC)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346698" cy="330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212" y="966788"/>
            <a:ext cx="3146376" cy="465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3 Imagen">
            <a:extLst>
              <a:ext uri="{FF2B5EF4-FFF2-40B4-BE49-F238E27FC236}">
                <a16:creationId xmlns:a16="http://schemas.microsoft.com/office/drawing/2014/main" id="{155BD3EC-FD75-7ABA-39EB-43F89388EA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8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>
                  <a:solidFill>
                    <a:schemeClr val="tx2"/>
                  </a:solidFill>
                </a:rPr>
                <a:t>Reforma PAC: calendario </a:t>
              </a: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8" name="7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2 Rectángulo"/>
          <p:cNvSpPr>
            <a:spLocks noChangeArrowheads="1"/>
          </p:cNvSpPr>
          <p:nvPr/>
        </p:nvSpPr>
        <p:spPr bwMode="auto">
          <a:xfrm>
            <a:off x="1547813" y="347663"/>
            <a:ext cx="54870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Nuevo sistema de pagos PAC 2023-27</a:t>
            </a:r>
          </a:p>
        </p:txBody>
      </p:sp>
      <p:pic>
        <p:nvPicPr>
          <p:cNvPr id="14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566" y="1124744"/>
            <a:ext cx="7424449" cy="4751040"/>
          </a:xfrm>
          <a:prstGeom prst="rect">
            <a:avLst/>
          </a:prstGeom>
        </p:spPr>
      </p:pic>
      <p:pic>
        <p:nvPicPr>
          <p:cNvPr id="2" name="3 Imagen">
            <a:extLst>
              <a:ext uri="{FF2B5EF4-FFF2-40B4-BE49-F238E27FC236}">
                <a16:creationId xmlns:a16="http://schemas.microsoft.com/office/drawing/2014/main" id="{5FA0FA1E-7192-C1DE-D340-8A1797820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4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3 Imagen">
            <a:extLst>
              <a:ext uri="{FF2B5EF4-FFF2-40B4-BE49-F238E27FC236}">
                <a16:creationId xmlns:a16="http://schemas.microsoft.com/office/drawing/2014/main" id="{0A7F07AA-83F0-C0C3-589D-BEBBD9575E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s-ES" dirty="0"/>
              <a:t>Plan estratégico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195264"/>
            <a:ext cx="8229600" cy="5042048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s-ES" b="1" dirty="0"/>
              <a:t>Agricultor activo</a:t>
            </a:r>
          </a:p>
          <a:p>
            <a:pPr lvl="2"/>
            <a:r>
              <a:rPr lang="es-ES" dirty="0"/>
              <a:t>Totalmente desvirtuado ¿genuino, genuino+, profesional?</a:t>
            </a:r>
          </a:p>
          <a:p>
            <a:pPr lvl="2"/>
            <a:r>
              <a:rPr lang="es-ES" dirty="0"/>
              <a:t>Agricultor.</a:t>
            </a:r>
          </a:p>
          <a:p>
            <a:pPr lvl="3"/>
            <a:r>
              <a:rPr lang="es-ES" dirty="0"/>
              <a:t>Titular de explotación</a:t>
            </a:r>
          </a:p>
          <a:p>
            <a:pPr lvl="3"/>
            <a:r>
              <a:rPr lang="es-ES" dirty="0"/>
              <a:t>Ejerce actividad agraria y asume riesgo empresarial</a:t>
            </a:r>
          </a:p>
          <a:p>
            <a:pPr lvl="2"/>
            <a:r>
              <a:rPr lang="es-ES" dirty="0"/>
              <a:t>3 vías de entrada (una de las tres es suficiente):	</a:t>
            </a:r>
          </a:p>
          <a:p>
            <a:pPr lvl="3"/>
            <a:r>
              <a:rPr lang="es-ES" dirty="0"/>
              <a:t>Seguridad Social Agraria por cuenta propia (físicas)</a:t>
            </a:r>
          </a:p>
          <a:p>
            <a:pPr lvl="3"/>
            <a:r>
              <a:rPr lang="es-ES" dirty="0"/>
              <a:t>Ingresos significativos de actividad agraria 25% (respecto a totales)</a:t>
            </a:r>
          </a:p>
          <a:p>
            <a:pPr lvl="4"/>
            <a:r>
              <a:rPr lang="es-ES" dirty="0"/>
              <a:t>También para personas jurídicas, sociedades, CB</a:t>
            </a:r>
          </a:p>
          <a:p>
            <a:pPr lvl="3"/>
            <a:r>
              <a:rPr lang="es-ES" dirty="0"/>
              <a:t>Recibir menos de 5.000 € de ayudas directas PAC (69% de perceptores)</a:t>
            </a:r>
          </a:p>
          <a:p>
            <a:pPr lvl="3"/>
            <a:endParaRPr lang="es-ES" dirty="0"/>
          </a:p>
          <a:p>
            <a:pPr lvl="3"/>
            <a:r>
              <a:rPr lang="es-ES" dirty="0"/>
              <a:t>Excepto actividades de Lista negra</a:t>
            </a:r>
          </a:p>
          <a:p>
            <a:pPr lvl="3"/>
            <a:endParaRPr lang="es-ES" dirty="0"/>
          </a:p>
          <a:p>
            <a:pPr lvl="1"/>
            <a:r>
              <a:rPr lang="es-ES" b="1" dirty="0"/>
              <a:t>Pequeños productores</a:t>
            </a:r>
          </a:p>
          <a:p>
            <a:pPr lvl="2"/>
            <a:r>
              <a:rPr lang="es-ES" dirty="0"/>
              <a:t>desaparece</a:t>
            </a:r>
          </a:p>
          <a:p>
            <a:endParaRPr lang="es-ES" dirty="0"/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45268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conceptos clave</a:t>
            </a:r>
          </a:p>
        </p:txBody>
      </p:sp>
    </p:spTree>
    <p:extLst>
      <p:ext uri="{BB962C8B-B14F-4D97-AF65-F5344CB8AC3E}">
        <p14:creationId xmlns:p14="http://schemas.microsoft.com/office/powerpoint/2010/main" val="119887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38417" y="1124744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s-ES" dirty="0"/>
              <a:t>Regionalización</a:t>
            </a:r>
          </a:p>
          <a:p>
            <a:pPr lvl="2"/>
            <a:r>
              <a:rPr lang="es-ES" dirty="0"/>
              <a:t>20 regiones</a:t>
            </a:r>
          </a:p>
          <a:p>
            <a:pPr lvl="2"/>
            <a:r>
              <a:rPr lang="es-ES" dirty="0"/>
              <a:t>Tipos:</a:t>
            </a:r>
          </a:p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60" y="2492896"/>
            <a:ext cx="844867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6" name="5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2 Rectángulo"/>
          <p:cNvSpPr>
            <a:spLocks noChangeArrowheads="1"/>
          </p:cNvSpPr>
          <p:nvPr/>
        </p:nvSpPr>
        <p:spPr bwMode="auto">
          <a:xfrm>
            <a:off x="1547813" y="347663"/>
            <a:ext cx="45268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conceptos clave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55980"/>
            <a:ext cx="1200403" cy="172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Marcador de contenido 4">
            <a:extLst>
              <a:ext uri="{FF2B5EF4-FFF2-40B4-BE49-F238E27FC236}">
                <a16:creationId xmlns:a16="http://schemas.microsoft.com/office/drawing/2014/main" id="{D41CA481-F41F-4A8F-8FCA-BFD5D88C0C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4191180"/>
              </p:ext>
            </p:extLst>
          </p:nvPr>
        </p:nvGraphicFramePr>
        <p:xfrm>
          <a:off x="2396267" y="4986923"/>
          <a:ext cx="6214045" cy="1811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0217">
                  <a:extLst>
                    <a:ext uri="{9D8B030D-6E8A-4147-A177-3AD203B41FA5}">
                      <a16:colId xmlns:a16="http://schemas.microsoft.com/office/drawing/2014/main" val="3410809317"/>
                    </a:ext>
                  </a:extLst>
                </a:gridCol>
                <a:gridCol w="1471914">
                  <a:extLst>
                    <a:ext uri="{9D8B030D-6E8A-4147-A177-3AD203B41FA5}">
                      <a16:colId xmlns:a16="http://schemas.microsoft.com/office/drawing/2014/main" val="256131410"/>
                    </a:ext>
                  </a:extLst>
                </a:gridCol>
                <a:gridCol w="1471914">
                  <a:extLst>
                    <a:ext uri="{9D8B030D-6E8A-4147-A177-3AD203B41FA5}">
                      <a16:colId xmlns:a16="http://schemas.microsoft.com/office/drawing/2014/main" val="1857593987"/>
                    </a:ext>
                  </a:extLst>
                </a:gridCol>
              </a:tblGrid>
              <a:tr h="38674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NÚMERO DE REGIONES sin BALEARES QUE FORMA UNA REGIÓN ÚNICA (20)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08238"/>
                  </a:ext>
                </a:extLst>
              </a:tr>
              <a:tr h="394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TIPO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Situación actual 2015-2022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Situación futura 2023-2027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extLst>
                  <a:ext uri="{0D108BD9-81ED-4DB2-BD59-A6C34878D82A}">
                    <a16:rowId xmlns:a16="http://schemas.microsoft.com/office/drawing/2014/main" val="3695354485"/>
                  </a:ext>
                </a:extLst>
              </a:tr>
              <a:tr h="205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Tierras Arables de secano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23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8968" marR="58968" marT="0" marB="0" anchor="b"/>
                </a:tc>
                <a:extLst>
                  <a:ext uri="{0D108BD9-81ED-4DB2-BD59-A6C34878D82A}">
                    <a16:rowId xmlns:a16="http://schemas.microsoft.com/office/drawing/2014/main" val="2823893582"/>
                  </a:ext>
                </a:extLst>
              </a:tr>
              <a:tr h="205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Tierras arables de regadío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5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extLst>
                  <a:ext uri="{0D108BD9-81ED-4DB2-BD59-A6C34878D82A}">
                    <a16:rowId xmlns:a16="http://schemas.microsoft.com/office/drawing/2014/main" val="2442298517"/>
                  </a:ext>
                </a:extLst>
              </a:tr>
              <a:tr h="205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Cultivos permanentes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18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4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extLst>
                  <a:ext uri="{0D108BD9-81ED-4DB2-BD59-A6C34878D82A}">
                    <a16:rowId xmlns:a16="http://schemas.microsoft.com/office/drawing/2014/main" val="329737154"/>
                  </a:ext>
                </a:extLst>
              </a:tr>
              <a:tr h="2069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Pastos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9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extLst>
                  <a:ext uri="{0D108BD9-81ED-4DB2-BD59-A6C34878D82A}">
                    <a16:rowId xmlns:a16="http://schemas.microsoft.com/office/drawing/2014/main" val="3242242303"/>
                  </a:ext>
                </a:extLst>
              </a:tr>
              <a:tr h="205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TOTAL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50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19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68" marR="58968" marT="0" marB="0" anchor="b"/>
                </a:tc>
                <a:extLst>
                  <a:ext uri="{0D108BD9-81ED-4DB2-BD59-A6C34878D82A}">
                    <a16:rowId xmlns:a16="http://schemas.microsoft.com/office/drawing/2014/main" val="126967064"/>
                  </a:ext>
                </a:extLst>
              </a:tr>
            </a:tbl>
          </a:graphicData>
        </a:graphic>
      </p:graphicFrame>
      <p:pic>
        <p:nvPicPr>
          <p:cNvPr id="2" name="3 Imagen">
            <a:extLst>
              <a:ext uri="{FF2B5EF4-FFF2-40B4-BE49-F238E27FC236}">
                <a16:creationId xmlns:a16="http://schemas.microsoft.com/office/drawing/2014/main" id="{430F90E1-85ED-43B5-3FED-28A54B8E77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3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29" y="116632"/>
            <a:ext cx="8785369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292080" y="63813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Castilla y León 4 regiones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715A913B-9F23-C40A-1839-D37A172393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04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5" t="18954" r="54373" b="49614"/>
          <a:stretch/>
        </p:blipFill>
        <p:spPr bwMode="auto">
          <a:xfrm>
            <a:off x="775428" y="692695"/>
            <a:ext cx="7540988" cy="518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292080" y="63813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Castilla y León 4 regiones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40CF4929-E467-228F-C5D7-F773FAEEA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48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1529408"/>
            <a:ext cx="891738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292080" y="63813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Castilla y León 3 regiones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8C1DB198-8385-8494-827E-94118A8EF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3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7" t="17783" r="36218" b="50125"/>
          <a:stretch/>
        </p:blipFill>
        <p:spPr bwMode="auto">
          <a:xfrm>
            <a:off x="1258888" y="620688"/>
            <a:ext cx="6768752" cy="50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292080" y="63813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Castilla y León 2 regiones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35B538B9-11F7-E435-69AE-C1A3203D58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05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18120"/>
            <a:ext cx="8846451" cy="583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292080" y="63813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Castilla y León 3 regiones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D98389C3-8C4A-C2D5-CBFB-58D76538CC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61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520" y="412084"/>
            <a:ext cx="8890719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292080" y="63813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Castilla y León 1 región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7E76E889-72AC-2E64-CA55-3E076FD6C0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3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s-ES" b="1" dirty="0"/>
              <a:t>Derechos y convergencia</a:t>
            </a:r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29" y="1556792"/>
            <a:ext cx="876715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6" name="5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2 Rectángulo"/>
          <p:cNvSpPr>
            <a:spLocks noChangeArrowheads="1"/>
          </p:cNvSpPr>
          <p:nvPr/>
        </p:nvSpPr>
        <p:spPr bwMode="auto">
          <a:xfrm>
            <a:off x="1547813" y="347663"/>
            <a:ext cx="45268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conceptos clave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EB71604F-81B5-77DE-5FA8-CDEAA651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D2ACD7-3A9C-422B-36BE-C963BC6C84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12" t="26200" r="8263" b="26200"/>
          <a:stretch/>
        </p:blipFill>
        <p:spPr>
          <a:xfrm>
            <a:off x="2541520" y="4453608"/>
            <a:ext cx="5413584" cy="235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3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196752"/>
            <a:ext cx="7882575" cy="469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6" name="5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2 Rectángulo"/>
          <p:cNvSpPr>
            <a:spLocks noChangeArrowheads="1"/>
          </p:cNvSpPr>
          <p:nvPr/>
        </p:nvSpPr>
        <p:spPr bwMode="auto">
          <a:xfrm>
            <a:off x="1547813" y="347663"/>
            <a:ext cx="45268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conceptos clave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AFF62B50-3C57-3AAF-FB67-FEF27401D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39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9660" y="1268760"/>
            <a:ext cx="8229600" cy="4525963"/>
          </a:xfrm>
        </p:spPr>
        <p:txBody>
          <a:bodyPr>
            <a:normAutofit lnSpcReduction="10000"/>
          </a:bodyPr>
          <a:lstStyle/>
          <a:p>
            <a:pPr lvl="2"/>
            <a:r>
              <a:rPr lang="es-ES" b="1" dirty="0"/>
              <a:t>Reserva nacional</a:t>
            </a:r>
          </a:p>
          <a:p>
            <a:pPr lvl="3"/>
            <a:r>
              <a:rPr lang="es-ES" dirty="0"/>
              <a:t>Para agricultores activos</a:t>
            </a:r>
          </a:p>
          <a:p>
            <a:pPr lvl="3"/>
            <a:r>
              <a:rPr lang="es-ES" dirty="0"/>
              <a:t>Se dota con 3% en 2023 (1% en 2024)</a:t>
            </a:r>
          </a:p>
          <a:p>
            <a:pPr lvl="3"/>
            <a:r>
              <a:rPr lang="es-ES" dirty="0"/>
              <a:t>Prioridades:</a:t>
            </a:r>
          </a:p>
          <a:p>
            <a:pPr lvl="4"/>
            <a:r>
              <a:rPr lang="es-ES" dirty="0"/>
              <a:t>Jóvenes y nuevos (y legitimados)</a:t>
            </a:r>
          </a:p>
          <a:p>
            <a:pPr lvl="4"/>
            <a:r>
              <a:rPr lang="es-ES" dirty="0"/>
              <a:t>Titulares con superficie </a:t>
            </a:r>
            <a:r>
              <a:rPr lang="es-ES" dirty="0" err="1"/>
              <a:t>admis</a:t>
            </a:r>
            <a:r>
              <a:rPr lang="es-ES" dirty="0"/>
              <a:t>. de sectores no integrados (si hay DRN entre 2023 y 2026)</a:t>
            </a:r>
          </a:p>
          <a:p>
            <a:pPr lvl="4"/>
            <a:r>
              <a:rPr lang="es-ES" dirty="0"/>
              <a:t>Titulares con superficie </a:t>
            </a:r>
            <a:r>
              <a:rPr lang="es-ES" dirty="0" err="1"/>
              <a:t>admis</a:t>
            </a:r>
            <a:r>
              <a:rPr lang="es-ES" dirty="0"/>
              <a:t>. de sectores integrados, pero sin PB (si hay DRN entre 2023 y 2026)</a:t>
            </a:r>
          </a:p>
          <a:p>
            <a:pPr lvl="3"/>
            <a:r>
              <a:rPr lang="es-ES" dirty="0"/>
              <a:t>Activarlos cada una de las campañas</a:t>
            </a:r>
          </a:p>
          <a:p>
            <a:pPr lvl="3"/>
            <a:r>
              <a:rPr lang="es-ES" dirty="0"/>
              <a:t>No se pueden ceder en 5 campañas</a:t>
            </a:r>
          </a:p>
          <a:p>
            <a:pPr lvl="2"/>
            <a:r>
              <a:rPr lang="es-ES" dirty="0"/>
              <a:t>Otros:</a:t>
            </a:r>
          </a:p>
          <a:p>
            <a:pPr lvl="3"/>
            <a:r>
              <a:rPr lang="es-ES" dirty="0"/>
              <a:t>Pérdida si no se justifican durante dos años</a:t>
            </a:r>
          </a:p>
          <a:p>
            <a:pPr lvl="3"/>
            <a:endParaRPr lang="es-ES" dirty="0"/>
          </a:p>
          <a:p>
            <a:pPr lvl="4"/>
            <a:endParaRPr lang="es-ES" dirty="0"/>
          </a:p>
          <a:p>
            <a:pPr lvl="4"/>
            <a:endParaRPr lang="es-ES" dirty="0"/>
          </a:p>
          <a:p>
            <a:endParaRPr lang="es-ES" dirty="0"/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45268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conceptos clave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19AEB06D-0A49-FA7C-FAAE-DFEF94502D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7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es-ES" dirty="0"/>
              <a:t>Pagos directos disociados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340768"/>
            <a:ext cx="8229600" cy="4525963"/>
          </a:xfrm>
        </p:spPr>
        <p:txBody>
          <a:bodyPr>
            <a:normAutofit lnSpcReduction="10000"/>
          </a:bodyPr>
          <a:lstStyle/>
          <a:p>
            <a:pPr lvl="1"/>
            <a:r>
              <a:rPr lang="es-ES" b="1" dirty="0"/>
              <a:t>Ayuda Básica a la Renta (ABRS)</a:t>
            </a:r>
          </a:p>
          <a:p>
            <a:pPr lvl="2"/>
            <a:r>
              <a:rPr lang="es-ES" dirty="0"/>
              <a:t>Requisitos: </a:t>
            </a:r>
          </a:p>
          <a:p>
            <a:pPr lvl="3"/>
            <a:r>
              <a:rPr lang="es-ES" dirty="0"/>
              <a:t>Agricultor activo</a:t>
            </a:r>
          </a:p>
          <a:p>
            <a:pPr lvl="3"/>
            <a:r>
              <a:rPr lang="es-ES" dirty="0"/>
              <a:t>Titular en REGEPA                                    </a:t>
            </a:r>
          </a:p>
          <a:p>
            <a:pPr lvl="3"/>
            <a:r>
              <a:rPr lang="es-ES" dirty="0"/>
              <a:t>Realizar actividad agraria</a:t>
            </a:r>
          </a:p>
          <a:p>
            <a:pPr lvl="3"/>
            <a:r>
              <a:rPr lang="es-ES" dirty="0"/>
              <a:t>Disponer de derechos</a:t>
            </a:r>
          </a:p>
          <a:p>
            <a:pPr lvl="2"/>
            <a:r>
              <a:rPr lang="es-ES" dirty="0"/>
              <a:t>60% de las ayudas directas </a:t>
            </a:r>
          </a:p>
          <a:p>
            <a:pPr marL="1371600" lvl="3" indent="0">
              <a:buNone/>
            </a:pPr>
            <a:r>
              <a:rPr lang="es-ES" dirty="0"/>
              <a:t>(sumado a Pago Redistributivo)</a:t>
            </a:r>
          </a:p>
          <a:p>
            <a:pPr lvl="2"/>
            <a:r>
              <a:rPr lang="es-ES" dirty="0"/>
              <a:t>Importe por ha. en función de región</a:t>
            </a:r>
          </a:p>
          <a:p>
            <a:pPr lvl="2"/>
            <a:r>
              <a:rPr lang="es-ES" dirty="0"/>
              <a:t>Sujeto a Condicionalidad</a:t>
            </a:r>
          </a:p>
          <a:p>
            <a:pPr lvl="2"/>
            <a:r>
              <a:rPr lang="es-ES" dirty="0"/>
              <a:t>Importe mínimo de 300 € (500)</a:t>
            </a:r>
          </a:p>
          <a:p>
            <a:pPr lvl="2"/>
            <a:endParaRPr lang="es-ES" dirty="0"/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40978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Pagos ABRS</a:t>
            </a:r>
          </a:p>
        </p:txBody>
      </p:sp>
      <p:pic>
        <p:nvPicPr>
          <p:cNvPr id="9" name="3 Imagen">
            <a:extLst>
              <a:ext uri="{FF2B5EF4-FFF2-40B4-BE49-F238E27FC236}">
                <a16:creationId xmlns:a16="http://schemas.microsoft.com/office/drawing/2014/main" id="{95D86738-BF46-84A1-2575-02662A270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24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340768"/>
            <a:ext cx="8229600" cy="4525963"/>
          </a:xfrm>
        </p:spPr>
        <p:txBody>
          <a:bodyPr>
            <a:normAutofit lnSpcReduction="10000"/>
          </a:bodyPr>
          <a:lstStyle/>
          <a:p>
            <a:pPr lvl="1"/>
            <a:r>
              <a:rPr lang="es-ES" b="1" dirty="0"/>
              <a:t>Actividad agraria</a:t>
            </a:r>
          </a:p>
          <a:p>
            <a:pPr lvl="1"/>
            <a:r>
              <a:rPr lang="es-ES" b="1" dirty="0" err="1"/>
              <a:t>Degresividad</a:t>
            </a:r>
            <a:r>
              <a:rPr lang="es-ES" b="1" dirty="0"/>
              <a:t> y Techo</a:t>
            </a:r>
            <a:r>
              <a:rPr lang="es-ES" dirty="0"/>
              <a:t> por explotación (</a:t>
            </a:r>
            <a:r>
              <a:rPr lang="es-ES" i="1" dirty="0" err="1"/>
              <a:t>capping</a:t>
            </a:r>
            <a:r>
              <a:rPr lang="es-ES" dirty="0"/>
              <a:t>)</a:t>
            </a:r>
          </a:p>
          <a:p>
            <a:pPr lvl="2"/>
            <a:r>
              <a:rPr lang="es-ES" dirty="0"/>
              <a:t>Aplicable sólo a la ABRS</a:t>
            </a:r>
          </a:p>
          <a:p>
            <a:pPr lvl="2"/>
            <a:r>
              <a:rPr lang="es-ES" dirty="0"/>
              <a:t>Tramos</a:t>
            </a:r>
          </a:p>
          <a:p>
            <a:pPr lvl="3"/>
            <a:r>
              <a:rPr lang="es-ES" dirty="0"/>
              <a:t>60-75.000 € 	25%</a:t>
            </a:r>
          </a:p>
          <a:p>
            <a:pPr lvl="3"/>
            <a:r>
              <a:rPr lang="es-ES" dirty="0"/>
              <a:t>75-90.000 €	50%</a:t>
            </a:r>
          </a:p>
          <a:p>
            <a:pPr lvl="3"/>
            <a:r>
              <a:rPr lang="es-ES" dirty="0"/>
              <a:t>90-100.000 € 	85%</a:t>
            </a:r>
          </a:p>
          <a:p>
            <a:pPr lvl="3"/>
            <a:r>
              <a:rPr lang="es-ES" dirty="0"/>
              <a:t>100.000 €		100%</a:t>
            </a:r>
          </a:p>
          <a:p>
            <a:pPr lvl="3"/>
            <a:r>
              <a:rPr lang="es-ES" dirty="0"/>
              <a:t>Descontar costes laborales.</a:t>
            </a:r>
          </a:p>
          <a:p>
            <a:pPr lvl="2"/>
            <a:r>
              <a:rPr lang="es-ES" dirty="0"/>
              <a:t>200.000 € máximo/explotación de ABRS</a:t>
            </a:r>
          </a:p>
          <a:p>
            <a:pPr lvl="2"/>
            <a:r>
              <a:rPr lang="es-ES" dirty="0"/>
              <a:t>Exención </a:t>
            </a:r>
            <a:r>
              <a:rPr lang="es-ES" dirty="0" err="1"/>
              <a:t>coops</a:t>
            </a:r>
            <a:r>
              <a:rPr lang="es-ES" dirty="0"/>
              <a:t>, </a:t>
            </a:r>
            <a:r>
              <a:rPr lang="es-ES" dirty="0" err="1"/>
              <a:t>SATs</a:t>
            </a:r>
            <a:r>
              <a:rPr lang="es-ES" dirty="0"/>
              <a:t> y TC</a:t>
            </a:r>
          </a:p>
          <a:p>
            <a:endParaRPr lang="es-ES" dirty="0"/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45268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conceptos clave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2400" dirty="0">
              <a:solidFill>
                <a:schemeClr val="tx1"/>
              </a:solidFill>
            </a:endParaRP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D4DEAE49-C25B-1283-5D5A-24852DE0D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6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340768"/>
            <a:ext cx="8229600" cy="3096344"/>
          </a:xfrm>
        </p:spPr>
        <p:txBody>
          <a:bodyPr>
            <a:normAutofit/>
          </a:bodyPr>
          <a:lstStyle/>
          <a:p>
            <a:pPr lvl="1"/>
            <a:r>
              <a:rPr lang="es-ES" b="1" dirty="0"/>
              <a:t>Pago Redistributivo (PR)</a:t>
            </a:r>
          </a:p>
          <a:p>
            <a:pPr lvl="2"/>
            <a:r>
              <a:rPr lang="es-ES" sz="2000" dirty="0"/>
              <a:t>Para los que tengan derecho a ABR (activos)</a:t>
            </a:r>
          </a:p>
          <a:p>
            <a:pPr lvl="2"/>
            <a:r>
              <a:rPr lang="es-ES" sz="2000" dirty="0"/>
              <a:t>Objetivo: reforzar las explotaciones medianas</a:t>
            </a:r>
          </a:p>
          <a:p>
            <a:pPr lvl="2"/>
            <a:r>
              <a:rPr lang="es-ES" sz="2000" dirty="0"/>
              <a:t>Ayuda a la ha, no al derecho. Importe según región</a:t>
            </a:r>
          </a:p>
          <a:p>
            <a:pPr lvl="2"/>
            <a:r>
              <a:rPr lang="es-ES" sz="2000" dirty="0"/>
              <a:t>ABRS + PR = 60% de ayudas directas</a:t>
            </a:r>
          </a:p>
          <a:p>
            <a:pPr lvl="2"/>
            <a:r>
              <a:rPr lang="es-ES" sz="2000" dirty="0"/>
              <a:t>Sistema de asignación por doble umbral</a:t>
            </a:r>
          </a:p>
          <a:p>
            <a:pPr lvl="2"/>
            <a:endParaRPr lang="es-ES" dirty="0"/>
          </a:p>
          <a:p>
            <a:endParaRPr lang="es-ES" dirty="0"/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49548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Pago redistributivo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697FD9C-7E7A-30FF-FC4D-73A3EDB1B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4265060"/>
            <a:ext cx="4839319" cy="172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07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C17E53-97CA-B2C6-B371-9596D5E93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5228" y="1004888"/>
            <a:ext cx="5194920" cy="6456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000" dirty="0"/>
              <a:t>Valor medio regional de la ABRS para </a:t>
            </a:r>
            <a:r>
              <a:rPr lang="es-ES" sz="2000" b="1" dirty="0">
                <a:solidFill>
                  <a:srgbClr val="FF0000"/>
                </a:solidFill>
              </a:rPr>
              <a:t>2023</a:t>
            </a:r>
            <a:r>
              <a:rPr lang="es-ES" sz="2000" dirty="0"/>
              <a:t> y parámetros de cálculo del pago redistributivo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AD72288-C10E-D0D0-5B84-6C4E48DF8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572822"/>
            <a:ext cx="6100674" cy="5257800"/>
          </a:xfrm>
          <a:prstGeom prst="rect">
            <a:avLst/>
          </a:prstGeom>
        </p:spPr>
      </p:pic>
      <p:pic>
        <p:nvPicPr>
          <p:cNvPr id="8" name="3 Imagen">
            <a:extLst>
              <a:ext uri="{FF2B5EF4-FFF2-40B4-BE49-F238E27FC236}">
                <a16:creationId xmlns:a16="http://schemas.microsoft.com/office/drawing/2014/main" id="{D652AF65-F7CA-DBEE-EBDD-217E479EA3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grpSp>
        <p:nvGrpSpPr>
          <p:cNvPr id="9" name="2 Grupo">
            <a:extLst>
              <a:ext uri="{FF2B5EF4-FFF2-40B4-BE49-F238E27FC236}">
                <a16:creationId xmlns:a16="http://schemas.microsoft.com/office/drawing/2014/main" id="{A88B9849-8725-D66A-76A3-01642FB1E2AF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10" name="4 Rectángulo redondeado">
              <a:extLst>
                <a:ext uri="{FF2B5EF4-FFF2-40B4-BE49-F238E27FC236}">
                  <a16:creationId xmlns:a16="http://schemas.microsoft.com/office/drawing/2014/main" id="{2016A2DE-B253-03A4-1D54-8975F2A04603}"/>
                </a:ext>
              </a:extLst>
            </p:cNvPr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5 Rectángulo">
              <a:extLst>
                <a:ext uri="{FF2B5EF4-FFF2-40B4-BE49-F238E27FC236}">
                  <a16:creationId xmlns:a16="http://schemas.microsoft.com/office/drawing/2014/main" id="{194A30FD-B264-F777-4EC4-19F775ACFA50}"/>
                </a:ext>
              </a:extLst>
            </p:cNvPr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2 Rectángulo">
            <a:extLst>
              <a:ext uri="{FF2B5EF4-FFF2-40B4-BE49-F238E27FC236}">
                <a16:creationId xmlns:a16="http://schemas.microsoft.com/office/drawing/2014/main" id="{8BC60AA9-F2CC-1BC5-C4CB-556995CA3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47663"/>
            <a:ext cx="49548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Pago redistributivo </a:t>
            </a:r>
          </a:p>
        </p:txBody>
      </p:sp>
      <p:sp>
        <p:nvSpPr>
          <p:cNvPr id="2" name="2 Rectángulo">
            <a:extLst>
              <a:ext uri="{FF2B5EF4-FFF2-40B4-BE49-F238E27FC236}">
                <a16:creationId xmlns:a16="http://schemas.microsoft.com/office/drawing/2014/main" id="{572F9806-B4AD-56D2-AE08-9CBF6BF52EF0}"/>
              </a:ext>
            </a:extLst>
          </p:cNvPr>
          <p:cNvSpPr/>
          <p:nvPr/>
        </p:nvSpPr>
        <p:spPr>
          <a:xfrm>
            <a:off x="2915815" y="2636912"/>
            <a:ext cx="5112569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201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196752"/>
            <a:ext cx="8229600" cy="4525963"/>
          </a:xfrm>
        </p:spPr>
        <p:txBody>
          <a:bodyPr>
            <a:normAutofit lnSpcReduction="10000"/>
          </a:bodyPr>
          <a:lstStyle/>
          <a:p>
            <a:pPr lvl="1"/>
            <a:r>
              <a:rPr lang="es-ES" b="1" dirty="0"/>
              <a:t>Complemento a jóvenes (PCJ)</a:t>
            </a:r>
          </a:p>
          <a:p>
            <a:pPr lvl="2"/>
            <a:r>
              <a:rPr lang="es-ES" dirty="0"/>
              <a:t>2% de las ayudas directas</a:t>
            </a:r>
          </a:p>
          <a:p>
            <a:pPr lvl="2"/>
            <a:r>
              <a:rPr lang="es-ES" dirty="0"/>
              <a:t>Requisitos</a:t>
            </a:r>
          </a:p>
          <a:p>
            <a:pPr lvl="3"/>
            <a:r>
              <a:rPr lang="es-ES" dirty="0"/>
              <a:t>40 años o menos </a:t>
            </a:r>
          </a:p>
          <a:p>
            <a:pPr lvl="3"/>
            <a:r>
              <a:rPr lang="es-ES" dirty="0"/>
              <a:t>Agricultores activos con ABRS</a:t>
            </a:r>
          </a:p>
          <a:p>
            <a:pPr lvl="2"/>
            <a:r>
              <a:rPr lang="es-ES" dirty="0"/>
              <a:t>Ayuda:</a:t>
            </a:r>
          </a:p>
          <a:p>
            <a:pPr lvl="3"/>
            <a:r>
              <a:rPr lang="es-ES" dirty="0"/>
              <a:t>100% del VMR de la ABRS</a:t>
            </a:r>
          </a:p>
          <a:p>
            <a:pPr marL="1828800" lvl="4" indent="0">
              <a:buNone/>
            </a:pPr>
            <a:r>
              <a:rPr lang="es-ES" dirty="0"/>
              <a:t>+ 15% en caso de mujeres</a:t>
            </a:r>
          </a:p>
          <a:p>
            <a:pPr lvl="3"/>
            <a:r>
              <a:rPr lang="es-ES" dirty="0"/>
              <a:t>Ayuda por ha., no por derecho</a:t>
            </a:r>
          </a:p>
          <a:p>
            <a:pPr lvl="3"/>
            <a:r>
              <a:rPr lang="es-ES" dirty="0"/>
              <a:t>Máximo 100 has</a:t>
            </a:r>
          </a:p>
          <a:p>
            <a:pPr lvl="3"/>
            <a:r>
              <a:rPr lang="es-ES" dirty="0"/>
              <a:t>Máximo 5 años (desde incorporación)</a:t>
            </a:r>
          </a:p>
          <a:p>
            <a:pPr lvl="3"/>
            <a:r>
              <a:rPr lang="es-ES" dirty="0"/>
              <a:t>Exención a </a:t>
            </a:r>
            <a:r>
              <a:rPr lang="es-ES" dirty="0" err="1"/>
              <a:t>Coops</a:t>
            </a:r>
            <a:r>
              <a:rPr lang="es-ES" dirty="0"/>
              <a:t>, SAT y TC: determinación individual</a:t>
            </a:r>
          </a:p>
          <a:p>
            <a:pPr lvl="2"/>
            <a:endParaRPr lang="es-ES" dirty="0"/>
          </a:p>
          <a:p>
            <a:endParaRPr lang="es-ES" dirty="0"/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66171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La nueva PAC: Pago Complemento a Jóvenes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60848"/>
            <a:ext cx="23241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3 Imagen">
            <a:extLst>
              <a:ext uri="{FF2B5EF4-FFF2-40B4-BE49-F238E27FC236}">
                <a16:creationId xmlns:a16="http://schemas.microsoft.com/office/drawing/2014/main" id="{C6227A55-9CD7-B74A-B0E1-E7B64DCED0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34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37"/>
          <a:stretch/>
        </p:blipFill>
        <p:spPr bwMode="auto">
          <a:xfrm>
            <a:off x="971600" y="232008"/>
            <a:ext cx="7128792" cy="159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" r="48170"/>
          <a:stretch/>
        </p:blipFill>
        <p:spPr bwMode="auto">
          <a:xfrm>
            <a:off x="29578" y="1916831"/>
            <a:ext cx="4686438" cy="408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366014-5F1D-FE52-3346-3EE693A1A0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7"/>
          <a:stretch/>
        </p:blipFill>
        <p:spPr bwMode="auto">
          <a:xfrm>
            <a:off x="4788024" y="1899941"/>
            <a:ext cx="428345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20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540"/>
            <a:ext cx="8649921" cy="62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987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196752"/>
            <a:ext cx="8229600" cy="4823048"/>
          </a:xfrm>
        </p:spPr>
        <p:txBody>
          <a:bodyPr>
            <a:normAutofit lnSpcReduction="10000"/>
          </a:bodyPr>
          <a:lstStyle/>
          <a:p>
            <a:pPr lvl="1"/>
            <a:r>
              <a:rPr lang="es-ES" dirty="0"/>
              <a:t>Obligatoria para todos los que reciban:             pagos directos, medidas agroambientales,      zonas limitaciones naturales, pagos sectoriales</a:t>
            </a:r>
          </a:p>
          <a:p>
            <a:pPr lvl="2"/>
            <a:r>
              <a:rPr lang="es-ES" dirty="0"/>
              <a:t>Excepto reestructuración y reconversión de viñedo</a:t>
            </a:r>
          </a:p>
          <a:p>
            <a:pPr lvl="1"/>
            <a:r>
              <a:rPr lang="es-ES" dirty="0"/>
              <a:t>En toda la explotación</a:t>
            </a:r>
          </a:p>
          <a:p>
            <a:pPr lvl="1"/>
            <a:r>
              <a:rPr lang="es-ES" dirty="0"/>
              <a:t>RLG y BCAM </a:t>
            </a:r>
          </a:p>
          <a:p>
            <a:pPr lvl="1"/>
            <a:r>
              <a:rPr lang="es-ES" dirty="0"/>
              <a:t>Condicionalidad reforzada</a:t>
            </a:r>
          </a:p>
          <a:p>
            <a:pPr lvl="2"/>
            <a:r>
              <a:rPr lang="es-ES" dirty="0"/>
              <a:t>condicionalidad actual </a:t>
            </a:r>
          </a:p>
          <a:p>
            <a:pPr marL="914400" lvl="2" indent="0">
              <a:buNone/>
            </a:pPr>
            <a:r>
              <a:rPr lang="es-ES" dirty="0"/>
              <a:t>+ normas actuales del pago verde</a:t>
            </a:r>
          </a:p>
          <a:p>
            <a:pPr marL="914400" lvl="2" indent="0">
              <a:buNone/>
            </a:pPr>
            <a:r>
              <a:rPr lang="es-ES" dirty="0"/>
              <a:t>+ novedades </a:t>
            </a:r>
          </a:p>
          <a:p>
            <a:pPr lvl="1">
              <a:buFontTx/>
              <a:buChar char="-"/>
            </a:pPr>
            <a:r>
              <a:rPr lang="es-ES" dirty="0"/>
              <a:t>Condicionalidad social (2024)</a:t>
            </a:r>
          </a:p>
          <a:p>
            <a:endParaRPr lang="es-ES" dirty="0"/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395536" y="188913"/>
            <a:ext cx="8330952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889487" y="347663"/>
            <a:ext cx="76530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Arquitectura </a:t>
            </a:r>
            <a:r>
              <a:rPr lang="es-ES" altLang="es-ES" sz="2400" dirty="0" err="1">
                <a:solidFill>
                  <a:schemeClr val="tx1"/>
                </a:solidFill>
              </a:rPr>
              <a:t>medioambental</a:t>
            </a:r>
            <a:r>
              <a:rPr lang="es-ES" altLang="es-ES" sz="2400" dirty="0">
                <a:solidFill>
                  <a:schemeClr val="tx1"/>
                </a:solidFill>
              </a:rPr>
              <a:t>: condicionalidad reforzada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74" y="4953485"/>
            <a:ext cx="539242" cy="55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581128"/>
            <a:ext cx="5429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3 Imagen">
            <a:extLst>
              <a:ext uri="{FF2B5EF4-FFF2-40B4-BE49-F238E27FC236}">
                <a16:creationId xmlns:a16="http://schemas.microsoft.com/office/drawing/2014/main" id="{B328E912-D8DC-3D07-8F4E-B9F7E0377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87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46554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Condicionalidad reforzada: RLG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96" y="1001885"/>
            <a:ext cx="6483017" cy="561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3 Imagen">
            <a:extLst>
              <a:ext uri="{FF2B5EF4-FFF2-40B4-BE49-F238E27FC236}">
                <a16:creationId xmlns:a16="http://schemas.microsoft.com/office/drawing/2014/main" id="{46A59F7E-6200-D502-E0B5-40A9E2F2EC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34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5287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Condicionalidad reforzada: BCAM (I)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729" y="1361407"/>
            <a:ext cx="7344816" cy="356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58" y="4586212"/>
            <a:ext cx="3429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3 Imagen">
            <a:extLst>
              <a:ext uri="{FF2B5EF4-FFF2-40B4-BE49-F238E27FC236}">
                <a16:creationId xmlns:a16="http://schemas.microsoft.com/office/drawing/2014/main" id="{09D75FD4-9E0E-15FA-AE2B-89EFFE154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13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5287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Condicionalidad reforzada: BCAM (II)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21" y="1114071"/>
            <a:ext cx="7361067" cy="539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406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B60BE71-FB74-499C-F264-B0FAB59D6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5" b="19067"/>
          <a:stretch/>
        </p:blipFill>
        <p:spPr>
          <a:xfrm>
            <a:off x="278441" y="1600201"/>
            <a:ext cx="8542031" cy="3917032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FAC9BAA3-7BC4-DD23-86A3-8084581BB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550" y="1343026"/>
            <a:ext cx="5429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2 Grupo">
            <a:extLst>
              <a:ext uri="{FF2B5EF4-FFF2-40B4-BE49-F238E27FC236}">
                <a16:creationId xmlns:a16="http://schemas.microsoft.com/office/drawing/2014/main" id="{F60AAB15-BCCE-327F-06A7-FC8EF8141F8C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88913"/>
            <a:ext cx="4033192" cy="777875"/>
            <a:chOff x="0" y="0"/>
            <a:chExt cx="7467600" cy="777644"/>
          </a:xfrm>
        </p:grpSpPr>
        <p:sp>
          <p:nvSpPr>
            <p:cNvPr id="16" name="4 Rectángulo redondeado">
              <a:extLst>
                <a:ext uri="{FF2B5EF4-FFF2-40B4-BE49-F238E27FC236}">
                  <a16:creationId xmlns:a16="http://schemas.microsoft.com/office/drawing/2014/main" id="{5B1C7DA8-7A9E-1EC1-0F57-36A1D7B393C8}"/>
                </a:ext>
              </a:extLst>
            </p:cNvPr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5 Rectángulo">
              <a:extLst>
                <a:ext uri="{FF2B5EF4-FFF2-40B4-BE49-F238E27FC236}">
                  <a16:creationId xmlns:a16="http://schemas.microsoft.com/office/drawing/2014/main" id="{C8B7DA79-2DF3-1DF2-1802-96BC4BDF2066}"/>
                </a:ext>
              </a:extLst>
            </p:cNvPr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2 Rectángulo">
            <a:extLst>
              <a:ext uri="{FF2B5EF4-FFF2-40B4-BE49-F238E27FC236}">
                <a16:creationId xmlns:a16="http://schemas.microsoft.com/office/drawing/2014/main" id="{3FB4C66C-33F1-48A1-7D34-52B06B652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47663"/>
            <a:ext cx="3525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Condicionalidad: BCAM </a:t>
            </a:r>
          </a:p>
        </p:txBody>
      </p:sp>
    </p:spTree>
    <p:extLst>
      <p:ext uri="{BB962C8B-B14F-4D97-AF65-F5344CB8AC3E}">
        <p14:creationId xmlns:p14="http://schemas.microsoft.com/office/powerpoint/2010/main" val="786882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5C870D5-25F1-80F5-DBB0-33A82C778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08863"/>
            <a:ext cx="8547652" cy="3931920"/>
          </a:xfrm>
          <a:prstGeom prst="rect">
            <a:avLst/>
          </a:prstGeom>
        </p:spPr>
      </p:pic>
      <p:pic>
        <p:nvPicPr>
          <p:cNvPr id="6" name="3 Imagen">
            <a:extLst>
              <a:ext uri="{FF2B5EF4-FFF2-40B4-BE49-F238E27FC236}">
                <a16:creationId xmlns:a16="http://schemas.microsoft.com/office/drawing/2014/main" id="{BD712916-6F87-57C7-EEAB-E151C57BA3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F429BA6-5150-8F8D-C03F-C45EEF2C5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677" y="2564904"/>
            <a:ext cx="5429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2 Grupo">
            <a:extLst>
              <a:ext uri="{FF2B5EF4-FFF2-40B4-BE49-F238E27FC236}">
                <a16:creationId xmlns:a16="http://schemas.microsoft.com/office/drawing/2014/main" id="{F5457020-65E0-ED4B-8E05-C89BC46B9741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88913"/>
            <a:ext cx="4033192" cy="777875"/>
            <a:chOff x="0" y="0"/>
            <a:chExt cx="7467600" cy="777644"/>
          </a:xfrm>
        </p:grpSpPr>
        <p:sp>
          <p:nvSpPr>
            <p:cNvPr id="9" name="4 Rectángulo redondeado">
              <a:extLst>
                <a:ext uri="{FF2B5EF4-FFF2-40B4-BE49-F238E27FC236}">
                  <a16:creationId xmlns:a16="http://schemas.microsoft.com/office/drawing/2014/main" id="{513A53A0-4E77-C3A7-D4D4-EAA2A903A4CC}"/>
                </a:ext>
              </a:extLst>
            </p:cNvPr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5 Rectángulo">
              <a:extLst>
                <a:ext uri="{FF2B5EF4-FFF2-40B4-BE49-F238E27FC236}">
                  <a16:creationId xmlns:a16="http://schemas.microsoft.com/office/drawing/2014/main" id="{C4F475E0-1B34-F7B1-7A0D-5889F37BD663}"/>
                </a:ext>
              </a:extLst>
            </p:cNvPr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2 Rectángulo">
            <a:extLst>
              <a:ext uri="{FF2B5EF4-FFF2-40B4-BE49-F238E27FC236}">
                <a16:creationId xmlns:a16="http://schemas.microsoft.com/office/drawing/2014/main" id="{DE9B1500-5B36-8F72-C7C8-6AC4B351F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47663"/>
            <a:ext cx="3525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Condicionalidad: BCAM </a:t>
            </a:r>
          </a:p>
        </p:txBody>
      </p:sp>
    </p:spTree>
    <p:extLst>
      <p:ext uri="{BB962C8B-B14F-4D97-AF65-F5344CB8AC3E}">
        <p14:creationId xmlns:p14="http://schemas.microsoft.com/office/powerpoint/2010/main" val="8548532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74" y="1484784"/>
            <a:ext cx="8229600" cy="413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3 Imagen">
            <a:extLst>
              <a:ext uri="{FF2B5EF4-FFF2-40B4-BE49-F238E27FC236}">
                <a16:creationId xmlns:a16="http://schemas.microsoft.com/office/drawing/2014/main" id="{F3AC32F2-E4A1-60B5-7AEB-70827F409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grpSp>
        <p:nvGrpSpPr>
          <p:cNvPr id="4" name="2 Grupo">
            <a:extLst>
              <a:ext uri="{FF2B5EF4-FFF2-40B4-BE49-F238E27FC236}">
                <a16:creationId xmlns:a16="http://schemas.microsoft.com/office/drawing/2014/main" id="{39FD0EAC-04E4-5539-0B7E-637EC0E283F2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88913"/>
            <a:ext cx="4033192" cy="777875"/>
            <a:chOff x="0" y="0"/>
            <a:chExt cx="7467600" cy="777644"/>
          </a:xfrm>
        </p:grpSpPr>
        <p:sp>
          <p:nvSpPr>
            <p:cNvPr id="5" name="4 Rectángulo redondeado">
              <a:extLst>
                <a:ext uri="{FF2B5EF4-FFF2-40B4-BE49-F238E27FC236}">
                  <a16:creationId xmlns:a16="http://schemas.microsoft.com/office/drawing/2014/main" id="{EF1F360E-961A-0828-45D9-804CDA6DF13A}"/>
                </a:ext>
              </a:extLst>
            </p:cNvPr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>
              <a:extLst>
                <a:ext uri="{FF2B5EF4-FFF2-40B4-BE49-F238E27FC236}">
                  <a16:creationId xmlns:a16="http://schemas.microsoft.com/office/drawing/2014/main" id="{546B5959-CC5A-ADB3-F71B-89D9FD99D87A}"/>
                </a:ext>
              </a:extLst>
            </p:cNvPr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>
            <a:extLst>
              <a:ext uri="{FF2B5EF4-FFF2-40B4-BE49-F238E27FC236}">
                <a16:creationId xmlns:a16="http://schemas.microsoft.com/office/drawing/2014/main" id="{6B60BB39-7E16-E6FC-AD8E-296B8DC09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47663"/>
            <a:ext cx="3525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Condicionalidad: BCAM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C83DA7F-6C10-B017-F881-546776C2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00808"/>
            <a:ext cx="539242" cy="55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36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6417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Arquitectura medioambiental: eco-regímenes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04256" y="1280275"/>
            <a:ext cx="77768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/>
              <a:t>Clave en la arquitectura medioambiental </a:t>
            </a:r>
            <a:r>
              <a:rPr lang="es-ES" sz="2000" dirty="0"/>
              <a:t>de la nueva PAC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Importante presupuesto (1.107 M€)  &gt; 23% pagos directos.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2023-2024 “aprendizaje” sin perdida de financiación para EEMM</a:t>
            </a:r>
            <a:endParaRPr lang="es-E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u="sng" dirty="0"/>
              <a:t>Cuestiones generales </a:t>
            </a:r>
            <a:r>
              <a:rPr lang="es-ES" sz="2000" b="1" dirty="0"/>
              <a:t>a todos los </a:t>
            </a:r>
            <a:r>
              <a:rPr lang="es-ES" sz="2000" b="1" dirty="0" err="1"/>
              <a:t>ecoregímenes</a:t>
            </a:r>
            <a:endParaRPr lang="es-ES" sz="20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Cubre todos los usos posibles de suelos (TA, PS, CP…)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Sólo se puede cobrar </a:t>
            </a:r>
            <a:r>
              <a:rPr lang="es-ES" sz="2000" b="1" dirty="0"/>
              <a:t>un </a:t>
            </a:r>
            <a:r>
              <a:rPr lang="es-ES" sz="2000" b="1" dirty="0" err="1"/>
              <a:t>ecoregímen</a:t>
            </a:r>
            <a:r>
              <a:rPr lang="es-ES" sz="2000" b="1" dirty="0"/>
              <a:t> en cada ha</a:t>
            </a:r>
            <a:r>
              <a:rPr lang="es-ES" sz="2000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b="1" dirty="0"/>
              <a:t>Aplicación parcial </a:t>
            </a:r>
            <a:r>
              <a:rPr lang="es-ES" sz="2000" dirty="0"/>
              <a:t>(no obliga a acoger todas las has de la </a:t>
            </a:r>
            <a:r>
              <a:rPr lang="es-ES" sz="2000" dirty="0" err="1"/>
              <a:t>explot</a:t>
            </a:r>
            <a:r>
              <a:rPr lang="es-ES" sz="2000" dirty="0"/>
              <a:t>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El pago </a:t>
            </a:r>
            <a:r>
              <a:rPr lang="es-ES" sz="2000" b="1" dirty="0"/>
              <a:t>se recibe en todas las has acogidas al </a:t>
            </a:r>
            <a:r>
              <a:rPr lang="es-ES" sz="2000" b="1" dirty="0" err="1"/>
              <a:t>ecoregímen</a:t>
            </a:r>
            <a:r>
              <a:rPr lang="es-ES" sz="2000" b="1" dirty="0"/>
              <a:t>           </a:t>
            </a:r>
            <a:r>
              <a:rPr lang="es-ES" sz="2000" dirty="0"/>
              <a:t>(no por todas las has. de la explotación)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b="1" dirty="0"/>
              <a:t>Compromisos anuales </a:t>
            </a:r>
            <a:r>
              <a:rPr lang="es-ES" sz="2000" dirty="0"/>
              <a:t>(se puede cambiar cada año)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Dos tipos (de pagos): Incentivador vs compensatorio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Degresividad</a:t>
            </a:r>
            <a:r>
              <a:rPr lang="es-ES" sz="2000" dirty="0"/>
              <a:t> (se aplica sólo si se supera el presupuesto previsto)</a:t>
            </a:r>
          </a:p>
        </p:txBody>
      </p:sp>
      <p:pic>
        <p:nvPicPr>
          <p:cNvPr id="2" name="3 Imagen">
            <a:extLst>
              <a:ext uri="{FF2B5EF4-FFF2-40B4-BE49-F238E27FC236}">
                <a16:creationId xmlns:a16="http://schemas.microsoft.com/office/drawing/2014/main" id="{61885B45-4CCF-A82C-6F97-E5FE8F73DA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93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5" y="1175324"/>
            <a:ext cx="8761784" cy="532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6417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Arquitectura medioambiental: eco-regímenes </a:t>
            </a:r>
          </a:p>
        </p:txBody>
      </p:sp>
    </p:spTree>
    <p:extLst>
      <p:ext uri="{BB962C8B-B14F-4D97-AF65-F5344CB8AC3E}">
        <p14:creationId xmlns:p14="http://schemas.microsoft.com/office/powerpoint/2010/main" val="2643201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6417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Arquitectura medioambiental: eco-regímenes </a:t>
            </a: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6516216" y="5661248"/>
            <a:ext cx="2376264" cy="1008112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600" dirty="0"/>
              <a:t>Por encima de ese umbral, las has. recibirán el 70%    del importe estimado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494B012-CC02-C005-EDC5-9525874F6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83" y="1044903"/>
            <a:ext cx="8172400" cy="4524007"/>
          </a:xfrm>
          <a:prstGeom prst="rect">
            <a:avLst/>
          </a:prstGeom>
        </p:spPr>
      </p:pic>
      <p:pic>
        <p:nvPicPr>
          <p:cNvPr id="13" name="3 Imagen">
            <a:extLst>
              <a:ext uri="{FF2B5EF4-FFF2-40B4-BE49-F238E27FC236}">
                <a16:creationId xmlns:a16="http://schemas.microsoft.com/office/drawing/2014/main" id="{8F0AEC1D-BFCF-5F82-8CAC-C13DFB01C0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81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65124" y="857251"/>
            <a:ext cx="3579971" cy="5151119"/>
            <a:chOff x="7420165" y="0"/>
            <a:chExt cx="4773295" cy="6868159"/>
          </a:xfrm>
        </p:grpSpPr>
        <p:sp>
          <p:nvSpPr>
            <p:cNvPr id="3" name="object 3"/>
            <p:cNvSpPr/>
            <p:nvPr/>
          </p:nvSpPr>
          <p:spPr>
            <a:xfrm>
              <a:off x="9371076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7424928" y="3681984"/>
              <a:ext cx="4763770" cy="3176905"/>
            </a:xfrm>
            <a:custGeom>
              <a:avLst/>
              <a:gdLst/>
              <a:ahLst/>
              <a:cxnLst/>
              <a:rect l="l" t="t" r="r" b="b"/>
              <a:pathLst>
                <a:path w="4763770" h="3176904">
                  <a:moveTo>
                    <a:pt x="4763516" y="0"/>
                  </a:moveTo>
                  <a:lnTo>
                    <a:pt x="0" y="317658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9182101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6850" y="0"/>
                  </a:moveTo>
                  <a:lnTo>
                    <a:pt x="2042483" y="0"/>
                  </a:lnTo>
                  <a:lnTo>
                    <a:pt x="0" y="6857996"/>
                  </a:lnTo>
                  <a:lnTo>
                    <a:pt x="3006850" y="6857996"/>
                  </a:lnTo>
                  <a:lnTo>
                    <a:pt x="3006850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9604335" y="0"/>
              <a:ext cx="2588260" cy="6858000"/>
            </a:xfrm>
            <a:custGeom>
              <a:avLst/>
              <a:gdLst/>
              <a:ahLst/>
              <a:cxnLst/>
              <a:rect l="l" t="t" r="r" b="b"/>
              <a:pathLst>
                <a:path w="2588259" h="6858000">
                  <a:moveTo>
                    <a:pt x="2587664" y="0"/>
                  </a:moveTo>
                  <a:lnTo>
                    <a:pt x="0" y="0"/>
                  </a:lnTo>
                  <a:lnTo>
                    <a:pt x="1208190" y="6857996"/>
                  </a:lnTo>
                  <a:lnTo>
                    <a:pt x="2587664" y="6857996"/>
                  </a:lnTo>
                  <a:lnTo>
                    <a:pt x="2587664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932164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835" y="0"/>
                  </a:moveTo>
                  <a:lnTo>
                    <a:pt x="0" y="3809999"/>
                  </a:lnTo>
                  <a:lnTo>
                    <a:pt x="3259835" y="3809999"/>
                  </a:lnTo>
                  <a:lnTo>
                    <a:pt x="3259835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337790" y="0"/>
              <a:ext cx="2851785" cy="6858000"/>
            </a:xfrm>
            <a:custGeom>
              <a:avLst/>
              <a:gdLst/>
              <a:ahLst/>
              <a:cxnLst/>
              <a:rect l="l" t="t" r="r" b="b"/>
              <a:pathLst>
                <a:path w="2851784" h="6858000">
                  <a:moveTo>
                    <a:pt x="2851161" y="0"/>
                  </a:moveTo>
                  <a:lnTo>
                    <a:pt x="0" y="0"/>
                  </a:lnTo>
                  <a:lnTo>
                    <a:pt x="2467620" y="6857996"/>
                  </a:lnTo>
                  <a:lnTo>
                    <a:pt x="2851161" y="6857996"/>
                  </a:lnTo>
                  <a:lnTo>
                    <a:pt x="2851161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898124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827" y="0"/>
                  </a:moveTo>
                  <a:lnTo>
                    <a:pt x="1018958" y="0"/>
                  </a:lnTo>
                  <a:lnTo>
                    <a:pt x="0" y="6857996"/>
                  </a:lnTo>
                  <a:lnTo>
                    <a:pt x="1290827" y="6857996"/>
                  </a:lnTo>
                  <a:lnTo>
                    <a:pt x="129082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0940749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8203" y="0"/>
                  </a:moveTo>
                  <a:lnTo>
                    <a:pt x="0" y="0"/>
                  </a:lnTo>
                  <a:lnTo>
                    <a:pt x="1107740" y="6857996"/>
                  </a:lnTo>
                  <a:lnTo>
                    <a:pt x="1248203" y="6857996"/>
                  </a:lnTo>
                  <a:lnTo>
                    <a:pt x="124820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372344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607" y="0"/>
                  </a:moveTo>
                  <a:lnTo>
                    <a:pt x="0" y="3267455"/>
                  </a:lnTo>
                  <a:lnTo>
                    <a:pt x="1816607" y="3267455"/>
                  </a:lnTo>
                  <a:lnTo>
                    <a:pt x="1816607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857250"/>
            <a:ext cx="632460" cy="4250055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289106" y="1699988"/>
            <a:ext cx="5598794" cy="281634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lnSpc>
                <a:spcPct val="130000"/>
              </a:lnSpc>
              <a:spcBef>
                <a:spcPts val="75"/>
              </a:spcBef>
            </a:pPr>
            <a:r>
              <a:rPr lang="es-ES" sz="3600" spc="-23" dirty="0">
                <a:solidFill>
                  <a:srgbClr val="3E7818"/>
                </a:solidFill>
              </a:rPr>
              <a:t>2.ECO-REGÍMENES:</a:t>
            </a:r>
            <a:br>
              <a:rPr lang="es-ES" sz="3600" spc="-23" dirty="0">
                <a:solidFill>
                  <a:srgbClr val="3E7818"/>
                </a:solidFill>
              </a:rPr>
            </a:br>
            <a:r>
              <a:rPr sz="3600" spc="-23" dirty="0" err="1">
                <a:solidFill>
                  <a:srgbClr val="3E7818"/>
                </a:solidFill>
              </a:rPr>
              <a:t>Pastoreo</a:t>
            </a:r>
            <a:r>
              <a:rPr sz="3600" spc="-23" dirty="0">
                <a:solidFill>
                  <a:srgbClr val="3E7818"/>
                </a:solidFill>
              </a:rPr>
              <a:t> </a:t>
            </a:r>
            <a:r>
              <a:rPr sz="3600" dirty="0">
                <a:solidFill>
                  <a:srgbClr val="3E7818"/>
                </a:solidFill>
              </a:rPr>
              <a:t>Extensivo, Siega y </a:t>
            </a:r>
            <a:r>
              <a:rPr sz="3600" spc="-1076" dirty="0">
                <a:solidFill>
                  <a:srgbClr val="3E7818"/>
                </a:solidFill>
              </a:rPr>
              <a:t> </a:t>
            </a:r>
            <a:r>
              <a:rPr sz="3600" dirty="0">
                <a:solidFill>
                  <a:srgbClr val="3E7818"/>
                </a:solidFill>
              </a:rPr>
              <a:t>Biodiversidad </a:t>
            </a:r>
            <a:r>
              <a:rPr sz="3600" spc="-4" dirty="0">
                <a:solidFill>
                  <a:srgbClr val="3E7818"/>
                </a:solidFill>
              </a:rPr>
              <a:t>en </a:t>
            </a:r>
            <a:r>
              <a:rPr sz="3600" dirty="0">
                <a:solidFill>
                  <a:srgbClr val="3E7818"/>
                </a:solidFill>
              </a:rPr>
              <a:t>las </a:t>
            </a:r>
            <a:r>
              <a:rPr sz="3600" spc="4" dirty="0">
                <a:solidFill>
                  <a:srgbClr val="3E7818"/>
                </a:solidFill>
              </a:rPr>
              <a:t> </a:t>
            </a:r>
            <a:r>
              <a:rPr sz="3600" dirty="0">
                <a:solidFill>
                  <a:srgbClr val="3E7818"/>
                </a:solidFill>
              </a:rPr>
              <a:t>superficies</a:t>
            </a:r>
            <a:r>
              <a:rPr sz="3600" spc="-19" dirty="0">
                <a:solidFill>
                  <a:srgbClr val="3E7818"/>
                </a:solidFill>
              </a:rPr>
              <a:t> </a:t>
            </a:r>
            <a:r>
              <a:rPr sz="3600" spc="-4" dirty="0">
                <a:solidFill>
                  <a:srgbClr val="3E7818"/>
                </a:solidFill>
              </a:rPr>
              <a:t>de</a:t>
            </a:r>
            <a:r>
              <a:rPr sz="3600" spc="-8" dirty="0">
                <a:solidFill>
                  <a:srgbClr val="3E7818"/>
                </a:solidFill>
              </a:rPr>
              <a:t> </a:t>
            </a:r>
            <a:r>
              <a:rPr sz="3600" spc="-4" dirty="0">
                <a:solidFill>
                  <a:srgbClr val="3E7818"/>
                </a:solidFill>
              </a:rPr>
              <a:t>pastos</a:t>
            </a:r>
            <a:endParaRPr sz="3600" dirty="0"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5170929"/>
            <a:ext cx="5252084" cy="829817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35</a:t>
            </a:fld>
            <a:endParaRPr kern="0" spc="-4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EFD4D092-2701-FB8F-F3CF-87AA9EC3A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705057" y="2621081"/>
            <a:ext cx="5137259" cy="162207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051" y="1371623"/>
            <a:ext cx="6443186" cy="3794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</a:pPr>
            <a:r>
              <a:rPr sz="2400" b="1" kern="0" dirty="0" err="1">
                <a:solidFill>
                  <a:srgbClr val="90C225"/>
                </a:solidFill>
                <a:latin typeface="Trebuchet MS"/>
                <a:cs typeface="Trebuchet MS"/>
              </a:rPr>
              <a:t>Contenido</a:t>
            </a:r>
            <a:endParaRPr sz="24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1" y="3698748"/>
            <a:ext cx="2129408" cy="159791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36</a:t>
            </a:fld>
            <a:endParaRPr kern="0" spc="-4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1C05B2-FAA2-0B2D-A723-988ECFF1D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8" y="1172108"/>
            <a:ext cx="5850255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1.</a:t>
            </a:r>
            <a:r>
              <a:rPr sz="2100" b="1" spc="-15" dirty="0"/>
              <a:t> </a:t>
            </a:r>
            <a:r>
              <a:rPr sz="2100" b="1" spc="-8" dirty="0"/>
              <a:t>Generalidades</a:t>
            </a:r>
            <a:r>
              <a:rPr sz="2100" b="1" spc="-15" dirty="0"/>
              <a:t> </a:t>
            </a:r>
            <a:r>
              <a:rPr sz="2100" b="1" spc="-4" dirty="0"/>
              <a:t>Eco</a:t>
            </a:r>
            <a:r>
              <a:rPr sz="2100" b="1" dirty="0"/>
              <a:t> </a:t>
            </a:r>
            <a:r>
              <a:rPr sz="2100" b="1" spc="-4" dirty="0"/>
              <a:t>regímenes</a:t>
            </a:r>
            <a:r>
              <a:rPr sz="2100" b="1" spc="-11" dirty="0"/>
              <a:t> </a:t>
            </a:r>
            <a:r>
              <a:rPr sz="2100" b="1" spc="-4" dirty="0"/>
              <a:t>(ER)</a:t>
            </a:r>
            <a:r>
              <a:rPr sz="2100" b="1" spc="-19" dirty="0"/>
              <a:t> </a:t>
            </a:r>
            <a:r>
              <a:rPr sz="2100" b="1" spc="-4" dirty="0"/>
              <a:t>en</a:t>
            </a:r>
            <a:r>
              <a:rPr sz="2100" b="1" spc="-8" dirty="0"/>
              <a:t> </a:t>
            </a:r>
            <a:r>
              <a:rPr sz="2100" b="1" spc="-4" dirty="0"/>
              <a:t>pastos</a:t>
            </a:r>
            <a:endParaRPr sz="21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37</a:t>
            </a:fld>
            <a:endParaRPr kern="0" spc="-4" dirty="0"/>
          </a:p>
        </p:txBody>
      </p:sp>
      <p:sp>
        <p:nvSpPr>
          <p:cNvPr id="3" name="object 3"/>
          <p:cNvSpPr txBox="1"/>
          <p:nvPr/>
        </p:nvSpPr>
        <p:spPr>
          <a:xfrm>
            <a:off x="406298" y="1761934"/>
            <a:ext cx="6599873" cy="19602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Dos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 ER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(art.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27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31).-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Dos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 asignaciones</a:t>
            </a:r>
            <a:r>
              <a:rPr sz="1350" b="1" kern="0" spc="-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financieras</a:t>
            </a:r>
            <a:r>
              <a:rPr sz="1350" b="1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indicativas</a:t>
            </a:r>
            <a:r>
              <a:rPr sz="1350" b="1" kern="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(anexo</a:t>
            </a:r>
            <a:r>
              <a:rPr sz="1350" kern="0" spc="1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X).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/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50069" marR="3810" indent="-270986" defTabSz="685800">
              <a:tabLst>
                <a:tab pos="550069" algn="l"/>
                <a:tab pos="938689" algn="l"/>
                <a:tab pos="1279208" algn="l"/>
                <a:tab pos="2637472" algn="l"/>
                <a:tab pos="3026093" algn="l"/>
                <a:tab pos="4043363" algn="l"/>
                <a:tab pos="4305300" algn="l"/>
                <a:tab pos="5905500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e	AGRICU</a:t>
            </a:r>
            <a:r>
              <a:rPr sz="1350" kern="0" spc="-113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U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BONO	Y	AGROECOLOG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Í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A:	P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tor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o 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Extensivo,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Siega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Biodiversidad</a:t>
            </a:r>
            <a:r>
              <a:rPr sz="1350" kern="0" spc="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las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superficies</a:t>
            </a:r>
            <a:r>
              <a:rPr sz="135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Pastos Húmedos.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3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50069" marR="3810" indent="-270986" defTabSz="685800">
              <a:spcBef>
                <a:spcPts val="4"/>
              </a:spcBef>
              <a:tabLst>
                <a:tab pos="550069" algn="l"/>
                <a:tab pos="938689" algn="l"/>
                <a:tab pos="1279208" algn="l"/>
                <a:tab pos="2637472" algn="l"/>
                <a:tab pos="3026093" algn="l"/>
                <a:tab pos="4043363" algn="l"/>
                <a:tab pos="4305300" algn="l"/>
                <a:tab pos="5905500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e	AGRICU</a:t>
            </a:r>
            <a:r>
              <a:rPr sz="1350" kern="0" spc="-113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U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BONO	Y	AGROECOLOG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Í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A:	P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tor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o 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Extensivo,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Siega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Biodiversidad</a:t>
            </a:r>
            <a:r>
              <a:rPr sz="1350" kern="0" spc="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 las superficies</a:t>
            </a:r>
            <a:r>
              <a:rPr sz="135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Pastos Mediterráneos.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3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218,47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M€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2023.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29136" y="4169505"/>
          <a:ext cx="4534851" cy="16290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7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0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1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0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1936">
                <a:tc>
                  <a:txBody>
                    <a:bodyPr/>
                    <a:lstStyle/>
                    <a:p>
                      <a:pPr marR="97155" algn="ctr">
                        <a:lnSpc>
                          <a:spcPts val="1200"/>
                        </a:lnSpc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ECORÉGIMEN-TIPODE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R="97790" algn="ctr">
                        <a:lnSpc>
                          <a:spcPts val="1300"/>
                        </a:lnSpc>
                        <a:spcBef>
                          <a:spcPts val="45"/>
                        </a:spcBef>
                      </a:pPr>
                      <a:r>
                        <a:rPr sz="800" b="1" spc="5" dirty="0">
                          <a:latin typeface="Calibri"/>
                          <a:cs typeface="Calibri"/>
                        </a:rPr>
                        <a:t>SUPERFICIE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b="1" spc="35" dirty="0">
                          <a:latin typeface="Calibri"/>
                          <a:cs typeface="Calibri"/>
                        </a:rPr>
                        <a:t>2023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38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b="1" spc="35" dirty="0">
                          <a:latin typeface="Calibri"/>
                          <a:cs typeface="Calibri"/>
                        </a:rPr>
                        <a:t>2024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38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b="1" spc="35" dirty="0">
                          <a:latin typeface="Calibri"/>
                          <a:cs typeface="Calibri"/>
                        </a:rPr>
                        <a:t>2025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38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b="1" spc="35" dirty="0">
                          <a:latin typeface="Calibri"/>
                          <a:cs typeface="Calibri"/>
                        </a:rPr>
                        <a:t>2026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38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b="1" spc="35" dirty="0">
                          <a:latin typeface="Calibri"/>
                          <a:cs typeface="Calibri"/>
                        </a:rPr>
                        <a:t>2027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38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889">
                <a:tc>
                  <a:txBody>
                    <a:bodyPr/>
                    <a:lstStyle/>
                    <a:p>
                      <a:pPr marL="48895" algn="just">
                        <a:lnSpc>
                          <a:spcPts val="1075"/>
                        </a:lnSpc>
                      </a:pPr>
                      <a:r>
                        <a:rPr sz="700" spc="30" dirty="0">
                          <a:latin typeface="Arial"/>
                          <a:cs typeface="Arial"/>
                        </a:rPr>
                        <a:t>Agricultura</a:t>
                      </a:r>
                      <a:r>
                        <a:rPr sz="700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carbono</a:t>
                      </a:r>
                      <a:r>
                        <a:rPr sz="70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8895" marR="144145" algn="just">
                        <a:lnSpc>
                          <a:spcPct val="102800"/>
                        </a:lnSpc>
                      </a:pPr>
                      <a:r>
                        <a:rPr sz="700" spc="40" dirty="0">
                          <a:latin typeface="Arial"/>
                          <a:cs typeface="Arial"/>
                        </a:rPr>
                        <a:t>agroecología: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Pastoreo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extensivo,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 siega</a:t>
                      </a:r>
                      <a:r>
                        <a:rPr sz="7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biodiversidad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35" dirty="0">
                          <a:latin typeface="Arial"/>
                          <a:cs typeface="Arial"/>
                        </a:rPr>
                        <a:t>superficies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pastos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húmedos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103.168.071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103.324.470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103.480.869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103.637.267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103.637.267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889">
                <a:tc>
                  <a:txBody>
                    <a:bodyPr/>
                    <a:lstStyle/>
                    <a:p>
                      <a:pPr marL="48895" marR="144145" algn="just">
                        <a:lnSpc>
                          <a:spcPct val="101200"/>
                        </a:lnSpc>
                        <a:spcBef>
                          <a:spcPts val="45"/>
                        </a:spcBef>
                      </a:pPr>
                      <a:r>
                        <a:rPr sz="700" spc="30" dirty="0">
                          <a:latin typeface="Arial"/>
                          <a:cs typeface="Arial"/>
                        </a:rPr>
                        <a:t>Agricultura </a:t>
                      </a:r>
                      <a:r>
                        <a:rPr sz="700" spc="5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carbono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agroecología: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Pastoreo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extensivo,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 siega</a:t>
                      </a:r>
                      <a:r>
                        <a:rPr sz="7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biodiversidad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35" dirty="0">
                          <a:latin typeface="Arial"/>
                          <a:cs typeface="Arial"/>
                        </a:rPr>
                        <a:t>superficies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pastos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35" dirty="0">
                          <a:latin typeface="Arial"/>
                          <a:cs typeface="Arial"/>
                        </a:rPr>
                        <a:t>mediterráneos.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115.305.912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115.480.712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115.655.511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115.830.310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115.830.310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658044" y="3816598"/>
            <a:ext cx="2687478" cy="14763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900" b="1" kern="0" spc="-11" dirty="0">
                <a:solidFill>
                  <a:sysClr val="windowText" lastClr="000000"/>
                </a:solidFill>
                <a:latin typeface="Arial"/>
                <a:cs typeface="Arial"/>
              </a:rPr>
              <a:t>Dotación</a:t>
            </a:r>
            <a:r>
              <a:rPr sz="900" b="1" kern="0" spc="3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1" dirty="0">
                <a:solidFill>
                  <a:sysClr val="windowText" lastClr="000000"/>
                </a:solidFill>
                <a:latin typeface="Arial"/>
                <a:cs typeface="Arial"/>
              </a:rPr>
              <a:t>financiera</a:t>
            </a:r>
            <a:r>
              <a:rPr sz="900" b="1" kern="0" spc="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anual</a:t>
            </a:r>
            <a:r>
              <a:rPr sz="900" b="1" kern="0" spc="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indicativa</a:t>
            </a:r>
            <a:r>
              <a:rPr sz="900" b="1" kern="0" spc="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8" dirty="0">
                <a:solidFill>
                  <a:sysClr val="windowText" lastClr="000000"/>
                </a:solidFill>
                <a:latin typeface="Arial"/>
                <a:cs typeface="Arial"/>
              </a:rPr>
              <a:t>para</a:t>
            </a:r>
            <a:r>
              <a:rPr sz="900" b="1" kern="0" spc="2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cada</a:t>
            </a:r>
            <a:r>
              <a:rPr sz="900" b="1" kern="0" spc="2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1" dirty="0">
                <a:solidFill>
                  <a:sysClr val="windowText" lastClr="000000"/>
                </a:solidFill>
                <a:latin typeface="Arial"/>
                <a:cs typeface="Arial"/>
              </a:rPr>
              <a:t>ec</a:t>
            </a:r>
            <a:endParaRPr sz="9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2912236-45E2-8641-F092-5C8B3275D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8" y="1184719"/>
            <a:ext cx="5838825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1.</a:t>
            </a:r>
            <a:r>
              <a:rPr sz="2100" b="1" spc="-11" dirty="0"/>
              <a:t> </a:t>
            </a:r>
            <a:r>
              <a:rPr sz="2100" b="1" spc="-8" dirty="0"/>
              <a:t>Generalidades</a:t>
            </a:r>
            <a:r>
              <a:rPr sz="2100" b="1" spc="-15" dirty="0"/>
              <a:t> </a:t>
            </a:r>
            <a:r>
              <a:rPr sz="2100" b="1" spc="-4" dirty="0"/>
              <a:t>Eco</a:t>
            </a:r>
            <a:r>
              <a:rPr sz="2100" b="1" spc="4" dirty="0"/>
              <a:t> </a:t>
            </a:r>
            <a:r>
              <a:rPr sz="2100" b="1" spc="-4" dirty="0"/>
              <a:t>regímenes</a:t>
            </a:r>
            <a:r>
              <a:rPr sz="2100" b="1" spc="-8" dirty="0"/>
              <a:t> </a:t>
            </a:r>
            <a:r>
              <a:rPr sz="2100" b="1" spc="-4" dirty="0"/>
              <a:t>(ER)</a:t>
            </a:r>
            <a:r>
              <a:rPr sz="2100" b="1" spc="-15" dirty="0"/>
              <a:t> </a:t>
            </a:r>
            <a:r>
              <a:rPr sz="2100" b="1" spc="-4" dirty="0"/>
              <a:t>en</a:t>
            </a:r>
            <a:r>
              <a:rPr sz="2100" b="1" spc="-8" dirty="0"/>
              <a:t> </a:t>
            </a:r>
            <a:r>
              <a:rPr sz="2100" b="1" spc="-23" dirty="0"/>
              <a:t>Pastos</a:t>
            </a:r>
            <a:endParaRPr sz="2100"/>
          </a:p>
        </p:txBody>
      </p:sp>
      <p:sp>
        <p:nvSpPr>
          <p:cNvPr id="3" name="object 3"/>
          <p:cNvSpPr txBox="1"/>
          <p:nvPr/>
        </p:nvSpPr>
        <p:spPr>
          <a:xfrm>
            <a:off x="406298" y="1728787"/>
            <a:ext cx="6449378" cy="81881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9525" defTabSz="685800">
              <a:spcBef>
                <a:spcPts val="52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¿POR</a:t>
            </a:r>
            <a:r>
              <a:rPr sz="1350" b="1" kern="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QUÉ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“DOS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ER”: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HÚMEDOS</a:t>
            </a:r>
            <a:r>
              <a:rPr sz="1350" b="1" kern="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sz="1350" b="1" kern="0" spc="-3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MEDITERRÁNEOS?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spcBef>
                <a:spcPts val="450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Criterios: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Comarcas;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Pluviometría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media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2011-2020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spcBef>
                <a:spcPts val="450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Pago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Compensatorio</a:t>
            </a:r>
            <a:r>
              <a:rPr sz="1350" kern="0" spc="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(costes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adicionales,</a:t>
            </a:r>
            <a:r>
              <a:rPr sz="135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lucro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cesante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realización</a:t>
            </a:r>
            <a:r>
              <a:rPr sz="135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prácticas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ER)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0159" y="2768345"/>
            <a:ext cx="4387977" cy="312724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38</a:t>
            </a:fld>
            <a:endParaRPr kern="0" spc="-4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ED98139-770F-F118-7430-70A4693F7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9" y="1172108"/>
            <a:ext cx="5838349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1.</a:t>
            </a:r>
            <a:r>
              <a:rPr sz="2100" b="1" spc="-15" dirty="0"/>
              <a:t> </a:t>
            </a:r>
            <a:r>
              <a:rPr sz="2100" b="1" spc="-8" dirty="0"/>
              <a:t>Generalidades</a:t>
            </a:r>
            <a:r>
              <a:rPr sz="2100" b="1" spc="-11" dirty="0"/>
              <a:t> </a:t>
            </a:r>
            <a:r>
              <a:rPr sz="2100" b="1" spc="-4" dirty="0"/>
              <a:t>Eco regímenes</a:t>
            </a:r>
            <a:r>
              <a:rPr sz="2100" b="1" spc="-8" dirty="0"/>
              <a:t> </a:t>
            </a:r>
            <a:r>
              <a:rPr sz="2100" b="1" spc="-4" dirty="0"/>
              <a:t>(ER)</a:t>
            </a:r>
            <a:r>
              <a:rPr sz="2100" b="1" spc="-19" dirty="0"/>
              <a:t> </a:t>
            </a:r>
            <a:r>
              <a:rPr sz="2100" b="1" spc="-4" dirty="0"/>
              <a:t>en</a:t>
            </a:r>
            <a:r>
              <a:rPr sz="2100" b="1" spc="-8" dirty="0"/>
              <a:t> </a:t>
            </a:r>
            <a:r>
              <a:rPr sz="2100" b="1" spc="-23" dirty="0"/>
              <a:t>Pastos</a:t>
            </a:r>
            <a:endParaRPr sz="21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39</a:t>
            </a:fld>
            <a:endParaRPr kern="0" spc="-4" dirty="0"/>
          </a:p>
        </p:txBody>
      </p:sp>
      <p:sp>
        <p:nvSpPr>
          <p:cNvPr id="3" name="object 3"/>
          <p:cNvSpPr txBox="1"/>
          <p:nvPr/>
        </p:nvSpPr>
        <p:spPr>
          <a:xfrm>
            <a:off x="406298" y="1761935"/>
            <a:ext cx="6601778" cy="41312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marR="6191" indent="-257651" algn="just" defTabSz="685800">
              <a:spcBef>
                <a:spcPts val="75"/>
              </a:spcBef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088" kern="0" spc="259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OBJETIVOS:</a:t>
            </a:r>
            <a:r>
              <a:rPr sz="1350" kern="0" spc="23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Mejorar</a:t>
            </a:r>
            <a:r>
              <a:rPr sz="1350" kern="0" spc="24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la</a:t>
            </a:r>
            <a:r>
              <a:rPr sz="1350" kern="0" spc="24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gestión</a:t>
            </a:r>
            <a:r>
              <a:rPr sz="1350" kern="0" spc="24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sz="1350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la</a:t>
            </a:r>
            <a:r>
              <a:rPr sz="1350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sostenibilidad</a:t>
            </a:r>
            <a:r>
              <a:rPr sz="1350" kern="0" spc="24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kern="0" spc="25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las</a:t>
            </a:r>
            <a:r>
              <a:rPr sz="1350" kern="0" spc="25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superficies</a:t>
            </a:r>
            <a:r>
              <a:rPr sz="1350" kern="0" spc="24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pastos </a:t>
            </a:r>
            <a:r>
              <a:rPr sz="1350" kern="0" spc="-36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bien aumentando la absorción de Carbono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o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bien aumentando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o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incrementando la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biodiversidad</a:t>
            </a:r>
            <a:r>
              <a:rPr sz="1350" kern="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(OE4, OE5,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OE6).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19"/>
              </a:spcBef>
            </a:pPr>
            <a:endParaRPr sz="21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66700" marR="6191" indent="-257651" algn="just" defTabSz="685800"/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088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FORMA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 </a:t>
            </a:r>
            <a:r>
              <a:rPr sz="1350" kern="0" spc="-11" dirty="0">
                <a:solidFill>
                  <a:srgbClr val="404040"/>
                </a:solidFill>
                <a:latin typeface="Arial"/>
                <a:cs typeface="Arial"/>
              </a:rPr>
              <a:t>LA </a:t>
            </a:r>
            <a:r>
              <a:rPr sz="1350" kern="0" spc="-19" dirty="0">
                <a:solidFill>
                  <a:srgbClr val="404040"/>
                </a:solidFill>
                <a:latin typeface="Arial"/>
                <a:cs typeface="Arial"/>
              </a:rPr>
              <a:t>AYUDA:</a:t>
            </a:r>
            <a:r>
              <a:rPr sz="1350" kern="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Pago anual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por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hectárea subvencionable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 pastos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permanentes</a:t>
            </a:r>
            <a:r>
              <a:rPr sz="1350" kern="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pastos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temporales</a:t>
            </a:r>
            <a:r>
              <a:rPr sz="1350" kern="0" spc="1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determinados</a:t>
            </a:r>
            <a:r>
              <a:rPr sz="1350" kern="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(CSP).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19"/>
              </a:spcBef>
            </a:pPr>
            <a:endParaRPr sz="21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No</a:t>
            </a:r>
            <a:r>
              <a:rPr sz="1350" kern="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necesario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tener</a:t>
            </a:r>
            <a:r>
              <a:rPr sz="1350" kern="0" spc="-1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derechos</a:t>
            </a:r>
            <a:r>
              <a:rPr sz="1350" kern="0" spc="-7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ABRS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19"/>
              </a:spcBef>
            </a:pPr>
            <a:endParaRPr sz="21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66700" marR="3810" indent="-257651" algn="just" defTabSz="685800">
              <a:spcBef>
                <a:spcPts val="4"/>
              </a:spcBef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088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Agricultores activos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que lo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soliciten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(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Anexo </a:t>
            </a:r>
            <a:r>
              <a:rPr sz="1350" i="1" kern="0" dirty="0">
                <a:solidFill>
                  <a:srgbClr val="404040"/>
                </a:solidFill>
                <a:latin typeface="Arial"/>
                <a:cs typeface="Arial"/>
              </a:rPr>
              <a:t>V II.- 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Declaración expresa de lo </a:t>
            </a:r>
            <a:r>
              <a:rPr sz="1350" i="1" kern="0" spc="-8" dirty="0">
                <a:solidFill>
                  <a:srgbClr val="404040"/>
                </a:solidFill>
                <a:latin typeface="Arial"/>
                <a:cs typeface="Arial"/>
              </a:rPr>
              <a:t>que 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 solicita, </a:t>
            </a:r>
            <a:r>
              <a:rPr sz="1350" i="1" kern="0" dirty="0">
                <a:solidFill>
                  <a:srgbClr val="404040"/>
                </a:solidFill>
                <a:latin typeface="Arial"/>
                <a:cs typeface="Arial"/>
              </a:rPr>
              <a:t>si 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la parcela </a:t>
            </a:r>
            <a:r>
              <a:rPr sz="1350" i="1" kern="0" dirty="0">
                <a:solidFill>
                  <a:srgbClr val="404040"/>
                </a:solidFill>
                <a:latin typeface="Arial"/>
                <a:cs typeface="Arial"/>
              </a:rPr>
              <a:t>se 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acoge </a:t>
            </a:r>
            <a:r>
              <a:rPr sz="1350" i="1" kern="0" dirty="0">
                <a:solidFill>
                  <a:srgbClr val="404040"/>
                </a:solidFill>
                <a:latin typeface="Arial"/>
                <a:cs typeface="Arial"/>
              </a:rPr>
              <a:t>o 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no </a:t>
            </a:r>
            <a:r>
              <a:rPr sz="1350" i="1" kern="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350" i="1" kern="0" spc="-8" dirty="0">
                <a:solidFill>
                  <a:srgbClr val="404040"/>
                </a:solidFill>
                <a:latin typeface="Arial"/>
                <a:cs typeface="Arial"/>
              </a:rPr>
              <a:t>uno de 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los 9 ER </a:t>
            </a:r>
            <a:r>
              <a:rPr sz="1350" i="1" kern="0" dirty="0">
                <a:solidFill>
                  <a:srgbClr val="404040"/>
                </a:solidFill>
                <a:latin typeface="Arial"/>
                <a:cs typeface="Arial"/>
              </a:rPr>
              <a:t>y a </a:t>
            </a:r>
            <a:r>
              <a:rPr sz="1350" i="1" kern="0" spc="-8" dirty="0">
                <a:solidFill>
                  <a:srgbClr val="404040"/>
                </a:solidFill>
                <a:latin typeface="Arial"/>
                <a:cs typeface="Arial"/>
              </a:rPr>
              <a:t>qué </a:t>
            </a:r>
            <a:r>
              <a:rPr sz="1350" i="1" kern="0" spc="-4" dirty="0">
                <a:solidFill>
                  <a:srgbClr val="404040"/>
                </a:solidFill>
                <a:latin typeface="Arial"/>
                <a:cs typeface="Arial"/>
              </a:rPr>
              <a:t>práctica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) titulares 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de 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explotaciones ganaderas de un determinado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tipo y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clasificación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zootécnica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(según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la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práctica)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fin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del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plazo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 modificación</a:t>
            </a:r>
            <a:r>
              <a:rPr sz="1350" kern="0" spc="1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 la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SU.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19"/>
              </a:spcBef>
            </a:pPr>
            <a:endParaRPr sz="21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dirty="0">
                <a:solidFill>
                  <a:srgbClr val="333333"/>
                </a:solidFill>
                <a:latin typeface="Arial"/>
                <a:cs typeface="Arial"/>
              </a:rPr>
              <a:t>DOS</a:t>
            </a:r>
            <a:r>
              <a:rPr sz="1350" b="1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8" dirty="0">
                <a:solidFill>
                  <a:srgbClr val="333333"/>
                </a:solidFill>
                <a:latin typeface="Arial"/>
                <a:cs typeface="Arial"/>
              </a:rPr>
              <a:t>PRÁCTICAS</a:t>
            </a:r>
            <a:r>
              <a:rPr sz="1350" b="1" kern="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8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 cada</a:t>
            </a:r>
            <a:r>
              <a:rPr sz="1350" b="1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8" dirty="0">
                <a:solidFill>
                  <a:srgbClr val="333333"/>
                </a:solidFill>
                <a:latin typeface="Arial"/>
                <a:cs typeface="Arial"/>
              </a:rPr>
              <a:t>ER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8"/>
              </a:spcBef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Pastoreo</a:t>
            </a:r>
            <a:r>
              <a:rPr sz="1200" b="1" kern="0" spc="-15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8" dirty="0">
                <a:solidFill>
                  <a:srgbClr val="6C911D"/>
                </a:solidFill>
                <a:latin typeface="Arial"/>
                <a:cs typeface="Arial"/>
              </a:rPr>
              <a:t>Extensivo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0"/>
              </a:spcBef>
              <a:tabLst>
                <a:tab pos="567214" algn="l"/>
              </a:tabLst>
            </a:pPr>
            <a:r>
              <a:rPr sz="938" kern="0" spc="153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Establecimiento</a:t>
            </a:r>
            <a:r>
              <a:rPr sz="1200" b="1" kern="0" spc="26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de</a:t>
            </a:r>
            <a:r>
              <a:rPr sz="1200" b="1" kern="0" spc="11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Islas</a:t>
            </a:r>
            <a:r>
              <a:rPr sz="1200" b="1" kern="0" spc="19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de</a:t>
            </a:r>
            <a:r>
              <a:rPr sz="1200" b="1" kern="0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8" dirty="0">
                <a:solidFill>
                  <a:srgbClr val="6C911D"/>
                </a:solidFill>
                <a:latin typeface="Arial"/>
                <a:cs typeface="Arial"/>
              </a:rPr>
              <a:t>Biodiversidad</a:t>
            </a:r>
            <a:r>
              <a:rPr sz="1200" b="1" kern="0" spc="53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y</a:t>
            </a:r>
            <a:r>
              <a:rPr sz="1200" b="1" kern="0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Siega</a:t>
            </a:r>
            <a:r>
              <a:rPr sz="1200" b="1" kern="0" spc="4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b="1" kern="0" spc="-4" dirty="0">
                <a:solidFill>
                  <a:srgbClr val="6C911D"/>
                </a:solidFill>
                <a:latin typeface="Arial"/>
                <a:cs typeface="Arial"/>
              </a:rPr>
              <a:t>Sostenible</a:t>
            </a:r>
            <a:r>
              <a:rPr sz="1200" b="1" kern="0" spc="26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(2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sub-prácticas)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0AE3139-3DF7-16D7-C27D-087F587E0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8" y="1172108"/>
            <a:ext cx="270795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2.</a:t>
            </a:r>
            <a:r>
              <a:rPr sz="2100" b="1" spc="-19" dirty="0"/>
              <a:t> Pastoreo</a:t>
            </a:r>
            <a:r>
              <a:rPr sz="2100" b="1" spc="-8" dirty="0"/>
              <a:t> </a:t>
            </a:r>
            <a:r>
              <a:rPr sz="2100" b="1" spc="-4" dirty="0"/>
              <a:t>Extensivo</a:t>
            </a:r>
            <a:endParaRPr sz="2100"/>
          </a:p>
        </p:txBody>
      </p:sp>
      <p:sp>
        <p:nvSpPr>
          <p:cNvPr id="3" name="object 3"/>
          <p:cNvSpPr txBox="1"/>
          <p:nvPr/>
        </p:nvSpPr>
        <p:spPr>
          <a:xfrm>
            <a:off x="406299" y="1761935"/>
            <a:ext cx="6600349" cy="39973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Agricultura</a:t>
            </a:r>
            <a:r>
              <a:rPr sz="1350" b="1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b="1" kern="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Carbono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Aumento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capacidad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sumidero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Carbono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los suelos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Disminuir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el riesgo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incendios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Evitar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infra/sobre pastoreo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/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66700" marR="3810" indent="-257651" defTabSz="685800"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Explotaciones</a:t>
            </a:r>
            <a:r>
              <a:rPr sz="1350" b="1" kern="0" spc="23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b="1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los</a:t>
            </a:r>
            <a:r>
              <a:rPr sz="1350" b="1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beneficiarios</a:t>
            </a:r>
            <a:r>
              <a:rPr sz="1350" b="1" kern="0" spc="23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al</a:t>
            </a:r>
            <a:r>
              <a:rPr sz="1350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fin</a:t>
            </a:r>
            <a:r>
              <a:rPr sz="1350" kern="0" spc="24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del</a:t>
            </a:r>
            <a:r>
              <a:rPr sz="1350" kern="0" spc="23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plazo</a:t>
            </a:r>
            <a:r>
              <a:rPr sz="1350" kern="0" spc="25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solicitud</a:t>
            </a:r>
            <a:r>
              <a:rPr sz="1350" kern="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única</a:t>
            </a:r>
            <a:r>
              <a:rPr sz="1350" kern="0" spc="24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inscritas </a:t>
            </a:r>
            <a:r>
              <a:rPr sz="1350" kern="0" spc="-36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REGA</a:t>
            </a:r>
            <a:r>
              <a:rPr sz="1350" kern="0" spc="-8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como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explotaciones</a:t>
            </a:r>
            <a:r>
              <a:rPr sz="1350" kern="0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ganado</a:t>
            </a:r>
            <a:r>
              <a:rPr sz="1350" kern="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bovino,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ovino,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caprino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equino</a:t>
            </a:r>
            <a:r>
              <a:rPr sz="1350" kern="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porcino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Tipo</a:t>
            </a:r>
            <a:r>
              <a:rPr sz="1350" kern="0" spc="-3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“Pasto”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Tipo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“Producción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y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Reproducción”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49630" marR="5715" indent="-270034" defTabSz="685800">
              <a:spcBef>
                <a:spcPts val="8"/>
              </a:spcBef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BO:</a:t>
            </a:r>
            <a:r>
              <a:rPr sz="1200" kern="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“producción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leche”,</a:t>
            </a:r>
            <a:r>
              <a:rPr sz="120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“producción</a:t>
            </a:r>
            <a:r>
              <a:rPr sz="1200" kern="0" spc="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carne”,</a:t>
            </a:r>
            <a:r>
              <a:rPr sz="1200" kern="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“mixta”.-</a:t>
            </a:r>
            <a:r>
              <a:rPr sz="120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i="1" kern="0" spc="-4" dirty="0">
                <a:solidFill>
                  <a:srgbClr val="333333"/>
                </a:solidFill>
                <a:latin typeface="Arial"/>
                <a:cs typeface="Arial"/>
              </a:rPr>
              <a:t>Extensivas</a:t>
            </a:r>
            <a:r>
              <a:rPr sz="1200" i="1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i="1" kern="0" spc="-4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sz="1200" i="1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i="1" kern="0" spc="-4" dirty="0">
                <a:solidFill>
                  <a:srgbClr val="333333"/>
                </a:solidFill>
                <a:latin typeface="Arial"/>
                <a:cs typeface="Arial"/>
              </a:rPr>
              <a:t>semi- </a:t>
            </a:r>
            <a:r>
              <a:rPr sz="1200" i="1" kern="0" spc="-3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i="1" kern="0" spc="-4" dirty="0">
                <a:solidFill>
                  <a:srgbClr val="333333"/>
                </a:solidFill>
                <a:latin typeface="Arial"/>
                <a:cs typeface="Arial"/>
              </a:rPr>
              <a:t>extensiva</a:t>
            </a:r>
            <a:r>
              <a:rPr sz="1200" i="1" kern="0" spc="-8" dirty="0">
                <a:solidFill>
                  <a:srgbClr val="333333"/>
                </a:solidFill>
                <a:latin typeface="Arial"/>
                <a:cs typeface="Arial"/>
              </a:rPr>
              <a:t> RD</a:t>
            </a:r>
            <a:r>
              <a:rPr sz="1200" i="1" kern="0" spc="-4" dirty="0">
                <a:solidFill>
                  <a:srgbClr val="333333"/>
                </a:solidFill>
                <a:latin typeface="Arial"/>
                <a:cs typeface="Arial"/>
              </a:rPr>
              <a:t> de</a:t>
            </a:r>
            <a:r>
              <a:rPr sz="1200" i="1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i="1" kern="0" spc="-8" dirty="0">
                <a:solidFill>
                  <a:srgbClr val="333333"/>
                </a:solidFill>
                <a:latin typeface="Arial"/>
                <a:cs typeface="Arial"/>
              </a:rPr>
              <a:t>ordenación </a:t>
            </a:r>
            <a:r>
              <a:rPr sz="1200" i="1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i="1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i="1" kern="0" spc="-8" dirty="0">
                <a:solidFill>
                  <a:srgbClr val="333333"/>
                </a:solidFill>
                <a:latin typeface="Arial"/>
                <a:cs typeface="Arial"/>
              </a:rPr>
              <a:t>granjas</a:t>
            </a:r>
            <a:r>
              <a:rPr sz="1200" i="1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i="1" kern="0" spc="-4" dirty="0">
                <a:solidFill>
                  <a:srgbClr val="333333"/>
                </a:solidFill>
                <a:latin typeface="Arial"/>
                <a:cs typeface="Arial"/>
              </a:rPr>
              <a:t>bovinas.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OV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CA: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“producción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leche”,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“producción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carne”,</a:t>
            </a:r>
            <a:r>
              <a:rPr sz="120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“mixta”.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EQ: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“producción de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carne”,</a:t>
            </a:r>
            <a:r>
              <a:rPr sz="1200" kern="0" spc="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“mixtas”.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PO: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“extensivo”,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“mixto”.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6"/>
              </a:spcBef>
            </a:pP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Pastoreo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Real</a:t>
            </a:r>
            <a:r>
              <a:rPr sz="1350" b="1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sz="1350" b="1" kern="0" spc="-8" dirty="0">
                <a:solidFill>
                  <a:srgbClr val="404040"/>
                </a:solidFill>
                <a:latin typeface="Arial"/>
                <a:cs typeface="Arial"/>
              </a:rPr>
              <a:t> Efectivo,</a:t>
            </a:r>
            <a:r>
              <a:rPr sz="1350" b="1" kern="0" spc="2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con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animales</a:t>
            </a:r>
            <a:r>
              <a:rPr sz="1350" b="1" kern="0" spc="-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propios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Mínimo</a:t>
            </a:r>
            <a:r>
              <a:rPr sz="1350" kern="0" spc="-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días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al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año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6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Cargas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ganaderas</a:t>
            </a:r>
            <a:r>
              <a:rPr sz="135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mínimas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máximas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927" y="5299444"/>
            <a:ext cx="162877" cy="17388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40</a:t>
            </a:fld>
            <a:endParaRPr kern="0" spc="-4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A2E552D-4130-9E4F-7C0E-E7B8EE53F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8" y="1172108"/>
            <a:ext cx="270795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2.</a:t>
            </a:r>
            <a:r>
              <a:rPr sz="2100" b="1" spc="-19" dirty="0"/>
              <a:t> Pastoreo</a:t>
            </a:r>
            <a:r>
              <a:rPr sz="2100" b="1" spc="-8" dirty="0"/>
              <a:t> </a:t>
            </a:r>
            <a:r>
              <a:rPr sz="2100" b="1" spc="-4" dirty="0"/>
              <a:t>Extensivo</a:t>
            </a:r>
            <a:endParaRPr sz="21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41</a:t>
            </a:fld>
            <a:endParaRPr kern="0" spc="-4" dirty="0"/>
          </a:p>
        </p:txBody>
      </p:sp>
      <p:sp>
        <p:nvSpPr>
          <p:cNvPr id="3" name="object 3"/>
          <p:cNvSpPr txBox="1"/>
          <p:nvPr/>
        </p:nvSpPr>
        <p:spPr>
          <a:xfrm>
            <a:off x="406299" y="1761935"/>
            <a:ext cx="6598444" cy="229998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Período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 pastoreo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mínimo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de</a:t>
            </a:r>
            <a:r>
              <a:rPr sz="1350" kern="0" spc="1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120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días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al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año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manera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continua</a:t>
            </a:r>
            <a:r>
              <a:rPr sz="1350" kern="0" spc="1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discontinua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Causas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justificadas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(agro-climáticas):</a:t>
            </a:r>
            <a:r>
              <a:rPr sz="135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23" dirty="0">
                <a:solidFill>
                  <a:srgbClr val="6C911D"/>
                </a:solidFill>
                <a:latin typeface="Arial"/>
                <a:cs typeface="Arial"/>
              </a:rPr>
              <a:t>AC</a:t>
            </a:r>
            <a:r>
              <a:rPr sz="1350" b="1" kern="0" spc="34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de las </a:t>
            </a:r>
            <a:r>
              <a:rPr sz="1350" b="1" kern="0" spc="-11" dirty="0">
                <a:solidFill>
                  <a:srgbClr val="6C911D"/>
                </a:solidFill>
                <a:latin typeface="Arial"/>
                <a:cs typeface="Arial"/>
              </a:rPr>
              <a:t>CCAA</a:t>
            </a:r>
            <a:r>
              <a:rPr sz="1350" b="1" kern="0" spc="-19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reducirlo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90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días.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Cómputo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nivel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explotación: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spcBef>
                <a:spcPts val="4"/>
              </a:spcBef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34" dirty="0">
                <a:solidFill>
                  <a:srgbClr val="333333"/>
                </a:solidFill>
                <a:latin typeface="Arial"/>
                <a:cs typeface="Arial"/>
              </a:rPr>
              <a:t>Todas</a:t>
            </a:r>
            <a:r>
              <a:rPr sz="1200" kern="0" spc="11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200" kern="0" spc="11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ha</a:t>
            </a:r>
            <a:r>
              <a:rPr sz="1200" kern="0" spc="11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acogidas</a:t>
            </a:r>
            <a:r>
              <a:rPr sz="1200" kern="0" spc="12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10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200" kern="0" spc="11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práctica</a:t>
            </a:r>
            <a:r>
              <a:rPr sz="1200" kern="0" spc="11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deben</a:t>
            </a:r>
            <a:r>
              <a:rPr sz="1200" kern="0" spc="11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ser</a:t>
            </a:r>
            <a:r>
              <a:rPr sz="1200" kern="0" spc="11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pastoreadas</a:t>
            </a:r>
            <a:r>
              <a:rPr sz="1200" kern="0" spc="11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pero</a:t>
            </a:r>
            <a:r>
              <a:rPr sz="1200" kern="0" spc="1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sz="1200" kern="0" spc="11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necesariamente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49630" defTabSz="685800"/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todas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las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ha deben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pastorearse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todos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los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días</a:t>
            </a:r>
            <a:r>
              <a:rPr sz="120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mencionados.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spcBef>
                <a:spcPts val="446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Intervalos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kern="0" spc="-1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carga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ganadera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0,4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2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UGM/ha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 Pastos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Húmedos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0,2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1,2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UGM/ha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Pastos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Mediterráneos.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Conversión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UGM: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26" dirty="0">
                <a:solidFill>
                  <a:srgbClr val="333333"/>
                </a:solidFill>
                <a:latin typeface="Arial"/>
                <a:cs typeface="Arial"/>
              </a:rPr>
              <a:t>EUROSTAT</a:t>
            </a:r>
            <a:r>
              <a:rPr sz="1350" kern="0" spc="-3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(anexo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IV).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Circunstancias</a:t>
            </a:r>
            <a:r>
              <a:rPr sz="135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excepcionales,</a:t>
            </a:r>
            <a:r>
              <a:rPr sz="1350" kern="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fuerza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mayor:</a:t>
            </a:r>
            <a:r>
              <a:rPr sz="135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23" dirty="0">
                <a:solidFill>
                  <a:srgbClr val="6C911D"/>
                </a:solidFill>
                <a:latin typeface="Arial"/>
                <a:cs typeface="Arial"/>
              </a:rPr>
              <a:t>AC</a:t>
            </a:r>
            <a:r>
              <a:rPr sz="1350" b="1" kern="0" spc="41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de las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spc="-11" dirty="0">
                <a:solidFill>
                  <a:srgbClr val="6C911D"/>
                </a:solidFill>
                <a:latin typeface="Arial"/>
                <a:cs typeface="Arial"/>
              </a:rPr>
              <a:t>CCAA</a:t>
            </a:r>
            <a:r>
              <a:rPr sz="1350" b="1" kern="0" spc="-19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ajuste.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b="1" kern="0" spc="-23" dirty="0">
                <a:solidFill>
                  <a:srgbClr val="6C911D"/>
                </a:solidFill>
                <a:latin typeface="Arial"/>
                <a:cs typeface="Arial"/>
              </a:rPr>
              <a:t>AC</a:t>
            </a:r>
            <a:r>
              <a:rPr sz="1350" b="1" kern="0" spc="30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de</a:t>
            </a:r>
            <a:r>
              <a:rPr sz="1350" b="1" kern="0" spc="-8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las</a:t>
            </a:r>
            <a:r>
              <a:rPr sz="1350" b="1" kern="0" spc="-8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spc="-11" dirty="0">
                <a:solidFill>
                  <a:srgbClr val="6C911D"/>
                </a:solidFill>
                <a:latin typeface="Arial"/>
                <a:cs typeface="Arial"/>
              </a:rPr>
              <a:t>CCAA</a:t>
            </a:r>
            <a:r>
              <a:rPr sz="1350" b="1" kern="0" spc="-23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obtendrán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SITRAN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las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UGM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considerar.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91610" y="4097588"/>
          <a:ext cx="3753326" cy="1777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734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Bovinos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225"/>
                        </a:lnSpc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menos</a:t>
                      </a:r>
                      <a:r>
                        <a:rPr sz="8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año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225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0,400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año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menos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dos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años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0,700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Machos,</a:t>
                      </a:r>
                      <a:r>
                        <a:rPr sz="8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dos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años</a:t>
                      </a:r>
                      <a:r>
                        <a:rPr sz="8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más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1,000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Novillas,</a:t>
                      </a:r>
                      <a:r>
                        <a:rPr sz="80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dos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años</a:t>
                      </a:r>
                      <a:r>
                        <a:rPr sz="8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más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Vacas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aptitud</a:t>
                      </a:r>
                      <a:r>
                        <a:rPr sz="8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láctea,</a:t>
                      </a:r>
                      <a:r>
                        <a:rPr sz="8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dos</a:t>
                      </a:r>
                      <a:r>
                        <a:rPr sz="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años</a:t>
                      </a:r>
                      <a:r>
                        <a:rPr sz="8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más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1,000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Otras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vacas,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dos</a:t>
                      </a:r>
                      <a:r>
                        <a:rPr sz="8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años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más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878">
                <a:tc>
                  <a:txBody>
                    <a:bodyPr/>
                    <a:lstStyle/>
                    <a:p>
                      <a:pPr marL="65405">
                        <a:lnSpc>
                          <a:spcPts val="122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Ovinos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caprinos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225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878">
                <a:tc>
                  <a:txBody>
                    <a:bodyPr/>
                    <a:lstStyle/>
                    <a:p>
                      <a:pPr marL="65405">
                        <a:lnSpc>
                          <a:spcPts val="1225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Equinos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225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573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Porcinos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76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225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Lechones&gt;20</a:t>
                      </a:r>
                      <a:r>
                        <a:rPr sz="800" spc="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Kg</a:t>
                      </a:r>
                      <a:r>
                        <a:rPr sz="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peso</a:t>
                      </a:r>
                      <a:r>
                        <a:rPr sz="8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vivo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225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0,027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Cerdas</a:t>
                      </a:r>
                      <a:r>
                        <a:rPr sz="8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cría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&gt;50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Kg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Otros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cerdos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00"/>
                        </a:lnSpc>
                      </a:pPr>
                      <a:r>
                        <a:rPr sz="800" spc="-15" dirty="0">
                          <a:latin typeface="Arial"/>
                          <a:cs typeface="Arial"/>
                        </a:rPr>
                        <a:t>0,300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8F8BDEC5-BB1B-2312-49A7-5B6F43B11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8" y="1172108"/>
            <a:ext cx="270795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2.</a:t>
            </a:r>
            <a:r>
              <a:rPr sz="2100" b="1" spc="-19" dirty="0"/>
              <a:t> Pastoreo</a:t>
            </a:r>
            <a:r>
              <a:rPr sz="2100" b="1" spc="-8" dirty="0"/>
              <a:t> </a:t>
            </a:r>
            <a:r>
              <a:rPr sz="2100" b="1" spc="-4" dirty="0"/>
              <a:t>Extensivo</a:t>
            </a:r>
            <a:endParaRPr sz="2100"/>
          </a:p>
        </p:txBody>
      </p:sp>
      <p:sp>
        <p:nvSpPr>
          <p:cNvPr id="3" name="object 3"/>
          <p:cNvSpPr txBox="1"/>
          <p:nvPr/>
        </p:nvSpPr>
        <p:spPr>
          <a:xfrm>
            <a:off x="406298" y="2024824"/>
            <a:ext cx="6599873" cy="32586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Solicitud</a:t>
            </a:r>
            <a:r>
              <a:rPr sz="1350" b="1" kern="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única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50069" marR="4286" indent="-270986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Consignar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si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el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agricultor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va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realizar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el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pastoreo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con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todos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los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animales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1350" kern="0" spc="-36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su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explotación.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50069" marR="3810" indent="-270986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Relación</a:t>
            </a:r>
            <a:r>
              <a:rPr sz="1350" kern="0" spc="16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16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las</a:t>
            </a:r>
            <a:r>
              <a:rPr sz="1350" kern="0" spc="16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parcelas</a:t>
            </a:r>
            <a:r>
              <a:rPr sz="1350" kern="0" spc="1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agrícolas</a:t>
            </a:r>
            <a:r>
              <a:rPr sz="1350" kern="0" spc="1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16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pasto</a:t>
            </a:r>
            <a:r>
              <a:rPr sz="1350" kern="0" spc="17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que</a:t>
            </a:r>
            <a:r>
              <a:rPr sz="1350" kern="0" spc="16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son</a:t>
            </a:r>
            <a:r>
              <a:rPr sz="1350" kern="0" spc="16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aprovechadas</a:t>
            </a:r>
            <a:r>
              <a:rPr sz="1350" kern="0" spc="16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por</a:t>
            </a:r>
            <a:r>
              <a:rPr sz="1350" kern="0" spc="17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cada </a:t>
            </a:r>
            <a:r>
              <a:rPr sz="1350" kern="0" spc="-36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explotación</a:t>
            </a:r>
            <a:r>
              <a:rPr sz="1350" kern="0" spc="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con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su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código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REGA.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Ha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declaradas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aprovechamiento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pastoreo.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/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tabLst>
                <a:tab pos="266700" algn="l"/>
              </a:tabLst>
            </a:pPr>
            <a:r>
              <a:rPr sz="1088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Anotación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en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el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Cuaderno</a:t>
            </a:r>
            <a:r>
              <a:rPr sz="1350" kern="0" spc="1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Digital</a:t>
            </a:r>
            <a:r>
              <a:rPr sz="1350" kern="0" spc="1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Explotación</a:t>
            </a:r>
            <a:r>
              <a:rPr sz="1350" kern="0" spc="1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agrícola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(CUE)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spcBef>
                <a:spcPts val="4"/>
              </a:spcBef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Cuando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entre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-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vigor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Fechas de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entradas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salidas</a:t>
            </a:r>
            <a:r>
              <a:rPr sz="135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 los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animales</a:t>
            </a:r>
            <a:r>
              <a:rPr sz="1350" kern="0" spc="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cada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parcela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 pasto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agrícola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8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más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tardar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 los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15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días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posteriores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la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fecha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fin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período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pastoreo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41"/>
              </a:spcBef>
            </a:pPr>
            <a:endParaRPr sz="176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tabLst>
                <a:tab pos="266700" algn="l"/>
              </a:tabLst>
            </a:pPr>
            <a:r>
              <a:rPr sz="1088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Pastos permanentes</a:t>
            </a:r>
            <a:r>
              <a:rPr sz="1350" b="1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utilizados</a:t>
            </a:r>
            <a:r>
              <a:rPr sz="1350" b="1" kern="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en</a:t>
            </a:r>
            <a:r>
              <a:rPr sz="1350" b="1" kern="0" spc="-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común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spcBef>
                <a:spcPts val="4"/>
              </a:spcBef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Disponer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código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REGA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Registrar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el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movimiento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SITRAN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5710" y="4493134"/>
            <a:ext cx="1664208" cy="12470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42</a:t>
            </a:fld>
            <a:endParaRPr kern="0" spc="-4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FCBC266-E91C-67B1-681C-40A1D8E9B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9" y="1172108"/>
            <a:ext cx="5308282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3.</a:t>
            </a:r>
            <a:r>
              <a:rPr sz="2100" b="1" spc="-8" dirty="0"/>
              <a:t> </a:t>
            </a:r>
            <a:r>
              <a:rPr sz="2100" b="1" spc="-4" dirty="0"/>
              <a:t>Islas</a:t>
            </a:r>
            <a:r>
              <a:rPr sz="2100" b="1" spc="-19" dirty="0"/>
              <a:t> </a:t>
            </a:r>
            <a:r>
              <a:rPr sz="2100" b="1" spc="-4" dirty="0"/>
              <a:t>de Biodiversidad y</a:t>
            </a:r>
            <a:r>
              <a:rPr sz="2100" b="1" spc="4" dirty="0"/>
              <a:t> </a:t>
            </a:r>
            <a:r>
              <a:rPr sz="2100" b="1" spc="-4" dirty="0"/>
              <a:t>Siega</a:t>
            </a:r>
            <a:r>
              <a:rPr sz="2100" b="1" dirty="0"/>
              <a:t> </a:t>
            </a:r>
            <a:r>
              <a:rPr sz="2100" b="1" spc="-8" dirty="0"/>
              <a:t>sostenible</a:t>
            </a:r>
            <a:endParaRPr sz="2100"/>
          </a:p>
        </p:txBody>
      </p:sp>
      <p:sp>
        <p:nvSpPr>
          <p:cNvPr id="3" name="object 3"/>
          <p:cNvSpPr txBox="1"/>
          <p:nvPr/>
        </p:nvSpPr>
        <p:spPr>
          <a:xfrm>
            <a:off x="406298" y="1761934"/>
            <a:ext cx="6601778" cy="360489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Agroecología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Evitar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pérdida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hábitats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especies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que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están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desapareciendo.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Permitir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completar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ciclo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vida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los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lepidópteros</a:t>
            </a:r>
            <a:r>
              <a:rPr sz="135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otra fauna invertebrada.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/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66700" marR="3810" indent="-257651" algn="just" defTabSz="685800"/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088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Explotaciones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de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los beneficiarios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compatibles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con el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aprovechamiento de la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siega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para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la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alimentación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animales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propios.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Inscritas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al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fin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del</a:t>
            </a:r>
            <a:r>
              <a:rPr sz="1350" kern="0" spc="36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plazo</a:t>
            </a:r>
            <a:r>
              <a:rPr sz="1350" kern="0" spc="36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de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solicitud única en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 REGA como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explotaciones de ganado bovino, ovino, caprino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y </a:t>
            </a:r>
            <a:r>
              <a:rPr sz="1350" kern="0" spc="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equino: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algn="just" defTabSz="685800"/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746" dirty="0">
                <a:solidFill>
                  <a:srgbClr val="90C225"/>
                </a:solidFill>
                <a:latin typeface="Times New Roman"/>
                <a:cs typeface="Times New Roman"/>
              </a:rPr>
              <a:t> </a:t>
            </a:r>
            <a:r>
              <a:rPr sz="1350" kern="0" spc="-15" dirty="0">
                <a:solidFill>
                  <a:srgbClr val="333333"/>
                </a:solidFill>
                <a:latin typeface="Arial"/>
                <a:cs typeface="Arial"/>
              </a:rPr>
              <a:t>Tipo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“Producción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Reproducción”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algn="just" defTabSz="685800">
              <a:spcBef>
                <a:spcPts val="8"/>
              </a:spcBef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    </a:t>
            </a:r>
            <a:r>
              <a:rPr sz="938" kern="0" spc="116" dirty="0">
                <a:solidFill>
                  <a:srgbClr val="90C225"/>
                </a:solidFill>
                <a:latin typeface="Times New Roman"/>
                <a:cs typeface="Times New Roman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BO,</a:t>
            </a:r>
            <a:r>
              <a:rPr sz="120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OV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CA: “producción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 leche”,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“producción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carne”,</a:t>
            </a:r>
            <a:r>
              <a:rPr sz="120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“mixta”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algn="just" defTabSz="685800"/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    </a:t>
            </a:r>
            <a:r>
              <a:rPr sz="938" kern="0" spc="113" dirty="0">
                <a:solidFill>
                  <a:srgbClr val="90C225"/>
                </a:solidFill>
                <a:latin typeface="Times New Roman"/>
                <a:cs typeface="Times New Roman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EQ:</a:t>
            </a:r>
            <a:r>
              <a:rPr sz="120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“producción de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carne”,</a:t>
            </a:r>
            <a:r>
              <a:rPr sz="120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“mixtas”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30"/>
              </a:spcBef>
            </a:pPr>
            <a:endParaRPr sz="161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Dos</a:t>
            </a:r>
            <a:r>
              <a:rPr sz="1350" b="1" kern="0" spc="-3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opciones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Hectáreas</a:t>
            </a:r>
            <a:r>
              <a:rPr sz="1350" kern="0" spc="20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subvencionables</a:t>
            </a:r>
            <a:r>
              <a:rPr sz="1350" kern="0" spc="2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declaradas</a:t>
            </a:r>
            <a:r>
              <a:rPr sz="1350" kern="0" spc="20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20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pastos</a:t>
            </a:r>
            <a:r>
              <a:rPr sz="1350" kern="0" spc="20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permanentes</a:t>
            </a:r>
            <a:r>
              <a:rPr sz="1350" kern="0" spc="21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18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temporales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50069" defTabSz="685800">
              <a:spcBef>
                <a:spcPts val="4"/>
              </a:spcBef>
            </a:pP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aprovechamiento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siega.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Establecimiento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islas</a:t>
            </a:r>
            <a:r>
              <a:rPr sz="1350" b="1" kern="0" spc="-11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de</a:t>
            </a:r>
            <a:r>
              <a:rPr sz="1350" b="1" kern="0" spc="-11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biodiversidad</a:t>
            </a:r>
            <a:r>
              <a:rPr sz="1350" b="1" kern="0" spc="15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Siega</a:t>
            </a:r>
            <a:r>
              <a:rPr sz="1350" b="1" kern="0" spc="-26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sostenible.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9749" y="4756023"/>
            <a:ext cx="1355598" cy="101727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43</a:t>
            </a:fld>
            <a:endParaRPr kern="0" spc="-4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88DC1D4-14CD-D445-985E-EF806D470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9" y="1172108"/>
            <a:ext cx="5308282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3.</a:t>
            </a:r>
            <a:r>
              <a:rPr sz="2100" b="1" spc="-8" dirty="0"/>
              <a:t> </a:t>
            </a:r>
            <a:r>
              <a:rPr sz="2100" b="1" spc="-4" dirty="0"/>
              <a:t>Islas</a:t>
            </a:r>
            <a:r>
              <a:rPr sz="2100" b="1" spc="-19" dirty="0"/>
              <a:t> </a:t>
            </a:r>
            <a:r>
              <a:rPr sz="2100" b="1" spc="-4" dirty="0"/>
              <a:t>de Biodiversidad y</a:t>
            </a:r>
            <a:r>
              <a:rPr sz="2100" b="1" spc="4" dirty="0"/>
              <a:t> </a:t>
            </a:r>
            <a:r>
              <a:rPr sz="2100" b="1" spc="-4" dirty="0"/>
              <a:t>Siega</a:t>
            </a:r>
            <a:r>
              <a:rPr sz="2100" b="1" dirty="0"/>
              <a:t> </a:t>
            </a:r>
            <a:r>
              <a:rPr sz="2100" b="1" spc="-8" dirty="0"/>
              <a:t>sostenible</a:t>
            </a:r>
            <a:endParaRPr sz="21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44</a:t>
            </a:fld>
            <a:endParaRPr kern="0" spc="-4" dirty="0"/>
          </a:p>
        </p:txBody>
      </p:sp>
      <p:sp>
        <p:nvSpPr>
          <p:cNvPr id="3" name="object 3"/>
          <p:cNvSpPr txBox="1"/>
          <p:nvPr/>
        </p:nvSpPr>
        <p:spPr>
          <a:xfrm>
            <a:off x="406298" y="1761935"/>
            <a:ext cx="6601778" cy="402052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marR="3810" indent="-257651" algn="just" defTabSz="685800">
              <a:spcBef>
                <a:spcPts val="75"/>
              </a:spcBef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088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350" b="1" kern="0" spc="-11" dirty="0">
                <a:solidFill>
                  <a:srgbClr val="404040"/>
                </a:solidFill>
                <a:latin typeface="Arial"/>
                <a:cs typeface="Arial"/>
              </a:rPr>
              <a:t>ESTABLECIMIENTO </a:t>
            </a:r>
            <a:r>
              <a:rPr sz="1350" b="1" kern="0" spc="-4" dirty="0">
                <a:solidFill>
                  <a:srgbClr val="404040"/>
                </a:solidFill>
                <a:latin typeface="Arial"/>
                <a:cs typeface="Arial"/>
              </a:rPr>
              <a:t>DE ISLAS DE BIODIVERSIDAD: 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7 % sin segar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del total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de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 hectáreas</a:t>
            </a:r>
            <a:r>
              <a:rPr sz="1350" kern="0" spc="19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(pastos</a:t>
            </a:r>
            <a:r>
              <a:rPr sz="1350" kern="0" spc="20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permanentes</a:t>
            </a:r>
            <a:r>
              <a:rPr sz="1350" kern="0" spc="19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sz="1350" kern="0" spc="20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pastos</a:t>
            </a:r>
            <a:r>
              <a:rPr sz="1350" kern="0" spc="20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temporales</a:t>
            </a:r>
            <a:r>
              <a:rPr sz="1350" kern="0" spc="20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aprovechamiento</a:t>
            </a:r>
            <a:r>
              <a:rPr sz="1350" kern="0" spc="20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siega</a:t>
            </a:r>
            <a:r>
              <a:rPr sz="1350" kern="0" spc="19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por </a:t>
            </a:r>
            <a:r>
              <a:rPr sz="1350" kern="0" spc="-36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los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que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solicita</a:t>
            </a:r>
            <a:r>
              <a:rPr sz="1350" kern="0" spc="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Arial"/>
                <a:cs typeface="Arial"/>
              </a:rPr>
              <a:t>la </a:t>
            </a:r>
            <a:r>
              <a:rPr sz="1350" kern="0" spc="-8" dirty="0">
                <a:solidFill>
                  <a:srgbClr val="404040"/>
                </a:solidFill>
                <a:latin typeface="Arial"/>
                <a:cs typeface="Arial"/>
              </a:rPr>
              <a:t>ayuda)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/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Computan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los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elementos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del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paisaje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3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spcBef>
                <a:spcPts val="4"/>
              </a:spcBef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sz="1350" b="1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se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podrá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realizar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8" dirty="0">
                <a:solidFill>
                  <a:srgbClr val="333333"/>
                </a:solidFill>
                <a:latin typeface="Arial"/>
                <a:cs typeface="Arial"/>
              </a:rPr>
              <a:t>actividad</a:t>
            </a:r>
            <a:r>
              <a:rPr sz="1350" b="1" kern="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agraria</a:t>
            </a:r>
            <a:r>
              <a:rPr sz="1350" b="1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esa superficie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del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1/01 al</a:t>
            </a:r>
            <a:r>
              <a:rPr sz="1350" b="1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31/08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3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350" kern="0" spc="-8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partir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del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 31/08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deberá someterse a: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49630" marR="4763" indent="-270034" defTabSz="685800">
              <a:spcBef>
                <a:spcPts val="8"/>
              </a:spcBef>
              <a:tabLst>
                <a:tab pos="849630" algn="l"/>
                <a:tab pos="2129790" algn="l"/>
                <a:tab pos="2870359" algn="l"/>
                <a:tab pos="3594259" algn="l"/>
                <a:tab pos="4284821" algn="l"/>
                <a:tab pos="5142071" algn="l"/>
                <a:tab pos="5697379" algn="l"/>
                <a:tab pos="599694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Apro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ham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i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-15" dirty="0">
                <a:solidFill>
                  <a:srgbClr val="333333"/>
                </a:solidFill>
                <a:latin typeface="Arial"/>
                <a:cs typeface="Arial"/>
              </a:rPr>
              <a:t>t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ganader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d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i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ant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pa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toreo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respeta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nd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ga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del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pa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tor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o  extensivo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Aprovechamiento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agrícola: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siega,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laboreo,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siembra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etc..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Cualquier</a:t>
            </a:r>
            <a:r>
              <a:rPr sz="120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otra</a:t>
            </a:r>
            <a:r>
              <a:rPr sz="120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actividad</a:t>
            </a:r>
            <a:r>
              <a:rPr sz="120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mantenimiento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superficie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buenas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condiciones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3398520" algn="r" defTabSz="685800">
              <a:lnSpc>
                <a:spcPts val="1440"/>
              </a:lnSpc>
              <a:tabLst>
                <a:tab pos="269558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No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se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permite</a:t>
            </a:r>
            <a:r>
              <a:rPr sz="120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el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uso de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herbicidas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3433763" algn="r" defTabSz="685800">
              <a:lnSpc>
                <a:spcPts val="1260"/>
              </a:lnSpc>
              <a:tabLst>
                <a:tab pos="270510" algn="l"/>
              </a:tabLst>
            </a:pPr>
            <a:r>
              <a:rPr sz="825" kern="0" spc="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825" kern="0" spc="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050" kern="0" spc="-4" dirty="0">
                <a:solidFill>
                  <a:srgbClr val="333333"/>
                </a:solidFill>
                <a:latin typeface="Arial"/>
                <a:cs typeface="Arial"/>
              </a:rPr>
              <a:t>Declaración</a:t>
            </a:r>
            <a:r>
              <a:rPr sz="1050" kern="0" spc="-4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050" kern="0" dirty="0">
                <a:solidFill>
                  <a:srgbClr val="333333"/>
                </a:solidFill>
                <a:latin typeface="Arial"/>
                <a:cs typeface="Arial"/>
              </a:rPr>
              <a:t>responsable</a:t>
            </a:r>
            <a:r>
              <a:rPr sz="1050" kern="0" spc="-5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050" kern="0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050" kern="0" spc="-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05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050" kern="0" spc="-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050" kern="0" spc="-4" dirty="0">
                <a:solidFill>
                  <a:srgbClr val="333333"/>
                </a:solidFill>
                <a:latin typeface="Arial"/>
                <a:cs typeface="Arial"/>
              </a:rPr>
              <a:t>SU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3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spcBef>
                <a:spcPts val="4"/>
              </a:spcBef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Anotación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el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Cuaderno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digital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explotación</a:t>
            </a:r>
            <a:r>
              <a:rPr sz="135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(CUE)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spcBef>
                <a:spcPts val="4"/>
              </a:spcBef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Cuando</a:t>
            </a:r>
            <a:r>
              <a:rPr sz="120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entre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vigor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Fechas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y actividades</a:t>
            </a:r>
            <a:r>
              <a:rPr sz="1200" kern="0" spc="-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realizadas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-6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más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tardar</a:t>
            </a:r>
            <a:r>
              <a:rPr sz="120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los 15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días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posteriores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20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fecha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realización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B79B68-6D1E-808A-0A71-4B460CC7F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9" y="1172108"/>
            <a:ext cx="5308282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3.</a:t>
            </a:r>
            <a:r>
              <a:rPr sz="2100" b="1" spc="-8" dirty="0"/>
              <a:t> </a:t>
            </a:r>
            <a:r>
              <a:rPr sz="2100" b="1" spc="-4" dirty="0"/>
              <a:t>Islas</a:t>
            </a:r>
            <a:r>
              <a:rPr sz="2100" b="1" spc="-19" dirty="0"/>
              <a:t> </a:t>
            </a:r>
            <a:r>
              <a:rPr sz="2100" b="1" spc="-4" dirty="0"/>
              <a:t>de Biodiversidad y</a:t>
            </a:r>
            <a:r>
              <a:rPr sz="2100" b="1" spc="4" dirty="0"/>
              <a:t> </a:t>
            </a:r>
            <a:r>
              <a:rPr sz="2100" b="1" spc="-4" dirty="0"/>
              <a:t>Siega</a:t>
            </a:r>
            <a:r>
              <a:rPr sz="2100" b="1" dirty="0"/>
              <a:t> </a:t>
            </a:r>
            <a:r>
              <a:rPr sz="2100" b="1" spc="-8" dirty="0"/>
              <a:t>sostenible</a:t>
            </a:r>
            <a:endParaRPr sz="21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45</a:t>
            </a:fld>
            <a:endParaRPr kern="0" spc="-4" dirty="0"/>
          </a:p>
        </p:txBody>
      </p:sp>
      <p:sp>
        <p:nvSpPr>
          <p:cNvPr id="3" name="object 3"/>
          <p:cNvSpPr txBox="1"/>
          <p:nvPr/>
        </p:nvSpPr>
        <p:spPr>
          <a:xfrm>
            <a:off x="406299" y="1761934"/>
            <a:ext cx="6602254" cy="38820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SIEGA</a:t>
            </a:r>
            <a:r>
              <a:rPr sz="1350" b="1" kern="0" spc="-8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404040"/>
                </a:solidFill>
                <a:latin typeface="Arial"/>
                <a:cs typeface="Arial"/>
              </a:rPr>
              <a:t>SOSTENIBLE: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/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50069" marR="6668" indent="-270986" algn="just" defTabSz="685800"/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4" dirty="0">
                <a:solidFill>
                  <a:srgbClr val="90C225"/>
                </a:solidFill>
                <a:latin typeface="Times New Roman"/>
                <a:cs typeface="Times New Roman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Período de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no 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aprovechamiento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de 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60 días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determinar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por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las AC de las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CCAA</a:t>
            </a:r>
            <a:r>
              <a:rPr sz="1350" kern="0" spc="-7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entre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los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meses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junio,</a:t>
            </a:r>
            <a:r>
              <a:rPr sz="135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julio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agosto.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3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spcBef>
                <a:spcPts val="4"/>
              </a:spcBef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Frecuencia</a:t>
            </a:r>
            <a:r>
              <a:rPr sz="1350" b="1" kern="0" spc="-11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dirty="0">
                <a:solidFill>
                  <a:srgbClr val="6C911D"/>
                </a:solidFill>
                <a:latin typeface="Arial"/>
                <a:cs typeface="Arial"/>
              </a:rPr>
              <a:t>de</a:t>
            </a:r>
            <a:r>
              <a:rPr sz="1350" b="1" kern="0" spc="-11" dirty="0">
                <a:solidFill>
                  <a:srgbClr val="6C911D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6C911D"/>
                </a:solidFill>
                <a:latin typeface="Arial"/>
                <a:cs typeface="Arial"/>
              </a:rPr>
              <a:t>siega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sz="135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superará: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49630" marR="3810" indent="-270034" defTabSz="685800">
              <a:spcBef>
                <a:spcPts val="4"/>
              </a:spcBef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3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cortes/año</a:t>
            </a:r>
            <a:r>
              <a:rPr sz="1200" kern="0" spc="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7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explotaciones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4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las</a:t>
            </a:r>
            <a:r>
              <a:rPr sz="1200" kern="0" spc="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que</a:t>
            </a:r>
            <a:r>
              <a:rPr sz="1200" kern="0" spc="5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más</a:t>
            </a:r>
            <a:r>
              <a:rPr sz="1200" kern="0" spc="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del</a:t>
            </a:r>
            <a:r>
              <a:rPr sz="1200" kern="0" spc="4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50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%</a:t>
            </a:r>
            <a:r>
              <a:rPr sz="1200" kern="0" spc="6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5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superficie</a:t>
            </a:r>
            <a:r>
              <a:rPr sz="1200" kern="0" spc="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pasto</a:t>
            </a:r>
            <a:r>
              <a:rPr sz="1200" kern="0" spc="5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se </a:t>
            </a:r>
            <a:r>
              <a:rPr sz="1200" kern="0" spc="-3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encuentra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una altitud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igual</a:t>
            </a:r>
            <a:r>
              <a:rPr sz="120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inferior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 300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2</a:t>
            </a:r>
            <a:r>
              <a:rPr sz="1200" kern="0" spc="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corte/años</a:t>
            </a:r>
            <a:r>
              <a:rPr sz="1200" kern="0" spc="6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5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explotaciones</a:t>
            </a:r>
            <a:r>
              <a:rPr sz="1200" kern="0" spc="4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3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las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que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más</a:t>
            </a:r>
            <a:r>
              <a:rPr sz="1200" kern="0" spc="5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6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del</a:t>
            </a:r>
            <a:r>
              <a:rPr sz="1200" kern="0" spc="4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50</a:t>
            </a:r>
            <a:r>
              <a:rPr sz="1200" kern="0" spc="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%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5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200" kern="0" spc="4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superficie</a:t>
            </a:r>
            <a:r>
              <a:rPr sz="1200" kern="0" spc="5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pasto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49630" defTabSz="685800"/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se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encuentre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una altitud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mayor</a:t>
            </a:r>
            <a:r>
              <a:rPr sz="120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300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19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50069" marR="5239" indent="-270986" algn="just" defTabSz="685800">
              <a:spcBef>
                <a:spcPts val="4"/>
              </a:spcBef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4" dirty="0">
                <a:solidFill>
                  <a:srgbClr val="90C225"/>
                </a:solidFill>
                <a:latin typeface="Times New Roman"/>
                <a:cs typeface="Times New Roman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Siempre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que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sea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posible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(condiciones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permitan,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Red</a:t>
            </a:r>
            <a:r>
              <a:rPr sz="1350" kern="0" spc="36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Natura</a:t>
            </a:r>
            <a:r>
              <a:rPr sz="1350" kern="0" spc="36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2000..)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henificado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o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cualquier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otra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actividad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alternativa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al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ensilado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(favorecer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la 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heterogeneidad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del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hábitat).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685800">
              <a:spcBef>
                <a:spcPts val="26"/>
              </a:spcBef>
            </a:pPr>
            <a:endParaRPr sz="138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79083" defTabSz="685800">
              <a:tabLst>
                <a:tab pos="550069" algn="l"/>
              </a:tabLst>
            </a:pPr>
            <a:r>
              <a:rPr sz="1088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88" kern="0" spc="-8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Anotación</a:t>
            </a:r>
            <a:r>
              <a:rPr sz="135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el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Cuaderno</a:t>
            </a:r>
            <a:r>
              <a:rPr sz="1350" kern="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digital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35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explotación</a:t>
            </a:r>
            <a:r>
              <a:rPr sz="1350" kern="0" spc="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kern="0" spc="-4" dirty="0">
                <a:solidFill>
                  <a:srgbClr val="333333"/>
                </a:solidFill>
                <a:latin typeface="Arial"/>
                <a:cs typeface="Arial"/>
              </a:rPr>
              <a:t>(CUE)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spcBef>
                <a:spcPts val="4"/>
              </a:spcBef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Cuando</a:t>
            </a:r>
            <a:r>
              <a:rPr sz="120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entre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vigor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Labores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siega</a:t>
            </a:r>
            <a:r>
              <a:rPr sz="120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realizadas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80073" defTabSz="685800">
              <a:tabLst>
                <a:tab pos="849630" algn="l"/>
              </a:tabLst>
            </a:pPr>
            <a:r>
              <a:rPr sz="938" kern="0" spc="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938" kern="0" spc="19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-6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más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tardar</a:t>
            </a:r>
            <a:r>
              <a:rPr sz="1200" kern="0" spc="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los 15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días</a:t>
            </a:r>
            <a:r>
              <a:rPr sz="1200" kern="0" spc="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posteriores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la</a:t>
            </a:r>
            <a:r>
              <a:rPr sz="120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fecha</a:t>
            </a:r>
            <a:r>
              <a:rPr sz="1200" kern="0" spc="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realización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56581F5-ED02-A5B1-049E-60F2F1084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299" y="1172108"/>
            <a:ext cx="1449229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4" dirty="0"/>
              <a:t>4.</a:t>
            </a:r>
            <a:r>
              <a:rPr sz="2100" b="1" spc="-45" dirty="0"/>
              <a:t> </a:t>
            </a:r>
            <a:r>
              <a:rPr sz="2100" b="1" spc="-8" dirty="0"/>
              <a:t>Importes</a:t>
            </a:r>
            <a:endParaRPr sz="21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46</a:t>
            </a:fld>
            <a:endParaRPr kern="0" spc="-4" dirty="0"/>
          </a:p>
        </p:txBody>
      </p:sp>
      <p:sp>
        <p:nvSpPr>
          <p:cNvPr id="3" name="object 3"/>
          <p:cNvSpPr txBox="1"/>
          <p:nvPr/>
        </p:nvSpPr>
        <p:spPr>
          <a:xfrm>
            <a:off x="406298" y="1704785"/>
            <a:ext cx="2260283" cy="3041602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9525" defTabSz="685800">
              <a:spcBef>
                <a:spcPts val="525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dirty="0">
                <a:solidFill>
                  <a:srgbClr val="333333"/>
                </a:solidFill>
                <a:latin typeface="Arial"/>
                <a:cs typeface="Arial"/>
              </a:rPr>
              <a:t>Mínimo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spcBef>
                <a:spcPts val="450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Máximo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4"/>
              </a:spcBef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Para</a:t>
            </a:r>
            <a:r>
              <a:rPr sz="1200" kern="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cada</a:t>
            </a:r>
            <a:r>
              <a:rPr sz="1200" kern="0" spc="-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práctica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0"/>
              </a:spcBef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</a:t>
            </a:r>
            <a:r>
              <a:rPr sz="1200" kern="0" spc="-2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cada</a:t>
            </a:r>
            <a:r>
              <a:rPr sz="1200" kern="0" spc="-19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región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4"/>
              </a:spcBef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L. Cesante</a:t>
            </a:r>
            <a:r>
              <a:rPr sz="1200" kern="0" spc="-1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y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Costes</a:t>
            </a:r>
            <a:r>
              <a:rPr sz="1200" kern="0" spc="-6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333333"/>
                </a:solidFill>
                <a:latin typeface="Arial"/>
                <a:cs typeface="Arial"/>
              </a:rPr>
              <a:t>A.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spcBef>
                <a:spcPts val="443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333333"/>
                </a:solidFill>
                <a:latin typeface="Arial"/>
                <a:cs typeface="Arial"/>
              </a:rPr>
              <a:t>Planificado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8"/>
              </a:spcBef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Asignaciones</a:t>
            </a:r>
            <a:r>
              <a:rPr sz="1200" kern="0" spc="-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financieras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0"/>
              </a:spcBef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Grado de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acogida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marR="183356" defTabSz="685800">
              <a:lnSpc>
                <a:spcPct val="131300"/>
              </a:lnSpc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En cada región = 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para </a:t>
            </a:r>
            <a:r>
              <a:rPr sz="1200" kern="0" spc="-32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todas</a:t>
            </a:r>
            <a:r>
              <a:rPr sz="1200" kern="0" spc="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las</a:t>
            </a:r>
            <a:r>
              <a:rPr sz="1200" kern="0" spc="-8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prácticas.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2425" defTabSz="685800">
              <a:spcBef>
                <a:spcPts val="450"/>
              </a:spcBef>
              <a:tabLst>
                <a:tab pos="567214" algn="l"/>
              </a:tabLst>
            </a:pPr>
            <a:r>
              <a:rPr sz="938" kern="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00" kern="0" spc="-4" dirty="0">
                <a:solidFill>
                  <a:srgbClr val="333333"/>
                </a:solidFill>
                <a:latin typeface="Arial"/>
                <a:cs typeface="Arial"/>
              </a:rPr>
              <a:t>Degresividad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25" defTabSz="685800">
              <a:spcBef>
                <a:spcPts val="443"/>
              </a:spcBef>
              <a:tabLst>
                <a:tab pos="266700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8" dirty="0">
                <a:solidFill>
                  <a:srgbClr val="333333"/>
                </a:solidFill>
                <a:latin typeface="Arial"/>
                <a:cs typeface="Arial"/>
              </a:rPr>
              <a:t>Baleares</a:t>
            </a:r>
            <a:endParaRPr sz="13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864882" y="909663"/>
          <a:ext cx="4187664" cy="5082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5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24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52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24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8591">
                <a:tc>
                  <a:txBody>
                    <a:bodyPr/>
                    <a:lstStyle/>
                    <a:p>
                      <a:pPr marL="225425">
                        <a:lnSpc>
                          <a:spcPts val="695"/>
                        </a:lnSpc>
                      </a:pPr>
                      <a:r>
                        <a:rPr sz="500" b="1" spc="75" dirty="0">
                          <a:latin typeface="Calibri"/>
                          <a:cs typeface="Calibri"/>
                        </a:rPr>
                        <a:t>ECORÉGIMEN-TIPO</a:t>
                      </a:r>
                      <a:r>
                        <a:rPr sz="5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60" dirty="0">
                          <a:latin typeface="Calibri"/>
                          <a:cs typeface="Calibri"/>
                        </a:rPr>
                        <a:t>DE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2254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00" b="1" spc="65" dirty="0">
                          <a:latin typeface="Calibri"/>
                          <a:cs typeface="Calibri"/>
                        </a:rPr>
                        <a:t>SUPERFICIE/PRÁCTICA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65" dirty="0">
                          <a:latin typeface="Calibri"/>
                          <a:cs typeface="Calibri"/>
                        </a:rPr>
                        <a:t>Importe</a:t>
                      </a:r>
                      <a:r>
                        <a:rPr sz="5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45" dirty="0">
                          <a:latin typeface="Calibri"/>
                          <a:cs typeface="Calibri"/>
                        </a:rPr>
                        <a:t>unitario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55" dirty="0">
                          <a:latin typeface="Calibri"/>
                          <a:cs typeface="Calibri"/>
                        </a:rPr>
                        <a:t>2023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55" dirty="0">
                          <a:latin typeface="Calibri"/>
                          <a:cs typeface="Calibri"/>
                        </a:rPr>
                        <a:t>2024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R="2476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55" dirty="0">
                          <a:latin typeface="Calibri"/>
                          <a:cs typeface="Calibri"/>
                        </a:rPr>
                        <a:t>2025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55" dirty="0">
                          <a:latin typeface="Calibri"/>
                          <a:cs typeface="Calibri"/>
                        </a:rPr>
                        <a:t>2026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55" dirty="0">
                          <a:latin typeface="Calibri"/>
                          <a:cs typeface="Calibri"/>
                        </a:rPr>
                        <a:t>2027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124">
                <a:tc rowSpan="3">
                  <a:txBody>
                    <a:bodyPr/>
                    <a:lstStyle/>
                    <a:p>
                      <a:pPr marL="45085" marR="43815" algn="just">
                        <a:lnSpc>
                          <a:spcPct val="104700"/>
                        </a:lnSpc>
                        <a:spcBef>
                          <a:spcPts val="345"/>
                        </a:spcBef>
                        <a:tabLst>
                          <a:tab pos="954405" algn="l"/>
                        </a:tabLst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í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 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biodiversidad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húmedos.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algn="just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00" i="1" spc="80" dirty="0">
                          <a:latin typeface="Calibri"/>
                          <a:cs typeface="Calibri"/>
                        </a:rPr>
                        <a:t>PASTOREO</a:t>
                      </a:r>
                      <a:r>
                        <a:rPr sz="5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5" dirty="0">
                          <a:latin typeface="Calibri"/>
                          <a:cs typeface="Calibri"/>
                        </a:rPr>
                        <a:t>EXTENSIVO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286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62,16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59,09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56,31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53,80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51,42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43,51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43,58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43,64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43,71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43,71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7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141,74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141,74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141,74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141,74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141,74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933">
                <a:tc rowSpan="3">
                  <a:txBody>
                    <a:bodyPr/>
                    <a:lstStyle/>
                    <a:p>
                      <a:pPr marL="45085" marR="314325">
                        <a:lnSpc>
                          <a:spcPct val="102499"/>
                        </a:lnSpc>
                        <a:spcBef>
                          <a:spcPts val="360"/>
                        </a:spcBef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agroecología: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Pastoreo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</a:t>
                      </a:r>
                      <a:r>
                        <a:rPr sz="5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biodiversidad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húmedos.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500" i="1" spc="70" dirty="0">
                          <a:latin typeface="Calibri"/>
                          <a:cs typeface="Calibri"/>
                        </a:rPr>
                        <a:t>ISLAS</a:t>
                      </a:r>
                      <a:r>
                        <a:rPr sz="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6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5" dirty="0">
                          <a:latin typeface="Calibri"/>
                          <a:cs typeface="Calibri"/>
                        </a:rPr>
                        <a:t>BIODIVERSIDAD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62,16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59,09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56,31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53,80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51,42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1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43,51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43,58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43,64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43,71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43,71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123,46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123,46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123,46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123,46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123,46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265">
                <a:tc rowSpan="3">
                  <a:txBody>
                    <a:bodyPr/>
                    <a:lstStyle/>
                    <a:p>
                      <a:pPr marL="45085" marR="314325">
                        <a:lnSpc>
                          <a:spcPct val="102499"/>
                        </a:lnSpc>
                        <a:spcBef>
                          <a:spcPts val="295"/>
                        </a:spcBef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agroecología: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Pastoreo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</a:t>
                      </a:r>
                      <a:r>
                        <a:rPr sz="5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marR="60960">
                        <a:lnSpc>
                          <a:spcPct val="102400"/>
                        </a:lnSpc>
                        <a:spcBef>
                          <a:spcPts val="70"/>
                        </a:spcBef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biodiversidad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</a:t>
                      </a:r>
                      <a:r>
                        <a:rPr sz="5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húmedos.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00" i="1" spc="75" dirty="0">
                          <a:latin typeface="Calibri"/>
                          <a:cs typeface="Calibri"/>
                        </a:rPr>
                        <a:t>SIEGA</a:t>
                      </a:r>
                      <a:r>
                        <a:rPr sz="500" i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0" dirty="0">
                          <a:latin typeface="Calibri"/>
                          <a:cs typeface="Calibri"/>
                        </a:rPr>
                        <a:t>SOSTENIBLE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809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4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62,16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59,09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4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56,31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53,80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51,42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43,51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43,58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43,64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43,71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43,71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85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760"/>
                        </a:lnSpc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160,75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160,75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160,75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160,75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160,75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741">
                <a:tc rowSpan="3">
                  <a:txBody>
                    <a:bodyPr/>
                    <a:lstStyle/>
                    <a:p>
                      <a:pPr marL="45085" marR="43815" algn="just">
                        <a:lnSpc>
                          <a:spcPct val="102499"/>
                        </a:lnSpc>
                        <a:spcBef>
                          <a:spcPts val="295"/>
                        </a:spcBef>
                        <a:tabLst>
                          <a:tab pos="954405" algn="l"/>
                        </a:tabLst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í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 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biodiversidad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mediterráneos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algn="just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00" i="1" spc="80" dirty="0">
                          <a:latin typeface="Calibri"/>
                          <a:cs typeface="Calibri"/>
                        </a:rPr>
                        <a:t>PASTOREO</a:t>
                      </a:r>
                      <a:r>
                        <a:rPr sz="5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5" dirty="0">
                          <a:latin typeface="Calibri"/>
                          <a:cs typeface="Calibri"/>
                        </a:rPr>
                        <a:t>EXTENSIVO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809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40,96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38,92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37,09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35,43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33,86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9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27,19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27,23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27,27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47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760"/>
                        </a:lnSpc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94,97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94,97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6854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94,97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7325" algn="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94,97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94,97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2883">
                <a:tc rowSpan="3">
                  <a:txBody>
                    <a:bodyPr/>
                    <a:lstStyle/>
                    <a:p>
                      <a:pPr marL="45085" marR="43815" algn="just">
                        <a:lnSpc>
                          <a:spcPct val="104700"/>
                        </a:lnSpc>
                        <a:spcBef>
                          <a:spcPts val="345"/>
                        </a:spcBef>
                        <a:tabLst>
                          <a:tab pos="954405" algn="l"/>
                        </a:tabLst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í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 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biodiversidad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mediterráneos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algn="just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00" i="1" spc="70" dirty="0">
                          <a:latin typeface="Calibri"/>
                          <a:cs typeface="Calibri"/>
                        </a:rPr>
                        <a:t>ISLAS</a:t>
                      </a:r>
                      <a:r>
                        <a:rPr sz="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6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5" dirty="0">
                          <a:latin typeface="Calibri"/>
                          <a:cs typeface="Calibri"/>
                        </a:rPr>
                        <a:t>BIODIVERSIDAD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286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40,96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4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38,92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4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37,09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4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35,43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4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33,86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4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0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27,19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27,23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27,27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85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760"/>
                        </a:lnSpc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82,72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82,72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6854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82,72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732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82,72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82,72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3841">
                <a:tc rowSpan="3">
                  <a:txBody>
                    <a:bodyPr/>
                    <a:lstStyle/>
                    <a:p>
                      <a:pPr marL="45085" marR="43815" algn="just">
                        <a:lnSpc>
                          <a:spcPct val="104700"/>
                        </a:lnSpc>
                        <a:spcBef>
                          <a:spcPts val="480"/>
                        </a:spcBef>
                        <a:tabLst>
                          <a:tab pos="954405" algn="l"/>
                        </a:tabLst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í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 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biodiversidad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mediterráneos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algn="just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500" i="1" spc="75" dirty="0">
                          <a:latin typeface="Calibri"/>
                          <a:cs typeface="Calibri"/>
                        </a:rPr>
                        <a:t>SIEGA</a:t>
                      </a:r>
                      <a:r>
                        <a:rPr sz="500" i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0" dirty="0">
                          <a:latin typeface="Calibri"/>
                          <a:cs typeface="Calibri"/>
                        </a:rPr>
                        <a:t>SOSTENIBLE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40,96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38,92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37,09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35,43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33,86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76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1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27,19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27,23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27,27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27,31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765"/>
                        </a:lnSpc>
                      </a:pPr>
                      <a:r>
                        <a:rPr sz="500" i="1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107,70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107,70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107,70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107,70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107,70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0983">
                <a:tc rowSpan="3">
                  <a:txBody>
                    <a:bodyPr/>
                    <a:lstStyle/>
                    <a:p>
                      <a:pPr marL="45085" marR="43815" algn="just">
                        <a:lnSpc>
                          <a:spcPct val="102499"/>
                        </a:lnSpc>
                        <a:spcBef>
                          <a:spcPts val="430"/>
                        </a:spcBef>
                        <a:tabLst>
                          <a:tab pos="954405" algn="l"/>
                        </a:tabLst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í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 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biodiversidad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mediterráneos</a:t>
                      </a:r>
                      <a:r>
                        <a:rPr sz="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Insulares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algn="just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00" i="1" spc="80" dirty="0">
                          <a:latin typeface="Calibri"/>
                          <a:cs typeface="Calibri"/>
                        </a:rPr>
                        <a:t>PASTOREO</a:t>
                      </a:r>
                      <a:r>
                        <a:rPr sz="5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5" dirty="0">
                          <a:latin typeface="Calibri"/>
                          <a:cs typeface="Calibri"/>
                        </a:rPr>
                        <a:t>EXTENSIVO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095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62,96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60,92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59,09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57,43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55,86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49,19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49,23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49,27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85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760"/>
                        </a:lnSpc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116,97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116,97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116,97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116,97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116,97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 rowSpan="3">
                  <a:txBody>
                    <a:bodyPr/>
                    <a:lstStyle/>
                    <a:p>
                      <a:pPr marL="45085" marR="43815" algn="just">
                        <a:lnSpc>
                          <a:spcPct val="104700"/>
                        </a:lnSpc>
                        <a:spcBef>
                          <a:spcPts val="345"/>
                        </a:spcBef>
                        <a:tabLst>
                          <a:tab pos="954405" algn="l"/>
                        </a:tabLst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í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 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biodiversidad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mediterráneos</a:t>
                      </a:r>
                      <a:r>
                        <a:rPr sz="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Insulares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algn="just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00" i="1" spc="70" dirty="0">
                          <a:latin typeface="Calibri"/>
                          <a:cs typeface="Calibri"/>
                        </a:rPr>
                        <a:t>ISLAS</a:t>
                      </a:r>
                      <a:r>
                        <a:rPr sz="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6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i="1" spc="75" dirty="0">
                          <a:latin typeface="Calibri"/>
                          <a:cs typeface="Calibri"/>
                        </a:rPr>
                        <a:t>BIODIVERSIDAD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286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62,96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60,92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59,09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57,43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55,86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81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49,19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49,23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49,27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85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765"/>
                        </a:lnSpc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104,72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104,72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104,72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104,72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104,72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21933">
                <a:tc rowSpan="3">
                  <a:txBody>
                    <a:bodyPr/>
                    <a:lstStyle/>
                    <a:p>
                      <a:pPr marL="45085" marR="43815" algn="just">
                        <a:lnSpc>
                          <a:spcPct val="102499"/>
                        </a:lnSpc>
                        <a:spcBef>
                          <a:spcPts val="365"/>
                        </a:spcBef>
                        <a:tabLst>
                          <a:tab pos="954405" algn="l"/>
                        </a:tabLst>
                      </a:pPr>
                      <a:r>
                        <a:rPr sz="500" spc="50" dirty="0">
                          <a:latin typeface="Calibri"/>
                          <a:cs typeface="Calibri"/>
                        </a:rPr>
                        <a:t>Agricultura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carbono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í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5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5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00" spc="-2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eo 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extensivo,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siega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biodiversidad </a:t>
                      </a:r>
                      <a:r>
                        <a:rPr sz="5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5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45" dirty="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pastos </a:t>
                      </a:r>
                      <a:r>
                        <a:rPr sz="5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60" dirty="0">
                          <a:latin typeface="Calibri"/>
                          <a:cs typeface="Calibri"/>
                        </a:rPr>
                        <a:t>mediterráneos</a:t>
                      </a:r>
                      <a:r>
                        <a:rPr sz="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50" dirty="0">
                          <a:latin typeface="Calibri"/>
                          <a:cs typeface="Calibri"/>
                        </a:rPr>
                        <a:t>insulares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45085" algn="just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00" spc="75" dirty="0">
                          <a:latin typeface="Calibri"/>
                          <a:cs typeface="Calibri"/>
                        </a:rPr>
                        <a:t>SIEGA</a:t>
                      </a:r>
                      <a:r>
                        <a:rPr sz="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70" dirty="0">
                          <a:latin typeface="Calibri"/>
                          <a:cs typeface="Calibri"/>
                        </a:rPr>
                        <a:t>SOSTENIBLE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47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500" spc="65" dirty="0">
                          <a:latin typeface="Calibri"/>
                          <a:cs typeface="Calibri"/>
                        </a:rPr>
                        <a:t>PLANIFICADO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62,96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60,92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59,09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57,43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55,86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33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219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500" spc="95" dirty="0">
                          <a:latin typeface="Calibri"/>
                          <a:cs typeface="Calibri"/>
                        </a:rPr>
                        <a:t>MÍNIMO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49,19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49,23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236854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49,27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87325" algn="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49,31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2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62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760"/>
                        </a:lnSpc>
                        <a:spcBef>
                          <a:spcPts val="45"/>
                        </a:spcBef>
                      </a:pPr>
                      <a:r>
                        <a:rPr sz="500" spc="100" dirty="0">
                          <a:latin typeface="Calibri"/>
                          <a:cs typeface="Calibri"/>
                        </a:rPr>
                        <a:t>MÁXIMO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76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129,76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76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129,76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ts val="76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129,76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76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129,76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0"/>
                        </a:lnSpc>
                        <a:spcBef>
                          <a:spcPts val="45"/>
                        </a:spcBef>
                      </a:pPr>
                      <a:r>
                        <a:rPr sz="500" spc="60" dirty="0">
                          <a:latin typeface="Calibri"/>
                          <a:cs typeface="Calibri"/>
                        </a:rPr>
                        <a:t>129,76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28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3852E9E7-F2C6-648E-AAAF-03C47B98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65124" y="857251"/>
            <a:ext cx="3579971" cy="5151119"/>
            <a:chOff x="7420165" y="0"/>
            <a:chExt cx="4773295" cy="6868159"/>
          </a:xfrm>
        </p:grpSpPr>
        <p:sp>
          <p:nvSpPr>
            <p:cNvPr id="3" name="object 3"/>
            <p:cNvSpPr/>
            <p:nvPr/>
          </p:nvSpPr>
          <p:spPr>
            <a:xfrm>
              <a:off x="9371076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7424928" y="3681984"/>
              <a:ext cx="4763770" cy="3176905"/>
            </a:xfrm>
            <a:custGeom>
              <a:avLst/>
              <a:gdLst/>
              <a:ahLst/>
              <a:cxnLst/>
              <a:rect l="l" t="t" r="r" b="b"/>
              <a:pathLst>
                <a:path w="4763770" h="3176904">
                  <a:moveTo>
                    <a:pt x="4763516" y="0"/>
                  </a:moveTo>
                  <a:lnTo>
                    <a:pt x="0" y="317658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9182101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6850" y="0"/>
                  </a:moveTo>
                  <a:lnTo>
                    <a:pt x="2042483" y="0"/>
                  </a:lnTo>
                  <a:lnTo>
                    <a:pt x="0" y="6857996"/>
                  </a:lnTo>
                  <a:lnTo>
                    <a:pt x="3006850" y="6857996"/>
                  </a:lnTo>
                  <a:lnTo>
                    <a:pt x="3006850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9604335" y="0"/>
              <a:ext cx="2588260" cy="6858000"/>
            </a:xfrm>
            <a:custGeom>
              <a:avLst/>
              <a:gdLst/>
              <a:ahLst/>
              <a:cxnLst/>
              <a:rect l="l" t="t" r="r" b="b"/>
              <a:pathLst>
                <a:path w="2588259" h="6858000">
                  <a:moveTo>
                    <a:pt x="2587664" y="0"/>
                  </a:moveTo>
                  <a:lnTo>
                    <a:pt x="0" y="0"/>
                  </a:lnTo>
                  <a:lnTo>
                    <a:pt x="1208190" y="6857996"/>
                  </a:lnTo>
                  <a:lnTo>
                    <a:pt x="2587664" y="6857996"/>
                  </a:lnTo>
                  <a:lnTo>
                    <a:pt x="2587664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932164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835" y="0"/>
                  </a:moveTo>
                  <a:lnTo>
                    <a:pt x="0" y="3809999"/>
                  </a:lnTo>
                  <a:lnTo>
                    <a:pt x="3259835" y="3809999"/>
                  </a:lnTo>
                  <a:lnTo>
                    <a:pt x="3259835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337790" y="0"/>
              <a:ext cx="2851785" cy="6858000"/>
            </a:xfrm>
            <a:custGeom>
              <a:avLst/>
              <a:gdLst/>
              <a:ahLst/>
              <a:cxnLst/>
              <a:rect l="l" t="t" r="r" b="b"/>
              <a:pathLst>
                <a:path w="2851784" h="6858000">
                  <a:moveTo>
                    <a:pt x="2851161" y="0"/>
                  </a:moveTo>
                  <a:lnTo>
                    <a:pt x="0" y="0"/>
                  </a:lnTo>
                  <a:lnTo>
                    <a:pt x="2467620" y="6857996"/>
                  </a:lnTo>
                  <a:lnTo>
                    <a:pt x="2851161" y="6857996"/>
                  </a:lnTo>
                  <a:lnTo>
                    <a:pt x="2851161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898124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827" y="0"/>
                  </a:moveTo>
                  <a:lnTo>
                    <a:pt x="1018958" y="0"/>
                  </a:lnTo>
                  <a:lnTo>
                    <a:pt x="0" y="6857996"/>
                  </a:lnTo>
                  <a:lnTo>
                    <a:pt x="1290827" y="6857996"/>
                  </a:lnTo>
                  <a:lnTo>
                    <a:pt x="129082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0940749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8203" y="0"/>
                  </a:moveTo>
                  <a:lnTo>
                    <a:pt x="0" y="0"/>
                  </a:lnTo>
                  <a:lnTo>
                    <a:pt x="1107740" y="6857996"/>
                  </a:lnTo>
                  <a:lnTo>
                    <a:pt x="1248203" y="6857996"/>
                  </a:lnTo>
                  <a:lnTo>
                    <a:pt x="124820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372344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607" y="0"/>
                  </a:moveTo>
                  <a:lnTo>
                    <a:pt x="0" y="3267455"/>
                  </a:lnTo>
                  <a:lnTo>
                    <a:pt x="1816607" y="3267455"/>
                  </a:lnTo>
                  <a:lnTo>
                    <a:pt x="1816607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857250"/>
            <a:ext cx="632460" cy="4250055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136357" y="2826501"/>
            <a:ext cx="5578983" cy="73654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95864" marR="3810" indent="-1186815">
              <a:lnSpc>
                <a:spcPct val="130100"/>
              </a:lnSpc>
              <a:spcBef>
                <a:spcPts val="75"/>
              </a:spcBef>
            </a:pPr>
            <a:r>
              <a:rPr lang="es-ES" sz="4050" b="1" spc="-26" dirty="0"/>
              <a:t>3. AYUDAS ASOCIADAS</a:t>
            </a:r>
            <a:endParaRPr sz="4050" b="1" dirty="0"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5170932"/>
            <a:ext cx="5252084" cy="82981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0005" y="5801791"/>
            <a:ext cx="122396" cy="236123"/>
          </a:xfrm>
          <a:prstGeom prst="rect">
            <a:avLst/>
          </a:prstGeom>
        </p:spPr>
        <p:txBody>
          <a:bodyPr vert="horz" wrap="square" lIns="0" tIns="5239" rIns="0" bIns="0" rtlCol="0">
            <a:spAutoFit/>
          </a:bodyPr>
          <a:lstStyle/>
          <a:p>
            <a:pPr marL="28575" defTabSz="685800">
              <a:spcBef>
                <a:spcPts val="41"/>
              </a:spcBef>
            </a:pPr>
            <a:fld id="{81D60167-4931-47E6-BA6A-407CBD079E47}" type="slidenum">
              <a:rPr sz="7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pPr marL="28575" defTabSz="685800">
                <a:spcBef>
                  <a:spcPts val="41"/>
                </a:spcBef>
              </a:pPr>
              <a:t>47</a:t>
            </a:fld>
            <a:endParaRPr sz="7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7DD5607-9908-DDBE-CFDE-7EDE13A23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705057" y="2621081"/>
            <a:ext cx="5137259" cy="162207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760042" y="2949798"/>
            <a:ext cx="6211253" cy="182501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2100" kern="0" spc="-8" dirty="0">
                <a:solidFill>
                  <a:srgbClr val="585858"/>
                </a:solidFill>
                <a:latin typeface="Trebuchet MS"/>
                <a:cs typeface="Trebuchet MS"/>
              </a:rPr>
              <a:t>1.Generalidades,</a:t>
            </a:r>
            <a:r>
              <a:rPr sz="2100" kern="0" spc="19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100" kern="0" spc="-15" dirty="0">
                <a:solidFill>
                  <a:srgbClr val="585858"/>
                </a:solidFill>
                <a:latin typeface="Trebuchet MS"/>
                <a:cs typeface="Trebuchet MS"/>
              </a:rPr>
              <a:t>Presupuesto</a:t>
            </a:r>
            <a:r>
              <a:rPr sz="2100" kern="0" spc="19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100" kern="0" spc="-4" dirty="0">
                <a:solidFill>
                  <a:srgbClr val="585858"/>
                </a:solidFill>
                <a:latin typeface="Trebuchet MS"/>
                <a:cs typeface="Trebuchet MS"/>
              </a:rPr>
              <a:t>y</a:t>
            </a:r>
            <a:r>
              <a:rPr sz="2100" kern="0" spc="4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100" kern="0" spc="-15" dirty="0">
                <a:solidFill>
                  <a:srgbClr val="585858"/>
                </a:solidFill>
                <a:latin typeface="Trebuchet MS"/>
                <a:cs typeface="Trebuchet MS"/>
              </a:rPr>
              <a:t>Requisitos</a:t>
            </a:r>
            <a:r>
              <a:rPr sz="2100" kern="0" spc="23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100" kern="0" spc="-8" dirty="0">
                <a:solidFill>
                  <a:srgbClr val="585858"/>
                </a:solidFill>
                <a:latin typeface="Trebuchet MS"/>
                <a:cs typeface="Trebuchet MS"/>
              </a:rPr>
              <a:t>Comunes</a:t>
            </a:r>
            <a:endParaRPr sz="21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1654"/>
              </a:spcBef>
            </a:pPr>
            <a:r>
              <a:rPr sz="2100" kern="0" spc="-8" dirty="0">
                <a:solidFill>
                  <a:srgbClr val="585858"/>
                </a:solidFill>
                <a:latin typeface="Trebuchet MS"/>
                <a:cs typeface="Trebuchet MS"/>
              </a:rPr>
              <a:t>2.Novedades</a:t>
            </a:r>
            <a:r>
              <a:rPr sz="2100" kern="0" spc="8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100" kern="0" spc="-4" dirty="0">
                <a:solidFill>
                  <a:srgbClr val="585858"/>
                </a:solidFill>
                <a:latin typeface="Trebuchet MS"/>
                <a:cs typeface="Trebuchet MS"/>
              </a:rPr>
              <a:t>respecto</a:t>
            </a:r>
            <a:r>
              <a:rPr sz="2100" kern="0" spc="11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100" kern="0" spc="-4" dirty="0">
                <a:solidFill>
                  <a:srgbClr val="585858"/>
                </a:solidFill>
                <a:latin typeface="Trebuchet MS"/>
                <a:cs typeface="Trebuchet MS"/>
              </a:rPr>
              <a:t>a la</a:t>
            </a:r>
            <a:r>
              <a:rPr sz="2100" kern="0" spc="-8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100" kern="0" spc="-83" dirty="0">
                <a:solidFill>
                  <a:srgbClr val="585858"/>
                </a:solidFill>
                <a:latin typeface="Trebuchet MS"/>
                <a:cs typeface="Trebuchet MS"/>
              </a:rPr>
              <a:t>PAC</a:t>
            </a:r>
            <a:r>
              <a:rPr sz="2100" kern="0" spc="-8" dirty="0">
                <a:solidFill>
                  <a:srgbClr val="585858"/>
                </a:solidFill>
                <a:latin typeface="Trebuchet MS"/>
                <a:cs typeface="Trebuchet MS"/>
              </a:rPr>
              <a:t> actual</a:t>
            </a:r>
            <a:endParaRPr sz="21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1609"/>
              </a:spcBef>
            </a:pPr>
            <a:r>
              <a:rPr kern="0" spc="-4" dirty="0">
                <a:solidFill>
                  <a:srgbClr val="585858"/>
                </a:solidFill>
                <a:latin typeface="Wingdings"/>
                <a:cs typeface="Wingdings"/>
              </a:rPr>
              <a:t></a:t>
            </a:r>
            <a:r>
              <a:rPr kern="0" spc="-4" dirty="0">
                <a:solidFill>
                  <a:srgbClr val="585858"/>
                </a:solidFill>
                <a:latin typeface="Trebuchet MS"/>
                <a:cs typeface="Trebuchet MS"/>
              </a:rPr>
              <a:t>Sector</a:t>
            </a:r>
            <a:r>
              <a:rPr kern="0" spc="-23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kern="0" dirty="0">
                <a:solidFill>
                  <a:srgbClr val="585858"/>
                </a:solidFill>
                <a:latin typeface="Trebuchet MS"/>
                <a:cs typeface="Trebuchet MS"/>
              </a:rPr>
              <a:t>vacuno</a:t>
            </a:r>
            <a:endParaRPr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1549"/>
              </a:spcBef>
            </a:pPr>
            <a:r>
              <a:rPr kern="0" spc="-4" dirty="0">
                <a:solidFill>
                  <a:srgbClr val="585858"/>
                </a:solidFill>
                <a:latin typeface="Wingdings"/>
                <a:cs typeface="Wingdings"/>
              </a:rPr>
              <a:t></a:t>
            </a:r>
            <a:r>
              <a:rPr kern="0" spc="-4" dirty="0">
                <a:solidFill>
                  <a:srgbClr val="585858"/>
                </a:solidFill>
                <a:latin typeface="Trebuchet MS"/>
                <a:cs typeface="Trebuchet MS"/>
              </a:rPr>
              <a:t>Sectores</a:t>
            </a:r>
            <a:r>
              <a:rPr kern="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kern="0" spc="-4" dirty="0">
                <a:solidFill>
                  <a:srgbClr val="585858"/>
                </a:solidFill>
                <a:latin typeface="Trebuchet MS"/>
                <a:cs typeface="Trebuchet MS"/>
              </a:rPr>
              <a:t>ovino</a:t>
            </a:r>
            <a:r>
              <a:rPr kern="0" spc="-8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kern="0" dirty="0">
                <a:solidFill>
                  <a:srgbClr val="585858"/>
                </a:solidFill>
                <a:latin typeface="Trebuchet MS"/>
                <a:cs typeface="Trebuchet MS"/>
              </a:rPr>
              <a:t>y </a:t>
            </a:r>
            <a:r>
              <a:rPr kern="0" spc="-4" dirty="0">
                <a:solidFill>
                  <a:srgbClr val="585858"/>
                </a:solidFill>
                <a:latin typeface="Trebuchet MS"/>
                <a:cs typeface="Trebuchet MS"/>
              </a:rPr>
              <a:t>caprino</a:t>
            </a:r>
            <a:endParaRPr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41965" y="1896523"/>
            <a:ext cx="1479233" cy="3794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2400" b="1" dirty="0"/>
              <a:t>Contenido</a:t>
            </a:r>
            <a:endParaRPr sz="2400" dirty="0"/>
          </a:p>
        </p:txBody>
      </p:sp>
      <p:sp>
        <p:nvSpPr>
          <p:cNvPr id="14" name="object 14"/>
          <p:cNvSpPr txBox="1"/>
          <p:nvPr/>
        </p:nvSpPr>
        <p:spPr>
          <a:xfrm>
            <a:off x="40005" y="5801791"/>
            <a:ext cx="122396" cy="236123"/>
          </a:xfrm>
          <a:prstGeom prst="rect">
            <a:avLst/>
          </a:prstGeom>
        </p:spPr>
        <p:txBody>
          <a:bodyPr vert="horz" wrap="square" lIns="0" tIns="5239" rIns="0" bIns="0" rtlCol="0">
            <a:spAutoFit/>
          </a:bodyPr>
          <a:lstStyle/>
          <a:p>
            <a:pPr marL="28575" defTabSz="685800">
              <a:spcBef>
                <a:spcPts val="41"/>
              </a:spcBef>
            </a:pPr>
            <a:fld id="{81D60167-4931-47E6-BA6A-407CBD079E47}" type="slidenum">
              <a:rPr sz="7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pPr marL="28575" defTabSz="685800">
                <a:spcBef>
                  <a:spcPts val="41"/>
                </a:spcBef>
              </a:pPr>
              <a:t>48</a:t>
            </a:fld>
            <a:endParaRPr sz="7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E46D0CE-4D80-9296-B156-0C8D89466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546" y="2246090"/>
            <a:ext cx="152876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1200" kern="0" spc="161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endParaRPr sz="120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005" y="5801791"/>
            <a:ext cx="122396" cy="236123"/>
          </a:xfrm>
          <a:prstGeom prst="rect">
            <a:avLst/>
          </a:prstGeom>
        </p:spPr>
        <p:txBody>
          <a:bodyPr vert="horz" wrap="square" lIns="0" tIns="5239" rIns="0" bIns="0" rtlCol="0">
            <a:spAutoFit/>
          </a:bodyPr>
          <a:lstStyle/>
          <a:p>
            <a:pPr marL="28575" defTabSz="685800">
              <a:spcBef>
                <a:spcPts val="41"/>
              </a:spcBef>
            </a:pPr>
            <a:fld id="{81D60167-4931-47E6-BA6A-407CBD079E47}" type="slidenum">
              <a:rPr sz="7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pPr marL="28575" defTabSz="685800">
                <a:spcBef>
                  <a:spcPts val="41"/>
                </a:spcBef>
              </a:pPr>
              <a:t>49</a:t>
            </a:fld>
            <a:endParaRPr sz="7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635" y="2203133"/>
            <a:ext cx="1724025" cy="244778"/>
          </a:xfrm>
          <a:prstGeom prst="rect">
            <a:avLst/>
          </a:prstGeom>
          <a:solidFill>
            <a:srgbClr val="EAF6D1"/>
          </a:solidFill>
          <a:ln w="19050">
            <a:solidFill>
              <a:srgbClr val="688E18"/>
            </a:solidFill>
          </a:ln>
        </p:spPr>
        <p:txBody>
          <a:bodyPr vert="horz" wrap="square" lIns="0" tIns="13811" rIns="0" bIns="0" rtlCol="0">
            <a:spAutoFit/>
          </a:bodyPr>
          <a:lstStyle/>
          <a:p>
            <a:pPr marL="85248" defTabSz="685800">
              <a:spcBef>
                <a:spcPts val="109"/>
              </a:spcBef>
              <a:tabLst>
                <a:tab pos="828675" algn="l"/>
              </a:tabLst>
            </a:pPr>
            <a:r>
              <a:rPr sz="15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Ayudas	</a:t>
            </a:r>
            <a:r>
              <a:rPr sz="15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asociadas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0858" y="2226659"/>
            <a:ext cx="4789646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tabLst>
                <a:tab pos="208121" algn="l"/>
                <a:tab pos="503396" algn="l"/>
                <a:tab pos="1591628" algn="l"/>
                <a:tab pos="2211229" algn="l"/>
                <a:tab pos="3165634" algn="l"/>
                <a:tab pos="3365659" algn="l"/>
                <a:tab pos="3777139" algn="l"/>
                <a:tab pos="4074319" algn="l"/>
              </a:tabLst>
            </a:pP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a	un	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eterm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na</a:t>
            </a:r>
            <a:r>
              <a:rPr sz="1350" kern="0" spc="4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o	se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350" kern="0" spc="-191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,	pr</a:t>
            </a:r>
            <a:r>
              <a:rPr sz="1350" kern="0" spc="-11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ucci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ó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n	o	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tip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o	</a:t>
            </a:r>
            <a:r>
              <a:rPr sz="1350" kern="0" spc="4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e	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acti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350" kern="0" spc="4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ad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546" y="2412969"/>
            <a:ext cx="6751320" cy="2333363"/>
          </a:xfrm>
          <a:prstGeom prst="rect">
            <a:avLst/>
          </a:prstGeom>
        </p:spPr>
        <p:txBody>
          <a:bodyPr vert="horz" wrap="square" lIns="0" tIns="31909" rIns="0" bIns="0" rtlCol="0">
            <a:spAutoFit/>
          </a:bodyPr>
          <a:lstStyle/>
          <a:p>
            <a:pPr marL="266700" marR="3810" algn="just" defTabSz="685800">
              <a:lnSpc>
                <a:spcPct val="90300"/>
              </a:lnSpc>
              <a:spcBef>
                <a:spcPts val="251"/>
              </a:spcBef>
            </a:pP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agraria,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que tienen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como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finalidad aumentar </a:t>
            </a:r>
            <a:r>
              <a:rPr sz="1500" b="1" kern="0" spc="-4" dirty="0">
                <a:solidFill>
                  <a:srgbClr val="AC4D12"/>
                </a:solidFill>
                <a:latin typeface="Trebuchet MS"/>
                <a:cs typeface="Trebuchet MS"/>
              </a:rPr>
              <a:t>la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competitividad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y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favorecer </a:t>
            </a:r>
            <a:r>
              <a:rPr sz="1350" kern="0" spc="4" dirty="0">
                <a:solidFill>
                  <a:srgbClr val="404040"/>
                </a:solidFill>
                <a:latin typeface="Trebuchet MS"/>
                <a:cs typeface="Trebuchet MS"/>
              </a:rPr>
              <a:t>la </a:t>
            </a:r>
            <a:r>
              <a:rPr sz="1350" kern="0" spc="8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transición hacia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modelos </a:t>
            </a:r>
            <a:r>
              <a:rPr sz="1500" b="1" kern="0" spc="-8" dirty="0">
                <a:solidFill>
                  <a:srgbClr val="AC4D12"/>
                </a:solidFill>
                <a:latin typeface="Trebuchet MS"/>
                <a:cs typeface="Trebuchet MS"/>
              </a:rPr>
              <a:t>de </a:t>
            </a:r>
            <a:r>
              <a:rPr sz="1500" b="1" kern="0" spc="-4" dirty="0">
                <a:solidFill>
                  <a:srgbClr val="AC4D12"/>
                </a:solidFill>
                <a:latin typeface="Trebuchet MS"/>
                <a:cs typeface="Trebuchet MS"/>
              </a:rPr>
              <a:t>producción sostenible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en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sectores que afrontan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dificultades</a:t>
            </a:r>
            <a:r>
              <a:rPr sz="1350" kern="0" spc="-26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específicas.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>
              <a:spcBef>
                <a:spcPts val="15"/>
              </a:spcBef>
            </a:pPr>
            <a:endParaRPr sz="1875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66700" marR="3810" indent="-257175" algn="just" defTabSz="685800">
              <a:lnSpc>
                <a:spcPct val="99000"/>
              </a:lnSpc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 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En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el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caso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de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los </a:t>
            </a:r>
            <a:r>
              <a:rPr sz="15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sectores ganaderos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,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las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ayudas asociadas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se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dirigen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los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sectores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o sistemas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productivos cuya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competitividad </a:t>
            </a:r>
            <a:r>
              <a:rPr sz="1500" b="1" kern="0" spc="-4" dirty="0">
                <a:solidFill>
                  <a:srgbClr val="AC4D12"/>
                </a:solidFill>
                <a:latin typeface="Trebuchet MS"/>
                <a:cs typeface="Trebuchet MS"/>
              </a:rPr>
              <a:t>está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más comprometida </a:t>
            </a:r>
            <a:r>
              <a:rPr sz="1500" b="1" kern="0" spc="4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favoreciendo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la</a:t>
            </a:r>
            <a:r>
              <a:rPr sz="1350" kern="0" spc="-11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sostenibilidad</a:t>
            </a:r>
            <a:r>
              <a:rPr sz="1500" b="1" kern="0" spc="-19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de</a:t>
            </a:r>
            <a:r>
              <a:rPr sz="1500" b="1" kern="0" spc="-15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los sistemas</a:t>
            </a:r>
            <a:r>
              <a:rPr sz="1500" b="1" kern="0" spc="-23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de</a:t>
            </a:r>
            <a:r>
              <a:rPr sz="1500" b="1" kern="0" spc="-8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producción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>
              <a:spcBef>
                <a:spcPts val="4"/>
              </a:spcBef>
            </a:pPr>
            <a:endParaRPr sz="1875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lnSpc>
                <a:spcPts val="1710"/>
              </a:lnSpc>
              <a:tabLst>
                <a:tab pos="266224" algn="l"/>
                <a:tab pos="1215390" algn="l"/>
                <a:tab pos="1493996" algn="l"/>
                <a:tab pos="2982753" algn="l"/>
                <a:tab pos="3230880" algn="l"/>
                <a:tab pos="4608195" algn="l"/>
                <a:tab pos="4933950" algn="l"/>
                <a:tab pos="5462111" algn="l"/>
                <a:tab pos="6656546" algn="l"/>
              </a:tabLst>
            </a:pPr>
            <a:r>
              <a:rPr sz="1088" kern="0" spc="139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Gar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ntiz</a:t>
            </a:r>
            <a:r>
              <a:rPr sz="1350" kern="0" spc="4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r	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a	</a:t>
            </a:r>
            <a:r>
              <a:rPr sz="1500" b="1" kern="0" spc="-8" dirty="0">
                <a:solidFill>
                  <a:srgbClr val="AC4D12"/>
                </a:solidFill>
                <a:latin typeface="Trebuchet MS"/>
                <a:cs typeface="Trebuchet MS"/>
              </a:rPr>
              <a:t>c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o</a:t>
            </a:r>
            <a:r>
              <a:rPr sz="1500" b="1" kern="0" spc="8" dirty="0">
                <a:solidFill>
                  <a:srgbClr val="AC4D12"/>
                </a:solidFill>
                <a:latin typeface="Trebuchet MS"/>
                <a:cs typeface="Trebuchet MS"/>
              </a:rPr>
              <a:t>m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pe</a:t>
            </a:r>
            <a:r>
              <a:rPr sz="1500" b="1" kern="0" spc="-4" dirty="0">
                <a:solidFill>
                  <a:srgbClr val="AC4D12"/>
                </a:solidFill>
                <a:latin typeface="Trebuchet MS"/>
                <a:cs typeface="Trebuchet MS"/>
              </a:rPr>
              <a:t>titi</a:t>
            </a:r>
            <a:r>
              <a:rPr sz="1500" b="1" kern="0" spc="45" dirty="0">
                <a:solidFill>
                  <a:srgbClr val="AC4D12"/>
                </a:solidFill>
                <a:latin typeface="Trebuchet MS"/>
                <a:cs typeface="Trebuchet MS"/>
              </a:rPr>
              <a:t>v</a:t>
            </a:r>
            <a:r>
              <a:rPr sz="1500" b="1" kern="0" spc="-11" dirty="0">
                <a:solidFill>
                  <a:srgbClr val="AC4D12"/>
                </a:solidFill>
                <a:latin typeface="Trebuchet MS"/>
                <a:cs typeface="Trebuchet MS"/>
              </a:rPr>
              <a:t>i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dad	y	sos</a:t>
            </a:r>
            <a:r>
              <a:rPr sz="1500" b="1" kern="0" spc="-11" dirty="0">
                <a:solidFill>
                  <a:srgbClr val="AC4D12"/>
                </a:solidFill>
                <a:latin typeface="Trebuchet MS"/>
                <a:cs typeface="Trebuchet MS"/>
              </a:rPr>
              <a:t>t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en</a:t>
            </a:r>
            <a:r>
              <a:rPr sz="1500" b="1" kern="0" spc="4" dirty="0">
                <a:solidFill>
                  <a:srgbClr val="AC4D12"/>
                </a:solidFill>
                <a:latin typeface="Trebuchet MS"/>
                <a:cs typeface="Trebuchet MS"/>
              </a:rPr>
              <a:t>i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bil</a:t>
            </a:r>
            <a:r>
              <a:rPr sz="1500" b="1" kern="0" spc="-11" dirty="0">
                <a:solidFill>
                  <a:srgbClr val="AC4D12"/>
                </a:solidFill>
                <a:latin typeface="Trebuchet MS"/>
                <a:cs typeface="Trebuchet MS"/>
              </a:rPr>
              <a:t>i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dad	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e	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ta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s	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ex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pl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taci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ne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s	y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66700" algn="just" defTabSz="685800">
              <a:lnSpc>
                <a:spcPts val="1710"/>
              </a:lnSpc>
            </a:pP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reducir</a:t>
            </a:r>
            <a:r>
              <a:rPr sz="1500" b="1" kern="0" spc="-15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el</a:t>
            </a:r>
            <a:r>
              <a:rPr sz="1500" b="1" kern="0" spc="-11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spc="-4" dirty="0">
                <a:solidFill>
                  <a:srgbClr val="AC4D12"/>
                </a:solidFill>
                <a:latin typeface="Trebuchet MS"/>
                <a:cs typeface="Trebuchet MS"/>
              </a:rPr>
              <a:t>riesgo</a:t>
            </a:r>
            <a:r>
              <a:rPr sz="1500" b="1" kern="0" spc="-15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de</a:t>
            </a:r>
            <a:r>
              <a:rPr sz="1500" b="1" kern="0" spc="-8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AC4D12"/>
                </a:solidFill>
                <a:latin typeface="Trebuchet MS"/>
                <a:cs typeface="Trebuchet MS"/>
              </a:rPr>
              <a:t>abandono</a:t>
            </a:r>
            <a:r>
              <a:rPr sz="1500" b="1" kern="0" spc="-23" dirty="0">
                <a:solidFill>
                  <a:srgbClr val="AC4D12"/>
                </a:solidFill>
                <a:latin typeface="Trebuchet MS"/>
                <a:cs typeface="Trebuchet MS"/>
              </a:rPr>
              <a:t> </a:t>
            </a:r>
            <a:r>
              <a:rPr sz="1350" kern="0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 esta actividad</a:t>
            </a:r>
            <a:r>
              <a:rPr sz="1350" kern="0" spc="-8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404040"/>
                </a:solidFill>
                <a:latin typeface="Trebuchet MS"/>
                <a:cs typeface="Trebuchet MS"/>
              </a:rPr>
              <a:t>productiva.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4446" y="4765738"/>
            <a:ext cx="26194" cy="32221"/>
          </a:xfrm>
          <a:prstGeom prst="rect">
            <a:avLst/>
          </a:prstGeom>
        </p:spPr>
        <p:txBody>
          <a:bodyPr vert="horz" wrap="square" lIns="0" tIns="1429" rIns="0" bIns="0" rtlCol="0">
            <a:spAutoFit/>
          </a:bodyPr>
          <a:lstStyle/>
          <a:p>
            <a:pPr defTabSz="685800">
              <a:spcBef>
                <a:spcPts val="11"/>
              </a:spcBef>
            </a:pPr>
            <a:endParaRPr sz="1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 defTabSz="685800">
              <a:spcBef>
                <a:spcPts val="4"/>
              </a:spcBef>
            </a:pPr>
            <a:r>
              <a:rPr sz="100" kern="0" spc="26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endParaRPr sz="10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1850" y="4764595"/>
            <a:ext cx="2286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85800"/>
            <a:endParaRPr sz="1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 defTabSz="685800"/>
            <a:r>
              <a:rPr sz="100" kern="0" spc="-4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endParaRPr sz="1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6298" y="1172109"/>
            <a:ext cx="6158865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1. </a:t>
            </a:r>
            <a:r>
              <a:rPr sz="1950" b="1" spc="-4" dirty="0"/>
              <a:t>Generalidades,</a:t>
            </a:r>
            <a:r>
              <a:rPr sz="1950" b="1" spc="-8" dirty="0"/>
              <a:t> </a:t>
            </a:r>
            <a:r>
              <a:rPr sz="1950" b="1" spc="-4" dirty="0"/>
              <a:t>Presupuesto</a:t>
            </a:r>
            <a:r>
              <a:rPr sz="1950" b="1" spc="4" dirty="0"/>
              <a:t> </a:t>
            </a:r>
            <a:r>
              <a:rPr sz="1950" b="1" dirty="0"/>
              <a:t>y</a:t>
            </a:r>
            <a:r>
              <a:rPr sz="1950" b="1" spc="4" dirty="0"/>
              <a:t> </a:t>
            </a:r>
            <a:r>
              <a:rPr sz="1950" b="1" dirty="0"/>
              <a:t>Requisitos</a:t>
            </a:r>
            <a:r>
              <a:rPr sz="1950" b="1" spc="-15" dirty="0"/>
              <a:t> </a:t>
            </a:r>
            <a:r>
              <a:rPr sz="1950" b="1" dirty="0"/>
              <a:t>Comunes</a:t>
            </a:r>
            <a:endParaRPr sz="195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EF05174-AFC9-9554-8BB9-680F34B2D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30" y="1605914"/>
            <a:ext cx="7464933" cy="4095369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1489" y="1645634"/>
          <a:ext cx="7363300" cy="41448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0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3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7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619">
                <a:tc>
                  <a:txBody>
                    <a:bodyPr/>
                    <a:lstStyle/>
                    <a:p>
                      <a:pPr marL="70421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Asociadas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1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Accione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Ap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oy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1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est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ua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2023-2027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Mill.EUR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Variación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306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PAC 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previa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54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spc="-5" dirty="0">
                          <a:latin typeface="Trebuchet MS"/>
                          <a:cs typeface="Trebuchet MS"/>
                        </a:rPr>
                        <a:t>GANADERAS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20" dirty="0">
                          <a:latin typeface="Trebuchet MS"/>
                          <a:cs typeface="Trebuchet MS"/>
                        </a:rPr>
                        <a:t>Vacuno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extensivo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engorde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ternero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propio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199,0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0%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Engorde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sostenible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terneros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externos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25,9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-0,8%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30" dirty="0">
                          <a:latin typeface="Trebuchet MS"/>
                          <a:cs typeface="Trebuchet MS"/>
                        </a:rPr>
                        <a:t>Vaca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leche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122,0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+30,4%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Ovino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1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Caprino</a:t>
                      </a:r>
                      <a:r>
                        <a:rPr sz="11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(Carne/Leche/Pastoreo)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196,3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+17%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6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i="1" spc="-60" dirty="0">
                          <a:latin typeface="Trebuchet MS"/>
                          <a:cs typeface="Trebuchet MS"/>
                        </a:rPr>
                        <a:t>TOTAL</a:t>
                      </a:r>
                      <a:r>
                        <a:rPr sz="1200" b="1" i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b="1" i="1" spc="-10" dirty="0">
                          <a:latin typeface="Trebuchet MS"/>
                          <a:cs typeface="Trebuchet MS"/>
                        </a:rPr>
                        <a:t>GANADERAS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433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i="1" spc="-5" dirty="0">
                          <a:latin typeface="Trebuchet MS"/>
                          <a:cs typeface="Trebuchet MS"/>
                        </a:rPr>
                        <a:t>543,2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433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i="1" spc="-5" dirty="0">
                          <a:latin typeface="Trebuchet MS"/>
                          <a:cs typeface="Trebuchet MS"/>
                        </a:rPr>
                        <a:t>+11,5%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433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spc="-5" dirty="0">
                          <a:latin typeface="Trebuchet MS"/>
                          <a:cs typeface="Trebuchet MS"/>
                        </a:rPr>
                        <a:t>AGRÍCOLAS*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Proteínas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de origen vegetal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51,25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6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Arroz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14,2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+17,1%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6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6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emo</a:t>
                      </a:r>
                      <a:r>
                        <a:rPr sz="11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ch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1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Az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uca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era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17,00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+1,0%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30" dirty="0">
                          <a:latin typeface="Trebuchet MS"/>
                          <a:cs typeface="Trebuchet MS"/>
                        </a:rPr>
                        <a:t>Tomate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para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transformación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9,3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+46,4%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6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Frutos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secos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14,0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0%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6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Uva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pasa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0,68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30" dirty="0">
                          <a:latin typeface="Trebuchet MS"/>
                          <a:cs typeface="Trebuchet MS"/>
                        </a:rPr>
                        <a:t>NUEVA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Olivar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27,50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“NUEVA”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5572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i="1" spc="-114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200" b="1" i="1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200" b="1" i="1" spc="-15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200" b="1" i="1" dirty="0">
                          <a:latin typeface="Trebuchet MS"/>
                          <a:cs typeface="Trebuchet MS"/>
                        </a:rPr>
                        <a:t>AL</a:t>
                      </a:r>
                      <a:r>
                        <a:rPr sz="1200" b="1" i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b="1" i="1" dirty="0">
                          <a:latin typeface="Trebuchet MS"/>
                          <a:cs typeface="Trebuchet MS"/>
                        </a:rPr>
                        <a:t>AGRÍCO</a:t>
                      </a:r>
                      <a:r>
                        <a:rPr sz="1200" b="1" i="1" spc="-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200" b="1" i="1" dirty="0">
                          <a:latin typeface="Trebuchet MS"/>
                          <a:cs typeface="Trebuchet MS"/>
                        </a:rPr>
                        <a:t>AS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433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i="1" spc="-5" dirty="0">
                          <a:latin typeface="Trebuchet MS"/>
                          <a:cs typeface="Trebuchet MS"/>
                        </a:rPr>
                        <a:t>133,9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433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i="1" spc="-5" dirty="0">
                          <a:latin typeface="Trebuchet MS"/>
                          <a:cs typeface="Trebuchet MS"/>
                        </a:rPr>
                        <a:t>+43,0%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433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0005" y="5801791"/>
            <a:ext cx="122396" cy="236123"/>
          </a:xfrm>
          <a:prstGeom prst="rect">
            <a:avLst/>
          </a:prstGeom>
        </p:spPr>
        <p:txBody>
          <a:bodyPr vert="horz" wrap="square" lIns="0" tIns="5239" rIns="0" bIns="0" rtlCol="0">
            <a:spAutoFit/>
          </a:bodyPr>
          <a:lstStyle/>
          <a:p>
            <a:pPr marL="28575" defTabSz="685800">
              <a:spcBef>
                <a:spcPts val="41"/>
              </a:spcBef>
            </a:pPr>
            <a:fld id="{81D60167-4931-47E6-BA6A-407CBD079E47}" type="slidenum">
              <a:rPr sz="7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pPr marL="28575" defTabSz="685800">
                <a:spcBef>
                  <a:spcPts val="41"/>
                </a:spcBef>
              </a:pPr>
              <a:t>50</a:t>
            </a:fld>
            <a:endParaRPr sz="7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0827" y="5657698"/>
            <a:ext cx="1723549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1050" b="1" kern="0" dirty="0">
                <a:solidFill>
                  <a:srgbClr val="C42E1A"/>
                </a:solidFill>
                <a:latin typeface="Trebuchet MS"/>
                <a:cs typeface="Trebuchet MS"/>
              </a:rPr>
              <a:t>*</a:t>
            </a:r>
            <a:r>
              <a:rPr sz="1050" b="1" kern="0" spc="-1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C42E1A"/>
                </a:solidFill>
                <a:latin typeface="Trebuchet MS"/>
                <a:cs typeface="Trebuchet MS"/>
              </a:rPr>
              <a:t>+</a:t>
            </a:r>
            <a:r>
              <a:rPr sz="1050" b="1" kern="0" spc="-6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C42E1A"/>
                </a:solidFill>
                <a:latin typeface="Trebuchet MS"/>
                <a:cs typeface="Trebuchet MS"/>
              </a:rPr>
              <a:t>Algodón</a:t>
            </a:r>
            <a:r>
              <a:rPr sz="1050" b="1" kern="0" spc="-3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C42E1A"/>
                </a:solidFill>
                <a:latin typeface="Trebuchet MS"/>
                <a:cs typeface="Trebuchet MS"/>
              </a:rPr>
              <a:t>59,69</a:t>
            </a:r>
            <a:r>
              <a:rPr sz="1050" b="1" kern="0" spc="-1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05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Mill.</a:t>
            </a:r>
            <a:r>
              <a:rPr sz="1050" b="1" kern="0" spc="-26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C42E1A"/>
                </a:solidFill>
                <a:latin typeface="Trebuchet MS"/>
                <a:cs typeface="Trebuchet MS"/>
              </a:rPr>
              <a:t>EUR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6298" y="1172109"/>
            <a:ext cx="6158865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1. </a:t>
            </a:r>
            <a:r>
              <a:rPr sz="1950" b="1" spc="-4" dirty="0"/>
              <a:t>Generalidades,</a:t>
            </a:r>
            <a:r>
              <a:rPr sz="1950" b="1" spc="-8" dirty="0"/>
              <a:t> </a:t>
            </a:r>
            <a:r>
              <a:rPr sz="1950" b="1" spc="-4" dirty="0"/>
              <a:t>Presupuesto</a:t>
            </a:r>
            <a:r>
              <a:rPr sz="1950" b="1" spc="4" dirty="0"/>
              <a:t> </a:t>
            </a:r>
            <a:r>
              <a:rPr sz="1950" b="1" dirty="0"/>
              <a:t>y</a:t>
            </a:r>
            <a:r>
              <a:rPr sz="1950" b="1" spc="4" dirty="0"/>
              <a:t> </a:t>
            </a:r>
            <a:r>
              <a:rPr sz="1950" b="1" dirty="0"/>
              <a:t>Requisitos</a:t>
            </a:r>
            <a:r>
              <a:rPr sz="1950" b="1" spc="-15" dirty="0"/>
              <a:t> </a:t>
            </a:r>
            <a:r>
              <a:rPr sz="1950" b="1" dirty="0"/>
              <a:t>Comunes</a:t>
            </a:r>
            <a:endParaRPr sz="195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200127F-9E65-1331-060C-86E8F6C92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39572" y="1968255"/>
            <a:ext cx="3531394" cy="1835468"/>
            <a:chOff x="4586096" y="1481340"/>
            <a:chExt cx="4708525" cy="2447290"/>
          </a:xfrm>
        </p:grpSpPr>
        <p:sp>
          <p:nvSpPr>
            <p:cNvPr id="3" name="object 3"/>
            <p:cNvSpPr/>
            <p:nvPr/>
          </p:nvSpPr>
          <p:spPr>
            <a:xfrm>
              <a:off x="4595621" y="3364230"/>
              <a:ext cx="1259205" cy="554990"/>
            </a:xfrm>
            <a:custGeom>
              <a:avLst/>
              <a:gdLst/>
              <a:ahLst/>
              <a:cxnLst/>
              <a:rect l="l" t="t" r="r" b="b"/>
              <a:pathLst>
                <a:path w="1259204" h="554989">
                  <a:moveTo>
                    <a:pt x="981455" y="0"/>
                  </a:moveTo>
                  <a:lnTo>
                    <a:pt x="981455" y="138684"/>
                  </a:lnTo>
                  <a:lnTo>
                    <a:pt x="0" y="138684"/>
                  </a:lnTo>
                  <a:lnTo>
                    <a:pt x="0" y="416052"/>
                  </a:lnTo>
                  <a:lnTo>
                    <a:pt x="981455" y="416052"/>
                  </a:lnTo>
                  <a:lnTo>
                    <a:pt x="981455" y="554736"/>
                  </a:lnTo>
                  <a:lnTo>
                    <a:pt x="1258824" y="277368"/>
                  </a:lnTo>
                  <a:lnTo>
                    <a:pt x="981455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4595621" y="3364230"/>
              <a:ext cx="1259205" cy="554990"/>
            </a:xfrm>
            <a:custGeom>
              <a:avLst/>
              <a:gdLst/>
              <a:ahLst/>
              <a:cxnLst/>
              <a:rect l="l" t="t" r="r" b="b"/>
              <a:pathLst>
                <a:path w="1259204" h="554989">
                  <a:moveTo>
                    <a:pt x="0" y="138684"/>
                  </a:moveTo>
                  <a:lnTo>
                    <a:pt x="981455" y="138684"/>
                  </a:lnTo>
                  <a:lnTo>
                    <a:pt x="981455" y="0"/>
                  </a:lnTo>
                  <a:lnTo>
                    <a:pt x="1258824" y="277368"/>
                  </a:lnTo>
                  <a:lnTo>
                    <a:pt x="981455" y="554736"/>
                  </a:lnTo>
                  <a:lnTo>
                    <a:pt x="981455" y="416052"/>
                  </a:lnTo>
                  <a:lnTo>
                    <a:pt x="0" y="416052"/>
                  </a:lnTo>
                  <a:lnTo>
                    <a:pt x="0" y="1386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11311" y="1481340"/>
              <a:ext cx="1082802" cy="51128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9369" y="1985391"/>
            <a:ext cx="935546" cy="42576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39572" y="1665636"/>
            <a:ext cx="3460909" cy="59952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 defTabSz="685800">
              <a:lnSpc>
                <a:spcPts val="1538"/>
              </a:lnSpc>
              <a:spcBef>
                <a:spcPts val="75"/>
              </a:spcBef>
            </a:pPr>
            <a:r>
              <a:rPr sz="1350" kern="0" spc="-23" dirty="0">
                <a:solidFill>
                  <a:srgbClr val="001F5F"/>
                </a:solidFill>
                <a:latin typeface="Segoe UI"/>
                <a:cs typeface="Segoe UI"/>
              </a:rPr>
              <a:t>NUEVA</a:t>
            </a:r>
            <a:r>
              <a:rPr sz="1350" kern="0" spc="-26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350" kern="0" spc="-45" dirty="0">
                <a:solidFill>
                  <a:srgbClr val="001F5F"/>
                </a:solidFill>
                <a:latin typeface="Segoe UI"/>
                <a:cs typeface="Segoe UI"/>
              </a:rPr>
              <a:t>PAC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  <a:p>
            <a:pPr algn="ctr" defTabSz="685800">
              <a:lnSpc>
                <a:spcPts val="1448"/>
              </a:lnSpc>
            </a:pPr>
            <a:r>
              <a:rPr sz="1350" kern="0" spc="-11" dirty="0">
                <a:solidFill>
                  <a:srgbClr val="001F5F"/>
                </a:solidFill>
                <a:latin typeface="Segoe UI"/>
                <a:cs typeface="Segoe UI"/>
              </a:rPr>
              <a:t>CONJUNTO</a:t>
            </a:r>
            <a:r>
              <a:rPr sz="1350" kern="0" spc="-4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350" kern="0" spc="-23" dirty="0">
                <a:solidFill>
                  <a:srgbClr val="001F5F"/>
                </a:solidFill>
                <a:latin typeface="Segoe UI"/>
                <a:cs typeface="Segoe UI"/>
              </a:rPr>
              <a:t>AYUDAS</a:t>
            </a:r>
            <a:r>
              <a:rPr sz="1350" kern="0" spc="4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350" kern="0" spc="-4" dirty="0">
                <a:solidFill>
                  <a:srgbClr val="001F5F"/>
                </a:solidFill>
                <a:latin typeface="Segoe UI"/>
                <a:cs typeface="Segoe UI"/>
              </a:rPr>
              <a:t>ASOCIADAS:</a:t>
            </a:r>
            <a:r>
              <a:rPr sz="1350" kern="0" spc="-11" dirty="0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sz="1350" kern="0" spc="-4" dirty="0">
                <a:solidFill>
                  <a:srgbClr val="001F5F"/>
                </a:solidFill>
                <a:latin typeface="Arial"/>
                <a:cs typeface="Arial"/>
              </a:rPr>
              <a:t>~677</a:t>
            </a:r>
            <a:r>
              <a:rPr sz="1350" kern="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350" kern="0" spc="-4" dirty="0">
                <a:solidFill>
                  <a:srgbClr val="001F5F"/>
                </a:solidFill>
                <a:latin typeface="Segoe UI"/>
                <a:cs typeface="Segoe UI"/>
              </a:rPr>
              <a:t>Mill.€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  <a:p>
            <a:pPr algn="ctr" defTabSz="685800">
              <a:lnSpc>
                <a:spcPts val="1706"/>
              </a:lnSpc>
            </a:pPr>
            <a:r>
              <a:rPr sz="1500" b="1" kern="0" spc="-4" dirty="0">
                <a:solidFill>
                  <a:srgbClr val="00AF50"/>
                </a:solidFill>
                <a:latin typeface="Segoe UI"/>
                <a:cs typeface="Segoe UI"/>
              </a:rPr>
              <a:t>+18,3%</a:t>
            </a:r>
            <a:endParaRPr sz="150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1314" y="1640967"/>
            <a:ext cx="2753201" cy="58669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 defTabSz="685800">
              <a:lnSpc>
                <a:spcPts val="1538"/>
              </a:lnSpc>
              <a:spcBef>
                <a:spcPts val="75"/>
              </a:spcBef>
            </a:pPr>
            <a:r>
              <a:rPr sz="1350" kern="0" spc="-4" dirty="0">
                <a:solidFill>
                  <a:srgbClr val="001F5F"/>
                </a:solidFill>
                <a:latin typeface="Trebuchet MS"/>
                <a:cs typeface="Trebuchet MS"/>
              </a:rPr>
              <a:t>NUE</a:t>
            </a:r>
            <a:r>
              <a:rPr sz="1350" kern="0" spc="-139" dirty="0">
                <a:solidFill>
                  <a:srgbClr val="001F5F"/>
                </a:solidFill>
                <a:latin typeface="Trebuchet MS"/>
                <a:cs typeface="Trebuchet MS"/>
              </a:rPr>
              <a:t>V</a:t>
            </a:r>
            <a:r>
              <a:rPr sz="1350" kern="0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1350" kern="0" spc="-79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350" kern="0" spc="-153" dirty="0">
                <a:solidFill>
                  <a:srgbClr val="001F5F"/>
                </a:solidFill>
                <a:latin typeface="Trebuchet MS"/>
                <a:cs typeface="Trebuchet MS"/>
              </a:rPr>
              <a:t>P</a:t>
            </a:r>
            <a:r>
              <a:rPr sz="1350" kern="0" spc="-8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1350" kern="0" dirty="0">
                <a:solidFill>
                  <a:srgbClr val="001F5F"/>
                </a:solidFill>
                <a:latin typeface="Trebuchet MS"/>
                <a:cs typeface="Trebuchet MS"/>
              </a:rPr>
              <a:t>C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algn="ctr" defTabSz="685800">
              <a:lnSpc>
                <a:spcPts val="1459"/>
              </a:lnSpc>
            </a:pPr>
            <a:r>
              <a:rPr sz="1350" kern="0" spc="-30" dirty="0">
                <a:solidFill>
                  <a:srgbClr val="001F5F"/>
                </a:solidFill>
                <a:latin typeface="Trebuchet MS"/>
                <a:cs typeface="Trebuchet MS"/>
              </a:rPr>
              <a:t>AYUDAS</a:t>
            </a:r>
            <a:r>
              <a:rPr sz="1350" kern="0" spc="-8" dirty="0">
                <a:solidFill>
                  <a:srgbClr val="001F5F"/>
                </a:solidFill>
                <a:latin typeface="Trebuchet MS"/>
                <a:cs typeface="Trebuchet MS"/>
              </a:rPr>
              <a:t> GANADERAS:</a:t>
            </a:r>
            <a:r>
              <a:rPr sz="1350" kern="0" spc="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001F5F"/>
                </a:solidFill>
                <a:latin typeface="Trebuchet MS"/>
                <a:cs typeface="Trebuchet MS"/>
              </a:rPr>
              <a:t>~543,20</a:t>
            </a:r>
            <a:r>
              <a:rPr sz="1350" kern="0" spc="11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1350" kern="0" spc="-4" dirty="0">
                <a:solidFill>
                  <a:srgbClr val="001F5F"/>
                </a:solidFill>
                <a:latin typeface="Trebuchet MS"/>
                <a:cs typeface="Trebuchet MS"/>
              </a:rPr>
              <a:t>Mill.€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algn="ctr" defTabSz="685800">
              <a:lnSpc>
                <a:spcPts val="1538"/>
              </a:lnSpc>
            </a:pPr>
            <a:r>
              <a:rPr sz="1350" b="1" kern="0" dirty="0">
                <a:solidFill>
                  <a:srgbClr val="00AF50"/>
                </a:solidFill>
                <a:latin typeface="Trebuchet MS"/>
                <a:cs typeface="Trebuchet MS"/>
              </a:rPr>
              <a:t>+11,5%</a:t>
            </a:r>
            <a:endParaRPr sz="13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8532" y="2239138"/>
            <a:ext cx="4062221" cy="286778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84586" y="2503932"/>
            <a:ext cx="36433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1350" b="1" kern="0" spc="-4" dirty="0">
                <a:solidFill>
                  <a:srgbClr val="FFFFFF"/>
                </a:solidFill>
                <a:latin typeface="Segoe UI"/>
                <a:cs typeface="Segoe UI"/>
              </a:rPr>
              <a:t>41%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62567" y="2772060"/>
            <a:ext cx="36433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1350" b="1" kern="0" spc="-4" dirty="0">
                <a:solidFill>
                  <a:srgbClr val="FFFFFF"/>
                </a:solidFill>
                <a:latin typeface="Segoe UI"/>
                <a:cs typeface="Segoe UI"/>
              </a:rPr>
              <a:t>36%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6838" y="3489922"/>
            <a:ext cx="36433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1350" b="1" kern="0" spc="-4" dirty="0">
                <a:solidFill>
                  <a:srgbClr val="FFFFFF"/>
                </a:solidFill>
                <a:latin typeface="Segoe UI"/>
                <a:cs typeface="Segoe UI"/>
              </a:rPr>
              <a:t>22%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85728" y="4958181"/>
            <a:ext cx="362426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1350" b="1" kern="0" dirty="0">
                <a:solidFill>
                  <a:srgbClr val="2A500F"/>
                </a:solidFill>
                <a:latin typeface="Segoe UI"/>
                <a:cs typeface="Segoe UI"/>
              </a:rPr>
              <a:t>[</a:t>
            </a:r>
            <a:r>
              <a:rPr sz="1350" b="1" kern="0" spc="-34" dirty="0">
                <a:solidFill>
                  <a:srgbClr val="2A500F"/>
                </a:solidFill>
                <a:latin typeface="Segoe UI"/>
                <a:cs typeface="Segoe UI"/>
              </a:rPr>
              <a:t> </a:t>
            </a:r>
            <a:r>
              <a:rPr sz="1350" b="1" kern="0" dirty="0">
                <a:solidFill>
                  <a:srgbClr val="2A500F"/>
                </a:solidFill>
                <a:latin typeface="Segoe UI"/>
                <a:cs typeface="Segoe UI"/>
              </a:rPr>
              <a:t>=</a:t>
            </a:r>
            <a:r>
              <a:rPr sz="1350" b="1" kern="0" spc="-34" dirty="0">
                <a:solidFill>
                  <a:srgbClr val="2A500F"/>
                </a:solidFill>
                <a:latin typeface="Segoe UI"/>
                <a:cs typeface="Segoe UI"/>
              </a:rPr>
              <a:t> </a:t>
            </a:r>
            <a:r>
              <a:rPr sz="1350" b="1" kern="0" dirty="0">
                <a:solidFill>
                  <a:srgbClr val="2A500F"/>
                </a:solidFill>
                <a:latin typeface="Segoe UI"/>
                <a:cs typeface="Segoe UI"/>
              </a:rPr>
              <a:t>]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14454" y="4951095"/>
            <a:ext cx="709136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1350" b="1" kern="0" dirty="0">
                <a:solidFill>
                  <a:srgbClr val="2A500F"/>
                </a:solidFill>
                <a:latin typeface="Segoe UI"/>
                <a:cs typeface="Segoe UI"/>
              </a:rPr>
              <a:t>[</a:t>
            </a:r>
            <a:r>
              <a:rPr sz="1350" b="1" kern="0" spc="-34" dirty="0">
                <a:solidFill>
                  <a:srgbClr val="2A500F"/>
                </a:solidFill>
                <a:latin typeface="Segoe UI"/>
                <a:cs typeface="Segoe UI"/>
              </a:rPr>
              <a:t> </a:t>
            </a:r>
            <a:r>
              <a:rPr sz="1350" b="1" kern="0" spc="-4" dirty="0">
                <a:solidFill>
                  <a:srgbClr val="2A500F"/>
                </a:solidFill>
                <a:latin typeface="Segoe UI"/>
                <a:cs typeface="Segoe UI"/>
              </a:rPr>
              <a:t>+17%</a:t>
            </a:r>
            <a:r>
              <a:rPr sz="1350" b="1" kern="0" spc="-23" dirty="0">
                <a:solidFill>
                  <a:srgbClr val="2A500F"/>
                </a:solidFill>
                <a:latin typeface="Segoe UI"/>
                <a:cs typeface="Segoe UI"/>
              </a:rPr>
              <a:t> </a:t>
            </a:r>
            <a:r>
              <a:rPr sz="1350" b="1" kern="0" dirty="0">
                <a:solidFill>
                  <a:srgbClr val="2A500F"/>
                </a:solidFill>
                <a:latin typeface="Segoe UI"/>
                <a:cs typeface="Segoe UI"/>
              </a:rPr>
              <a:t>]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26439" y="4940808"/>
            <a:ext cx="853916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1350" b="1" kern="0" dirty="0">
                <a:solidFill>
                  <a:srgbClr val="2A500F"/>
                </a:solidFill>
                <a:latin typeface="Segoe UI"/>
                <a:cs typeface="Segoe UI"/>
              </a:rPr>
              <a:t>[</a:t>
            </a:r>
            <a:r>
              <a:rPr sz="1350" b="1" kern="0" spc="-38" dirty="0">
                <a:solidFill>
                  <a:srgbClr val="2A500F"/>
                </a:solidFill>
                <a:latin typeface="Segoe UI"/>
                <a:cs typeface="Segoe UI"/>
              </a:rPr>
              <a:t> </a:t>
            </a:r>
            <a:r>
              <a:rPr sz="1350" b="1" kern="0" spc="-4" dirty="0">
                <a:solidFill>
                  <a:srgbClr val="2A500F"/>
                </a:solidFill>
                <a:latin typeface="Segoe UI"/>
                <a:cs typeface="Segoe UI"/>
              </a:rPr>
              <a:t>+30,4%</a:t>
            </a:r>
            <a:r>
              <a:rPr sz="1350" b="1" kern="0" spc="-23" dirty="0">
                <a:solidFill>
                  <a:srgbClr val="2A500F"/>
                </a:solidFill>
                <a:latin typeface="Segoe UI"/>
                <a:cs typeface="Segoe UI"/>
              </a:rPr>
              <a:t> </a:t>
            </a:r>
            <a:r>
              <a:rPr sz="1350" b="1" kern="0" dirty="0">
                <a:solidFill>
                  <a:srgbClr val="2A500F"/>
                </a:solidFill>
                <a:latin typeface="Segoe UI"/>
                <a:cs typeface="Segoe UI"/>
              </a:rPr>
              <a:t>]</a:t>
            </a:r>
            <a:endParaRPr sz="135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8482" y="4100284"/>
            <a:ext cx="480060" cy="26609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" defTabSz="685800">
              <a:lnSpc>
                <a:spcPts val="1028"/>
              </a:lnSpc>
              <a:spcBef>
                <a:spcPts val="75"/>
              </a:spcBef>
            </a:pPr>
            <a:r>
              <a:rPr sz="900" b="1" kern="0" spc="-4" dirty="0">
                <a:solidFill>
                  <a:srgbClr val="1F5766"/>
                </a:solidFill>
                <a:latin typeface="Segoe UI"/>
                <a:cs typeface="Segoe UI"/>
              </a:rPr>
              <a:t>Nodriza</a:t>
            </a:r>
            <a:endParaRPr sz="900" kern="0">
              <a:solidFill>
                <a:sysClr val="windowText" lastClr="000000"/>
              </a:solidFill>
              <a:latin typeface="Segoe UI"/>
              <a:cs typeface="Segoe UI"/>
            </a:endParaRPr>
          </a:p>
          <a:p>
            <a:pPr marL="9525" defTabSz="685800">
              <a:lnSpc>
                <a:spcPts val="1028"/>
              </a:lnSpc>
            </a:pPr>
            <a:r>
              <a:rPr sz="900" b="1" kern="0" spc="-79" dirty="0">
                <a:solidFill>
                  <a:srgbClr val="1F5766"/>
                </a:solidFill>
                <a:latin typeface="Segoe UI"/>
                <a:cs typeface="Segoe UI"/>
              </a:rPr>
              <a:t>T</a:t>
            </a:r>
            <a:r>
              <a:rPr sz="900" b="1" kern="0" dirty="0">
                <a:solidFill>
                  <a:srgbClr val="1F5766"/>
                </a:solidFill>
                <a:latin typeface="Segoe UI"/>
                <a:cs typeface="Segoe UI"/>
              </a:rPr>
              <a:t>er</a:t>
            </a:r>
            <a:r>
              <a:rPr sz="900" b="1" kern="0" spc="-4" dirty="0">
                <a:solidFill>
                  <a:srgbClr val="1F5766"/>
                </a:solidFill>
                <a:latin typeface="Segoe UI"/>
                <a:cs typeface="Segoe UI"/>
              </a:rPr>
              <a:t>n</a:t>
            </a:r>
            <a:r>
              <a:rPr sz="900" b="1" kern="0" dirty="0">
                <a:solidFill>
                  <a:srgbClr val="1F5766"/>
                </a:solidFill>
                <a:latin typeface="Segoe UI"/>
                <a:cs typeface="Segoe UI"/>
              </a:rPr>
              <a:t>eros</a:t>
            </a:r>
            <a:endParaRPr sz="90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59697" y="4155376"/>
            <a:ext cx="617220" cy="409727"/>
          </a:xfrm>
          <a:prstGeom prst="rect">
            <a:avLst/>
          </a:prstGeom>
        </p:spPr>
        <p:txBody>
          <a:bodyPr vert="horz" wrap="square" lIns="0" tIns="24764" rIns="0" bIns="0" rtlCol="0">
            <a:spAutoFit/>
          </a:bodyPr>
          <a:lstStyle/>
          <a:p>
            <a:pPr marL="9049" marR="3810" indent="-1429" algn="ctr" defTabSz="685800">
              <a:lnSpc>
                <a:spcPts val="975"/>
              </a:lnSpc>
              <a:spcBef>
                <a:spcPts val="194"/>
              </a:spcBef>
            </a:pPr>
            <a:r>
              <a:rPr sz="900" b="1" kern="0" spc="-4" dirty="0">
                <a:solidFill>
                  <a:srgbClr val="1F5766"/>
                </a:solidFill>
                <a:latin typeface="Segoe UI"/>
                <a:cs typeface="Segoe UI"/>
              </a:rPr>
              <a:t>Carne </a:t>
            </a:r>
            <a:r>
              <a:rPr sz="900" b="1" kern="0" dirty="0">
                <a:solidFill>
                  <a:srgbClr val="1F5766"/>
                </a:solidFill>
                <a:latin typeface="Segoe UI"/>
                <a:cs typeface="Segoe UI"/>
              </a:rPr>
              <a:t> </a:t>
            </a:r>
            <a:r>
              <a:rPr sz="900" b="1" kern="0" spc="-4" dirty="0">
                <a:solidFill>
                  <a:srgbClr val="1F5766"/>
                </a:solidFill>
                <a:latin typeface="Segoe UI"/>
                <a:cs typeface="Segoe UI"/>
              </a:rPr>
              <a:t>Leche </a:t>
            </a:r>
            <a:r>
              <a:rPr sz="900" b="1" kern="0" dirty="0">
                <a:solidFill>
                  <a:srgbClr val="1F5766"/>
                </a:solidFill>
                <a:latin typeface="Segoe UI"/>
                <a:cs typeface="Segoe UI"/>
              </a:rPr>
              <a:t> </a:t>
            </a:r>
            <a:r>
              <a:rPr sz="900" b="1" kern="0" spc="-4" dirty="0">
                <a:solidFill>
                  <a:srgbClr val="1F5766"/>
                </a:solidFill>
                <a:latin typeface="Segoe UI"/>
                <a:cs typeface="Segoe UI"/>
              </a:rPr>
              <a:t>Rastro</a:t>
            </a:r>
            <a:r>
              <a:rPr sz="900" b="1" kern="0" spc="-8" dirty="0">
                <a:solidFill>
                  <a:srgbClr val="1F5766"/>
                </a:solidFill>
                <a:latin typeface="Segoe UI"/>
                <a:cs typeface="Segoe UI"/>
              </a:rPr>
              <a:t>j</a:t>
            </a:r>
            <a:r>
              <a:rPr sz="900" b="1" kern="0" dirty="0">
                <a:solidFill>
                  <a:srgbClr val="1F5766"/>
                </a:solidFill>
                <a:latin typeface="Segoe UI"/>
                <a:cs typeface="Segoe UI"/>
              </a:rPr>
              <a:t>eras</a:t>
            </a:r>
            <a:endParaRPr sz="900" kern="0">
              <a:solidFill>
                <a:sysClr val="windowText" lastClr="000000"/>
              </a:solidFill>
              <a:latin typeface="Segoe UI"/>
              <a:cs typeface="Segoe U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57734" y="2428875"/>
            <a:ext cx="3142297" cy="2198370"/>
            <a:chOff x="210311" y="2095500"/>
            <a:chExt cx="4189729" cy="293116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311" y="2095500"/>
              <a:ext cx="4189476" cy="293065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58211" y="3553967"/>
              <a:ext cx="1259205" cy="175260"/>
            </a:xfrm>
            <a:custGeom>
              <a:avLst/>
              <a:gdLst/>
              <a:ahLst/>
              <a:cxnLst/>
              <a:rect l="l" t="t" r="r" b="b"/>
              <a:pathLst>
                <a:path w="1259204" h="175260">
                  <a:moveTo>
                    <a:pt x="1258824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258824" y="175260"/>
                  </a:lnTo>
                  <a:lnTo>
                    <a:pt x="1258824" y="0"/>
                  </a:lnTo>
                  <a:close/>
                </a:path>
              </a:pathLst>
            </a:custGeom>
            <a:solidFill>
              <a:srgbClr val="009696"/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960120" y="2775204"/>
              <a:ext cx="1259205" cy="218440"/>
            </a:xfrm>
            <a:custGeom>
              <a:avLst/>
              <a:gdLst/>
              <a:ahLst/>
              <a:cxnLst/>
              <a:rect l="l" t="t" r="r" b="b"/>
              <a:pathLst>
                <a:path w="1259205" h="218439">
                  <a:moveTo>
                    <a:pt x="125882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258824" y="217932"/>
                  </a:lnTo>
                  <a:lnTo>
                    <a:pt x="1258824" y="0"/>
                  </a:lnTo>
                  <a:close/>
                </a:path>
              </a:pathLst>
            </a:custGeom>
            <a:solidFill>
              <a:srgbClr val="DDB81E"/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06298" y="1172109"/>
            <a:ext cx="6158865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1. </a:t>
            </a:r>
            <a:r>
              <a:rPr sz="1950" b="1" spc="-4" dirty="0"/>
              <a:t>Generalidades,</a:t>
            </a:r>
            <a:r>
              <a:rPr sz="1950" b="1" spc="-8" dirty="0"/>
              <a:t> </a:t>
            </a:r>
            <a:r>
              <a:rPr sz="1950" b="1" spc="-4" dirty="0"/>
              <a:t>Presupuesto</a:t>
            </a:r>
            <a:r>
              <a:rPr sz="1950" b="1" spc="4" dirty="0"/>
              <a:t> </a:t>
            </a:r>
            <a:r>
              <a:rPr sz="1950" b="1" dirty="0"/>
              <a:t>y</a:t>
            </a:r>
            <a:r>
              <a:rPr sz="1950" b="1" spc="4" dirty="0"/>
              <a:t> </a:t>
            </a:r>
            <a:r>
              <a:rPr sz="1950" b="1" dirty="0"/>
              <a:t>Requisitos</a:t>
            </a:r>
            <a:r>
              <a:rPr sz="1950" b="1" spc="-15" dirty="0"/>
              <a:t> </a:t>
            </a:r>
            <a:r>
              <a:rPr sz="1950" b="1" dirty="0"/>
              <a:t>Comunes</a:t>
            </a:r>
            <a:endParaRPr sz="1950"/>
          </a:p>
        </p:txBody>
      </p:sp>
      <p:sp>
        <p:nvSpPr>
          <p:cNvPr id="23" name="object 23"/>
          <p:cNvSpPr txBox="1"/>
          <p:nvPr/>
        </p:nvSpPr>
        <p:spPr>
          <a:xfrm>
            <a:off x="40005" y="5801791"/>
            <a:ext cx="122396" cy="236123"/>
          </a:xfrm>
          <a:prstGeom prst="rect">
            <a:avLst/>
          </a:prstGeom>
        </p:spPr>
        <p:txBody>
          <a:bodyPr vert="horz" wrap="square" lIns="0" tIns="5239" rIns="0" bIns="0" rtlCol="0">
            <a:spAutoFit/>
          </a:bodyPr>
          <a:lstStyle/>
          <a:p>
            <a:pPr marL="28575" defTabSz="685800">
              <a:spcBef>
                <a:spcPts val="41"/>
              </a:spcBef>
            </a:pPr>
            <a:fld id="{81D60167-4931-47E6-BA6A-407CBD079E47}" type="slidenum">
              <a:rPr sz="7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pPr marL="28575" defTabSz="685800">
                <a:spcBef>
                  <a:spcPts val="41"/>
                </a:spcBef>
              </a:pPr>
              <a:t>51</a:t>
            </a:fld>
            <a:endParaRPr sz="7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862316B-E450-6AEF-862A-F63C830E7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0418" y="5429250"/>
            <a:ext cx="1740182" cy="549458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55" y="5798058"/>
            <a:ext cx="74771" cy="12455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7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7</a:t>
            </a:r>
            <a:endParaRPr sz="7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2006" y="1830515"/>
            <a:ext cx="5869305" cy="18574"/>
          </a:xfrm>
          <a:custGeom>
            <a:avLst/>
            <a:gdLst/>
            <a:ahLst/>
            <a:cxnLst/>
            <a:rect l="l" t="t" r="r" b="b"/>
            <a:pathLst>
              <a:path w="7825740" h="24765">
                <a:moveTo>
                  <a:pt x="7825701" y="0"/>
                </a:moveTo>
                <a:lnTo>
                  <a:pt x="0" y="0"/>
                </a:lnTo>
                <a:lnTo>
                  <a:pt x="0" y="24384"/>
                </a:lnTo>
                <a:lnTo>
                  <a:pt x="7825701" y="24384"/>
                </a:lnTo>
                <a:lnTo>
                  <a:pt x="7825701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5796" y="1628204"/>
            <a:ext cx="953929" cy="21800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76" defTabSz="685800">
              <a:lnSpc>
                <a:spcPts val="1706"/>
              </a:lnSpc>
            </a:pP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extensiv</a:t>
            </a:r>
            <a:r>
              <a:rPr sz="1500" b="1" kern="0" spc="4" dirty="0">
                <a:solidFill>
                  <a:srgbClr val="7E7E7E"/>
                </a:solidFill>
                <a:latin typeface="Trebuchet MS"/>
                <a:cs typeface="Trebuchet MS"/>
              </a:rPr>
              <a:t>o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s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316" y="1606486"/>
            <a:ext cx="6216491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  <a:tabLst>
                <a:tab pos="266224" algn="l"/>
                <a:tab pos="4388644" algn="l"/>
              </a:tabLst>
            </a:pPr>
            <a:r>
              <a:rPr sz="1200" kern="0" spc="161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Ayuda</a:t>
            </a:r>
            <a:r>
              <a:rPr sz="1500" b="1" kern="0" spc="-1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asociada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15" dirty="0">
                <a:solidFill>
                  <a:srgbClr val="7E7E7E"/>
                </a:solidFill>
                <a:latin typeface="Trebuchet MS"/>
                <a:cs typeface="Trebuchet MS"/>
              </a:rPr>
              <a:t>para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los</a:t>
            </a:r>
            <a:r>
              <a:rPr sz="1500" b="1" kern="0" spc="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ganaderos	de</a:t>
            </a:r>
            <a:r>
              <a:rPr sz="1500" b="1" kern="0" spc="-1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vacuno</a:t>
            </a:r>
            <a:r>
              <a:rPr sz="1500" b="1" kern="0" spc="-23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de</a:t>
            </a:r>
            <a:r>
              <a:rPr sz="1500" b="1" kern="0" spc="-1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carne.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86690" y="2482025"/>
            <a:ext cx="1014413" cy="17023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573" rIns="0" bIns="0" rtlCol="0">
            <a:spAutoFit/>
          </a:bodyPr>
          <a:lstStyle/>
          <a:p>
            <a:pPr marL="476" defTabSz="685800">
              <a:spcBef>
                <a:spcPts val="68"/>
              </a:spcBef>
            </a:pP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razas</a:t>
            </a:r>
            <a:r>
              <a:rPr sz="1050" kern="0" spc="-4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autóctonas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8216" y="2020504"/>
            <a:ext cx="5598794" cy="888385"/>
          </a:xfrm>
          <a:prstGeom prst="rect">
            <a:avLst/>
          </a:prstGeom>
        </p:spPr>
        <p:txBody>
          <a:bodyPr vert="horz" wrap="square" lIns="0" tIns="31433" rIns="0" bIns="0" rtlCol="0">
            <a:spAutoFit/>
          </a:bodyPr>
          <a:lstStyle/>
          <a:p>
            <a:pPr marL="9525" defTabSz="685800">
              <a:spcBef>
                <a:spcPts val="248"/>
              </a:spcBef>
            </a:pPr>
            <a:r>
              <a:rPr sz="938" kern="0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dirty="0">
                <a:solidFill>
                  <a:srgbClr val="7AA31F"/>
                </a:solidFill>
                <a:latin typeface="Trebuchet MS"/>
                <a:cs typeface="Trebuchet MS"/>
              </a:rPr>
              <a:t>¿Qué</a:t>
            </a:r>
            <a:r>
              <a:rPr sz="12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 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79546" defTabSz="685800">
              <a:spcBef>
                <a:spcPts val="161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explotación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vacuno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carne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extensivo</a:t>
            </a:r>
            <a:r>
              <a:rPr sz="1050" kern="0" spc="-4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3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cabeza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vaca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nodriza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79546" defTabSz="685800">
              <a:spcBef>
                <a:spcPts val="443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Apoyo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adicional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8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200" b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Complemento</a:t>
            </a:r>
            <a:r>
              <a:rPr sz="1200" b="1" kern="0" spc="56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animales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elegibles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inscritos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libros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genealógicos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79546" defTabSz="685800">
              <a:spcBef>
                <a:spcPts val="454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Asignación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56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186.610.000</a:t>
            </a:r>
            <a:r>
              <a:rPr sz="1200" b="1" kern="0" spc="1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EUROS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17552" y="3352990"/>
            <a:ext cx="601980" cy="15388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76" defTabSz="685800">
              <a:lnSpc>
                <a:spcPts val="1196"/>
              </a:lnSpc>
            </a:pP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fo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8215" y="3029378"/>
            <a:ext cx="7116604" cy="48538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9525" defTabSz="685800">
              <a:spcBef>
                <a:spcPts val="585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¿Condiciones?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79546" defTabSz="685800">
              <a:spcBef>
                <a:spcPts val="458"/>
              </a:spcBef>
              <a:tabLst>
                <a:tab pos="6290786" algn="l"/>
              </a:tabLst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elegible:  vacas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nodrizas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(RIIA</a:t>
            </a:r>
            <a:r>
              <a:rPr sz="1050" kern="0" spc="-7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/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parto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fechas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(20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meses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anteriores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al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30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abril)/	cárnico-cruce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8522" y="3494240"/>
            <a:ext cx="7086600" cy="567336"/>
          </a:xfrm>
          <a:prstGeom prst="rect">
            <a:avLst/>
          </a:prstGeom>
        </p:spPr>
        <p:txBody>
          <a:bodyPr vert="horz" wrap="square" lIns="0" tIns="67628" rIns="0" bIns="0" rtlCol="0">
            <a:spAutoFit/>
          </a:bodyPr>
          <a:lstStyle/>
          <a:p>
            <a:pPr marL="9525" defTabSz="685800">
              <a:spcBef>
                <a:spcPts val="533"/>
              </a:spcBef>
            </a:pPr>
            <a:r>
              <a:rPr sz="825" kern="0" spc="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825" kern="0" spc="113" dirty="0">
                <a:solidFill>
                  <a:srgbClr val="90C225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Explotaciones: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REGA</a:t>
            </a:r>
            <a:r>
              <a:rPr sz="1050" kern="0" spc="-6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BOV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tipo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“PASTO”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“PROD.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REPROD.”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(carne/mixta/recría)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Extensivas</a:t>
            </a:r>
            <a:r>
              <a:rPr sz="1050" b="1" kern="0" spc="-15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(RD</a:t>
            </a:r>
            <a:r>
              <a:rPr sz="1050" b="1" kern="0" spc="4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ORD)!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23361" marR="3810" defTabSz="685800">
              <a:lnSpc>
                <a:spcPts val="1080"/>
              </a:lnSpc>
              <a:spcBef>
                <a:spcPts val="495"/>
              </a:spcBef>
            </a:pPr>
            <a:r>
              <a:rPr sz="713" kern="0" spc="-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mixta</a:t>
            </a:r>
            <a:r>
              <a:rPr sz="938" i="1" kern="0" spc="-11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938" i="1" kern="0" spc="64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cálculo</a:t>
            </a:r>
            <a:r>
              <a:rPr sz="900" i="1" kern="0" spc="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cabezas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900" i="1" kern="0" spc="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dcho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carne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leche: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volumen</a:t>
            </a:r>
            <a:r>
              <a:rPr sz="900" i="1" kern="0" spc="3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INFOLAC.-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entregas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oct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(n-1)-30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sep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ó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VD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(n-1)/rendimiento </a:t>
            </a:r>
            <a:r>
              <a:rPr sz="900" i="1" kern="0" spc="-25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medio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RD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(6.500)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8522" y="4119181"/>
            <a:ext cx="4055269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Control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animales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derecho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pago: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presentes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la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explotación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12805" y="4119944"/>
            <a:ext cx="99060" cy="17953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76" defTabSz="685800">
              <a:lnSpc>
                <a:spcPts val="1361"/>
              </a:lnSpc>
            </a:pP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3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630" y="4100894"/>
            <a:ext cx="141493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fechas</a:t>
            </a:r>
            <a:r>
              <a:rPr sz="1200" b="1" kern="0" spc="-11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comprobación.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8215" y="4340923"/>
            <a:ext cx="6539865" cy="132045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79546" defTabSz="685800">
              <a:spcBef>
                <a:spcPts val="71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Complemento: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Animal</a:t>
            </a:r>
            <a:r>
              <a:rPr sz="1200" b="1" kern="0" spc="26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inscrito</a:t>
            </a:r>
            <a:r>
              <a:rPr sz="1200" b="1" kern="0" spc="23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en</a:t>
            </a:r>
            <a:r>
              <a:rPr sz="1200" b="1" kern="0" spc="26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libro</a:t>
            </a:r>
            <a:r>
              <a:rPr sz="1200" b="1" kern="0" spc="15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11" dirty="0">
                <a:solidFill>
                  <a:srgbClr val="476012"/>
                </a:solidFill>
                <a:latin typeface="Trebuchet MS"/>
                <a:cs typeface="Trebuchet MS"/>
              </a:rPr>
              <a:t>raza</a:t>
            </a:r>
            <a:r>
              <a:rPr sz="1200" b="1" kern="0" spc="23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(ARCA)</a:t>
            </a:r>
            <a:r>
              <a:rPr sz="1200" b="1" kern="0" spc="19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4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Asociación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gestora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oficialmente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reconocida.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>
              <a:spcBef>
                <a:spcPts val="15"/>
              </a:spcBef>
            </a:pPr>
            <a:endParaRPr sz="1538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/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¿Ayuda?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79546" defTabSz="685800">
              <a:spcBef>
                <a:spcPts val="683"/>
              </a:spcBef>
            </a:pPr>
            <a:r>
              <a:rPr sz="825" kern="0" spc="-15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b="1" kern="0" spc="-15" dirty="0">
                <a:solidFill>
                  <a:srgbClr val="60923D"/>
                </a:solidFill>
                <a:latin typeface="Trebuchet MS"/>
                <a:cs typeface="Trebuchet MS"/>
              </a:rPr>
              <a:t>MAPA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: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anualmente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información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CCAA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79546" defTabSz="685800">
              <a:spcBef>
                <a:spcPts val="758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1050" kern="0" spc="-5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421958" defTabSz="685800">
              <a:spcBef>
                <a:spcPts val="446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Peninsular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1086" y="5673699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5190" y="5667584"/>
            <a:ext cx="1834039" cy="1282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024"/>
              </a:lnSpc>
            </a:pP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Insular:</a:t>
            </a:r>
            <a:r>
              <a:rPr sz="90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</a:t>
            </a:r>
            <a:r>
              <a:rPr sz="90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base</a:t>
            </a:r>
            <a:r>
              <a:rPr sz="90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+50%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por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insularidad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71086" y="5830748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5190" y="5824173"/>
            <a:ext cx="1916430" cy="1282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028"/>
              </a:lnSpc>
            </a:pP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Complemento</a:t>
            </a:r>
            <a:r>
              <a:rPr sz="90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raza:</a:t>
            </a:r>
            <a:r>
              <a:rPr sz="90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regional</a:t>
            </a:r>
            <a:r>
              <a:rPr sz="90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10%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3470" y="4655448"/>
            <a:ext cx="4240529" cy="1345301"/>
          </a:xfrm>
          <a:prstGeom prst="rect">
            <a:avLst/>
          </a:prstGeom>
        </p:spPr>
      </p:pic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994148" y="4717351"/>
          <a:ext cx="4079080" cy="1300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9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29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9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57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03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Región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ayuda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8098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IU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(EUR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animal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elegible)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Anual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(2023-2027)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809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83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47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47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90,25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47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67,36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3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3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3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304,38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Peninsular</a:t>
                      </a:r>
                      <a:r>
                        <a:rPr sz="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Comp.</a:t>
                      </a:r>
                      <a:r>
                        <a:rPr sz="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Raza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99,27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74,10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334,82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135,38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76,41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456,57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r>
                        <a:rPr sz="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Comp.</a:t>
                      </a:r>
                      <a:r>
                        <a:rPr sz="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Raza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239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239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148,91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239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84,05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4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502,23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1" name="object 21"/>
          <p:cNvGrpSpPr/>
          <p:nvPr/>
        </p:nvGrpSpPr>
        <p:grpSpPr>
          <a:xfrm>
            <a:off x="4945760" y="5094351"/>
            <a:ext cx="621983" cy="652939"/>
            <a:chOff x="6594347" y="5649467"/>
            <a:chExt cx="829310" cy="87058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4347" y="5649467"/>
              <a:ext cx="829043" cy="87021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09587" y="5702807"/>
              <a:ext cx="726948" cy="768095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406299" y="1172109"/>
            <a:ext cx="6280309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2.</a:t>
            </a:r>
            <a:r>
              <a:rPr sz="1950" b="1" spc="-4" dirty="0"/>
              <a:t> </a:t>
            </a:r>
            <a:r>
              <a:rPr sz="1950" b="1" dirty="0"/>
              <a:t>Novedades</a:t>
            </a:r>
            <a:r>
              <a:rPr sz="1950" b="1" spc="-4" dirty="0"/>
              <a:t> </a:t>
            </a:r>
            <a:r>
              <a:rPr sz="1950" b="1" dirty="0"/>
              <a:t>respecto a</a:t>
            </a:r>
            <a:r>
              <a:rPr sz="1950" b="1" spc="-4" dirty="0"/>
              <a:t> </a:t>
            </a:r>
            <a:r>
              <a:rPr sz="1950" b="1" dirty="0"/>
              <a:t>la</a:t>
            </a:r>
            <a:r>
              <a:rPr sz="1950" b="1" spc="-8" dirty="0"/>
              <a:t> </a:t>
            </a:r>
            <a:r>
              <a:rPr sz="1950" b="1" spc="-49" dirty="0"/>
              <a:t>PAC</a:t>
            </a:r>
            <a:r>
              <a:rPr sz="1950" b="1" spc="-8" dirty="0"/>
              <a:t> </a:t>
            </a:r>
            <a:r>
              <a:rPr sz="1950" b="1" dirty="0"/>
              <a:t>actual.-</a:t>
            </a:r>
            <a:r>
              <a:rPr sz="1950" b="1" spc="-38" dirty="0"/>
              <a:t> </a:t>
            </a:r>
            <a:r>
              <a:rPr sz="1950" b="1" spc="-23" dirty="0"/>
              <a:t>Vacuno</a:t>
            </a:r>
            <a:r>
              <a:rPr sz="1950" b="1" spc="-19" dirty="0"/>
              <a:t> </a:t>
            </a:r>
            <a:r>
              <a:rPr sz="1950" b="1" dirty="0"/>
              <a:t>Carne</a:t>
            </a:r>
            <a:endParaRPr sz="195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1235" y="5607282"/>
            <a:ext cx="1974056" cy="132874"/>
          </a:xfrm>
          <a:custGeom>
            <a:avLst/>
            <a:gdLst/>
            <a:ahLst/>
            <a:cxnLst/>
            <a:rect l="l" t="t" r="r" b="b"/>
            <a:pathLst>
              <a:path w="2632075" h="177165">
                <a:moveTo>
                  <a:pt x="1510271" y="0"/>
                </a:moveTo>
                <a:lnTo>
                  <a:pt x="1510271" y="0"/>
                </a:lnTo>
                <a:lnTo>
                  <a:pt x="0" y="0"/>
                </a:lnTo>
                <a:lnTo>
                  <a:pt x="0" y="176784"/>
                </a:lnTo>
                <a:lnTo>
                  <a:pt x="1510271" y="176784"/>
                </a:lnTo>
                <a:lnTo>
                  <a:pt x="1510271" y="0"/>
                </a:lnTo>
                <a:close/>
              </a:path>
              <a:path w="2632075" h="177165">
                <a:moveTo>
                  <a:pt x="2631948" y="0"/>
                </a:moveTo>
                <a:lnTo>
                  <a:pt x="2631948" y="0"/>
                </a:lnTo>
                <a:lnTo>
                  <a:pt x="1510284" y="0"/>
                </a:lnTo>
                <a:lnTo>
                  <a:pt x="1510284" y="176784"/>
                </a:lnTo>
                <a:lnTo>
                  <a:pt x="2631948" y="176784"/>
                </a:lnTo>
                <a:lnTo>
                  <a:pt x="26319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414" y="1669542"/>
            <a:ext cx="6959441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  <a:tabLst>
                <a:tab pos="266224" algn="l"/>
              </a:tabLst>
            </a:pPr>
            <a:r>
              <a:rPr sz="1200" kern="0" spc="161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500" b="1" u="sng" kern="0" spc="-4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Ayuda</a:t>
            </a:r>
            <a:r>
              <a:rPr sz="1500" b="1" u="sng" kern="0" spc="-19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asociada</a:t>
            </a:r>
            <a:r>
              <a:rPr sz="1500" b="1" u="sng" kern="0" spc="-8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spc="-15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para</a:t>
            </a:r>
            <a:r>
              <a:rPr sz="1500" b="1" u="sng" kern="0" spc="-19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el</a:t>
            </a:r>
            <a:r>
              <a:rPr sz="1500" b="1" u="sng" kern="0" spc="-4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engorde</a:t>
            </a:r>
            <a:r>
              <a:rPr sz="1500" b="1" u="sng" kern="0" spc="-15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de</a:t>
            </a:r>
            <a:r>
              <a:rPr sz="1500" b="1" u="sng" kern="0" spc="-8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terneros</a:t>
            </a:r>
            <a:r>
              <a:rPr sz="1500" b="1" u="sng" kern="0" spc="-23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en</a:t>
            </a:r>
            <a:r>
              <a:rPr sz="1500" b="1" u="sng" kern="0" spc="-4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explotación</a:t>
            </a:r>
            <a:r>
              <a:rPr sz="1500" b="1" u="sng" kern="0" spc="-19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500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de </a:t>
            </a:r>
            <a:r>
              <a:rPr sz="1500" b="1" u="sng" kern="0" spc="-4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nacimiento.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6313" y="2106167"/>
            <a:ext cx="1580198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938" kern="0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dirty="0">
                <a:solidFill>
                  <a:srgbClr val="7AA31F"/>
                </a:solidFill>
                <a:latin typeface="Trebuchet MS"/>
                <a:cs typeface="Trebuchet MS"/>
              </a:rPr>
              <a:t>¿Qué</a:t>
            </a:r>
            <a:r>
              <a:rPr sz="1200" b="1" kern="0" spc="-11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907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explotación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3600" y="2421731"/>
            <a:ext cx="2686050" cy="15388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196"/>
              </a:lnSpc>
            </a:pP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vacuno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carne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extensivo/semi-ext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10696" y="2403539"/>
            <a:ext cx="3075146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</a:pP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cebadero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comunitario 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53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ternero.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562071" y="2584666"/>
            <a:ext cx="5733859" cy="433737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52425">
              <a:spcBef>
                <a:spcPts val="71"/>
              </a:spcBef>
            </a:pPr>
            <a:r>
              <a:rPr sz="825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Cada</a:t>
            </a:r>
            <a:r>
              <a:rPr sz="1050" spc="-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año</a:t>
            </a:r>
            <a:r>
              <a:rPr sz="1050" spc="-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050" spc="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-4" dirty="0"/>
              <a:t>12.390.000</a:t>
            </a:r>
            <a:r>
              <a:rPr dirty="0"/>
              <a:t> </a:t>
            </a:r>
            <a:r>
              <a:rPr spc="-4" dirty="0"/>
              <a:t>EUROS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63"/>
          </a:p>
          <a:p>
            <a:pPr marL="9525"/>
            <a:r>
              <a:rPr sz="938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pc="-4" dirty="0">
                <a:solidFill>
                  <a:srgbClr val="7AA31F"/>
                </a:solidFill>
              </a:rPr>
              <a:t>¿Condiciones?</a:t>
            </a:r>
            <a:endParaRPr sz="938">
              <a:latin typeface="Wingdings"/>
              <a:cs typeface="Wingdings"/>
            </a:endParaRPr>
          </a:p>
          <a:p>
            <a:pPr marL="352425">
              <a:spcBef>
                <a:spcPts val="450"/>
              </a:spcBef>
            </a:pPr>
            <a:r>
              <a:rPr sz="825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Animal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elegible:</a:t>
            </a:r>
            <a:r>
              <a:rPr sz="1050" spc="30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ternero</a:t>
            </a:r>
            <a:r>
              <a:rPr sz="1050" spc="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6-24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meses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(RIIA</a:t>
            </a:r>
            <a:r>
              <a:rPr sz="1050" spc="-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/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engorde</a:t>
            </a:r>
            <a:r>
              <a:rPr sz="1050" spc="-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mín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90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días</a:t>
            </a:r>
            <a:r>
              <a:rPr sz="1050" spc="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/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salida sacrificio-exportación</a:t>
            </a:r>
            <a:r>
              <a:rPr sz="1050" spc="-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pc="-4" dirty="0">
                <a:solidFill>
                  <a:srgbClr val="476012"/>
                </a:solidFill>
              </a:rPr>
              <a:t>1/10(n-1)</a:t>
            </a:r>
            <a:r>
              <a:rPr spc="15" dirty="0">
                <a:solidFill>
                  <a:srgbClr val="476012"/>
                </a:solidFill>
              </a:rPr>
              <a:t> </a:t>
            </a:r>
            <a:r>
              <a:rPr spc="-4" dirty="0">
                <a:solidFill>
                  <a:srgbClr val="476012"/>
                </a:solidFill>
              </a:rPr>
              <a:t>a</a:t>
            </a:r>
            <a:r>
              <a:rPr spc="11" dirty="0">
                <a:solidFill>
                  <a:srgbClr val="476012"/>
                </a:solidFill>
              </a:rPr>
              <a:t> </a:t>
            </a:r>
            <a:r>
              <a:rPr spc="-4" dirty="0">
                <a:solidFill>
                  <a:srgbClr val="476012"/>
                </a:solidFill>
              </a:rPr>
              <a:t>30/09!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).</a:t>
            </a:r>
            <a:endParaRPr sz="1050">
              <a:latin typeface="Trebuchet MS"/>
              <a:cs typeface="Trebuchet MS"/>
            </a:endParaRPr>
          </a:p>
          <a:p>
            <a:pPr marL="352425">
              <a:spcBef>
                <a:spcPts val="458"/>
              </a:spcBef>
            </a:pPr>
            <a:r>
              <a:rPr sz="825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Umbral: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al</a:t>
            </a:r>
            <a:r>
              <a:rPr sz="1050" spc="1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menos</a:t>
            </a:r>
            <a:r>
              <a:rPr sz="1050" spc="-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3</a:t>
            </a:r>
            <a:r>
              <a:rPr sz="1050" spc="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animales</a:t>
            </a:r>
            <a:r>
              <a:rPr sz="1050" spc="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cebados</a:t>
            </a:r>
            <a:r>
              <a:rPr sz="1050" spc="-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con salida</a:t>
            </a:r>
            <a:r>
              <a:rPr sz="1050" spc="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sacrificio-exportación</a:t>
            </a:r>
            <a:r>
              <a:rPr sz="1050" spc="-1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en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esas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fechas.</a:t>
            </a:r>
            <a:endParaRPr sz="1050">
              <a:latin typeface="Trebuchet MS"/>
              <a:cs typeface="Trebuchet MS"/>
            </a:endParaRPr>
          </a:p>
          <a:p>
            <a:pPr marL="352425">
              <a:spcBef>
                <a:spcPts val="450"/>
              </a:spcBef>
            </a:pPr>
            <a:r>
              <a:rPr sz="825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Control</a:t>
            </a:r>
            <a:r>
              <a:rPr sz="1050" spc="-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fechas</a:t>
            </a:r>
            <a:r>
              <a:rPr sz="1050" spc="-1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elegibilidad:</a:t>
            </a:r>
            <a:r>
              <a:rPr sz="1050" spc="-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SITRAN.</a:t>
            </a:r>
            <a:endParaRPr sz="1050">
              <a:latin typeface="Trebuchet MS"/>
              <a:cs typeface="Trebuchet MS"/>
            </a:endParaRPr>
          </a:p>
          <a:p>
            <a:pPr marL="352425">
              <a:spcBef>
                <a:spcPts val="450"/>
              </a:spcBef>
            </a:pPr>
            <a:r>
              <a:rPr sz="825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Explotaciones:</a:t>
            </a:r>
            <a:r>
              <a:rPr sz="1050" spc="-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REGA</a:t>
            </a:r>
            <a:r>
              <a:rPr sz="1050" spc="-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BOV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 tipo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26" dirty="0">
                <a:solidFill>
                  <a:srgbClr val="000000"/>
                </a:solidFill>
                <a:latin typeface="Trebuchet MS"/>
                <a:cs typeface="Trebuchet MS"/>
              </a:rPr>
              <a:t>“PASTO”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o</a:t>
            </a:r>
            <a:r>
              <a:rPr sz="1050" spc="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“PROD.</a:t>
            </a:r>
            <a:r>
              <a:rPr sz="1050" spc="-23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Y</a:t>
            </a:r>
            <a:r>
              <a:rPr sz="1050" spc="-1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REPROD.”</a:t>
            </a:r>
            <a:r>
              <a:rPr sz="1050" spc="-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(carne/mixta/leche)</a:t>
            </a:r>
            <a:r>
              <a:rPr sz="1050" spc="-1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19" dirty="0">
                <a:solidFill>
                  <a:srgbClr val="476012"/>
                </a:solidFill>
              </a:rPr>
              <a:t>Extensiv.</a:t>
            </a:r>
            <a:r>
              <a:rPr sz="1050" spc="-23" dirty="0">
                <a:solidFill>
                  <a:srgbClr val="476012"/>
                </a:solidFill>
              </a:rPr>
              <a:t> </a:t>
            </a:r>
            <a:r>
              <a:rPr sz="1050" dirty="0">
                <a:solidFill>
                  <a:srgbClr val="476012"/>
                </a:solidFill>
              </a:rPr>
              <a:t>o</a:t>
            </a:r>
            <a:r>
              <a:rPr sz="1050" spc="4" dirty="0">
                <a:solidFill>
                  <a:srgbClr val="476012"/>
                </a:solidFill>
              </a:rPr>
              <a:t> </a:t>
            </a:r>
            <a:r>
              <a:rPr sz="1050" spc="-19" dirty="0">
                <a:solidFill>
                  <a:srgbClr val="476012"/>
                </a:solidFill>
              </a:rPr>
              <a:t>Semiextv.</a:t>
            </a:r>
            <a:r>
              <a:rPr sz="1050" spc="-23" dirty="0">
                <a:solidFill>
                  <a:srgbClr val="476012"/>
                </a:solidFill>
              </a:rPr>
              <a:t> </a:t>
            </a:r>
            <a:r>
              <a:rPr sz="1050" spc="-4" dirty="0">
                <a:solidFill>
                  <a:srgbClr val="476012"/>
                </a:solidFill>
              </a:rPr>
              <a:t>(RD</a:t>
            </a:r>
            <a:r>
              <a:rPr sz="1050" dirty="0">
                <a:solidFill>
                  <a:srgbClr val="476012"/>
                </a:solidFill>
              </a:rPr>
              <a:t> </a:t>
            </a:r>
            <a:r>
              <a:rPr sz="1050" spc="-4" dirty="0">
                <a:solidFill>
                  <a:srgbClr val="476012"/>
                </a:solidFill>
              </a:rPr>
              <a:t>ORD)!</a:t>
            </a:r>
            <a:endParaRPr sz="1050">
              <a:latin typeface="Trebuchet MS"/>
              <a:cs typeface="Trebuchet MS"/>
            </a:endParaRPr>
          </a:p>
          <a:p>
            <a:pPr marL="695325">
              <a:spcBef>
                <a:spcPts val="446"/>
              </a:spcBef>
            </a:pPr>
            <a:r>
              <a:rPr sz="825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Si </a:t>
            </a:r>
            <a:r>
              <a:rPr i="1" spc="-8" dirty="0">
                <a:solidFill>
                  <a:srgbClr val="476012"/>
                </a:solidFill>
                <a:latin typeface="Trebuchet MS"/>
                <a:cs typeface="Trebuchet MS"/>
              </a:rPr>
              <a:t>cebadero</a:t>
            </a:r>
            <a:r>
              <a:rPr i="1" spc="38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i="1" spc="-4" dirty="0">
                <a:solidFill>
                  <a:srgbClr val="476012"/>
                </a:solidFill>
                <a:latin typeface="Trebuchet MS"/>
                <a:cs typeface="Trebuchet MS"/>
              </a:rPr>
              <a:t>comunitario</a:t>
            </a:r>
            <a:r>
              <a:rPr i="1" spc="30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88" i="1" spc="-38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088" i="1" spc="5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clasif.</a:t>
            </a:r>
            <a:r>
              <a:rPr sz="1050" i="1" spc="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“cebo 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o</a:t>
            </a:r>
            <a:r>
              <a:rPr sz="1050" i="1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cebadero”</a:t>
            </a:r>
            <a:r>
              <a:rPr sz="1050" i="1" spc="-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y</a:t>
            </a:r>
            <a:r>
              <a:rPr sz="1050" i="1" spc="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justificación</a:t>
            </a:r>
            <a:r>
              <a:rPr sz="1050" i="1" spc="-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condiciones</a:t>
            </a:r>
            <a:r>
              <a:rPr sz="1050" i="1" spc="-23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explotación</a:t>
            </a:r>
            <a:r>
              <a:rPr sz="1050" i="1" spc="-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nacimiento</a:t>
            </a:r>
            <a:r>
              <a:rPr sz="1050" i="1" spc="-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socios.</a:t>
            </a:r>
            <a:endParaRPr sz="1050">
              <a:latin typeface="Trebuchet MS"/>
              <a:cs typeface="Trebuchet MS"/>
            </a:endParaRPr>
          </a:p>
          <a:p>
            <a:pPr marL="695325">
              <a:spcBef>
                <a:spcPts val="416"/>
              </a:spcBef>
              <a:tabLst>
                <a:tab pos="2293144" algn="l"/>
              </a:tabLst>
            </a:pPr>
            <a:r>
              <a:rPr sz="825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Beneficiario</a:t>
            </a:r>
            <a:r>
              <a:rPr sz="1050" i="1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11" dirty="0">
                <a:solidFill>
                  <a:srgbClr val="000000"/>
                </a:solidFill>
                <a:latin typeface="Trebuchet MS"/>
                <a:cs typeface="Trebuchet MS"/>
              </a:rPr>
              <a:t>ayuda</a:t>
            </a:r>
            <a:r>
              <a:rPr sz="1088" i="1" spc="-11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088" spc="-11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titular</a:t>
            </a:r>
            <a:r>
              <a:rPr sz="1050" i="1" spc="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última</a:t>
            </a:r>
            <a:r>
              <a:rPr sz="1050" i="1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instalación</a:t>
            </a:r>
            <a:r>
              <a:rPr sz="1050" i="1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dirty="0">
                <a:solidFill>
                  <a:srgbClr val="000000"/>
                </a:solidFill>
                <a:latin typeface="Trebuchet MS"/>
                <a:cs typeface="Trebuchet MS"/>
              </a:rPr>
              <a:t>de</a:t>
            </a:r>
            <a:r>
              <a:rPr sz="1050" i="1" spc="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estancia</a:t>
            </a:r>
            <a:r>
              <a:rPr sz="1050" i="1" spc="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previo sacrif./export.</a:t>
            </a:r>
            <a:r>
              <a:rPr sz="1050" i="1" spc="-11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(intermediarios</a:t>
            </a:r>
            <a:r>
              <a:rPr sz="1050" i="1" spc="-1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i="1" spc="-4" dirty="0">
                <a:solidFill>
                  <a:srgbClr val="000000"/>
                </a:solidFill>
                <a:latin typeface="Trebuchet MS"/>
                <a:cs typeface="Trebuchet MS"/>
              </a:rPr>
              <a:t>&lt;15d).</a:t>
            </a:r>
            <a:endParaRPr sz="1050">
              <a:latin typeface="Trebuchet MS"/>
              <a:cs typeface="Trebuchet MS"/>
            </a:endParaRPr>
          </a:p>
          <a:p>
            <a:pPr>
              <a:spcBef>
                <a:spcPts val="30"/>
              </a:spcBef>
            </a:pPr>
            <a:endParaRPr sz="1125">
              <a:latin typeface="Trebuchet MS"/>
              <a:cs typeface="Trebuchet MS"/>
            </a:endParaRPr>
          </a:p>
          <a:p>
            <a:pPr marL="9525">
              <a:spcBef>
                <a:spcPts val="4"/>
              </a:spcBef>
            </a:pPr>
            <a:r>
              <a:rPr sz="938" spc="23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938" spc="98" dirty="0">
                <a:solidFill>
                  <a:srgbClr val="90C225"/>
                </a:solidFill>
                <a:latin typeface="Times New Roman"/>
                <a:cs typeface="Times New Roman"/>
              </a:rPr>
              <a:t> </a:t>
            </a:r>
            <a:r>
              <a:rPr spc="-8" dirty="0">
                <a:solidFill>
                  <a:srgbClr val="7AA31F"/>
                </a:solidFill>
              </a:rPr>
              <a:t>¿Ayuda?</a:t>
            </a:r>
            <a:endParaRPr sz="938">
              <a:latin typeface="Times New Roman"/>
              <a:cs typeface="Times New Roman"/>
            </a:endParaRPr>
          </a:p>
          <a:p>
            <a:pPr marL="352425">
              <a:spcBef>
                <a:spcPts val="450"/>
              </a:spcBef>
            </a:pPr>
            <a:r>
              <a:rPr sz="938" spc="-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pc="-19" dirty="0">
                <a:solidFill>
                  <a:srgbClr val="7AA31F"/>
                </a:solidFill>
              </a:rPr>
              <a:t>MAPA:</a:t>
            </a:r>
            <a:r>
              <a:rPr spc="8" dirty="0">
                <a:solidFill>
                  <a:srgbClr val="7AA31F"/>
                </a:solidFill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anualmente</a:t>
            </a:r>
            <a:r>
              <a:rPr sz="1050" spc="-8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importes</a:t>
            </a:r>
            <a:r>
              <a:rPr sz="1050" spc="-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unitarios</a:t>
            </a:r>
            <a:r>
              <a:rPr sz="105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según</a:t>
            </a:r>
            <a:r>
              <a:rPr sz="1050" spc="-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spc="-4" dirty="0">
                <a:solidFill>
                  <a:srgbClr val="000000"/>
                </a:solidFill>
                <a:latin typeface="Trebuchet MS"/>
                <a:cs typeface="Trebuchet MS"/>
              </a:rPr>
              <a:t>información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CCAA.</a:t>
            </a:r>
            <a:endParaRPr sz="1050">
              <a:latin typeface="Trebuchet MS"/>
              <a:cs typeface="Trebuchet MS"/>
            </a:endParaRPr>
          </a:p>
          <a:p>
            <a:pPr marL="352425">
              <a:spcBef>
                <a:spcPts val="454"/>
              </a:spcBef>
            </a:pPr>
            <a:r>
              <a:rPr sz="825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spc="-8" dirty="0">
                <a:solidFill>
                  <a:srgbClr val="000000"/>
                </a:solidFill>
                <a:latin typeface="Trebuchet MS"/>
                <a:cs typeface="Trebuchet MS"/>
              </a:rPr>
              <a:t>Ayuda</a:t>
            </a:r>
            <a:r>
              <a:rPr sz="1050" spc="-53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000000"/>
                </a:solidFill>
                <a:latin typeface="Trebuchet MS"/>
                <a:cs typeface="Trebuchet MS"/>
              </a:rPr>
              <a:t>IU:</a:t>
            </a:r>
            <a:endParaRPr sz="1050">
              <a:latin typeface="Trebuchet MS"/>
              <a:cs typeface="Trebuchet MS"/>
            </a:endParaRPr>
          </a:p>
          <a:p>
            <a:pPr marL="910114">
              <a:spcBef>
                <a:spcPts val="458"/>
              </a:spcBef>
            </a:pPr>
            <a:r>
              <a:rPr sz="713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spc="-8" dirty="0">
                <a:solidFill>
                  <a:srgbClr val="000000"/>
                </a:solidFill>
                <a:latin typeface="Trebuchet MS"/>
                <a:cs typeface="Trebuchet MS"/>
              </a:rPr>
              <a:t>Región</a:t>
            </a:r>
            <a:r>
              <a:rPr sz="90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900" spc="-8" dirty="0">
                <a:solidFill>
                  <a:srgbClr val="000000"/>
                </a:solidFill>
                <a:latin typeface="Trebuchet MS"/>
                <a:cs typeface="Trebuchet MS"/>
              </a:rPr>
              <a:t>Peninsular</a:t>
            </a:r>
            <a:endParaRPr sz="900">
              <a:latin typeface="Trebuchet MS"/>
              <a:cs typeface="Trebuchet MS"/>
            </a:endParaRPr>
          </a:p>
          <a:p>
            <a:pPr marL="910114">
              <a:spcBef>
                <a:spcPts val="153"/>
              </a:spcBef>
            </a:pPr>
            <a:r>
              <a:rPr sz="713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spc="-8" dirty="0">
                <a:solidFill>
                  <a:srgbClr val="000000"/>
                </a:solidFill>
                <a:latin typeface="Trebuchet MS"/>
                <a:cs typeface="Trebuchet MS"/>
              </a:rPr>
              <a:t>Región</a:t>
            </a:r>
            <a:r>
              <a:rPr sz="900" spc="-1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900" spc="-4" dirty="0">
                <a:solidFill>
                  <a:srgbClr val="000000"/>
                </a:solidFill>
                <a:latin typeface="Trebuchet MS"/>
                <a:cs typeface="Trebuchet MS"/>
              </a:rPr>
              <a:t>Insular</a:t>
            </a:r>
            <a:r>
              <a:rPr sz="900" spc="-23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000000"/>
                </a:solidFill>
                <a:latin typeface="Trebuchet MS"/>
                <a:cs typeface="Trebuchet MS"/>
              </a:rPr>
              <a:t>:</a:t>
            </a:r>
            <a:r>
              <a:rPr sz="900" spc="-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900" spc="-8" dirty="0">
                <a:solidFill>
                  <a:srgbClr val="000000"/>
                </a:solidFill>
                <a:latin typeface="Trebuchet MS"/>
                <a:cs typeface="Trebuchet MS"/>
              </a:rPr>
              <a:t>P+50%</a:t>
            </a:r>
            <a:r>
              <a:rPr sz="900" spc="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000000"/>
                </a:solidFill>
                <a:latin typeface="Trebuchet MS"/>
                <a:cs typeface="Trebuchet MS"/>
              </a:rPr>
              <a:t>por</a:t>
            </a:r>
            <a:r>
              <a:rPr sz="900" spc="-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900" spc="-4" dirty="0">
                <a:solidFill>
                  <a:srgbClr val="000000"/>
                </a:solidFill>
                <a:latin typeface="Trebuchet MS"/>
                <a:cs typeface="Trebuchet MS"/>
              </a:rPr>
              <a:t>insularidad.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55748" y="4336542"/>
            <a:ext cx="295275" cy="298609"/>
            <a:chOff x="3407664" y="4639055"/>
            <a:chExt cx="393700" cy="39814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7664" y="4639055"/>
              <a:ext cx="393242" cy="3977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9643" y="4724924"/>
              <a:ext cx="174945" cy="231364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52694" y="5082924"/>
            <a:ext cx="3591306" cy="912123"/>
          </a:xfrm>
          <a:prstGeom prst="rect">
            <a:avLst/>
          </a:prstGeom>
        </p:spPr>
      </p:pic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636705" y="5139537"/>
          <a:ext cx="3443763" cy="786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2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9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Región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ayuda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IU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(EUR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animal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elegible)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Anual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(2023-2027)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8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32,02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21,17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43,48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48,04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28,38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113,25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5630418" y="5498973"/>
            <a:ext cx="503396" cy="378619"/>
            <a:chOff x="7507223" y="6188964"/>
            <a:chExt cx="671195" cy="50482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73339" y="6188964"/>
              <a:ext cx="504469" cy="50446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8579" y="6242304"/>
              <a:ext cx="402335" cy="4023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07223" y="6327648"/>
              <a:ext cx="362686" cy="3641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22463" y="6380988"/>
              <a:ext cx="260603" cy="262128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06299" y="1172109"/>
            <a:ext cx="6280309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2.</a:t>
            </a:r>
            <a:r>
              <a:rPr sz="1950" b="1" spc="-4" dirty="0"/>
              <a:t> </a:t>
            </a:r>
            <a:r>
              <a:rPr sz="1950" b="1" dirty="0"/>
              <a:t>Novedades</a:t>
            </a:r>
            <a:r>
              <a:rPr sz="1950" b="1" spc="-4" dirty="0"/>
              <a:t> </a:t>
            </a:r>
            <a:r>
              <a:rPr sz="1950" b="1" dirty="0"/>
              <a:t>respecto a</a:t>
            </a:r>
            <a:r>
              <a:rPr sz="1950" b="1" spc="-4" dirty="0"/>
              <a:t> </a:t>
            </a:r>
            <a:r>
              <a:rPr sz="1950" b="1" dirty="0"/>
              <a:t>la</a:t>
            </a:r>
            <a:r>
              <a:rPr sz="1950" b="1" spc="-8" dirty="0"/>
              <a:t> </a:t>
            </a:r>
            <a:r>
              <a:rPr sz="1950" b="1" spc="-49" dirty="0"/>
              <a:t>PAC</a:t>
            </a:r>
            <a:r>
              <a:rPr sz="1950" b="1" spc="-8" dirty="0"/>
              <a:t> </a:t>
            </a:r>
            <a:r>
              <a:rPr sz="1950" b="1" dirty="0"/>
              <a:t>actual.-</a:t>
            </a:r>
            <a:r>
              <a:rPr sz="1950" b="1" spc="-38" dirty="0"/>
              <a:t> </a:t>
            </a:r>
            <a:r>
              <a:rPr sz="1950" b="1" spc="-23" dirty="0"/>
              <a:t>Vacuno</a:t>
            </a:r>
            <a:r>
              <a:rPr sz="1950" b="1" spc="-19" dirty="0"/>
              <a:t> </a:t>
            </a:r>
            <a:r>
              <a:rPr sz="1950" b="1" dirty="0"/>
              <a:t>Carne</a:t>
            </a:r>
            <a:endParaRPr sz="195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53</a:t>
            </a:fld>
            <a:endParaRPr kern="0" spc="-4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2303" y="1845850"/>
            <a:ext cx="4936807" cy="18574"/>
          </a:xfrm>
          <a:custGeom>
            <a:avLst/>
            <a:gdLst/>
            <a:ahLst/>
            <a:cxnLst/>
            <a:rect l="l" t="t" r="r" b="b"/>
            <a:pathLst>
              <a:path w="6582409" h="24765">
                <a:moveTo>
                  <a:pt x="6582206" y="0"/>
                </a:moveTo>
                <a:lnTo>
                  <a:pt x="0" y="0"/>
                </a:lnTo>
                <a:lnTo>
                  <a:pt x="0" y="24383"/>
                </a:lnTo>
                <a:lnTo>
                  <a:pt x="6582206" y="24383"/>
                </a:lnTo>
                <a:lnTo>
                  <a:pt x="6582206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7173" y="1643539"/>
            <a:ext cx="1743075" cy="21800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706"/>
              </a:lnSpc>
            </a:pP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engorde</a:t>
            </a:r>
            <a:r>
              <a:rPr sz="1500" b="1" kern="0" spc="-49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sostenible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641" y="1621726"/>
            <a:ext cx="5213985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  <a:tabLst>
                <a:tab pos="266224" algn="l"/>
                <a:tab pos="4094798" algn="l"/>
              </a:tabLst>
            </a:pPr>
            <a:r>
              <a:rPr sz="1200" kern="0" spc="161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Ayuda</a:t>
            </a:r>
            <a:r>
              <a:rPr sz="1500" b="1" kern="0" spc="-19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asociada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15" dirty="0">
                <a:solidFill>
                  <a:srgbClr val="7E7E7E"/>
                </a:solidFill>
                <a:latin typeface="Trebuchet MS"/>
                <a:cs typeface="Trebuchet MS"/>
              </a:rPr>
              <a:t>para</a:t>
            </a:r>
            <a:r>
              <a:rPr sz="1500" b="1" kern="0" spc="-19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el	de</a:t>
            </a:r>
            <a:r>
              <a:rPr sz="1500" b="1" kern="0" spc="-3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terneros.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41" y="2058352"/>
            <a:ext cx="6908959" cy="141150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938" kern="0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dirty="0">
                <a:solidFill>
                  <a:srgbClr val="7AA31F"/>
                </a:solidFill>
                <a:latin typeface="Trebuchet MS"/>
                <a:cs typeface="Trebuchet MS"/>
              </a:rPr>
              <a:t>¿Qué</a:t>
            </a:r>
            <a:r>
              <a:rPr sz="1200" b="1" kern="0" spc="-11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904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explotación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engorde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terneros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6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 anual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 cabeza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ternero.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896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Cada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año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4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25.900.000</a:t>
            </a:r>
            <a:r>
              <a:rPr sz="1200" b="1" kern="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EUROS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904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¿Condiciones?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>
              <a:spcBef>
                <a:spcPts val="4"/>
              </a:spcBef>
            </a:pPr>
            <a:endParaRPr sz="116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/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elegible:</a:t>
            </a:r>
            <a:r>
              <a:rPr sz="1050" kern="0" spc="3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ternero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6-24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meses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(RIIA+cebado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mín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90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días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+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sacrificio/exportación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476012"/>
                </a:solidFill>
                <a:latin typeface="Trebuchet MS"/>
                <a:cs typeface="Trebuchet MS"/>
              </a:rPr>
              <a:t>1/10(n-1)</a:t>
            </a:r>
            <a:r>
              <a:rPr sz="1050" b="1" kern="0" spc="-11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476012"/>
                </a:solidFill>
                <a:latin typeface="Trebuchet MS"/>
                <a:cs typeface="Trebuchet MS"/>
              </a:rPr>
              <a:t>a</a:t>
            </a:r>
            <a:r>
              <a:rPr sz="1050" b="1" kern="0" spc="15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476012"/>
                </a:solidFill>
                <a:latin typeface="Trebuchet MS"/>
                <a:cs typeface="Trebuchet MS"/>
              </a:rPr>
              <a:t>30/09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0681" y="3575209"/>
            <a:ext cx="2469356" cy="17953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76" defTabSz="685800">
              <a:lnSpc>
                <a:spcPts val="1361"/>
              </a:lnSpc>
            </a:pP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máx ≤1.417</a:t>
            </a:r>
            <a:r>
              <a:rPr sz="1200" b="1" kern="0" spc="-11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elegibles/explotación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1442" y="3574027"/>
            <a:ext cx="4549616" cy="72567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Umbral:</a:t>
            </a:r>
            <a:r>
              <a:rPr sz="1050" kern="0" spc="-5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Al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menos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3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animales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cebados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destino sacrificio/exportación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938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Control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fechas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elegibilidad: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SITRAN.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900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Explotaciones: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REGA</a:t>
            </a:r>
            <a:r>
              <a:rPr sz="1050" kern="0" spc="-8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BOV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tipo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“PROD.</a:t>
            </a:r>
            <a:r>
              <a:rPr sz="105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REPROD.”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(cebo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cebadero).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540" y="4337596"/>
            <a:ext cx="7344728" cy="1012201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695325" defTabSz="685800">
              <a:spcBef>
                <a:spcPts val="98"/>
              </a:spcBef>
              <a:tabLst>
                <a:tab pos="2333149" algn="l"/>
              </a:tabLst>
            </a:pPr>
            <a:r>
              <a:rPr sz="825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825" kern="0" spc="-172" dirty="0">
                <a:solidFill>
                  <a:srgbClr val="90C225"/>
                </a:solidFill>
                <a:latin typeface="Courier New"/>
                <a:cs typeface="Courier New"/>
              </a:rPr>
              <a:t> </a:t>
            </a:r>
            <a:r>
              <a:rPr sz="105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Beneficiario</a:t>
            </a:r>
            <a:r>
              <a:rPr sz="105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1088" i="1" kern="0" spc="-11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88" kern="0" spc="-11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	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i="1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última</a:t>
            </a:r>
            <a:r>
              <a:rPr sz="105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instalación</a:t>
            </a:r>
            <a:r>
              <a:rPr sz="105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estancia</a:t>
            </a:r>
            <a:r>
              <a:rPr sz="105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previo</a:t>
            </a:r>
            <a:r>
              <a:rPr sz="105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sacrif./export.</a:t>
            </a:r>
            <a:r>
              <a:rPr sz="105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(intermediarios</a:t>
            </a:r>
            <a:r>
              <a:rPr sz="105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&lt;15d).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>
              <a:spcBef>
                <a:spcPts val="30"/>
              </a:spcBef>
            </a:pPr>
            <a:endParaRPr sz="1125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/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¿Ayuda?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450"/>
              </a:spcBef>
            </a:pPr>
            <a:r>
              <a:rPr sz="938" kern="0" spc="-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200" b="1" kern="0" spc="-19" dirty="0">
                <a:solidFill>
                  <a:srgbClr val="7AA31F"/>
                </a:solidFill>
                <a:latin typeface="Trebuchet MS"/>
                <a:cs typeface="Trebuchet MS"/>
              </a:rPr>
              <a:t>MAPA:</a:t>
            </a:r>
            <a:r>
              <a:rPr sz="1200" b="1" kern="0" spc="8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anualmente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importes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unitarios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información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CCAA.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458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1050" kern="0" spc="-5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IU: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6325" y="5374920"/>
            <a:ext cx="760095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4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Pens.: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59661" y="5391435"/>
            <a:ext cx="2621280" cy="1282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024"/>
              </a:lnSpc>
            </a:pP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degresividad;</a:t>
            </a:r>
            <a:r>
              <a:rPr sz="90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100%</a:t>
            </a:r>
            <a:r>
              <a:rPr sz="90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(600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elegibles)</a:t>
            </a:r>
            <a:r>
              <a:rPr sz="90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50%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(601-máx)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6325" y="5569001"/>
            <a:ext cx="2988945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Ins.: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100%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50%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insularidad,</a:t>
            </a:r>
            <a:r>
              <a:rPr sz="90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hasta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máximo.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571750" y="4258846"/>
            <a:ext cx="318135" cy="287179"/>
            <a:chOff x="3429000" y="4535461"/>
            <a:chExt cx="424180" cy="38290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9000" y="4535461"/>
              <a:ext cx="423684" cy="3824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2732" y="4619610"/>
              <a:ext cx="193267" cy="219443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66894" y="4960631"/>
            <a:ext cx="4277105" cy="1040118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957667" y="5018913"/>
          <a:ext cx="4126704" cy="102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4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4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4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19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1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070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Región</a:t>
                      </a:r>
                      <a:r>
                        <a:rPr sz="8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ayuda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39052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IU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(EUR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animal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elegible)</a:t>
                      </a:r>
                      <a:r>
                        <a:rPr sz="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Anual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(2023-2027)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3905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39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Pens.(hasta</a:t>
                      </a:r>
                      <a:r>
                        <a:rPr sz="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600</a:t>
                      </a:r>
                      <a:r>
                        <a:rPr sz="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terneros)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18,94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13,02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76,09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Pens.</a:t>
                      </a:r>
                      <a:r>
                        <a:rPr sz="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(601</a:t>
                      </a:r>
                      <a:r>
                        <a:rPr sz="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1.417</a:t>
                      </a:r>
                      <a:r>
                        <a:rPr sz="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terneros)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9,47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6,51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21,74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r>
                        <a:rPr sz="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(hasta</a:t>
                      </a:r>
                      <a:r>
                        <a:rPr sz="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1.417</a:t>
                      </a:r>
                      <a:r>
                        <a:rPr sz="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terneros)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28,41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19,53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114,14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4951476" y="5280660"/>
            <a:ext cx="552450" cy="619601"/>
            <a:chOff x="6601968" y="5897879"/>
            <a:chExt cx="736600" cy="826135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33616" y="5897879"/>
              <a:ext cx="441972" cy="4419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48856" y="5951219"/>
              <a:ext cx="339851" cy="3398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1968" y="6067043"/>
              <a:ext cx="440461" cy="4419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17208" y="6120383"/>
              <a:ext cx="338327" cy="3398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97624" y="6121907"/>
              <a:ext cx="440461" cy="4419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2864" y="6175247"/>
              <a:ext cx="338327" cy="33985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5412" y="6281927"/>
              <a:ext cx="441972" cy="4419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40652" y="6335267"/>
              <a:ext cx="339851" cy="339852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06299" y="1172109"/>
            <a:ext cx="6280309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2.</a:t>
            </a:r>
            <a:r>
              <a:rPr sz="1950" b="1" spc="-4" dirty="0"/>
              <a:t> </a:t>
            </a:r>
            <a:r>
              <a:rPr sz="1950" b="1" dirty="0"/>
              <a:t>Novedades</a:t>
            </a:r>
            <a:r>
              <a:rPr sz="1950" b="1" spc="-4" dirty="0"/>
              <a:t> </a:t>
            </a:r>
            <a:r>
              <a:rPr sz="1950" b="1" dirty="0"/>
              <a:t>respecto a</a:t>
            </a:r>
            <a:r>
              <a:rPr sz="1950" b="1" spc="-4" dirty="0"/>
              <a:t> </a:t>
            </a:r>
            <a:r>
              <a:rPr sz="1950" b="1" dirty="0"/>
              <a:t>la</a:t>
            </a:r>
            <a:r>
              <a:rPr sz="1950" b="1" spc="-8" dirty="0"/>
              <a:t> </a:t>
            </a:r>
            <a:r>
              <a:rPr sz="1950" b="1" spc="-49" dirty="0"/>
              <a:t>PAC</a:t>
            </a:r>
            <a:r>
              <a:rPr sz="1950" b="1" spc="-8" dirty="0"/>
              <a:t> </a:t>
            </a:r>
            <a:r>
              <a:rPr sz="1950" b="1" dirty="0"/>
              <a:t>actual.-</a:t>
            </a:r>
            <a:r>
              <a:rPr sz="1950" b="1" spc="-38" dirty="0"/>
              <a:t> </a:t>
            </a:r>
            <a:r>
              <a:rPr sz="1950" b="1" spc="-23" dirty="0"/>
              <a:t>Vacuno</a:t>
            </a:r>
            <a:r>
              <a:rPr sz="1950" b="1" spc="-19" dirty="0"/>
              <a:t> </a:t>
            </a:r>
            <a:r>
              <a:rPr sz="1950" b="1" dirty="0"/>
              <a:t>Carne</a:t>
            </a:r>
            <a:endParaRPr sz="1950"/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54</a:t>
            </a:fld>
            <a:endParaRPr kern="0" spc="-4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0613" y="5223424"/>
            <a:ext cx="3918585" cy="132874"/>
          </a:xfrm>
          <a:custGeom>
            <a:avLst/>
            <a:gdLst/>
            <a:ahLst/>
            <a:cxnLst/>
            <a:rect l="l" t="t" r="r" b="b"/>
            <a:pathLst>
              <a:path w="5224780" h="177164">
                <a:moveTo>
                  <a:pt x="1461477" y="0"/>
                </a:moveTo>
                <a:lnTo>
                  <a:pt x="1461477" y="0"/>
                </a:lnTo>
                <a:lnTo>
                  <a:pt x="0" y="0"/>
                </a:lnTo>
                <a:lnTo>
                  <a:pt x="0" y="176784"/>
                </a:lnTo>
                <a:lnTo>
                  <a:pt x="1461477" y="176784"/>
                </a:lnTo>
                <a:lnTo>
                  <a:pt x="1461477" y="0"/>
                </a:lnTo>
                <a:close/>
              </a:path>
              <a:path w="5224780" h="177164">
                <a:moveTo>
                  <a:pt x="4427182" y="0"/>
                </a:moveTo>
                <a:lnTo>
                  <a:pt x="4427182" y="0"/>
                </a:lnTo>
                <a:lnTo>
                  <a:pt x="1461490" y="0"/>
                </a:lnTo>
                <a:lnTo>
                  <a:pt x="1461490" y="176784"/>
                </a:lnTo>
                <a:lnTo>
                  <a:pt x="4427182" y="176784"/>
                </a:lnTo>
                <a:lnTo>
                  <a:pt x="4427182" y="0"/>
                </a:lnTo>
                <a:close/>
              </a:path>
              <a:path w="5224780" h="177164">
                <a:moveTo>
                  <a:pt x="5224246" y="0"/>
                </a:moveTo>
                <a:lnTo>
                  <a:pt x="5224246" y="0"/>
                </a:lnTo>
                <a:lnTo>
                  <a:pt x="4427194" y="0"/>
                </a:lnTo>
                <a:lnTo>
                  <a:pt x="4427194" y="176784"/>
                </a:lnTo>
                <a:lnTo>
                  <a:pt x="5224246" y="176784"/>
                </a:lnTo>
                <a:lnTo>
                  <a:pt x="52242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7401" y="1832133"/>
            <a:ext cx="5589269" cy="18574"/>
          </a:xfrm>
          <a:custGeom>
            <a:avLst/>
            <a:gdLst/>
            <a:ahLst/>
            <a:cxnLst/>
            <a:rect l="l" t="t" r="r" b="b"/>
            <a:pathLst>
              <a:path w="7452359" h="24765">
                <a:moveTo>
                  <a:pt x="7452334" y="0"/>
                </a:moveTo>
                <a:lnTo>
                  <a:pt x="0" y="0"/>
                </a:lnTo>
                <a:lnTo>
                  <a:pt x="0" y="24383"/>
                </a:lnTo>
                <a:lnTo>
                  <a:pt x="7452334" y="24383"/>
                </a:lnTo>
                <a:lnTo>
                  <a:pt x="745233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18059" y="1629823"/>
            <a:ext cx="959168" cy="21800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76" defTabSz="685800">
              <a:lnSpc>
                <a:spcPts val="1706"/>
              </a:lnSpc>
            </a:pP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sostenible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778" y="1608010"/>
            <a:ext cx="5936456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  <a:tabLst>
                <a:tab pos="266224" algn="l"/>
                <a:tab pos="4356735" algn="l"/>
              </a:tabLst>
            </a:pPr>
            <a:r>
              <a:rPr sz="1200" kern="0" spc="161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Ayuda</a:t>
            </a:r>
            <a:r>
              <a:rPr sz="1500" b="1" kern="0" spc="-1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asociada </a:t>
            </a:r>
            <a:r>
              <a:rPr sz="1500" b="1" kern="0" spc="-15" dirty="0">
                <a:solidFill>
                  <a:srgbClr val="7E7E7E"/>
                </a:solidFill>
                <a:latin typeface="Trebuchet MS"/>
                <a:cs typeface="Trebuchet MS"/>
              </a:rPr>
              <a:t>para</a:t>
            </a:r>
            <a:r>
              <a:rPr sz="1500" b="1" kern="0" spc="-1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la</a:t>
            </a:r>
            <a:r>
              <a:rPr sz="1500" b="1" kern="0" spc="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producción	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de</a:t>
            </a:r>
            <a:r>
              <a:rPr sz="1500" b="1" kern="0" spc="-19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leche</a:t>
            </a:r>
            <a:r>
              <a:rPr sz="1500" b="1" kern="0" spc="-19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dirty="0">
                <a:solidFill>
                  <a:srgbClr val="7E7E7E"/>
                </a:solidFill>
                <a:latin typeface="Trebuchet MS"/>
                <a:cs typeface="Trebuchet MS"/>
              </a:rPr>
              <a:t>de</a:t>
            </a:r>
            <a:r>
              <a:rPr sz="1500" b="1" kern="0" spc="-23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500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vaca.</a:t>
            </a:r>
            <a:endParaRPr sz="15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677" y="2044636"/>
            <a:ext cx="5085874" cy="1193501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938" kern="0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dirty="0">
                <a:solidFill>
                  <a:srgbClr val="7AA31F"/>
                </a:solidFill>
                <a:latin typeface="Trebuchet MS"/>
                <a:cs typeface="Trebuchet MS"/>
              </a:rPr>
              <a:t>¿Qué</a:t>
            </a:r>
            <a:r>
              <a:rPr sz="1200" b="1" kern="0" spc="-11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4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explotación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vacuno de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56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cabeza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vaca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lechera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446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Cada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año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4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49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122.000.000 EUROS</a:t>
            </a:r>
            <a:r>
              <a:rPr sz="1200" b="1" kern="0" spc="363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(+30,4%)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/>
            <a:endParaRPr sz="116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4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¿Condiciones?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600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elegible:</a:t>
            </a:r>
            <a:r>
              <a:rPr sz="1050" kern="0" spc="30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hembras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(RIIA</a:t>
            </a:r>
            <a:r>
              <a:rPr sz="1050" kern="0" spc="-7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/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≥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24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meses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/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morfotipo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lácteo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anexo)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577" y="3313652"/>
            <a:ext cx="584835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Umbral: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1797" y="3314604"/>
            <a:ext cx="2251710" cy="17953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361"/>
              </a:lnSpc>
            </a:pPr>
            <a:r>
              <a:rPr sz="1200" b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Máximo</a:t>
            </a:r>
            <a:r>
              <a:rPr sz="1200" b="1" kern="0" spc="8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725</a:t>
            </a:r>
            <a:r>
              <a:rPr sz="1200" b="1" kern="0" spc="11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animales</a:t>
            </a:r>
            <a:r>
              <a:rPr sz="1200" b="1" kern="0" spc="19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elegibles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4554" y="3313652"/>
            <a:ext cx="1440179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</a:pP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/explotación/campaña.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6577" y="3572161"/>
            <a:ext cx="4055269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Control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animales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derecho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pago: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presentes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la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explotación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90801" y="3572922"/>
            <a:ext cx="99060" cy="17953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76" defTabSz="685800">
              <a:lnSpc>
                <a:spcPts val="1361"/>
              </a:lnSpc>
            </a:pP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3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4437" y="3553873"/>
            <a:ext cx="141493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120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fechas</a:t>
            </a:r>
            <a:r>
              <a:rPr sz="1200" b="1" kern="0" spc="-11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comprobación.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678" y="3737210"/>
            <a:ext cx="5589746" cy="131895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2425" defTabSz="685800">
              <a:spcBef>
                <a:spcPts val="675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Explotaciones: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REGA</a:t>
            </a:r>
            <a:r>
              <a:rPr sz="1050" kern="0" spc="-7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BOV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tipo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“PASTO”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“PROD.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REPROD.”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(leche/mixta/recría).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604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Declaración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INFOLAC: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Entregas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(al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menos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6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meses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–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1/10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(n-1)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al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30/09</a:t>
            </a:r>
            <a:r>
              <a:rPr sz="1050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y/o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VD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(n-1)).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>
              <a:spcBef>
                <a:spcPts val="38"/>
              </a:spcBef>
            </a:pPr>
            <a:endParaRPr sz="1125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/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¿Ayuda?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454"/>
              </a:spcBef>
            </a:pPr>
            <a:r>
              <a:rPr sz="938" kern="0" spc="-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200" b="1" kern="0" spc="-19" dirty="0">
                <a:solidFill>
                  <a:srgbClr val="7AA31F"/>
                </a:solidFill>
                <a:latin typeface="Trebuchet MS"/>
                <a:cs typeface="Trebuchet MS"/>
              </a:rPr>
              <a:t>MAPA:</a:t>
            </a:r>
            <a:r>
              <a:rPr sz="1200" b="1" kern="0" spc="4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anualmente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importes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unitarios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información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CCAA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454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1050" kern="0" spc="-4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: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6300" y="5073167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0613" y="5066833"/>
            <a:ext cx="3705225" cy="1282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024"/>
              </a:lnSpc>
            </a:pP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Peninsular</a:t>
            </a:r>
            <a:r>
              <a:rPr sz="90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base: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degresividad</a:t>
            </a:r>
            <a:r>
              <a:rPr sz="90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(100%</a:t>
            </a:r>
            <a:r>
              <a:rPr sz="90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≤150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vacas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50%</a:t>
            </a:r>
            <a:r>
              <a:rPr sz="90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hasta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máx)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6300" y="5229758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0613" y="5223424"/>
            <a:ext cx="3928110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024"/>
              </a:lnSpc>
            </a:pP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Pns.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Montaña: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degresividad</a:t>
            </a:r>
            <a:r>
              <a:rPr sz="90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(P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100%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+15%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≤150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vacas,</a:t>
            </a:r>
            <a:r>
              <a:rPr sz="90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50%</a:t>
            </a:r>
            <a:r>
              <a:rPr sz="90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hasta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máx)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6300" y="5386349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0613" y="5380015"/>
            <a:ext cx="3845719" cy="1282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024"/>
              </a:lnSpc>
            </a:pP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Insular:</a:t>
            </a:r>
            <a:r>
              <a:rPr sz="90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sin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degresividad</a:t>
            </a:r>
            <a:r>
              <a:rPr sz="90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(P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base</a:t>
            </a:r>
            <a:r>
              <a:rPr sz="9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100%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20%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insularidad,</a:t>
            </a:r>
            <a:r>
              <a:rPr sz="90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hasta</a:t>
            </a:r>
            <a:r>
              <a:rPr sz="90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máx)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9176" y="4390269"/>
            <a:ext cx="4314824" cy="1604772"/>
          </a:xfrm>
          <a:prstGeom prst="rect">
            <a:avLst/>
          </a:prstGeom>
        </p:spPr>
      </p:pic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4920520" y="4454271"/>
          <a:ext cx="4157663" cy="1624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7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76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Región</a:t>
                      </a:r>
                      <a:r>
                        <a:rPr sz="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ayuda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43814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IU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(EUR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animal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elegible)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Anual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(2023-2027)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39"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203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Pens.</a:t>
                      </a:r>
                      <a:r>
                        <a:rPr sz="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(≤150</a:t>
                      </a:r>
                      <a:r>
                        <a:rPr sz="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vacas)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157,96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153,00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173,00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Pens.</a:t>
                      </a:r>
                      <a:r>
                        <a:rPr sz="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(151</a:t>
                      </a:r>
                      <a:r>
                        <a:rPr sz="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≤</a:t>
                      </a:r>
                      <a:r>
                        <a:rPr sz="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725</a:t>
                      </a:r>
                      <a:r>
                        <a:rPr sz="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vacas</a:t>
                      </a:r>
                      <a:r>
                        <a:rPr sz="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78,99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76,00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86,50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Pens.montaña</a:t>
                      </a:r>
                      <a:r>
                        <a:rPr sz="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(≤150</a:t>
                      </a:r>
                      <a:r>
                        <a:rPr sz="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vacas)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181,66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176,00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5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198,95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Pens.montaña</a:t>
                      </a:r>
                      <a:r>
                        <a:rPr sz="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(151≤725</a:t>
                      </a:r>
                      <a:r>
                        <a:rPr sz="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vacas)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90,83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581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88,00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99,48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5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227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r>
                        <a:rPr sz="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5" dirty="0">
                          <a:latin typeface="Trebuchet MS"/>
                          <a:cs typeface="Trebuchet MS"/>
                        </a:rPr>
                        <a:t>(≤725</a:t>
                      </a:r>
                      <a:r>
                        <a:rPr sz="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dirty="0">
                          <a:latin typeface="Trebuchet MS"/>
                          <a:cs typeface="Trebuchet MS"/>
                        </a:rPr>
                        <a:t>vacas)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189,67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60"/>
                        </a:lnSpc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183,00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81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2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2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2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2238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207,60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2238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22" name="object 22"/>
          <p:cNvGrpSpPr/>
          <p:nvPr/>
        </p:nvGrpSpPr>
        <p:grpSpPr>
          <a:xfrm>
            <a:off x="4726305" y="5042917"/>
            <a:ext cx="959168" cy="662939"/>
            <a:chOff x="6301740" y="5580888"/>
            <a:chExt cx="1278890" cy="883919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740" y="5580888"/>
              <a:ext cx="1278636" cy="8839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7648" y="5606796"/>
              <a:ext cx="1176527" cy="781812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00626" y="5287518"/>
            <a:ext cx="305180" cy="285749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06298" y="1172109"/>
            <a:ext cx="6297930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2.</a:t>
            </a:r>
            <a:r>
              <a:rPr sz="1950" b="1" spc="-4" dirty="0"/>
              <a:t> </a:t>
            </a:r>
            <a:r>
              <a:rPr sz="1950" b="1" dirty="0"/>
              <a:t>Novedades</a:t>
            </a:r>
            <a:r>
              <a:rPr sz="1950" b="1" spc="-4" dirty="0"/>
              <a:t> </a:t>
            </a:r>
            <a:r>
              <a:rPr sz="1950" b="1" dirty="0"/>
              <a:t>respecto a</a:t>
            </a:r>
            <a:r>
              <a:rPr sz="1950" b="1" spc="-4" dirty="0"/>
              <a:t> </a:t>
            </a:r>
            <a:r>
              <a:rPr sz="1950" b="1" dirty="0"/>
              <a:t>la</a:t>
            </a:r>
            <a:r>
              <a:rPr sz="1950" b="1" spc="-8" dirty="0"/>
              <a:t> </a:t>
            </a:r>
            <a:r>
              <a:rPr sz="1950" b="1" spc="-49" dirty="0"/>
              <a:t>PAC</a:t>
            </a:r>
            <a:r>
              <a:rPr sz="1950" b="1" spc="-8" dirty="0"/>
              <a:t> </a:t>
            </a:r>
            <a:r>
              <a:rPr sz="1950" b="1" dirty="0"/>
              <a:t>actual.-</a:t>
            </a:r>
            <a:r>
              <a:rPr sz="1950" b="1" spc="-38" dirty="0"/>
              <a:t> </a:t>
            </a:r>
            <a:r>
              <a:rPr sz="1950" b="1" spc="-23" dirty="0"/>
              <a:t>Vacuno</a:t>
            </a:r>
            <a:r>
              <a:rPr sz="1950" b="1" spc="-19" dirty="0"/>
              <a:t> </a:t>
            </a:r>
            <a:r>
              <a:rPr sz="1950" b="1" dirty="0"/>
              <a:t>Leche</a:t>
            </a:r>
            <a:endParaRPr sz="1950"/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55</a:t>
            </a:fld>
            <a:endParaRPr kern="0" spc="-4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32565" y="1661826"/>
            <a:ext cx="4886325" cy="188595"/>
          </a:xfrm>
          <a:custGeom>
            <a:avLst/>
            <a:gdLst/>
            <a:ahLst/>
            <a:cxnLst/>
            <a:rect l="l" t="t" r="r" b="b"/>
            <a:pathLst>
              <a:path w="6515100" h="251459">
                <a:moveTo>
                  <a:pt x="4623803" y="0"/>
                </a:moveTo>
                <a:lnTo>
                  <a:pt x="4623803" y="0"/>
                </a:lnTo>
                <a:lnTo>
                  <a:pt x="0" y="0"/>
                </a:lnTo>
                <a:lnTo>
                  <a:pt x="0" y="251460"/>
                </a:lnTo>
                <a:lnTo>
                  <a:pt x="4623803" y="251460"/>
                </a:lnTo>
                <a:lnTo>
                  <a:pt x="4623803" y="0"/>
                </a:lnTo>
                <a:close/>
              </a:path>
              <a:path w="6515100" h="251459">
                <a:moveTo>
                  <a:pt x="5878055" y="0"/>
                </a:moveTo>
                <a:lnTo>
                  <a:pt x="5878055" y="0"/>
                </a:lnTo>
                <a:lnTo>
                  <a:pt x="4623816" y="0"/>
                </a:lnTo>
                <a:lnTo>
                  <a:pt x="4623816" y="251460"/>
                </a:lnTo>
                <a:lnTo>
                  <a:pt x="5878055" y="251460"/>
                </a:lnTo>
                <a:lnTo>
                  <a:pt x="5878055" y="0"/>
                </a:lnTo>
                <a:close/>
              </a:path>
              <a:path w="6515100" h="251459">
                <a:moveTo>
                  <a:pt x="6515100" y="0"/>
                </a:moveTo>
                <a:lnTo>
                  <a:pt x="5942076" y="0"/>
                </a:lnTo>
                <a:lnTo>
                  <a:pt x="5878068" y="0"/>
                </a:lnTo>
                <a:lnTo>
                  <a:pt x="5878068" y="251460"/>
                </a:lnTo>
                <a:lnTo>
                  <a:pt x="5942076" y="251460"/>
                </a:lnTo>
                <a:lnTo>
                  <a:pt x="6515100" y="251460"/>
                </a:lnTo>
                <a:lnTo>
                  <a:pt x="65151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36853" y="3094005"/>
            <a:ext cx="1045845" cy="155734"/>
          </a:xfrm>
          <a:custGeom>
            <a:avLst/>
            <a:gdLst/>
            <a:ahLst/>
            <a:cxnLst/>
            <a:rect l="l" t="t" r="r" b="b"/>
            <a:pathLst>
              <a:path w="1394459" h="207644">
                <a:moveTo>
                  <a:pt x="720839" y="0"/>
                </a:moveTo>
                <a:lnTo>
                  <a:pt x="720839" y="0"/>
                </a:lnTo>
                <a:lnTo>
                  <a:pt x="0" y="0"/>
                </a:lnTo>
                <a:lnTo>
                  <a:pt x="0" y="207264"/>
                </a:lnTo>
                <a:lnTo>
                  <a:pt x="720839" y="207264"/>
                </a:lnTo>
                <a:lnTo>
                  <a:pt x="720839" y="0"/>
                </a:lnTo>
                <a:close/>
              </a:path>
              <a:path w="1394459" h="207644">
                <a:moveTo>
                  <a:pt x="1394460" y="0"/>
                </a:moveTo>
                <a:lnTo>
                  <a:pt x="777240" y="0"/>
                </a:lnTo>
                <a:lnTo>
                  <a:pt x="720852" y="0"/>
                </a:lnTo>
                <a:lnTo>
                  <a:pt x="720852" y="207264"/>
                </a:lnTo>
                <a:lnTo>
                  <a:pt x="777240" y="207264"/>
                </a:lnTo>
                <a:lnTo>
                  <a:pt x="1394460" y="207264"/>
                </a:lnTo>
                <a:lnTo>
                  <a:pt x="13944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10723" y="3745525"/>
            <a:ext cx="1830229" cy="155734"/>
          </a:xfrm>
          <a:custGeom>
            <a:avLst/>
            <a:gdLst/>
            <a:ahLst/>
            <a:cxnLst/>
            <a:rect l="l" t="t" r="r" b="b"/>
            <a:pathLst>
              <a:path w="2440304" h="207645">
                <a:moveTo>
                  <a:pt x="2439911" y="0"/>
                </a:moveTo>
                <a:lnTo>
                  <a:pt x="2439911" y="0"/>
                </a:lnTo>
                <a:lnTo>
                  <a:pt x="0" y="0"/>
                </a:lnTo>
                <a:lnTo>
                  <a:pt x="0" y="207251"/>
                </a:lnTo>
                <a:lnTo>
                  <a:pt x="2439911" y="207251"/>
                </a:lnTo>
                <a:lnTo>
                  <a:pt x="243991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15854" y="5664612"/>
            <a:ext cx="1098709" cy="132874"/>
          </a:xfrm>
          <a:custGeom>
            <a:avLst/>
            <a:gdLst/>
            <a:ahLst/>
            <a:cxnLst/>
            <a:rect l="l" t="t" r="r" b="b"/>
            <a:pathLst>
              <a:path w="1464945" h="177165">
                <a:moveTo>
                  <a:pt x="1373111" y="0"/>
                </a:moveTo>
                <a:lnTo>
                  <a:pt x="1373111" y="0"/>
                </a:lnTo>
                <a:lnTo>
                  <a:pt x="0" y="0"/>
                </a:lnTo>
                <a:lnTo>
                  <a:pt x="0" y="176784"/>
                </a:lnTo>
                <a:lnTo>
                  <a:pt x="1373111" y="176784"/>
                </a:lnTo>
                <a:lnTo>
                  <a:pt x="1373111" y="0"/>
                </a:lnTo>
                <a:close/>
              </a:path>
              <a:path w="1464945" h="177165">
                <a:moveTo>
                  <a:pt x="1464564" y="0"/>
                </a:moveTo>
                <a:lnTo>
                  <a:pt x="1373124" y="0"/>
                </a:lnTo>
                <a:lnTo>
                  <a:pt x="1373124" y="176784"/>
                </a:lnTo>
                <a:lnTo>
                  <a:pt x="1464564" y="176784"/>
                </a:lnTo>
                <a:lnTo>
                  <a:pt x="14645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9547" y="1833277"/>
            <a:ext cx="6469380" cy="16193"/>
          </a:xfrm>
          <a:custGeom>
            <a:avLst/>
            <a:gdLst/>
            <a:ahLst/>
            <a:cxnLst/>
            <a:rect l="l" t="t" r="r" b="b"/>
            <a:pathLst>
              <a:path w="8625840" h="21590">
                <a:moveTo>
                  <a:pt x="8625789" y="0"/>
                </a:moveTo>
                <a:lnTo>
                  <a:pt x="0" y="0"/>
                </a:lnTo>
                <a:lnTo>
                  <a:pt x="0" y="21335"/>
                </a:lnTo>
                <a:lnTo>
                  <a:pt x="8625789" y="21335"/>
                </a:lnTo>
                <a:lnTo>
                  <a:pt x="8625789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2981" y="1641157"/>
            <a:ext cx="6948964" cy="208188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  <a:tabLst>
                <a:tab pos="266224" algn="l"/>
              </a:tabLst>
            </a:pPr>
            <a:r>
              <a:rPr sz="1013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Ayuda</a:t>
            </a:r>
            <a:r>
              <a:rPr sz="1275" b="1" kern="0" spc="-1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asociada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8" dirty="0">
                <a:solidFill>
                  <a:srgbClr val="7E7E7E"/>
                </a:solidFill>
                <a:latin typeface="Trebuchet MS"/>
                <a:cs typeface="Trebuchet MS"/>
              </a:rPr>
              <a:t>para</a:t>
            </a:r>
            <a:r>
              <a:rPr sz="1275" b="1" kern="0" spc="-26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ganaderos</a:t>
            </a:r>
            <a:r>
              <a:rPr sz="1275" b="1" kern="0" spc="-23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extensivos</a:t>
            </a:r>
            <a:r>
              <a:rPr sz="1275" b="1" kern="0" spc="-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y</a:t>
            </a:r>
            <a:r>
              <a:rPr sz="1275" b="1" kern="0" spc="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semiextensivos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4" dirty="0">
                <a:solidFill>
                  <a:srgbClr val="7E7E7E"/>
                </a:solidFill>
                <a:latin typeface="Trebuchet MS"/>
                <a:cs typeface="Trebuchet MS"/>
              </a:rPr>
              <a:t>ovino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 y</a:t>
            </a:r>
            <a:r>
              <a:rPr sz="1275" b="1" kern="0" spc="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caprino</a:t>
            </a:r>
            <a:r>
              <a:rPr sz="1275" b="1" kern="0" spc="-1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de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carne.</a:t>
            </a:r>
            <a:endParaRPr sz="1275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>
              <a:spcBef>
                <a:spcPts val="8"/>
              </a:spcBef>
            </a:pPr>
            <a:endParaRPr sz="1388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4"/>
              </a:spcBef>
            </a:pPr>
            <a:r>
              <a:rPr sz="938" kern="0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dirty="0">
                <a:solidFill>
                  <a:srgbClr val="7AA31F"/>
                </a:solidFill>
                <a:latin typeface="Trebuchet MS"/>
                <a:cs typeface="Trebuchet MS"/>
              </a:rPr>
              <a:t>¿Qué</a:t>
            </a:r>
            <a:r>
              <a:rPr sz="1200" b="1" kern="0" spc="-11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550069" defTabSz="685800">
              <a:spcBef>
                <a:spcPts val="608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explotación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ganado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ovino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caprino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cría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corderos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cabritos</a:t>
            </a:r>
            <a:r>
              <a:rPr sz="1050" kern="0" spc="-4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56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cabeza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550069" defTabSz="685800">
              <a:spcBef>
                <a:spcPts val="596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Cada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año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4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49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4" dirty="0">
                <a:solidFill>
                  <a:srgbClr val="C42E1A"/>
                </a:solidFill>
                <a:latin typeface="Trebuchet MS"/>
                <a:cs typeface="Trebuchet MS"/>
              </a:rPr>
              <a:t>131.620.000</a:t>
            </a:r>
            <a:r>
              <a:rPr sz="1200" kern="0" spc="-26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200" kern="0" spc="-4" dirty="0">
                <a:solidFill>
                  <a:srgbClr val="C42E1A"/>
                </a:solidFill>
                <a:latin typeface="Trebuchet MS"/>
                <a:cs typeface="Trebuchet MS"/>
              </a:rPr>
              <a:t>EUROS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904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¿Condiciones?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550069" defTabSz="685800">
              <a:spcBef>
                <a:spcPts val="454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elegible:</a:t>
            </a:r>
            <a:r>
              <a:rPr sz="1050" kern="0" spc="307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reproductoras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ov/cap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</a:t>
            </a:r>
            <a:r>
              <a:rPr sz="10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fechas!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,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edad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+12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meses**;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SITRAN).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550069" defTabSz="685800">
              <a:spcBef>
                <a:spcPts val="450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elegibles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≥30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ovino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≥10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caprino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(CCAA</a:t>
            </a:r>
            <a:r>
              <a:rPr sz="1050" kern="0" spc="-5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adaptarlo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censo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menos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2%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del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nacional).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550069" defTabSz="685800">
              <a:spcBef>
                <a:spcPts val="450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Explotaciones: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REGA</a:t>
            </a:r>
            <a:r>
              <a:rPr sz="1050" kern="0" spc="-8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OV/CAP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tipo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“PASTO”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“PROD.</a:t>
            </a:r>
            <a:r>
              <a:rPr sz="1050" kern="0" spc="-3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REPROD.”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(carne/mixta).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7381" y="3740859"/>
            <a:ext cx="6842284" cy="155396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5" defTabSz="685800">
              <a:spcBef>
                <a:spcPts val="86"/>
              </a:spcBef>
            </a:pPr>
            <a:r>
              <a:rPr sz="825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825" kern="0" spc="-176" dirty="0">
                <a:solidFill>
                  <a:srgbClr val="90C225"/>
                </a:solidFill>
                <a:latin typeface="Courier New"/>
                <a:cs typeface="Courier New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declaraciones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entregas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VD)</a:t>
            </a:r>
            <a:r>
              <a:rPr sz="938" i="1" kern="0" spc="-11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938" i="1" kern="0" spc="64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cálculo</a:t>
            </a:r>
            <a:r>
              <a:rPr sz="900" i="1" kern="0" spc="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cabezas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900" i="1" kern="0" spc="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dcho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carne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900" i="1" kern="0" spc="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leche: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volumen</a:t>
            </a:r>
            <a:r>
              <a:rPr sz="900" i="1" kern="0" spc="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</a:t>
            </a:r>
            <a:r>
              <a:rPr sz="900" i="1" kern="0" spc="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1/06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(n-1)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al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31/05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900" i="1" kern="0" spc="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VD</a:t>
            </a:r>
            <a:r>
              <a:rPr sz="900" i="1" kern="0" spc="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(n-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3620" y="3839759"/>
            <a:ext cx="6709410" cy="611706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22885" defTabSz="685800">
              <a:spcBef>
                <a:spcPts val="450"/>
              </a:spcBef>
            </a:pP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1)/rendimiento</a:t>
            </a:r>
            <a:r>
              <a:rPr sz="900" i="1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medio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RD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(230 litros/ovino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380</a:t>
            </a:r>
            <a:r>
              <a:rPr sz="90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litros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caprino)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446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producción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(mov.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salida):</a:t>
            </a:r>
            <a:r>
              <a:rPr sz="1050" kern="0" spc="3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corderos-cabritos/hembra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</a:t>
            </a:r>
            <a:r>
              <a:rPr sz="1050" kern="0" spc="-4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≥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0,6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1/06(n-1)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al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31/05)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24314" defTabSz="685800">
              <a:spcBef>
                <a:spcPts val="454"/>
              </a:spcBef>
            </a:pPr>
            <a:r>
              <a:rPr sz="713" kern="0" spc="-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Podrán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considerarse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calcular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los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animales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nacidos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ella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vendidos</a:t>
            </a:r>
            <a:r>
              <a:rPr sz="900" i="1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reposición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menos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de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12 meses.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8523" y="4525423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7011" y="4510183"/>
            <a:ext cx="6489383" cy="14106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110"/>
              </a:lnSpc>
            </a:pPr>
            <a:r>
              <a:rPr sz="975" b="1" i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Si</a:t>
            </a:r>
            <a:r>
              <a:rPr sz="975" b="1" i="1" kern="0" spc="4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75" b="1" i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no</a:t>
            </a:r>
            <a:r>
              <a:rPr sz="975" b="1" i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75" b="1" i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alcanza</a:t>
            </a:r>
            <a:r>
              <a:rPr sz="975" b="1" i="1" kern="0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75" b="1" i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umbral</a:t>
            </a:r>
            <a:r>
              <a:rPr sz="900" b="1" i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!</a:t>
            </a:r>
            <a:r>
              <a:rPr sz="900" b="1" i="1" kern="0" spc="11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cálculo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nº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hembras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dcho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900" i="1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relación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corderos/cabritos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que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falten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0,6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(≥50%)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5881" y="4699025"/>
            <a:ext cx="4121944" cy="11317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9525" defTabSz="685800">
              <a:spcBef>
                <a:spcPts val="525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¿Ayuda?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07169" defTabSz="685800">
              <a:spcBef>
                <a:spcPts val="450"/>
              </a:spcBef>
            </a:pPr>
            <a:r>
              <a:rPr sz="938" kern="0" spc="-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200" b="1" kern="0" spc="-19" dirty="0">
                <a:solidFill>
                  <a:srgbClr val="7AA31F"/>
                </a:solidFill>
                <a:latin typeface="Trebuchet MS"/>
                <a:cs typeface="Trebuchet MS"/>
              </a:rPr>
              <a:t>MAPA:</a:t>
            </a:r>
            <a:r>
              <a:rPr sz="1200" b="1" kern="0" spc="8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anualmente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importes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unitarios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información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CCAA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07169" defTabSz="685800">
              <a:spcBef>
                <a:spcPts val="454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1050" kern="0" spc="-5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IU: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35280" defTabSz="685800">
              <a:spcBef>
                <a:spcPts val="450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4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Peninsular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35280" defTabSz="685800">
              <a:spcBef>
                <a:spcPts val="450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Insular:</a:t>
            </a:r>
            <a:r>
              <a:rPr sz="900" kern="0" spc="-3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P+50%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2694" y="5082924"/>
            <a:ext cx="3591306" cy="912123"/>
          </a:xfrm>
          <a:prstGeom prst="rect">
            <a:avLst/>
          </a:prstGeom>
        </p:spPr>
      </p:pic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5636705" y="5139537"/>
          <a:ext cx="3443763" cy="786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2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9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Región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ayuda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IU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(EUR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animal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elegible)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Anual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(2023-2027)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8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14,46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12,80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42,46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21,68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19,21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63,68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5" name="object 15"/>
          <p:cNvGrpSpPr/>
          <p:nvPr/>
        </p:nvGrpSpPr>
        <p:grpSpPr>
          <a:xfrm>
            <a:off x="5752719" y="5448681"/>
            <a:ext cx="270034" cy="472440"/>
            <a:chOff x="7670292" y="6121908"/>
            <a:chExt cx="360045" cy="62992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70292" y="6423655"/>
              <a:ext cx="359676" cy="32762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685583" y="6476722"/>
              <a:ext cx="257810" cy="225425"/>
            </a:xfrm>
            <a:custGeom>
              <a:avLst/>
              <a:gdLst/>
              <a:ahLst/>
              <a:cxnLst/>
              <a:rect l="l" t="t" r="r" b="b"/>
              <a:pathLst>
                <a:path w="257809" h="225425">
                  <a:moveTo>
                    <a:pt x="205259" y="91729"/>
                  </a:moveTo>
                  <a:lnTo>
                    <a:pt x="52636" y="91729"/>
                  </a:lnTo>
                  <a:lnTo>
                    <a:pt x="53098" y="92140"/>
                  </a:lnTo>
                  <a:lnTo>
                    <a:pt x="53380" y="92346"/>
                  </a:lnTo>
                  <a:lnTo>
                    <a:pt x="53541" y="92706"/>
                  </a:lnTo>
                  <a:lnTo>
                    <a:pt x="53279" y="93606"/>
                  </a:lnTo>
                  <a:lnTo>
                    <a:pt x="52355" y="101220"/>
                  </a:lnTo>
                  <a:lnTo>
                    <a:pt x="51772" y="107985"/>
                  </a:lnTo>
                  <a:lnTo>
                    <a:pt x="51651" y="125348"/>
                  </a:lnTo>
                  <a:lnTo>
                    <a:pt x="51932" y="129773"/>
                  </a:lnTo>
                  <a:lnTo>
                    <a:pt x="61458" y="170588"/>
                  </a:lnTo>
                  <a:lnTo>
                    <a:pt x="81387" y="203546"/>
                  </a:lnTo>
                  <a:lnTo>
                    <a:pt x="118806" y="224934"/>
                  </a:lnTo>
                  <a:lnTo>
                    <a:pt x="134200" y="225296"/>
                  </a:lnTo>
                  <a:lnTo>
                    <a:pt x="149471" y="221191"/>
                  </a:lnTo>
                  <a:lnTo>
                    <a:pt x="182135" y="193202"/>
                  </a:lnTo>
                  <a:lnTo>
                    <a:pt x="201218" y="146132"/>
                  </a:lnTo>
                  <a:lnTo>
                    <a:pt x="203912" y="125348"/>
                  </a:lnTo>
                  <a:lnTo>
                    <a:pt x="203837" y="107985"/>
                  </a:lnTo>
                  <a:lnTo>
                    <a:pt x="203090" y="100191"/>
                  </a:lnTo>
                  <a:lnTo>
                    <a:pt x="202990" y="99780"/>
                  </a:lnTo>
                  <a:lnTo>
                    <a:pt x="203254" y="98854"/>
                  </a:lnTo>
                  <a:lnTo>
                    <a:pt x="203605" y="97928"/>
                  </a:lnTo>
                  <a:lnTo>
                    <a:pt x="204397" y="95999"/>
                  </a:lnTo>
                  <a:lnTo>
                    <a:pt x="204837" y="94352"/>
                  </a:lnTo>
                  <a:lnTo>
                    <a:pt x="205259" y="91729"/>
                  </a:lnTo>
                  <a:close/>
                </a:path>
                <a:path w="257809" h="225425">
                  <a:moveTo>
                    <a:pt x="73867" y="16237"/>
                  </a:moveTo>
                  <a:lnTo>
                    <a:pt x="63453" y="29098"/>
                  </a:lnTo>
                  <a:lnTo>
                    <a:pt x="59472" y="30433"/>
                  </a:lnTo>
                  <a:lnTo>
                    <a:pt x="57843" y="31606"/>
                  </a:lnTo>
                  <a:lnTo>
                    <a:pt x="54667" y="35577"/>
                  </a:lnTo>
                  <a:lnTo>
                    <a:pt x="53360" y="38069"/>
                  </a:lnTo>
                  <a:lnTo>
                    <a:pt x="52113" y="42088"/>
                  </a:lnTo>
                  <a:lnTo>
                    <a:pt x="47790" y="42105"/>
                  </a:lnTo>
                  <a:lnTo>
                    <a:pt x="47047" y="42185"/>
                  </a:lnTo>
                  <a:lnTo>
                    <a:pt x="42322" y="43117"/>
                  </a:lnTo>
                  <a:lnTo>
                    <a:pt x="40834" y="43391"/>
                  </a:lnTo>
                  <a:lnTo>
                    <a:pt x="36632" y="43857"/>
                  </a:lnTo>
                  <a:lnTo>
                    <a:pt x="23081" y="44934"/>
                  </a:lnTo>
                  <a:lnTo>
                    <a:pt x="19321" y="45609"/>
                  </a:lnTo>
                  <a:lnTo>
                    <a:pt x="7640" y="50593"/>
                  </a:lnTo>
                  <a:lnTo>
                    <a:pt x="2935" y="56975"/>
                  </a:lnTo>
                  <a:lnTo>
                    <a:pt x="0" y="69633"/>
                  </a:lnTo>
                  <a:lnTo>
                    <a:pt x="2814" y="80488"/>
                  </a:lnTo>
                  <a:lnTo>
                    <a:pt x="25091" y="102172"/>
                  </a:lnTo>
                  <a:lnTo>
                    <a:pt x="37416" y="101658"/>
                  </a:lnTo>
                  <a:lnTo>
                    <a:pt x="40251" y="100449"/>
                  </a:lnTo>
                  <a:lnTo>
                    <a:pt x="52515" y="91780"/>
                  </a:lnTo>
                  <a:lnTo>
                    <a:pt x="205259" y="91729"/>
                  </a:lnTo>
                  <a:lnTo>
                    <a:pt x="205465" y="90442"/>
                  </a:lnTo>
                  <a:lnTo>
                    <a:pt x="247544" y="90442"/>
                  </a:lnTo>
                  <a:lnTo>
                    <a:pt x="250386" y="86732"/>
                  </a:lnTo>
                  <a:lnTo>
                    <a:pt x="253922" y="79687"/>
                  </a:lnTo>
                  <a:lnTo>
                    <a:pt x="256672" y="71253"/>
                  </a:lnTo>
                  <a:lnTo>
                    <a:pt x="257488" y="68012"/>
                  </a:lnTo>
                  <a:lnTo>
                    <a:pt x="255101" y="57072"/>
                  </a:lnTo>
                  <a:lnTo>
                    <a:pt x="250854" y="50464"/>
                  </a:lnTo>
                  <a:lnTo>
                    <a:pt x="240549" y="44452"/>
                  </a:lnTo>
                  <a:lnTo>
                    <a:pt x="236340" y="43471"/>
                  </a:lnTo>
                  <a:lnTo>
                    <a:pt x="217880" y="41976"/>
                  </a:lnTo>
                  <a:lnTo>
                    <a:pt x="217302" y="41896"/>
                  </a:lnTo>
                  <a:lnTo>
                    <a:pt x="215697" y="41574"/>
                  </a:lnTo>
                  <a:lnTo>
                    <a:pt x="198227" y="41574"/>
                  </a:lnTo>
                  <a:lnTo>
                    <a:pt x="198127" y="40207"/>
                  </a:lnTo>
                  <a:lnTo>
                    <a:pt x="197096" y="36880"/>
                  </a:lnTo>
                  <a:lnTo>
                    <a:pt x="195111" y="32458"/>
                  </a:lnTo>
                  <a:lnTo>
                    <a:pt x="192937" y="29838"/>
                  </a:lnTo>
                  <a:lnTo>
                    <a:pt x="192480" y="29532"/>
                  </a:lnTo>
                  <a:lnTo>
                    <a:pt x="178021" y="29532"/>
                  </a:lnTo>
                  <a:lnTo>
                    <a:pt x="177317" y="28970"/>
                  </a:lnTo>
                  <a:lnTo>
                    <a:pt x="176953" y="28198"/>
                  </a:lnTo>
                  <a:lnTo>
                    <a:pt x="175859" y="24340"/>
                  </a:lnTo>
                  <a:lnTo>
                    <a:pt x="173397" y="20626"/>
                  </a:lnTo>
                  <a:lnTo>
                    <a:pt x="170192" y="18166"/>
                  </a:lnTo>
                  <a:lnTo>
                    <a:pt x="159398" y="18166"/>
                  </a:lnTo>
                  <a:lnTo>
                    <a:pt x="158116" y="17443"/>
                  </a:lnTo>
                  <a:lnTo>
                    <a:pt x="157915" y="17137"/>
                  </a:lnTo>
                  <a:lnTo>
                    <a:pt x="80261" y="17057"/>
                  </a:lnTo>
                  <a:lnTo>
                    <a:pt x="78833" y="16366"/>
                  </a:lnTo>
                  <a:lnTo>
                    <a:pt x="77848" y="16253"/>
                  </a:lnTo>
                  <a:lnTo>
                    <a:pt x="73867" y="16237"/>
                  </a:lnTo>
                  <a:close/>
                </a:path>
                <a:path w="257809" h="225425">
                  <a:moveTo>
                    <a:pt x="247544" y="90442"/>
                  </a:moveTo>
                  <a:lnTo>
                    <a:pt x="205465" y="90442"/>
                  </a:lnTo>
                  <a:lnTo>
                    <a:pt x="215015" y="97208"/>
                  </a:lnTo>
                  <a:lnTo>
                    <a:pt x="216837" y="98211"/>
                  </a:lnTo>
                  <a:lnTo>
                    <a:pt x="227732" y="101478"/>
                  </a:lnTo>
                  <a:lnTo>
                    <a:pt x="234857" y="100526"/>
                  </a:lnTo>
                  <a:lnTo>
                    <a:pt x="240983" y="96590"/>
                  </a:lnTo>
                  <a:lnTo>
                    <a:pt x="246087" y="92346"/>
                  </a:lnTo>
                  <a:lnTo>
                    <a:pt x="247544" y="90442"/>
                  </a:lnTo>
                  <a:close/>
                </a:path>
                <a:path w="257809" h="225425">
                  <a:moveTo>
                    <a:pt x="207815" y="40224"/>
                  </a:moveTo>
                  <a:lnTo>
                    <a:pt x="201494" y="40770"/>
                  </a:lnTo>
                  <a:lnTo>
                    <a:pt x="199446" y="41108"/>
                  </a:lnTo>
                  <a:lnTo>
                    <a:pt x="198478" y="41461"/>
                  </a:lnTo>
                  <a:lnTo>
                    <a:pt x="198227" y="41574"/>
                  </a:lnTo>
                  <a:lnTo>
                    <a:pt x="215697" y="41574"/>
                  </a:lnTo>
                  <a:lnTo>
                    <a:pt x="214412" y="41317"/>
                  </a:lnTo>
                  <a:lnTo>
                    <a:pt x="210102" y="40384"/>
                  </a:lnTo>
                  <a:lnTo>
                    <a:pt x="207815" y="40224"/>
                  </a:lnTo>
                  <a:close/>
                </a:path>
                <a:path w="257809" h="225425">
                  <a:moveTo>
                    <a:pt x="187722" y="26783"/>
                  </a:moveTo>
                  <a:lnTo>
                    <a:pt x="182683" y="26783"/>
                  </a:lnTo>
                  <a:lnTo>
                    <a:pt x="181640" y="27137"/>
                  </a:lnTo>
                  <a:lnTo>
                    <a:pt x="178134" y="29500"/>
                  </a:lnTo>
                  <a:lnTo>
                    <a:pt x="192480" y="29532"/>
                  </a:lnTo>
                  <a:lnTo>
                    <a:pt x="190964" y="28520"/>
                  </a:lnTo>
                  <a:lnTo>
                    <a:pt x="188752" y="27089"/>
                  </a:lnTo>
                  <a:lnTo>
                    <a:pt x="187722" y="26783"/>
                  </a:lnTo>
                  <a:close/>
                </a:path>
                <a:path w="257809" h="225425">
                  <a:moveTo>
                    <a:pt x="163494" y="15948"/>
                  </a:moveTo>
                  <a:lnTo>
                    <a:pt x="159473" y="18166"/>
                  </a:lnTo>
                  <a:lnTo>
                    <a:pt x="170192" y="18166"/>
                  </a:lnTo>
                  <a:lnTo>
                    <a:pt x="167867" y="16382"/>
                  </a:lnTo>
                  <a:lnTo>
                    <a:pt x="163494" y="15948"/>
                  </a:lnTo>
                  <a:close/>
                </a:path>
                <a:path w="257809" h="225425">
                  <a:moveTo>
                    <a:pt x="89429" y="13938"/>
                  </a:moveTo>
                  <a:lnTo>
                    <a:pt x="84704" y="14276"/>
                  </a:lnTo>
                  <a:lnTo>
                    <a:pt x="82834" y="14967"/>
                  </a:lnTo>
                  <a:lnTo>
                    <a:pt x="80261" y="17057"/>
                  </a:lnTo>
                  <a:lnTo>
                    <a:pt x="157897" y="17057"/>
                  </a:lnTo>
                  <a:lnTo>
                    <a:pt x="94757" y="17025"/>
                  </a:lnTo>
                  <a:lnTo>
                    <a:pt x="91460" y="14613"/>
                  </a:lnTo>
                  <a:lnTo>
                    <a:pt x="89429" y="13938"/>
                  </a:lnTo>
                  <a:close/>
                </a:path>
                <a:path w="257809" h="225425">
                  <a:moveTo>
                    <a:pt x="120291" y="0"/>
                  </a:moveTo>
                  <a:lnTo>
                    <a:pt x="114682" y="1880"/>
                  </a:lnTo>
                  <a:lnTo>
                    <a:pt x="111827" y="4405"/>
                  </a:lnTo>
                  <a:lnTo>
                    <a:pt x="109575" y="8568"/>
                  </a:lnTo>
                  <a:lnTo>
                    <a:pt x="104106" y="8568"/>
                  </a:lnTo>
                  <a:lnTo>
                    <a:pt x="100708" y="10755"/>
                  </a:lnTo>
                  <a:lnTo>
                    <a:pt x="97271" y="16173"/>
                  </a:lnTo>
                  <a:lnTo>
                    <a:pt x="97105" y="16333"/>
                  </a:lnTo>
                  <a:lnTo>
                    <a:pt x="94757" y="17025"/>
                  </a:lnTo>
                  <a:lnTo>
                    <a:pt x="157889" y="17025"/>
                  </a:lnTo>
                  <a:lnTo>
                    <a:pt x="156784" y="12186"/>
                  </a:lnTo>
                  <a:lnTo>
                    <a:pt x="154760" y="9099"/>
                  </a:lnTo>
                  <a:lnTo>
                    <a:pt x="136276" y="9099"/>
                  </a:lnTo>
                  <a:lnTo>
                    <a:pt x="131351" y="8568"/>
                  </a:lnTo>
                  <a:lnTo>
                    <a:pt x="129164" y="4935"/>
                  </a:lnTo>
                  <a:lnTo>
                    <a:pt x="127669" y="3376"/>
                  </a:lnTo>
                  <a:lnTo>
                    <a:pt x="125847" y="2186"/>
                  </a:lnTo>
                  <a:lnTo>
                    <a:pt x="123066" y="434"/>
                  </a:lnTo>
                  <a:lnTo>
                    <a:pt x="120291" y="0"/>
                  </a:lnTo>
                  <a:close/>
                </a:path>
                <a:path w="257809" h="225425">
                  <a:moveTo>
                    <a:pt x="147335" y="4019"/>
                  </a:moveTo>
                  <a:lnTo>
                    <a:pt x="142446" y="4019"/>
                  </a:lnTo>
                  <a:lnTo>
                    <a:pt x="139493" y="5433"/>
                  </a:lnTo>
                  <a:lnTo>
                    <a:pt x="136276" y="9099"/>
                  </a:lnTo>
                  <a:lnTo>
                    <a:pt x="154760" y="9099"/>
                  </a:lnTo>
                  <a:lnTo>
                    <a:pt x="153706" y="7491"/>
                  </a:lnTo>
                  <a:lnTo>
                    <a:pt x="148880" y="4501"/>
                  </a:lnTo>
                  <a:lnTo>
                    <a:pt x="147335" y="4019"/>
                  </a:lnTo>
                  <a:close/>
                </a:path>
              </a:pathLst>
            </a:custGeom>
            <a:solidFill>
              <a:srgbClr val="A00D00"/>
            </a:solidFill>
          </p:spPr>
          <p:txBody>
            <a:bodyPr wrap="square" lIns="0" tIns="0" rIns="0" bIns="0" rtlCol="0"/>
            <a:lstStyle/>
            <a:p>
              <a:pPr defTabSz="685800"/>
              <a:endParaRPr sz="135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0292" y="6121908"/>
              <a:ext cx="359676" cy="3871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5532" y="6175248"/>
              <a:ext cx="257555" cy="284988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55448" y="1183063"/>
            <a:ext cx="6548914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2.</a:t>
            </a:r>
            <a:r>
              <a:rPr sz="1950" b="1" spc="-4" dirty="0"/>
              <a:t> </a:t>
            </a:r>
            <a:r>
              <a:rPr sz="1950" b="1" dirty="0"/>
              <a:t>Novedades respecto a la</a:t>
            </a:r>
            <a:r>
              <a:rPr sz="1950" b="1" spc="-8" dirty="0"/>
              <a:t> </a:t>
            </a:r>
            <a:r>
              <a:rPr sz="1950" b="1" spc="-49" dirty="0"/>
              <a:t>PAC</a:t>
            </a:r>
            <a:r>
              <a:rPr sz="1950" b="1" spc="-8" dirty="0"/>
              <a:t> </a:t>
            </a:r>
            <a:r>
              <a:rPr sz="1950" b="1" dirty="0"/>
              <a:t>actual.-</a:t>
            </a:r>
            <a:r>
              <a:rPr sz="1950" b="1" spc="-38" dirty="0"/>
              <a:t> </a:t>
            </a:r>
            <a:r>
              <a:rPr sz="1950" b="1" spc="11" dirty="0"/>
              <a:t>Ovino</a:t>
            </a:r>
            <a:r>
              <a:rPr sz="1950" b="1" spc="-4" dirty="0"/>
              <a:t> </a:t>
            </a:r>
            <a:r>
              <a:rPr sz="1950" b="1" dirty="0"/>
              <a:t>y </a:t>
            </a:r>
            <a:r>
              <a:rPr sz="1950" b="1" spc="-4" dirty="0"/>
              <a:t>Caprino</a:t>
            </a:r>
            <a:endParaRPr sz="195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56</a:t>
            </a:fld>
            <a:endParaRPr kern="0" spc="-4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02848" y="3317652"/>
            <a:ext cx="1044893" cy="155734"/>
          </a:xfrm>
          <a:custGeom>
            <a:avLst/>
            <a:gdLst/>
            <a:ahLst/>
            <a:cxnLst/>
            <a:rect l="l" t="t" r="r" b="b"/>
            <a:pathLst>
              <a:path w="1393190" h="207645">
                <a:moveTo>
                  <a:pt x="440423" y="0"/>
                </a:moveTo>
                <a:lnTo>
                  <a:pt x="388620" y="0"/>
                </a:lnTo>
                <a:lnTo>
                  <a:pt x="0" y="0"/>
                </a:lnTo>
                <a:lnTo>
                  <a:pt x="0" y="207264"/>
                </a:lnTo>
                <a:lnTo>
                  <a:pt x="388620" y="207264"/>
                </a:lnTo>
                <a:lnTo>
                  <a:pt x="440423" y="207264"/>
                </a:lnTo>
                <a:lnTo>
                  <a:pt x="440423" y="0"/>
                </a:lnTo>
                <a:close/>
              </a:path>
              <a:path w="1393190" h="207645">
                <a:moveTo>
                  <a:pt x="1392936" y="0"/>
                </a:moveTo>
                <a:lnTo>
                  <a:pt x="775716" y="0"/>
                </a:lnTo>
                <a:lnTo>
                  <a:pt x="719328" y="0"/>
                </a:lnTo>
                <a:lnTo>
                  <a:pt x="533400" y="0"/>
                </a:lnTo>
                <a:lnTo>
                  <a:pt x="440436" y="0"/>
                </a:lnTo>
                <a:lnTo>
                  <a:pt x="440436" y="207264"/>
                </a:lnTo>
                <a:lnTo>
                  <a:pt x="533400" y="207264"/>
                </a:lnTo>
                <a:lnTo>
                  <a:pt x="719328" y="207264"/>
                </a:lnTo>
                <a:lnTo>
                  <a:pt x="775716" y="207264"/>
                </a:lnTo>
                <a:lnTo>
                  <a:pt x="1392936" y="207264"/>
                </a:lnTo>
                <a:lnTo>
                  <a:pt x="139293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89901" y="5580774"/>
            <a:ext cx="1098709" cy="132874"/>
          </a:xfrm>
          <a:custGeom>
            <a:avLst/>
            <a:gdLst/>
            <a:ahLst/>
            <a:cxnLst/>
            <a:rect l="l" t="t" r="r" b="b"/>
            <a:pathLst>
              <a:path w="1464945" h="177164">
                <a:moveTo>
                  <a:pt x="950963" y="0"/>
                </a:moveTo>
                <a:lnTo>
                  <a:pt x="495300" y="0"/>
                </a:lnTo>
                <a:lnTo>
                  <a:pt x="452628" y="0"/>
                </a:lnTo>
                <a:lnTo>
                  <a:pt x="0" y="0"/>
                </a:lnTo>
                <a:lnTo>
                  <a:pt x="0" y="176784"/>
                </a:lnTo>
                <a:lnTo>
                  <a:pt x="452628" y="176784"/>
                </a:lnTo>
                <a:lnTo>
                  <a:pt x="495300" y="176784"/>
                </a:lnTo>
                <a:lnTo>
                  <a:pt x="950963" y="176784"/>
                </a:lnTo>
                <a:lnTo>
                  <a:pt x="950963" y="0"/>
                </a:lnTo>
                <a:close/>
              </a:path>
              <a:path w="1464945" h="177164">
                <a:moveTo>
                  <a:pt x="1464564" y="0"/>
                </a:moveTo>
                <a:lnTo>
                  <a:pt x="1464564" y="0"/>
                </a:lnTo>
                <a:lnTo>
                  <a:pt x="950976" y="0"/>
                </a:lnTo>
                <a:lnTo>
                  <a:pt x="950976" y="176784"/>
                </a:lnTo>
                <a:lnTo>
                  <a:pt x="1464564" y="176784"/>
                </a:lnTo>
                <a:lnTo>
                  <a:pt x="14645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3512" y="1904904"/>
            <a:ext cx="5486400" cy="16193"/>
          </a:xfrm>
          <a:custGeom>
            <a:avLst/>
            <a:gdLst/>
            <a:ahLst/>
            <a:cxnLst/>
            <a:rect l="l" t="t" r="r" b="b"/>
            <a:pathLst>
              <a:path w="7315200" h="21590">
                <a:moveTo>
                  <a:pt x="7315200" y="0"/>
                </a:moveTo>
                <a:lnTo>
                  <a:pt x="0" y="0"/>
                </a:lnTo>
                <a:lnTo>
                  <a:pt x="0" y="21336"/>
                </a:lnTo>
                <a:lnTo>
                  <a:pt x="7315200" y="21336"/>
                </a:lnTo>
                <a:lnTo>
                  <a:pt x="731520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926" y="1712785"/>
            <a:ext cx="1994535" cy="20630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defTabSz="685800">
              <a:spcBef>
                <a:spcPts val="79"/>
              </a:spcBef>
              <a:tabLst>
                <a:tab pos="266224" algn="l"/>
              </a:tabLst>
            </a:pPr>
            <a:r>
              <a:rPr sz="1013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Ayuda</a:t>
            </a:r>
            <a:r>
              <a:rPr sz="1275" b="1" kern="0" spc="-3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asociada</a:t>
            </a:r>
            <a:r>
              <a:rPr sz="1275" b="1" kern="0" spc="-23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8" dirty="0">
                <a:solidFill>
                  <a:srgbClr val="7E7E7E"/>
                </a:solidFill>
                <a:latin typeface="Trebuchet MS"/>
                <a:cs typeface="Trebuchet MS"/>
              </a:rPr>
              <a:t>para</a:t>
            </a:r>
            <a:r>
              <a:rPr sz="1275" b="1" kern="0" spc="-49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la</a:t>
            </a:r>
            <a:endParaRPr sz="1275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28304" y="1733454"/>
            <a:ext cx="3731419" cy="17953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444"/>
              </a:lnSpc>
            </a:pP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producción</a:t>
            </a:r>
            <a:r>
              <a:rPr sz="1275" b="1" kern="0" spc="-1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sostenible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de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leche</a:t>
            </a:r>
            <a:r>
              <a:rPr sz="1275" b="1" kern="0" spc="-1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de</a:t>
            </a:r>
            <a:r>
              <a:rPr sz="1275" b="1" kern="0" spc="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oveja</a:t>
            </a:r>
            <a:r>
              <a:rPr sz="1275" b="1" kern="0" spc="-1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y</a:t>
            </a:r>
            <a:r>
              <a:rPr sz="1275" b="1" kern="0" spc="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8" dirty="0">
                <a:solidFill>
                  <a:srgbClr val="7E7E7E"/>
                </a:solidFill>
                <a:latin typeface="Trebuchet MS"/>
                <a:cs typeface="Trebuchet MS"/>
              </a:rPr>
              <a:t>cabra.</a:t>
            </a:r>
            <a:endParaRPr sz="1275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826" y="2113978"/>
            <a:ext cx="7652861" cy="224359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defTabSz="685800">
              <a:spcBef>
                <a:spcPts val="71"/>
              </a:spcBef>
            </a:pPr>
            <a:r>
              <a:rPr sz="938" kern="0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dirty="0">
                <a:solidFill>
                  <a:srgbClr val="7AA31F"/>
                </a:solidFill>
                <a:latin typeface="Trebuchet MS"/>
                <a:cs typeface="Trebuchet MS"/>
              </a:rPr>
              <a:t>¿Qué</a:t>
            </a:r>
            <a:r>
              <a:rPr sz="1200" b="1" kern="0" spc="-11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1949" defTabSz="685800">
              <a:spcBef>
                <a:spcPts val="907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explotación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ganado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ovino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caprino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producción</a:t>
            </a:r>
            <a:r>
              <a:rPr sz="105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mixta 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6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 anual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 cabeza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1949" defTabSz="685800">
              <a:spcBef>
                <a:spcPts val="893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Cada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año 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49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4" dirty="0">
                <a:solidFill>
                  <a:srgbClr val="C42E1A"/>
                </a:solidFill>
                <a:latin typeface="Trebuchet MS"/>
                <a:cs typeface="Trebuchet MS"/>
              </a:rPr>
              <a:t>44.680.000</a:t>
            </a:r>
            <a:r>
              <a:rPr sz="1200" kern="0" spc="-15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200" kern="0" spc="-8" dirty="0">
                <a:solidFill>
                  <a:srgbClr val="C42E1A"/>
                </a:solidFill>
                <a:latin typeface="Trebuchet MS"/>
                <a:cs typeface="Trebuchet MS"/>
              </a:rPr>
              <a:t>EUROS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defTabSz="685800"/>
            <a:endParaRPr sz="116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/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¿Condiciones?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07169" defTabSz="685800">
              <a:spcBef>
                <a:spcPts val="611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elegible:</a:t>
            </a:r>
            <a:r>
              <a:rPr sz="1050" kern="0" spc="30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hembras reproductoras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ov/cap (</a:t>
            </a:r>
            <a:r>
              <a:rPr sz="10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fechas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,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edad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+12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meses**;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SITRAN).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07169" defTabSz="685800">
              <a:spcBef>
                <a:spcPts val="604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hembras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elegibles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≥30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ovino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≥10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caprino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(CCAA</a:t>
            </a:r>
            <a:r>
              <a:rPr sz="1050" kern="0" spc="-5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adaptarlo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 censo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menos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del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2%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del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nacional).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07169" defTabSz="685800">
              <a:spcBef>
                <a:spcPts val="593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Explotaciones: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REGA</a:t>
            </a:r>
            <a:r>
              <a:rPr sz="1050" kern="0" spc="-7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OV/CAP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tipo 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“PASTO”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“PROD.</a:t>
            </a:r>
            <a:r>
              <a:rPr sz="105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REPROD.”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(leche/mixta).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07169" marR="3810" defTabSz="685800">
              <a:lnSpc>
                <a:spcPct val="100699"/>
              </a:lnSpc>
              <a:spcBef>
                <a:spcPts val="585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producción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(volumen):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litros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leche/hembra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</a:t>
            </a:r>
            <a:r>
              <a:rPr sz="1050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</a:t>
            </a:r>
            <a:r>
              <a:rPr sz="1050" kern="0" spc="-4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≥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80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</a:t>
            </a:r>
            <a:r>
              <a:rPr sz="105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ovino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≥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200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</a:t>
            </a:r>
            <a:r>
              <a:rPr sz="105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caprino;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entregas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1/06(n-1)</a:t>
            </a:r>
            <a:r>
              <a:rPr sz="1050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31/05/VD </a:t>
            </a:r>
            <a:r>
              <a:rPr sz="1050" kern="0" spc="-307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(n-1))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8708" y="4418933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7292" y="4403502"/>
            <a:ext cx="7037070" cy="14106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1110"/>
              </a:lnSpc>
            </a:pPr>
            <a:r>
              <a:rPr sz="975" b="1" i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Si</a:t>
            </a:r>
            <a:r>
              <a:rPr sz="975" b="1" i="1" kern="0" spc="4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75" b="1" i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no</a:t>
            </a:r>
            <a:r>
              <a:rPr sz="975" b="1" i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75" b="1" i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alcanza</a:t>
            </a:r>
            <a:r>
              <a:rPr sz="975" b="1" i="1" kern="0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75" b="1" i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umbral</a:t>
            </a:r>
            <a:r>
              <a:rPr sz="900" b="1" i="1" kern="0" spc="-8" dirty="0">
                <a:solidFill>
                  <a:srgbClr val="476012"/>
                </a:solidFill>
                <a:latin typeface="Trebuchet MS"/>
                <a:cs typeface="Trebuchet MS"/>
              </a:rPr>
              <a:t>!</a:t>
            </a:r>
            <a:r>
              <a:rPr sz="900" b="1" i="1" kern="0" spc="11" dirty="0">
                <a:solidFill>
                  <a:srgbClr val="476012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cálculo cabezas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con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dcho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ayuda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relación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volumen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que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tiene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/lo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que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falte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alcanzar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</a:t>
            </a:r>
            <a:r>
              <a:rPr sz="900" i="1" kern="0" spc="-4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≥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50%).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9826" y="4591088"/>
            <a:ext cx="4267200" cy="1154803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9525" defTabSz="685800">
              <a:spcBef>
                <a:spcPts val="525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¿Ayuda?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1949" defTabSz="685800">
              <a:spcBef>
                <a:spcPts val="450"/>
              </a:spcBef>
            </a:pPr>
            <a:r>
              <a:rPr sz="938" kern="0" spc="-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200" b="1" kern="0" spc="-19" dirty="0">
                <a:solidFill>
                  <a:srgbClr val="7AA31F"/>
                </a:solidFill>
                <a:latin typeface="Trebuchet MS"/>
                <a:cs typeface="Trebuchet MS"/>
              </a:rPr>
              <a:t>MAPA:</a:t>
            </a:r>
            <a:r>
              <a:rPr sz="1200" b="1" kern="0" spc="4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anualmente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importes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unitarios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información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CCAA</a:t>
            </a:r>
            <a:endParaRPr sz="105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1949" defTabSz="685800">
              <a:spcBef>
                <a:spcPts val="450"/>
              </a:spcBef>
            </a:pPr>
            <a:r>
              <a:rPr sz="938" kern="0" spc="-11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2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120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2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IU:</a:t>
            </a:r>
            <a:endParaRPr sz="12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694849" defTabSz="685800">
              <a:spcBef>
                <a:spcPts val="461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4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Peninsular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694849" defTabSz="685800">
              <a:spcBef>
                <a:spcPts val="450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Insular:</a:t>
            </a:r>
            <a:r>
              <a:rPr sz="90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P+50%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2694" y="5082924"/>
            <a:ext cx="3591306" cy="912123"/>
          </a:xfrm>
          <a:prstGeom prst="rect">
            <a:avLst/>
          </a:prstGeom>
        </p:spPr>
      </p:pic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636705" y="5139537"/>
          <a:ext cx="3443764" cy="835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2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9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Región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ayuda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IU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(EUR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animal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elegible)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Anual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(2023-2027)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8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12,49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10,55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30,22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18,73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15,83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45,33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52694" y="5460110"/>
            <a:ext cx="642366" cy="472059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55448" y="1183063"/>
            <a:ext cx="6548914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2.</a:t>
            </a:r>
            <a:r>
              <a:rPr sz="1950" b="1" spc="-4" dirty="0"/>
              <a:t> </a:t>
            </a:r>
            <a:r>
              <a:rPr sz="1950" b="1" dirty="0"/>
              <a:t>Novedades respecto a la</a:t>
            </a:r>
            <a:r>
              <a:rPr sz="1950" b="1" spc="-8" dirty="0"/>
              <a:t> </a:t>
            </a:r>
            <a:r>
              <a:rPr sz="1950" b="1" spc="-49" dirty="0"/>
              <a:t>PAC</a:t>
            </a:r>
            <a:r>
              <a:rPr sz="1950" b="1" spc="-8" dirty="0"/>
              <a:t> </a:t>
            </a:r>
            <a:r>
              <a:rPr sz="1950" b="1" dirty="0"/>
              <a:t>actual.-</a:t>
            </a:r>
            <a:r>
              <a:rPr sz="1950" b="1" spc="-38" dirty="0"/>
              <a:t> </a:t>
            </a:r>
            <a:r>
              <a:rPr sz="1950" b="1" spc="11" dirty="0"/>
              <a:t>Ovino</a:t>
            </a:r>
            <a:r>
              <a:rPr sz="1950" b="1" spc="-4" dirty="0"/>
              <a:t> </a:t>
            </a:r>
            <a:r>
              <a:rPr sz="1950" b="1" dirty="0"/>
              <a:t>y </a:t>
            </a:r>
            <a:r>
              <a:rPr sz="1950" b="1" spc="-4" dirty="0"/>
              <a:t>Caprino</a:t>
            </a:r>
            <a:endParaRPr sz="195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57</a:t>
            </a:fld>
            <a:endParaRPr kern="0" spc="-4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4259" y="1569053"/>
            <a:ext cx="7765733" cy="363855"/>
          </a:xfrm>
          <a:custGeom>
            <a:avLst/>
            <a:gdLst/>
            <a:ahLst/>
            <a:cxnLst/>
            <a:rect l="l" t="t" r="r" b="b"/>
            <a:pathLst>
              <a:path w="10354310" h="485140">
                <a:moveTo>
                  <a:pt x="10354031" y="0"/>
                </a:moveTo>
                <a:lnTo>
                  <a:pt x="10354031" y="0"/>
                </a:lnTo>
                <a:lnTo>
                  <a:pt x="615696" y="0"/>
                </a:lnTo>
                <a:lnTo>
                  <a:pt x="615696" y="233172"/>
                </a:lnTo>
                <a:lnTo>
                  <a:pt x="615683" y="0"/>
                </a:lnTo>
                <a:lnTo>
                  <a:pt x="0" y="0"/>
                </a:lnTo>
                <a:lnTo>
                  <a:pt x="0" y="233172"/>
                </a:lnTo>
                <a:lnTo>
                  <a:pt x="0" y="251460"/>
                </a:lnTo>
                <a:lnTo>
                  <a:pt x="0" y="484632"/>
                </a:lnTo>
                <a:lnTo>
                  <a:pt x="379463" y="484632"/>
                </a:lnTo>
                <a:lnTo>
                  <a:pt x="379463" y="251460"/>
                </a:lnTo>
                <a:lnTo>
                  <a:pt x="379476" y="484632"/>
                </a:lnTo>
                <a:lnTo>
                  <a:pt x="441960" y="484632"/>
                </a:lnTo>
                <a:lnTo>
                  <a:pt x="7098779" y="484632"/>
                </a:lnTo>
                <a:lnTo>
                  <a:pt x="7098779" y="251460"/>
                </a:lnTo>
                <a:lnTo>
                  <a:pt x="10354031" y="251460"/>
                </a:lnTo>
                <a:lnTo>
                  <a:pt x="1035403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32434" y="3922490"/>
            <a:ext cx="1044893" cy="155734"/>
          </a:xfrm>
          <a:custGeom>
            <a:avLst/>
            <a:gdLst/>
            <a:ahLst/>
            <a:cxnLst/>
            <a:rect l="l" t="t" r="r" b="b"/>
            <a:pathLst>
              <a:path w="1393190" h="207645">
                <a:moveTo>
                  <a:pt x="533387" y="0"/>
                </a:moveTo>
                <a:lnTo>
                  <a:pt x="440436" y="0"/>
                </a:lnTo>
                <a:lnTo>
                  <a:pt x="388620" y="0"/>
                </a:lnTo>
                <a:lnTo>
                  <a:pt x="0" y="0"/>
                </a:lnTo>
                <a:lnTo>
                  <a:pt x="0" y="207264"/>
                </a:lnTo>
                <a:lnTo>
                  <a:pt x="388620" y="207264"/>
                </a:lnTo>
                <a:lnTo>
                  <a:pt x="440436" y="207264"/>
                </a:lnTo>
                <a:lnTo>
                  <a:pt x="533387" y="207264"/>
                </a:lnTo>
                <a:lnTo>
                  <a:pt x="533387" y="0"/>
                </a:lnTo>
                <a:close/>
              </a:path>
              <a:path w="1393190" h="207645">
                <a:moveTo>
                  <a:pt x="1392936" y="0"/>
                </a:moveTo>
                <a:lnTo>
                  <a:pt x="775716" y="0"/>
                </a:lnTo>
                <a:lnTo>
                  <a:pt x="719328" y="0"/>
                </a:lnTo>
                <a:lnTo>
                  <a:pt x="533400" y="0"/>
                </a:lnTo>
                <a:lnTo>
                  <a:pt x="533400" y="207264"/>
                </a:lnTo>
                <a:lnTo>
                  <a:pt x="719328" y="207264"/>
                </a:lnTo>
                <a:lnTo>
                  <a:pt x="775716" y="207264"/>
                </a:lnTo>
                <a:lnTo>
                  <a:pt x="1392936" y="207264"/>
                </a:lnTo>
                <a:lnTo>
                  <a:pt x="139293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4259" y="1740503"/>
            <a:ext cx="7716679" cy="16193"/>
          </a:xfrm>
          <a:custGeom>
            <a:avLst/>
            <a:gdLst/>
            <a:ahLst/>
            <a:cxnLst/>
            <a:rect l="l" t="t" r="r" b="b"/>
            <a:pathLst>
              <a:path w="10288905" h="21590">
                <a:moveTo>
                  <a:pt x="10288511" y="0"/>
                </a:moveTo>
                <a:lnTo>
                  <a:pt x="0" y="0"/>
                </a:lnTo>
                <a:lnTo>
                  <a:pt x="0" y="21336"/>
                </a:lnTo>
                <a:lnTo>
                  <a:pt x="10288511" y="21336"/>
                </a:lnTo>
                <a:lnTo>
                  <a:pt x="10288511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685800"/>
            <a:endParaRPr sz="135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644" y="1548384"/>
            <a:ext cx="7993380" cy="1691169"/>
          </a:xfrm>
          <a:prstGeom prst="rect">
            <a:avLst/>
          </a:prstGeom>
        </p:spPr>
        <p:txBody>
          <a:bodyPr vert="horz" wrap="square" lIns="0" tIns="31433" rIns="0" bIns="0" rtlCol="0">
            <a:spAutoFit/>
          </a:bodyPr>
          <a:lstStyle/>
          <a:p>
            <a:pPr marL="266224" marR="3810" indent="-257175" defTabSz="685800">
              <a:lnSpc>
                <a:spcPts val="1379"/>
              </a:lnSpc>
              <a:spcBef>
                <a:spcPts val="248"/>
              </a:spcBef>
              <a:tabLst>
                <a:tab pos="266224" algn="l"/>
              </a:tabLst>
            </a:pPr>
            <a:r>
              <a:rPr sz="1013" kern="0" spc="143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Ayuda</a:t>
            </a:r>
            <a:r>
              <a:rPr sz="1275" b="1" kern="0" spc="79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asociada</a:t>
            </a:r>
            <a:r>
              <a:rPr sz="1275" b="1" kern="0" spc="9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ganaderos</a:t>
            </a:r>
            <a:r>
              <a:rPr sz="1275" b="1" kern="0" spc="83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extensivos</a:t>
            </a:r>
            <a:r>
              <a:rPr sz="1275" b="1" kern="0" spc="90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y</a:t>
            </a:r>
            <a:r>
              <a:rPr sz="1275" b="1" kern="0" spc="10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semiextensivos</a:t>
            </a:r>
            <a:r>
              <a:rPr sz="1275" b="1" kern="0" spc="9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de</a:t>
            </a:r>
            <a:r>
              <a:rPr sz="1275" b="1" kern="0" spc="10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4" dirty="0">
                <a:solidFill>
                  <a:srgbClr val="7E7E7E"/>
                </a:solidFill>
                <a:latin typeface="Trebuchet MS"/>
                <a:cs typeface="Trebuchet MS"/>
              </a:rPr>
              <a:t>ovino</a:t>
            </a:r>
            <a:r>
              <a:rPr sz="1275" b="1" kern="0" spc="9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y</a:t>
            </a:r>
            <a:r>
              <a:rPr sz="1275" b="1" kern="0" spc="10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caprino</a:t>
            </a:r>
            <a:r>
              <a:rPr sz="1275" b="1" kern="0" spc="9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sin</a:t>
            </a:r>
            <a:r>
              <a:rPr sz="1275" b="1" kern="0" spc="101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pastos</a:t>
            </a:r>
            <a:r>
              <a:rPr sz="1275" b="1" kern="0" spc="98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a</a:t>
            </a:r>
            <a:r>
              <a:rPr sz="1275" b="1" kern="0" spc="94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spc="-4" dirty="0">
                <a:solidFill>
                  <a:srgbClr val="7E7E7E"/>
                </a:solidFill>
                <a:latin typeface="Trebuchet MS"/>
                <a:cs typeface="Trebuchet MS"/>
              </a:rPr>
              <a:t>disposición</a:t>
            </a:r>
            <a:r>
              <a:rPr sz="1275" b="1" kern="0" spc="10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kern="0" dirty="0">
                <a:solidFill>
                  <a:srgbClr val="7E7E7E"/>
                </a:solidFill>
                <a:latin typeface="Trebuchet MS"/>
                <a:cs typeface="Trebuchet MS"/>
              </a:rPr>
              <a:t>y </a:t>
            </a:r>
            <a:r>
              <a:rPr sz="1275" b="1" kern="0" spc="-37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275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que</a:t>
            </a:r>
            <a:r>
              <a:rPr sz="1275" b="1" u="sng" kern="0" spc="-19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275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pastorean</a:t>
            </a:r>
            <a:r>
              <a:rPr sz="1275" b="1" u="sng" kern="0" spc="-34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275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superficies</a:t>
            </a:r>
            <a:r>
              <a:rPr sz="1275" b="1" u="sng" kern="0" spc="-8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275" b="1" u="sng" kern="0" spc="-4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de rastrojeras/barbechos/</a:t>
            </a:r>
            <a:r>
              <a:rPr sz="1275" b="1" u="sng" kern="0" spc="-26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</a:t>
            </a:r>
            <a:r>
              <a:rPr sz="1275" b="1" u="sng" kern="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restos</a:t>
            </a:r>
            <a:r>
              <a:rPr sz="1275" b="1" u="sng" kern="0" spc="-4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Trebuchet MS"/>
                <a:cs typeface="Trebuchet MS"/>
              </a:rPr>
              <a:t> hortícolas.</a:t>
            </a:r>
            <a:endParaRPr sz="1275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1031"/>
              </a:spcBef>
            </a:pPr>
            <a:r>
              <a:rPr sz="938" kern="0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dirty="0">
                <a:solidFill>
                  <a:srgbClr val="7AA31F"/>
                </a:solidFill>
                <a:latin typeface="Trebuchet MS"/>
                <a:cs typeface="Trebuchet MS"/>
              </a:rPr>
              <a:t>¿Qué</a:t>
            </a:r>
            <a:r>
              <a:rPr sz="1200" b="1" kern="0" spc="-11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200" b="1" kern="0" spc="-8" dirty="0">
                <a:solidFill>
                  <a:srgbClr val="7AA31F"/>
                </a:solidFill>
                <a:latin typeface="Trebuchet MS"/>
                <a:cs typeface="Trebuchet MS"/>
              </a:rPr>
              <a:t>es?</a:t>
            </a:r>
            <a:endParaRPr sz="12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550069" defTabSz="685800">
              <a:spcBef>
                <a:spcPts val="458"/>
              </a:spcBef>
            </a:pPr>
            <a:r>
              <a:rPr sz="825" kern="0" spc="-8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explotación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ovino y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caprino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2A500F"/>
                </a:solidFill>
                <a:latin typeface="Trebuchet MS"/>
                <a:cs typeface="Trebuchet MS"/>
              </a:rPr>
              <a:t>SIN</a:t>
            </a:r>
            <a:r>
              <a:rPr sz="1050" b="1" kern="0" spc="-11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1050" b="1" kern="0" spc="-26" dirty="0">
                <a:solidFill>
                  <a:srgbClr val="2A500F"/>
                </a:solidFill>
                <a:latin typeface="Trebuchet MS"/>
                <a:cs typeface="Trebuchet MS"/>
              </a:rPr>
              <a:t>PASTOS</a:t>
            </a:r>
            <a:r>
              <a:rPr sz="1050" b="1" kern="0" spc="-4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1050" b="1" kern="0" dirty="0">
                <a:solidFill>
                  <a:srgbClr val="2A500F"/>
                </a:solidFill>
                <a:latin typeface="Trebuchet MS"/>
                <a:cs typeface="Trebuchet MS"/>
              </a:rPr>
              <a:t>+</a:t>
            </a:r>
            <a:r>
              <a:rPr sz="1050" b="1" kern="0" spc="4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1050" b="1" kern="0" spc="-15" dirty="0">
                <a:solidFill>
                  <a:srgbClr val="2A500F"/>
                </a:solidFill>
                <a:latin typeface="Trebuchet MS"/>
                <a:cs typeface="Trebuchet MS"/>
              </a:rPr>
              <a:t>PASTORE</a:t>
            </a:r>
            <a:r>
              <a:rPr lang="es-ES" sz="1050" b="1" kern="0" spc="-15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1050" b="1" kern="0" spc="-15" dirty="0">
                <a:solidFill>
                  <a:srgbClr val="2A500F"/>
                </a:solidFill>
                <a:latin typeface="Trebuchet MS"/>
                <a:cs typeface="Trebuchet MS"/>
              </a:rPr>
              <a:t>EN</a:t>
            </a:r>
            <a:r>
              <a:rPr sz="1050" b="1" kern="0" dirty="0">
                <a:solidFill>
                  <a:srgbClr val="2A500F"/>
                </a:solidFill>
                <a:latin typeface="Trebuchet MS"/>
                <a:cs typeface="Trebuchet MS"/>
              </a:rPr>
              <a:t> R/B/RH</a:t>
            </a:r>
            <a:r>
              <a:rPr sz="1050" b="1" kern="0" spc="-4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1050" kern="0" spc="4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56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pago anual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cabeza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</a:t>
            </a:r>
            <a:endParaRPr sz="105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550069" defTabSz="685800">
              <a:spcBef>
                <a:spcPts val="446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Cada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año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Wingdings"/>
                <a:cs typeface="Wingdings"/>
              </a:rPr>
              <a:t></a:t>
            </a:r>
            <a:r>
              <a:rPr sz="1050" kern="0" spc="49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20.000.000</a:t>
            </a:r>
            <a:r>
              <a:rPr sz="1200" b="1" kern="0" dirty="0">
                <a:solidFill>
                  <a:srgbClr val="C42E1A"/>
                </a:solidFill>
                <a:latin typeface="Trebuchet MS"/>
                <a:cs typeface="Trebuchet MS"/>
              </a:rPr>
              <a:t> </a:t>
            </a:r>
            <a:r>
              <a:rPr sz="1200" b="1" kern="0" spc="-4" dirty="0">
                <a:solidFill>
                  <a:srgbClr val="C42E1A"/>
                </a:solidFill>
                <a:latin typeface="Trebuchet MS"/>
                <a:cs typeface="Trebuchet MS"/>
              </a:rPr>
              <a:t>EUROS</a:t>
            </a:r>
            <a:endParaRPr sz="12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52425" defTabSz="685800">
              <a:spcBef>
                <a:spcPts val="900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¿Condiciones?</a:t>
            </a:r>
            <a:endParaRPr sz="12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468630" defTabSz="685800">
              <a:spcBef>
                <a:spcPts val="454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Beneficiario:</a:t>
            </a:r>
            <a:endParaRPr sz="105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725" y="3677126"/>
            <a:ext cx="74295" cy="12029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defTabSz="685800">
              <a:spcBef>
                <a:spcPts val="83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endParaRPr sz="713" kern="0">
              <a:solidFill>
                <a:sysClr val="windowText" lastClr="000000"/>
              </a:solidFill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725" y="3207925"/>
            <a:ext cx="7221855" cy="6110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9525" defTabSz="685800">
              <a:spcBef>
                <a:spcPts val="525"/>
              </a:spcBef>
              <a:tabLst>
                <a:tab pos="305276" algn="l"/>
              </a:tabLst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	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: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PROPIOS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solicitante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declara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subvencionables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TC/CP</a:t>
            </a:r>
            <a:r>
              <a:rPr sz="900" i="1" kern="0" spc="-4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sobre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las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que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realizar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aprovechamiento</a:t>
            </a:r>
            <a:r>
              <a:rPr sz="900" i="1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R/B/RH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 pastoreo.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454"/>
              </a:spcBef>
              <a:tabLst>
                <a:tab pos="340519" algn="l"/>
              </a:tabLst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	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:NO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PROPIOS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solicitante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justifica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tener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acuerdo/adjudicación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900" i="1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realizar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este</a:t>
            </a:r>
            <a:r>
              <a:rPr sz="900" i="1" kern="0" spc="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pastoreo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las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declaradas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por otro</a:t>
            </a:r>
            <a:r>
              <a:rPr sz="900" i="1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titular.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340994" defTabSz="685800">
              <a:spcBef>
                <a:spcPts val="450"/>
              </a:spcBef>
            </a:pP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:solicitante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declara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≥2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subvencionables pastos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ó</a:t>
            </a:r>
            <a:r>
              <a:rPr sz="900" i="1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las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pastos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declarados</a:t>
            </a:r>
            <a:r>
              <a:rPr sz="900" i="1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suponen 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+3%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su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superficie subvencionable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declarada.</a:t>
            </a:r>
            <a:endParaRPr sz="9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0545" y="3847890"/>
            <a:ext cx="7212806" cy="206274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5730" defTabSz="685800">
              <a:spcBef>
                <a:spcPts val="525"/>
              </a:spcBef>
            </a:pPr>
            <a:r>
              <a:rPr sz="825" kern="0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Animal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elegible:</a:t>
            </a:r>
            <a:r>
              <a:rPr sz="1050" kern="0" spc="307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hembras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reproductoras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ov/cap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</a:t>
            </a:r>
            <a:r>
              <a:rPr sz="1050" b="1" kern="0" spc="-4" dirty="0">
                <a:solidFill>
                  <a:srgbClr val="476012"/>
                </a:solidFill>
                <a:latin typeface="Trebuchet MS"/>
                <a:cs typeface="Trebuchet MS"/>
              </a:rPr>
              <a:t>fechas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, edad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+12</a:t>
            </a:r>
            <a:r>
              <a:rPr sz="1050" kern="0" spc="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meses**;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SITRAN).</a:t>
            </a:r>
          </a:p>
          <a:p>
            <a:pPr marL="125730" defTabSz="685800">
              <a:spcBef>
                <a:spcPts val="450"/>
              </a:spcBef>
            </a:pPr>
            <a:r>
              <a:rPr sz="825" kern="0" spc="-4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Explotaciones: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REGA</a:t>
            </a:r>
            <a:r>
              <a:rPr sz="1050" kern="0" spc="-7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OV/CAP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tipo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“PASTO”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o</a:t>
            </a:r>
            <a:r>
              <a:rPr sz="1050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“PROD.</a:t>
            </a:r>
            <a:r>
              <a:rPr sz="105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Y</a:t>
            </a:r>
            <a:r>
              <a:rPr sz="105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REPROD.”</a:t>
            </a:r>
            <a:r>
              <a:rPr sz="1050" kern="0" spc="-19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(carne/leche/mixta).</a:t>
            </a:r>
            <a:endParaRPr sz="105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476726" defTabSz="685800">
              <a:spcBef>
                <a:spcPts val="454"/>
              </a:spcBef>
              <a:tabLst>
                <a:tab pos="772954" algn="l"/>
              </a:tabLst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	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No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umbral,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pero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sí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b="1" i="1" kern="0" spc="-4" dirty="0">
                <a:solidFill>
                  <a:srgbClr val="2A500F"/>
                </a:solidFill>
                <a:latin typeface="Trebuchet MS"/>
                <a:cs typeface="Trebuchet MS"/>
              </a:rPr>
              <a:t>MÁX</a:t>
            </a:r>
            <a:r>
              <a:rPr sz="900" b="1" i="1" kern="0" spc="8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900" b="1" i="1" kern="0" spc="-4" dirty="0">
                <a:solidFill>
                  <a:srgbClr val="2A500F"/>
                </a:solidFill>
                <a:latin typeface="Trebuchet MS"/>
                <a:cs typeface="Trebuchet MS"/>
              </a:rPr>
              <a:t>animales</a:t>
            </a:r>
            <a:r>
              <a:rPr sz="900" b="1" i="1" kern="0" spc="11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900" b="1" i="1" kern="0" spc="-4" dirty="0">
                <a:solidFill>
                  <a:srgbClr val="2A500F"/>
                </a:solidFill>
                <a:latin typeface="Trebuchet MS"/>
                <a:cs typeface="Trebuchet MS"/>
              </a:rPr>
              <a:t>subvencionables/explotación</a:t>
            </a:r>
            <a:r>
              <a:rPr sz="900" b="1" i="1" kern="0" spc="8" dirty="0">
                <a:solidFill>
                  <a:srgbClr val="2A500F"/>
                </a:solidFill>
                <a:latin typeface="Trebuchet MS"/>
                <a:cs typeface="Trebuchet MS"/>
              </a:rPr>
              <a:t> </a:t>
            </a:r>
            <a:r>
              <a:rPr sz="900" b="1" i="1" kern="0" dirty="0">
                <a:solidFill>
                  <a:srgbClr val="2A500F"/>
                </a:solidFill>
                <a:latin typeface="Trebuchet MS"/>
                <a:cs typeface="Trebuchet MS"/>
              </a:rPr>
              <a:t>(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Nº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Ha</a:t>
            </a:r>
            <a:r>
              <a:rPr sz="900" i="1" kern="0" spc="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subvencionables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para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este</a:t>
            </a:r>
            <a:r>
              <a:rPr sz="900" i="1" kern="0" spc="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pastoreo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x</a:t>
            </a:r>
            <a:r>
              <a:rPr sz="900" i="1" kern="0" spc="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1,2</a:t>
            </a:r>
            <a:r>
              <a:rPr sz="900" i="1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UGM/Ha).</a:t>
            </a:r>
            <a:endParaRPr sz="9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476726" defTabSz="685800">
              <a:spcBef>
                <a:spcPts val="454"/>
              </a:spcBef>
            </a:pPr>
            <a:r>
              <a:rPr sz="713" kern="0" spc="4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713" kern="0" spc="-161" dirty="0">
                <a:solidFill>
                  <a:srgbClr val="90C225"/>
                </a:solidFill>
                <a:latin typeface="Courier New"/>
                <a:cs typeface="Courier New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Equivale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n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ias</a:t>
            </a:r>
            <a:r>
              <a:rPr sz="900" i="1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G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M</a:t>
            </a:r>
            <a:r>
              <a:rPr sz="900" i="1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en</a:t>
            </a:r>
            <a:r>
              <a:rPr sz="900" i="1" kern="0" spc="-3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</a:t>
            </a:r>
            <a:r>
              <a:rPr sz="900" i="1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E</a:t>
            </a:r>
            <a:r>
              <a:rPr sz="900" i="1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XO</a:t>
            </a:r>
            <a:r>
              <a:rPr sz="900" i="1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i="1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RD</a:t>
            </a:r>
            <a:endParaRPr sz="9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9525" defTabSz="685800">
              <a:spcBef>
                <a:spcPts val="885"/>
              </a:spcBef>
            </a:pPr>
            <a:r>
              <a:rPr sz="938" kern="0" spc="-4" dirty="0">
                <a:solidFill>
                  <a:srgbClr val="90C225"/>
                </a:solidFill>
                <a:latin typeface="Wingdings"/>
                <a:cs typeface="Wingdings"/>
              </a:rPr>
              <a:t></a:t>
            </a:r>
            <a:r>
              <a:rPr sz="1200" b="1" kern="0" spc="-4" dirty="0">
                <a:solidFill>
                  <a:srgbClr val="7AA31F"/>
                </a:solidFill>
                <a:latin typeface="Trebuchet MS"/>
                <a:cs typeface="Trebuchet MS"/>
              </a:rPr>
              <a:t>¿Ayuda?</a:t>
            </a:r>
            <a:endParaRPr sz="12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07169" defTabSz="685800">
              <a:spcBef>
                <a:spcPts val="450"/>
              </a:spcBef>
            </a:pPr>
            <a:r>
              <a:rPr sz="938" kern="0" spc="-19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200" b="1" kern="0" spc="-19" dirty="0">
                <a:solidFill>
                  <a:srgbClr val="7AA31F"/>
                </a:solidFill>
                <a:latin typeface="Trebuchet MS"/>
                <a:cs typeface="Trebuchet MS"/>
              </a:rPr>
              <a:t>MAPA:</a:t>
            </a:r>
            <a:r>
              <a:rPr sz="1200" b="1" kern="0" spc="8" dirty="0">
                <a:solidFill>
                  <a:srgbClr val="7AA31F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anualmente</a:t>
            </a:r>
            <a:r>
              <a:rPr sz="105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importes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unitarios</a:t>
            </a:r>
            <a:r>
              <a:rPr sz="1050" kern="0" spc="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según</a:t>
            </a:r>
            <a:r>
              <a:rPr sz="1050" kern="0" spc="-1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05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información </a:t>
            </a:r>
            <a:r>
              <a:rPr sz="1050" kern="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CCAA</a:t>
            </a:r>
          </a:p>
          <a:p>
            <a:pPr marL="352425" defTabSz="685800">
              <a:spcBef>
                <a:spcPts val="450"/>
              </a:spcBef>
            </a:pPr>
            <a:r>
              <a:rPr sz="938" kern="0" spc="-11" dirty="0">
                <a:solidFill>
                  <a:srgbClr val="90C225"/>
                </a:solidFill>
                <a:latin typeface="Wingdings"/>
                <a:cs typeface="Wingdings"/>
              </a:rPr>
              <a:t></a:t>
            </a:r>
            <a:r>
              <a:rPr sz="1200" kern="0" spc="-11" dirty="0">
                <a:solidFill>
                  <a:sysClr val="windowText" lastClr="000000"/>
                </a:solidFill>
                <a:latin typeface="Trebuchet MS"/>
                <a:cs typeface="Trebuchet MS"/>
              </a:rPr>
              <a:t>Ayuda</a:t>
            </a:r>
            <a:r>
              <a:rPr sz="1200" kern="0" spc="-23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12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IU:</a:t>
            </a:r>
            <a:endParaRPr sz="12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695325" defTabSz="685800">
              <a:spcBef>
                <a:spcPts val="465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45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Peninsular</a:t>
            </a:r>
            <a:endParaRPr sz="9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695325" defTabSz="685800">
              <a:spcBef>
                <a:spcPts val="450"/>
              </a:spcBef>
            </a:pPr>
            <a:r>
              <a:rPr sz="713" kern="0" spc="-8" dirty="0">
                <a:solidFill>
                  <a:srgbClr val="90C225"/>
                </a:solidFill>
                <a:latin typeface="Courier New"/>
                <a:cs typeface="Courier New"/>
              </a:rPr>
              <a:t>o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Región</a:t>
            </a:r>
            <a:r>
              <a:rPr sz="900" kern="0" spc="-26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4" dirty="0">
                <a:solidFill>
                  <a:sysClr val="windowText" lastClr="000000"/>
                </a:solidFill>
                <a:latin typeface="Trebuchet MS"/>
                <a:cs typeface="Trebuchet MS"/>
              </a:rPr>
              <a:t>Insular:</a:t>
            </a:r>
            <a:r>
              <a:rPr sz="900" kern="0" spc="-30" dirty="0">
                <a:solidFill>
                  <a:sysClr val="windowText" lastClr="000000"/>
                </a:solidFill>
                <a:latin typeface="Trebuchet MS"/>
                <a:cs typeface="Trebuchet MS"/>
              </a:rPr>
              <a:t> </a:t>
            </a:r>
            <a:r>
              <a:rPr sz="900" kern="0" spc="-8" dirty="0">
                <a:solidFill>
                  <a:sysClr val="windowText" lastClr="000000"/>
                </a:solidFill>
                <a:latin typeface="Trebuchet MS"/>
                <a:cs typeface="Trebuchet MS"/>
              </a:rPr>
              <a:t>P+50%</a:t>
            </a:r>
            <a:endParaRPr sz="9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56691" y="3188941"/>
            <a:ext cx="319088" cy="736283"/>
            <a:chOff x="1275588" y="3108921"/>
            <a:chExt cx="425450" cy="98171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8636" y="3108921"/>
              <a:ext cx="422186" cy="42218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6058" y="3206386"/>
              <a:ext cx="177016" cy="1770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5588" y="3668229"/>
              <a:ext cx="422186" cy="4221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3010" y="3765694"/>
              <a:ext cx="177016" cy="1770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8636" y="3390861"/>
              <a:ext cx="422186" cy="42218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6058" y="3488326"/>
              <a:ext cx="177017" cy="177009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2694" y="5082924"/>
            <a:ext cx="3591306" cy="912123"/>
          </a:xfrm>
          <a:prstGeom prst="rect">
            <a:avLst/>
          </a:prstGeom>
        </p:spPr>
      </p:pic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636705" y="5139537"/>
          <a:ext cx="3443764" cy="835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2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9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Región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ayuda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IU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(EUR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animal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elegible)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Anual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(2023-2027)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47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8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dirty="0">
                          <a:latin typeface="Trebuchet MS"/>
                          <a:cs typeface="Trebuchet MS"/>
                        </a:rPr>
                        <a:t>Peninsular</a:t>
                      </a: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10,28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R="256540" algn="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2,09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R="221615" algn="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30,23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Insular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Planificado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15,43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Mínimo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R="255904" algn="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3,89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6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Máximo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R="221615" algn="r">
                        <a:lnSpc>
                          <a:spcPts val="1215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rebuchet MS"/>
                          <a:cs typeface="Trebuchet MS"/>
                        </a:rPr>
                        <a:t>45,35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14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8" name="object 18"/>
          <p:cNvGrpSpPr/>
          <p:nvPr/>
        </p:nvGrpSpPr>
        <p:grpSpPr>
          <a:xfrm>
            <a:off x="1084707" y="4226785"/>
            <a:ext cx="298609" cy="316706"/>
            <a:chOff x="1446275" y="4492713"/>
            <a:chExt cx="398145" cy="42227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6275" y="4492713"/>
              <a:ext cx="397763" cy="42218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8518" y="4581300"/>
              <a:ext cx="177693" cy="250448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752719" y="5448681"/>
            <a:ext cx="270034" cy="472440"/>
            <a:chOff x="7670292" y="6121908"/>
            <a:chExt cx="360045" cy="629920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70292" y="6423655"/>
              <a:ext cx="359676" cy="32762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85532" y="6477000"/>
              <a:ext cx="257555" cy="2255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70292" y="6121908"/>
              <a:ext cx="359676" cy="3871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85532" y="6175248"/>
              <a:ext cx="257555" cy="284988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55448" y="1183063"/>
            <a:ext cx="6548914" cy="3101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950" b="1" dirty="0"/>
              <a:t>2.</a:t>
            </a:r>
            <a:r>
              <a:rPr sz="1950" b="1" spc="-4" dirty="0"/>
              <a:t> </a:t>
            </a:r>
            <a:r>
              <a:rPr sz="1950" b="1" dirty="0"/>
              <a:t>Novedades respecto a la</a:t>
            </a:r>
            <a:r>
              <a:rPr sz="1950" b="1" spc="-8" dirty="0"/>
              <a:t> </a:t>
            </a:r>
            <a:r>
              <a:rPr sz="1950" b="1" spc="-49" dirty="0"/>
              <a:t>PAC</a:t>
            </a:r>
            <a:r>
              <a:rPr sz="1950" b="1" spc="-8" dirty="0"/>
              <a:t> </a:t>
            </a:r>
            <a:r>
              <a:rPr sz="1950" b="1" dirty="0"/>
              <a:t>actual.-</a:t>
            </a:r>
            <a:r>
              <a:rPr sz="1950" b="1" spc="-38" dirty="0"/>
              <a:t> </a:t>
            </a:r>
            <a:r>
              <a:rPr sz="1950" b="1" spc="11" dirty="0"/>
              <a:t>Ovino</a:t>
            </a:r>
            <a:r>
              <a:rPr sz="1950" b="1" spc="-4" dirty="0"/>
              <a:t> </a:t>
            </a:r>
            <a:r>
              <a:rPr sz="1950" b="1" dirty="0"/>
              <a:t>y </a:t>
            </a:r>
            <a:r>
              <a:rPr sz="1950" b="1" spc="-4" dirty="0"/>
              <a:t>Caprino</a:t>
            </a:r>
            <a:endParaRPr sz="1950"/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30003" y="5803848"/>
            <a:ext cx="134303" cy="234199"/>
          </a:xfrm>
          <a:prstGeom prst="rect">
            <a:avLst/>
          </a:prstGeom>
        </p:spPr>
        <p:txBody>
          <a:bodyPr vert="horz" wrap="square" lIns="0" tIns="3334" rIns="0" bIns="0" rtlCol="0">
            <a:spAutoFit/>
          </a:bodyPr>
          <a:lstStyle/>
          <a:p>
            <a:pPr marL="28575" defTabSz="685800">
              <a:spcBef>
                <a:spcPts val="26"/>
              </a:spcBef>
            </a:pPr>
            <a:fld id="{81D60167-4931-47E6-BA6A-407CBD079E47}" type="slidenum">
              <a:rPr kern="0" spc="-4" dirty="0"/>
              <a:pPr marL="28575" defTabSz="685800">
                <a:spcBef>
                  <a:spcPts val="26"/>
                </a:spcBef>
              </a:pPr>
              <a:t>58</a:t>
            </a:fld>
            <a:endParaRPr kern="0" spc="-4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FD0FC94-3E18-593D-9C20-85D2615CF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1" t="2650" r="5916" b="1494"/>
          <a:stretch/>
        </p:blipFill>
        <p:spPr>
          <a:xfrm>
            <a:off x="207882" y="1063027"/>
            <a:ext cx="8731817" cy="544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330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1258888" y="188913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2" name="3 Imagen">
            <a:extLst>
              <a:ext uri="{FF2B5EF4-FFF2-40B4-BE49-F238E27FC236}">
                <a16:creationId xmlns:a16="http://schemas.microsoft.com/office/drawing/2014/main" id="{10CB3EEF-0447-BFB7-060D-E4C747253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40BDDB-D556-7109-9FF3-CF387C44EF2D}"/>
              </a:ext>
            </a:extLst>
          </p:cNvPr>
          <p:cNvSpPr txBox="1"/>
          <p:nvPr/>
        </p:nvSpPr>
        <p:spPr>
          <a:xfrm>
            <a:off x="1547813" y="1095569"/>
            <a:ext cx="68160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92D050"/>
                </a:solidFill>
              </a:rPr>
              <a:t>Intervenciones de DR en </a:t>
            </a:r>
            <a:r>
              <a:rPr lang="es-ES" sz="2400" b="1" dirty="0" err="1">
                <a:solidFill>
                  <a:srgbClr val="92D050"/>
                </a:solidFill>
              </a:rPr>
              <a:t>CyL</a:t>
            </a:r>
            <a:r>
              <a:rPr lang="es-ES" sz="2400" dirty="0">
                <a:solidFill>
                  <a:srgbClr val="92D050"/>
                </a:solidFill>
              </a:rPr>
              <a:t>: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Cultivos agroindustriales sostenibles (remolacha)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Agroecosistemas extensivos de secano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Agricultura ecológica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Abonado orgánico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Introducción de cultivos minoritarios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Cultivos permanentes en paisajes singulares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Aprovechamiento forrajero extensivo mediante pastoreo con ganado ovino o caprino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Gestión sostenible de superficies forrajeras pastables y apoyo a los sistemas tradicionales de pastoreo trashumante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Apicultura para la mejora de la biodiversidad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Mantenimiento de razas autóctonas puras en peligro de extinción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Zonas con limitaciones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6B0750A6-5507-BB00-01F2-C225A49205A9}"/>
              </a:ext>
            </a:extLst>
          </p:cNvPr>
          <p:cNvGrpSpPr/>
          <p:nvPr/>
        </p:nvGrpSpPr>
        <p:grpSpPr>
          <a:xfrm rot="16200000">
            <a:off x="249391" y="2214978"/>
            <a:ext cx="1750904" cy="777875"/>
            <a:chOff x="467543" y="1916832"/>
            <a:chExt cx="2880321" cy="777875"/>
          </a:xfrm>
        </p:grpSpPr>
        <p:grpSp>
          <p:nvGrpSpPr>
            <p:cNvPr id="10" name="2 Grupo">
              <a:extLst>
                <a:ext uri="{FF2B5EF4-FFF2-40B4-BE49-F238E27FC236}">
                  <a16:creationId xmlns:a16="http://schemas.microsoft.com/office/drawing/2014/main" id="{9558A24A-F0D6-2E14-DEBF-45AF078461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543" y="1916832"/>
              <a:ext cx="2880321" cy="777875"/>
              <a:chOff x="0" y="0"/>
              <a:chExt cx="7467600" cy="777644"/>
            </a:xfrm>
          </p:grpSpPr>
          <p:sp>
            <p:nvSpPr>
              <p:cNvPr id="11" name="4 Rectángulo redondeado">
                <a:extLst>
                  <a:ext uri="{FF2B5EF4-FFF2-40B4-BE49-F238E27FC236}">
                    <a16:creationId xmlns:a16="http://schemas.microsoft.com/office/drawing/2014/main" id="{4D746556-A5A1-5283-64D3-7623D87B1D7C}"/>
                  </a:ext>
                </a:extLst>
              </p:cNvPr>
              <p:cNvSpPr/>
              <p:nvPr/>
            </p:nvSpPr>
            <p:spPr>
              <a:xfrm>
                <a:off x="0" y="0"/>
                <a:ext cx="7467600" cy="777644"/>
              </a:xfrm>
              <a:prstGeom prst="roundRect">
                <a:avLst/>
              </a:prstGeom>
              <a:solidFill>
                <a:srgbClr val="BED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5 Rectángulo">
                <a:extLst>
                  <a:ext uri="{FF2B5EF4-FFF2-40B4-BE49-F238E27FC236}">
                    <a16:creationId xmlns:a16="http://schemas.microsoft.com/office/drawing/2014/main" id="{7CC62162-BF96-3402-791E-399455A05AC5}"/>
                  </a:ext>
                </a:extLst>
              </p:cNvPr>
              <p:cNvSpPr/>
              <p:nvPr/>
            </p:nvSpPr>
            <p:spPr>
              <a:xfrm>
                <a:off x="38100" y="38089"/>
                <a:ext cx="7391400" cy="70146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tIns="91440" bIns="91440" spcCol="1270" anchor="ctr"/>
              <a:lstStyle/>
              <a:p>
                <a:pPr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s-ES" sz="2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" name="2 Rectángulo">
              <a:extLst>
                <a:ext uri="{FF2B5EF4-FFF2-40B4-BE49-F238E27FC236}">
                  <a16:creationId xmlns:a16="http://schemas.microsoft.com/office/drawing/2014/main" id="{6CB419FA-A84D-A488-E7EE-3DAEEAED0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468" y="2075582"/>
              <a:ext cx="24473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s-ES" altLang="es-ES" sz="2400" dirty="0">
                  <a:solidFill>
                    <a:schemeClr val="tx1"/>
                  </a:solidFill>
                </a:rPr>
                <a:t>Agrícolas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6B3F69B6-3856-AC1F-5EB2-EFAD7FE47CAA}"/>
              </a:ext>
            </a:extLst>
          </p:cNvPr>
          <p:cNvGrpSpPr/>
          <p:nvPr/>
        </p:nvGrpSpPr>
        <p:grpSpPr>
          <a:xfrm rot="16200000">
            <a:off x="152733" y="4199290"/>
            <a:ext cx="1944218" cy="835681"/>
            <a:chOff x="452848" y="3286026"/>
            <a:chExt cx="2880321" cy="777875"/>
          </a:xfrm>
        </p:grpSpPr>
        <p:grpSp>
          <p:nvGrpSpPr>
            <p:cNvPr id="15" name="2 Grupo">
              <a:extLst>
                <a:ext uri="{FF2B5EF4-FFF2-40B4-BE49-F238E27FC236}">
                  <a16:creationId xmlns:a16="http://schemas.microsoft.com/office/drawing/2014/main" id="{F482705D-4D68-A468-2254-F4A5252083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2848" y="3286026"/>
              <a:ext cx="2880321" cy="777875"/>
              <a:chOff x="0" y="0"/>
              <a:chExt cx="7467599" cy="777644"/>
            </a:xfrm>
          </p:grpSpPr>
          <p:sp>
            <p:nvSpPr>
              <p:cNvPr id="16" name="4 Rectángulo redondeado">
                <a:extLst>
                  <a:ext uri="{FF2B5EF4-FFF2-40B4-BE49-F238E27FC236}">
                    <a16:creationId xmlns:a16="http://schemas.microsoft.com/office/drawing/2014/main" id="{30008D40-68E1-5643-75E7-2505947F44DB}"/>
                  </a:ext>
                </a:extLst>
              </p:cNvPr>
              <p:cNvSpPr/>
              <p:nvPr/>
            </p:nvSpPr>
            <p:spPr>
              <a:xfrm>
                <a:off x="0" y="0"/>
                <a:ext cx="7467599" cy="777644"/>
              </a:xfrm>
              <a:prstGeom prst="roundRect">
                <a:avLst/>
              </a:prstGeom>
              <a:solidFill>
                <a:srgbClr val="BED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5 Rectángulo">
                <a:extLst>
                  <a:ext uri="{FF2B5EF4-FFF2-40B4-BE49-F238E27FC236}">
                    <a16:creationId xmlns:a16="http://schemas.microsoft.com/office/drawing/2014/main" id="{D5E340BA-01B5-0E39-F111-D570ADD1C83A}"/>
                  </a:ext>
                </a:extLst>
              </p:cNvPr>
              <p:cNvSpPr/>
              <p:nvPr/>
            </p:nvSpPr>
            <p:spPr>
              <a:xfrm>
                <a:off x="38100" y="38089"/>
                <a:ext cx="7391400" cy="70146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tIns="91440" bIns="91440" spcCol="1270" anchor="ctr"/>
              <a:lstStyle/>
              <a:p>
                <a:pPr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s-ES" sz="2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8" name="2 Rectángulo">
              <a:extLst>
                <a:ext uri="{FF2B5EF4-FFF2-40B4-BE49-F238E27FC236}">
                  <a16:creationId xmlns:a16="http://schemas.microsoft.com/office/drawing/2014/main" id="{FDE8781A-21D0-A869-EC7B-D9F13C871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528" y="3460744"/>
              <a:ext cx="2629628" cy="429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s-ES" altLang="es-ES" sz="2400" dirty="0">
                  <a:solidFill>
                    <a:schemeClr val="tx1"/>
                  </a:solidFill>
                </a:rPr>
                <a:t>Ganaderas</a:t>
              </a:r>
            </a:p>
          </p:txBody>
        </p:sp>
      </p:grpSp>
      <p:sp>
        <p:nvSpPr>
          <p:cNvPr id="21" name="Botón de acción: ir hacia delante o siguiente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5E1616B-1435-0DB6-53AC-C4C756BF238B}"/>
              </a:ext>
            </a:extLst>
          </p:cNvPr>
          <p:cNvSpPr/>
          <p:nvPr/>
        </p:nvSpPr>
        <p:spPr>
          <a:xfrm>
            <a:off x="7956376" y="5989216"/>
            <a:ext cx="407477" cy="392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362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827584" y="226218"/>
            <a:ext cx="7467600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2" name="3 Imagen">
            <a:extLst>
              <a:ext uri="{FF2B5EF4-FFF2-40B4-BE49-F238E27FC236}">
                <a16:creationId xmlns:a16="http://schemas.microsoft.com/office/drawing/2014/main" id="{10CB3EEF-0447-BFB7-060D-E4C747253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40BDDB-D556-7109-9FF3-CF387C44EF2D}"/>
              </a:ext>
            </a:extLst>
          </p:cNvPr>
          <p:cNvSpPr txBox="1"/>
          <p:nvPr/>
        </p:nvSpPr>
        <p:spPr>
          <a:xfrm>
            <a:off x="827584" y="1196752"/>
            <a:ext cx="78608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/>
              <a:t>Generalidades:</a:t>
            </a:r>
          </a:p>
          <a:p>
            <a:endParaRPr lang="es-ES" dirty="0"/>
          </a:p>
          <a:p>
            <a:r>
              <a:rPr lang="es-ES" b="1" dirty="0"/>
              <a:t>CONTRATO PLURIANUAL</a:t>
            </a:r>
            <a:endParaRPr lang="es-E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/>
              <a:t>Convocatoria de la ayuda </a:t>
            </a:r>
            <a:r>
              <a:rPr lang="es-ES" dirty="0">
                <a:sym typeface="Wingdings" panose="05000000000000000000" pitchFamily="2" charset="2"/>
              </a:rPr>
              <a:t> SOLICITUD</a:t>
            </a:r>
            <a:endParaRPr lang="es-E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/>
              <a:t>Resolución favorable CAGYDR</a:t>
            </a:r>
          </a:p>
          <a:p>
            <a:endParaRPr lang="es-ES" dirty="0"/>
          </a:p>
          <a:p>
            <a:r>
              <a:rPr lang="es-ES" b="1" dirty="0"/>
              <a:t>SOLICITUD Y PAGO DE AYUDA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ES" dirty="0"/>
              <a:t>Solicitud Única cada año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ES" dirty="0"/>
              <a:t>Si incumples 1 año no pasa nada, si son 2 o más resolución contrato.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s-ES" dirty="0"/>
          </a:p>
          <a:p>
            <a:r>
              <a:rPr lang="es-ES" b="1" dirty="0"/>
              <a:t>INCOMPATIBLES</a:t>
            </a:r>
            <a:r>
              <a:rPr lang="es-ES" dirty="0"/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/>
              <a:t>Aprovechamiento forrajero pastoreo y Gestión sostenible </a:t>
            </a:r>
            <a:r>
              <a:rPr lang="es-ES" dirty="0" err="1"/>
              <a:t>sup</a:t>
            </a:r>
            <a:r>
              <a:rPr lang="es-ES" dirty="0"/>
              <a:t>. forrajeras.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r>
              <a:rPr lang="es-ES" b="1" dirty="0"/>
              <a:t>VARIACIÓN SUPERFICIE CONTRATO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/>
              <a:t>No se permite reducir superficie contrato.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/>
              <a:t>Si se permite subir, </a:t>
            </a:r>
            <a:r>
              <a:rPr lang="es-ES" dirty="0" err="1"/>
              <a:t>mín</a:t>
            </a:r>
            <a:r>
              <a:rPr lang="es-ES" dirty="0"/>
              <a:t> de 20% y </a:t>
            </a:r>
            <a:r>
              <a:rPr lang="es-ES" dirty="0" err="1"/>
              <a:t>máx</a:t>
            </a:r>
            <a:r>
              <a:rPr lang="es-ES" dirty="0"/>
              <a:t> 50% superficie, siempre &gt;1Ha</a:t>
            </a:r>
          </a:p>
        </p:txBody>
      </p:sp>
      <p:sp>
        <p:nvSpPr>
          <p:cNvPr id="21" name="Botón de acción: ir hacia delante o siguiente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5E1616B-1435-0DB6-53AC-C4C756BF238B}"/>
              </a:ext>
            </a:extLst>
          </p:cNvPr>
          <p:cNvSpPr/>
          <p:nvPr/>
        </p:nvSpPr>
        <p:spPr>
          <a:xfrm>
            <a:off x="7956376" y="5989216"/>
            <a:ext cx="407477" cy="392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14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755576" y="188913"/>
            <a:ext cx="7970912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2" name="3 Imagen">
            <a:extLst>
              <a:ext uri="{FF2B5EF4-FFF2-40B4-BE49-F238E27FC236}">
                <a16:creationId xmlns:a16="http://schemas.microsoft.com/office/drawing/2014/main" id="{10CB3EEF-0447-BFB7-060D-E4C747253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40BDDB-D556-7109-9FF3-CF387C44EF2D}"/>
              </a:ext>
            </a:extLst>
          </p:cNvPr>
          <p:cNvSpPr txBox="1"/>
          <p:nvPr/>
        </p:nvSpPr>
        <p:spPr>
          <a:xfrm>
            <a:off x="510542" y="1095569"/>
            <a:ext cx="785331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92D050"/>
                </a:solidFill>
              </a:rPr>
              <a:t>Aprovechamiento forrajero extensivo mediante pastoreo con ganado ovino o caprino</a:t>
            </a:r>
          </a:p>
          <a:p>
            <a:pPr algn="just"/>
            <a:endParaRPr lang="es-ES" sz="1400" dirty="0">
              <a:solidFill>
                <a:srgbClr val="92D050"/>
              </a:solidFill>
            </a:endParaRPr>
          </a:p>
          <a:p>
            <a:pPr algn="just"/>
            <a:r>
              <a:rPr lang="es-ES" sz="1400" dirty="0"/>
              <a:t>APROVECHAMIENTO DE PASTOS/RASTROJERAS MEDIANTE PASTOREO CON ANIMALES PROPIOS CON UNA CARGA GANADERA DE ENTRE 1 Y 2 OVEJAS POR HA PASTOREADA A MENOS DE 10 KM DE LA EXPLOTACIÓN (SALVO JUSTIFICACION)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b="1" dirty="0"/>
              <a:t>SUPERFICIE BAJO CONTRATO: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 err="1"/>
              <a:t>Mín</a:t>
            </a:r>
            <a:r>
              <a:rPr lang="es-ES" sz="1400" dirty="0"/>
              <a:t>: </a:t>
            </a:r>
            <a:r>
              <a:rPr lang="es-ES" sz="1400" b="1" dirty="0"/>
              <a:t>30 has</a:t>
            </a:r>
            <a:r>
              <a:rPr lang="es-ES" sz="1400" dirty="0"/>
              <a:t>, para formalizar contrato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/>
              <a:t>La menor superficie de las siguientes opciones: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ES" sz="1400" dirty="0" err="1"/>
              <a:t>Sup</a:t>
            </a:r>
            <a:r>
              <a:rPr lang="es-ES" sz="1400" dirty="0"/>
              <a:t>. Titular que se acoge a la medida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ES" sz="1400" dirty="0" err="1"/>
              <a:t>Sup</a:t>
            </a:r>
            <a:r>
              <a:rPr lang="es-ES" sz="1400" dirty="0"/>
              <a:t>. Resultante de dividir entre 2 el </a:t>
            </a:r>
            <a:r>
              <a:rPr lang="es-ES" sz="1400" dirty="0" err="1"/>
              <a:t>nº</a:t>
            </a:r>
            <a:r>
              <a:rPr lang="es-ES" sz="1400" dirty="0"/>
              <a:t> de reproductores a 1 de enero del año de convocatoria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/>
              <a:t>Superficies de pastos y rastrojeras de ordenación común (Adjudicadas por Juntas Agrarias Locales)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/>
              <a:t>No variar superficie +/- 20%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/>
          </a:p>
          <a:p>
            <a:pPr algn="just"/>
            <a:r>
              <a:rPr lang="es-ES" sz="1400" b="1" dirty="0"/>
              <a:t>IMPORTE: 35 €/Ha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u="sng" dirty="0"/>
              <a:t>número máximo de hectáreas subvencionables </a:t>
            </a:r>
            <a:r>
              <a:rPr lang="es-ES" sz="1400" dirty="0"/>
              <a:t>será el que corresponda al cumplimiento de una relación de 2 entre el número total de animales reproductores -machos y hembras- de las especies ovina o caprina y el conjunto de la superficie de pastos y rastrojeras.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Degresividad: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las primeras 60 hectáreas se consideran al 100%,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las siguientes 60 hectáreas, al 60%,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el resto de hectáreas, al 30%.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rgbClr val="92D05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rgbClr val="92D050"/>
              </a:solidFill>
            </a:endParaRPr>
          </a:p>
        </p:txBody>
      </p:sp>
      <p:sp>
        <p:nvSpPr>
          <p:cNvPr id="21" name="Botón de acción: ir hacia delante o siguiente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5E1616B-1435-0DB6-53AC-C4C756BF238B}"/>
              </a:ext>
            </a:extLst>
          </p:cNvPr>
          <p:cNvSpPr/>
          <p:nvPr/>
        </p:nvSpPr>
        <p:spPr>
          <a:xfrm>
            <a:off x="7956376" y="5989216"/>
            <a:ext cx="407477" cy="392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97451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611560" y="188913"/>
            <a:ext cx="8114928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2" name="3 Imagen">
            <a:extLst>
              <a:ext uri="{FF2B5EF4-FFF2-40B4-BE49-F238E27FC236}">
                <a16:creationId xmlns:a16="http://schemas.microsoft.com/office/drawing/2014/main" id="{10CB3EEF-0447-BFB7-060D-E4C747253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40BDDB-D556-7109-9FF3-CF387C44EF2D}"/>
              </a:ext>
            </a:extLst>
          </p:cNvPr>
          <p:cNvSpPr txBox="1"/>
          <p:nvPr/>
        </p:nvSpPr>
        <p:spPr>
          <a:xfrm>
            <a:off x="510542" y="1095569"/>
            <a:ext cx="785331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92D050"/>
                </a:solidFill>
              </a:rPr>
              <a:t>Gestión sostenible de superficies forrajeras pastables y apoyo a los sistemas tradicionales de pastoreo trashumante</a:t>
            </a:r>
          </a:p>
          <a:p>
            <a:endParaRPr lang="es-ES" sz="1400" b="1" dirty="0">
              <a:solidFill>
                <a:srgbClr val="92D050"/>
              </a:solidFill>
            </a:endParaRPr>
          </a:p>
          <a:p>
            <a:r>
              <a:rPr lang="es-ES" sz="1600" b="1" dirty="0"/>
              <a:t>Condiciones: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titular de explotación ganadera no intensiva de las especies </a:t>
            </a:r>
            <a:r>
              <a:rPr lang="es-ES" sz="1600" u="sng" dirty="0"/>
              <a:t>bovina, ovina, caprina o equinas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superficie elegible será de </a:t>
            </a:r>
            <a:r>
              <a:rPr lang="es-ES" sz="1600" u="sng" dirty="0">
                <a:effectLst/>
                <a:ea typeface="Times New Roman" panose="02020603050405020304" pitchFamily="18" charset="0"/>
              </a:rPr>
              <a:t>pastos permanentes </a:t>
            </a:r>
            <a:r>
              <a:rPr lang="es-ES" sz="1600" dirty="0">
                <a:effectLst/>
                <a:ea typeface="Times New Roman" panose="02020603050405020304" pitchFamily="18" charset="0"/>
              </a:rPr>
              <a:t>(cuyos usos SIGPAC sean “PS”, “PR” </a:t>
            </a:r>
            <a:r>
              <a:rPr lang="es-ES" sz="1600" dirty="0" err="1">
                <a:effectLst/>
                <a:ea typeface="Times New Roman" panose="02020603050405020304" pitchFamily="18" charset="0"/>
              </a:rPr>
              <a:t>ó</a:t>
            </a:r>
            <a:r>
              <a:rPr lang="es-ES" sz="1600" dirty="0">
                <a:effectLst/>
                <a:ea typeface="Times New Roman" panose="02020603050405020304" pitchFamily="18" charset="0"/>
              </a:rPr>
              <a:t> “PA”) en parcelas que no sean de uso en común.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No superar la superficie +/-20%.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/>
          </a:p>
          <a:p>
            <a:r>
              <a:rPr lang="es-ES" sz="1600" b="1" dirty="0">
                <a:effectLst/>
                <a:ea typeface="Times New Roman" panose="02020603050405020304" pitchFamily="18" charset="0"/>
              </a:rPr>
              <a:t>Compromisos: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aprovechamiento efectivo mediante pastoreo de las superficies forrajeras con animales de la propia explotación</a:t>
            </a:r>
            <a:r>
              <a:rPr lang="es-ES" sz="1600" dirty="0">
                <a:ea typeface="Times New Roman" panose="02020603050405020304" pitchFamily="18" charset="0"/>
              </a:rPr>
              <a:t>, al menos 6 meses/año.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límites de carga ganadera máxima: 0,75 UGM por hectárea o 1,50 UGM por hectárea y carga ganadera mínima: 0,20 UGM por hectárea (650mm)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</a:rPr>
              <a:t>Pastoreo &lt; 10km explotación, salvo justificación.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Cada año 20% superficie sin pastorear 3 meses indicando parcelas en solicitud y rotando.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</a:rPr>
              <a:t>No desparasitar con ivermectina </a:t>
            </a:r>
            <a:endParaRPr lang="es-E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21" name="Botón de acción: ir hacia delante o siguiente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5E1616B-1435-0DB6-53AC-C4C756BF238B}"/>
              </a:ext>
            </a:extLst>
          </p:cNvPr>
          <p:cNvSpPr/>
          <p:nvPr/>
        </p:nvSpPr>
        <p:spPr>
          <a:xfrm>
            <a:off x="7956376" y="5989216"/>
            <a:ext cx="407477" cy="392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88789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8D7B9EA8-D6B6-EB88-9FE2-49BEE2AC5D6D}"/>
              </a:ext>
            </a:extLst>
          </p:cNvPr>
          <p:cNvSpPr txBox="1"/>
          <p:nvPr/>
        </p:nvSpPr>
        <p:spPr>
          <a:xfrm>
            <a:off x="510542" y="1095569"/>
            <a:ext cx="785331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</a:rPr>
              <a:t>R</a:t>
            </a:r>
            <a:r>
              <a:rPr lang="es-ES" sz="1600" dirty="0">
                <a:effectLst/>
                <a:ea typeface="Times New Roman" panose="02020603050405020304" pitchFamily="18" charset="0"/>
              </a:rPr>
              <a:t>ealizarán al menos tres de las siguientes acciones en las superficies de pastos acogidas: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bebederos que impidan ahogamiento de aves (1/100 has)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Eliminar las especies vegetales exóticas invasoras </a:t>
            </a:r>
            <a:r>
              <a:rPr lang="es-ES" sz="1600" dirty="0">
                <a:ea typeface="Times New Roman" panose="02020603050405020304" pitchFamily="18" charset="0"/>
              </a:rPr>
              <a:t>(1pie/5has).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Acogerse al sistema de alimentación de necrófagas (</a:t>
            </a:r>
            <a:r>
              <a:rPr lang="es-ES" sz="1600" dirty="0" err="1">
                <a:effectLst/>
                <a:ea typeface="Times New Roman" panose="02020603050405020304" pitchFamily="18" charset="0"/>
              </a:rPr>
              <a:t>nº</a:t>
            </a:r>
            <a:r>
              <a:rPr lang="es-ES" sz="1600" dirty="0">
                <a:effectLst/>
                <a:ea typeface="Times New Roman" panose="02020603050405020304" pitchFamily="18" charset="0"/>
              </a:rPr>
              <a:t> animales AAPP)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Planta</a:t>
            </a:r>
            <a:r>
              <a:rPr lang="es-ES" sz="1600" dirty="0">
                <a:ea typeface="Times New Roman" panose="02020603050405020304" pitchFamily="18" charset="0"/>
              </a:rPr>
              <a:t>r 10 arboles/ha (</a:t>
            </a:r>
            <a:r>
              <a:rPr lang="es-ES" sz="1600" dirty="0" err="1">
                <a:ea typeface="Times New Roman" panose="02020603050405020304" pitchFamily="18" charset="0"/>
              </a:rPr>
              <a:t>sup</a:t>
            </a:r>
            <a:r>
              <a:rPr lang="es-ES" sz="1600" dirty="0">
                <a:ea typeface="Times New Roman" panose="02020603050405020304" pitchFamily="18" charset="0"/>
              </a:rPr>
              <a:t>. Desarboladas o &lt;60 pies/ha)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Alambradas pasarlas a setos verdes con arbustos (25 metros/año).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</a:rPr>
              <a:t>Regenerar pastos con pratenses (5% </a:t>
            </a:r>
            <a:r>
              <a:rPr lang="es-ES" sz="1600" dirty="0" err="1">
                <a:ea typeface="Times New Roman" panose="02020603050405020304" pitchFamily="18" charset="0"/>
              </a:rPr>
              <a:t>sup</a:t>
            </a:r>
            <a:r>
              <a:rPr lang="es-ES" sz="1600" dirty="0">
                <a:ea typeface="Times New Roman" panose="02020603050405020304" pitchFamily="18" charset="0"/>
              </a:rPr>
              <a:t>/año</a:t>
            </a: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 25% en cinco años)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effectLst/>
              <a:ea typeface="Times New Roman" panose="02020603050405020304" pitchFamily="18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Voluntariamente: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effectLst/>
                <a:ea typeface="Times New Roman" panose="02020603050405020304" pitchFamily="18" charset="0"/>
                <a:sym typeface="Wingdings" panose="05000000000000000000" pitchFamily="2" charset="2"/>
              </a:rPr>
              <a:t>Transhumancia</a:t>
            </a:r>
            <a:r>
              <a:rPr lang="es-ES" sz="1600" dirty="0">
                <a:effectLst/>
                <a:ea typeface="Times New Roman" panose="02020603050405020304" pitchFamily="18" charset="0"/>
                <a:sym typeface="Wingdings" panose="05000000000000000000" pitchFamily="2" charset="2"/>
              </a:rPr>
              <a:t> (+50 km explotación)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Mastines 1/30 UGM, con mínimo de 2 a partir de las 20 UGM.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effectLst/>
              <a:ea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es-ES" sz="1600" b="1" dirty="0">
                <a:effectLst/>
                <a:ea typeface="Times New Roman" panose="02020603050405020304" pitchFamily="18" charset="0"/>
                <a:sym typeface="Wingdings" panose="05000000000000000000" pitchFamily="2" charset="2"/>
              </a:rPr>
              <a:t>IMPORTE: 50 €/ha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+20% </a:t>
            </a:r>
            <a:r>
              <a:rPr lang="es-ES" sz="1600" dirty="0" err="1">
                <a:ea typeface="Times New Roman" panose="02020603050405020304" pitchFamily="18" charset="0"/>
                <a:sym typeface="Wingdings" panose="05000000000000000000" pitchFamily="2" charset="2"/>
              </a:rPr>
              <a:t>transhumancia</a:t>
            </a: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600" dirty="0" err="1">
                <a:ea typeface="Times New Roman" panose="02020603050405020304" pitchFamily="18" charset="0"/>
                <a:sym typeface="Wingdings" panose="05000000000000000000" pitchFamily="2" charset="2"/>
              </a:rPr>
              <a:t>ó</a:t>
            </a: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 +50% </a:t>
            </a:r>
            <a:r>
              <a:rPr lang="es-ES" sz="1600" dirty="0" err="1">
                <a:ea typeface="Times New Roman" panose="02020603050405020304" pitchFamily="18" charset="0"/>
                <a:sym typeface="Wingdings" panose="05000000000000000000" pitchFamily="2" charset="2"/>
              </a:rPr>
              <a:t>transhumancia</a:t>
            </a: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 a pie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  <a:sym typeface="Wingdings" panose="05000000000000000000" pitchFamily="2" charset="2"/>
              </a:rPr>
              <a:t>+20% mastines.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a typeface="Times New Roman" panose="02020603050405020304" pitchFamily="18" charset="0"/>
                <a:sym typeface="Wingdings" panose="05000000000000000000" pitchFamily="2" charset="2"/>
              </a:rPr>
              <a:t>Nº máximo has: 1UGM/1ha</a:t>
            </a:r>
            <a:r>
              <a:rPr lang="es-ES" sz="1600" dirty="0">
                <a:effectLst/>
                <a:ea typeface="Times New Roman" panose="02020603050405020304" pitchFamily="18" charset="0"/>
              </a:rPr>
              <a:t>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dirty="0"/>
              <a:t>Degresividad: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" sz="1600" dirty="0"/>
              <a:t>las primeras 60 hectáreas se consideran al 100%,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" sz="1600" dirty="0"/>
              <a:t>las siguientes 60 hectáreas, al 60%,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" sz="1600" dirty="0"/>
              <a:t>el resto de hectáreas, al 30%.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b="1" dirty="0">
              <a:effectLst/>
              <a:ea typeface="Times New Roman" panose="02020603050405020304" pitchFamily="18" charset="0"/>
            </a:endParaRPr>
          </a:p>
        </p:txBody>
      </p:sp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873177" y="188913"/>
            <a:ext cx="7853311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2" name="3 Imagen">
            <a:extLst>
              <a:ext uri="{FF2B5EF4-FFF2-40B4-BE49-F238E27FC236}">
                <a16:creationId xmlns:a16="http://schemas.microsoft.com/office/drawing/2014/main" id="{10CB3EEF-0447-BFB7-060D-E4C747253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1" name="Botón de acción: ir hacia delante o siguiente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5E1616B-1435-0DB6-53AC-C4C756BF238B}"/>
              </a:ext>
            </a:extLst>
          </p:cNvPr>
          <p:cNvSpPr/>
          <p:nvPr/>
        </p:nvSpPr>
        <p:spPr>
          <a:xfrm>
            <a:off x="7956376" y="5989216"/>
            <a:ext cx="407477" cy="392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56481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873177" y="188913"/>
            <a:ext cx="7853311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2" name="3 Imagen">
            <a:extLst>
              <a:ext uri="{FF2B5EF4-FFF2-40B4-BE49-F238E27FC236}">
                <a16:creationId xmlns:a16="http://schemas.microsoft.com/office/drawing/2014/main" id="{10CB3EEF-0447-BFB7-060D-E4C747253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40BDDB-D556-7109-9FF3-CF387C44EF2D}"/>
              </a:ext>
            </a:extLst>
          </p:cNvPr>
          <p:cNvSpPr txBox="1"/>
          <p:nvPr/>
        </p:nvSpPr>
        <p:spPr>
          <a:xfrm>
            <a:off x="510542" y="1095569"/>
            <a:ext cx="7853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92D050"/>
                </a:solidFill>
              </a:rPr>
              <a:t>Anexo UGM (nueva PAC)</a:t>
            </a:r>
          </a:p>
        </p:txBody>
      </p:sp>
      <p:sp>
        <p:nvSpPr>
          <p:cNvPr id="21" name="Botón de acción: ir hacia delante o siguiente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5E1616B-1435-0DB6-53AC-C4C756BF238B}"/>
              </a:ext>
            </a:extLst>
          </p:cNvPr>
          <p:cNvSpPr/>
          <p:nvPr/>
        </p:nvSpPr>
        <p:spPr>
          <a:xfrm>
            <a:off x="7956376" y="5989216"/>
            <a:ext cx="407477" cy="392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B97D99E-8470-9C56-DC7C-E6EDB06927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51" t="26200" r="28737" b="17800"/>
          <a:stretch/>
        </p:blipFill>
        <p:spPr>
          <a:xfrm>
            <a:off x="2083434" y="1861343"/>
            <a:ext cx="5152862" cy="37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957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 Grupo"/>
          <p:cNvGrpSpPr>
            <a:grpSpLocks/>
          </p:cNvGrpSpPr>
          <p:nvPr/>
        </p:nvGrpSpPr>
        <p:grpSpPr bwMode="auto">
          <a:xfrm>
            <a:off x="873177" y="188913"/>
            <a:ext cx="7853311" cy="777875"/>
            <a:chOff x="0" y="0"/>
            <a:chExt cx="7467600" cy="777644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7467600" cy="777644"/>
            </a:xfrm>
            <a:prstGeom prst="roundRect">
              <a:avLst/>
            </a:prstGeom>
            <a:solidFill>
              <a:srgbClr val="BED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8100" y="38089"/>
              <a:ext cx="7391400" cy="7014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2 Rectángulo"/>
          <p:cNvSpPr>
            <a:spLocks noChangeArrowheads="1"/>
          </p:cNvSpPr>
          <p:nvPr/>
        </p:nvSpPr>
        <p:spPr bwMode="auto">
          <a:xfrm>
            <a:off x="1547813" y="347663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chemeClr val="tx1"/>
                </a:solidFill>
              </a:rPr>
              <a:t>Desarrollo rural </a:t>
            </a:r>
          </a:p>
        </p:txBody>
      </p:sp>
      <p:pic>
        <p:nvPicPr>
          <p:cNvPr id="12" name="3 Imagen">
            <a:extLst>
              <a:ext uri="{FF2B5EF4-FFF2-40B4-BE49-F238E27FC236}">
                <a16:creationId xmlns:a16="http://schemas.microsoft.com/office/drawing/2014/main" id="{10CB3EEF-0447-BFB7-060D-E4C747253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2" y="5949280"/>
            <a:ext cx="1572892" cy="4966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40BDDB-D556-7109-9FF3-CF387C44EF2D}"/>
              </a:ext>
            </a:extLst>
          </p:cNvPr>
          <p:cNvSpPr txBox="1"/>
          <p:nvPr/>
        </p:nvSpPr>
        <p:spPr>
          <a:xfrm>
            <a:off x="510542" y="1095569"/>
            <a:ext cx="785331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92D050"/>
                </a:solidFill>
              </a:rPr>
              <a:t>Mantenimiento de razas autóctonas puras en peligro de extinción</a:t>
            </a:r>
          </a:p>
          <a:p>
            <a:pPr algn="ctr"/>
            <a:endParaRPr lang="es-ES" sz="2400" b="1" dirty="0">
              <a:solidFill>
                <a:srgbClr val="92D050"/>
              </a:solidFill>
            </a:endParaRPr>
          </a:p>
          <a:p>
            <a:r>
              <a:rPr lang="es-ES" sz="1600" b="1" dirty="0"/>
              <a:t>Condiciones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vacuno, ovino, caprino, équidos, aves y porcino.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ea typeface="Times New Roman" panose="02020603050405020304" pitchFamily="18" charset="0"/>
              </a:rPr>
              <a:t>razas amenazadas o clasificadas en peligro de extinción</a:t>
            </a:r>
            <a:endParaRPr lang="es-ES" sz="1600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Variación +/- 20% animales.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/>
          </a:p>
          <a:p>
            <a:r>
              <a:rPr lang="es-ES" sz="1600" b="1" dirty="0"/>
              <a:t>Compromisos: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Animales inscritos registro y LGR entre 1 ene-30sep año SU.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Razas: Ovino (</a:t>
            </a:r>
            <a:r>
              <a:rPr lang="es-ES" sz="1600" dirty="0">
                <a:effectLst/>
                <a:ea typeface="Times New Roman" panose="02020603050405020304" pitchFamily="18" charset="0"/>
              </a:rPr>
              <a:t>Churra, Castellana, Ojalada), Bovino (Avileña-negra ibérica, Morucha, Sayaguesa, Alistano-Sanabresa, Serrana negra, </a:t>
            </a:r>
            <a:r>
              <a:rPr lang="es-ES" sz="1600" dirty="0" err="1">
                <a:effectLst/>
                <a:ea typeface="Times New Roman" panose="02020603050405020304" pitchFamily="18" charset="0"/>
              </a:rPr>
              <a:t>Monchina</a:t>
            </a:r>
            <a:r>
              <a:rPr lang="es-ES" sz="1600" dirty="0">
                <a:effectLst/>
                <a:ea typeface="Times New Roman" panose="02020603050405020304" pitchFamily="18" charset="0"/>
              </a:rPr>
              <a:t>, Mantequera leonesa)</a:t>
            </a:r>
            <a:endParaRPr lang="es-E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Obligacion</a:t>
            </a:r>
            <a:r>
              <a:rPr lang="es-ES" sz="1600" dirty="0"/>
              <a:t> notificar bajas y modificaciones animales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Ultimo año contrato mismo </a:t>
            </a:r>
            <a:r>
              <a:rPr lang="es-ES" sz="1600" dirty="0" err="1"/>
              <a:t>nº</a:t>
            </a:r>
            <a:r>
              <a:rPr lang="es-ES" sz="1600" dirty="0"/>
              <a:t> animales (si no pierde ayuda último año).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/>
          </a:p>
          <a:p>
            <a:r>
              <a:rPr lang="es-ES" sz="1600" b="1" dirty="0"/>
              <a:t>IMPORTE: 140€/UGM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+20% si incrementa 20% </a:t>
            </a:r>
            <a:r>
              <a:rPr lang="es-ES" sz="1600" dirty="0" err="1"/>
              <a:t>nº</a:t>
            </a:r>
            <a:r>
              <a:rPr lang="es-ES" sz="1600" dirty="0"/>
              <a:t> animales en contrato.</a:t>
            </a:r>
          </a:p>
        </p:txBody>
      </p:sp>
      <p:sp>
        <p:nvSpPr>
          <p:cNvPr id="21" name="Botón de acción: ir hacia delante o siguiente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5E1616B-1435-0DB6-53AC-C4C756BF238B}"/>
              </a:ext>
            </a:extLst>
          </p:cNvPr>
          <p:cNvSpPr/>
          <p:nvPr/>
        </p:nvSpPr>
        <p:spPr>
          <a:xfrm>
            <a:off x="7956376" y="5989216"/>
            <a:ext cx="407477" cy="392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1167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Más información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31640" y="1556792"/>
            <a:ext cx="676875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b="1" dirty="0"/>
              <a:t>Materiales de divulgación </a:t>
            </a:r>
            <a:r>
              <a:rPr lang="es-ES" dirty="0"/>
              <a:t>del PEPAC </a:t>
            </a:r>
            <a:r>
              <a:rPr lang="es-ES" sz="2800" dirty="0">
                <a:hlinkClick r:id="rId2"/>
              </a:rPr>
              <a:t>Divulgación del Plan (mapa.gob.es)</a:t>
            </a:r>
            <a:endParaRPr lang="es-ES" sz="2800" dirty="0"/>
          </a:p>
          <a:p>
            <a:pPr marL="0" indent="0" algn="ctr">
              <a:buNone/>
            </a:pPr>
            <a:endParaRPr lang="es-ES" sz="2800" dirty="0"/>
          </a:p>
          <a:p>
            <a:pPr marL="0" indent="0" algn="ctr">
              <a:buNone/>
            </a:pPr>
            <a:r>
              <a:rPr lang="es-ES" sz="2800" b="1" dirty="0"/>
              <a:t>Consultas al MAPA</a:t>
            </a:r>
          </a:p>
          <a:p>
            <a:pPr marL="0" indent="0" algn="ctr">
              <a:buNone/>
            </a:pPr>
            <a:r>
              <a:rPr lang="es-ES" sz="2800" dirty="0"/>
              <a:t>consultasPAC@fega.es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432761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30 Grupo"/>
          <p:cNvGrpSpPr>
            <a:grpSpLocks/>
          </p:cNvGrpSpPr>
          <p:nvPr/>
        </p:nvGrpSpPr>
        <p:grpSpPr bwMode="auto">
          <a:xfrm>
            <a:off x="454025" y="228600"/>
            <a:ext cx="8523869" cy="6400800"/>
            <a:chOff x="454025" y="228600"/>
            <a:chExt cx="8523869" cy="6400800"/>
          </a:xfrm>
        </p:grpSpPr>
        <p:sp>
          <p:nvSpPr>
            <p:cNvPr id="72710" name="Oval 3"/>
            <p:cNvSpPr>
              <a:spLocks noChangeArrowheads="1"/>
            </p:cNvSpPr>
            <p:nvPr/>
          </p:nvSpPr>
          <p:spPr bwMode="auto">
            <a:xfrm rot="5400000">
              <a:off x="454025" y="228600"/>
              <a:ext cx="152400" cy="152400"/>
            </a:xfrm>
            <a:prstGeom prst="ellipse">
              <a:avLst/>
            </a:prstGeom>
            <a:solidFill>
              <a:srgbClr val="A59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1" name="Oval 4"/>
            <p:cNvSpPr>
              <a:spLocks noChangeArrowheads="1"/>
            </p:cNvSpPr>
            <p:nvPr/>
          </p:nvSpPr>
          <p:spPr bwMode="auto">
            <a:xfrm rot="5400000">
              <a:off x="454025" y="619125"/>
              <a:ext cx="152400" cy="152400"/>
            </a:xfrm>
            <a:prstGeom prst="ellipse">
              <a:avLst/>
            </a:prstGeom>
            <a:solidFill>
              <a:srgbClr val="D3DD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2" name="Oval 5"/>
            <p:cNvSpPr>
              <a:spLocks noChangeArrowheads="1"/>
            </p:cNvSpPr>
            <p:nvPr/>
          </p:nvSpPr>
          <p:spPr bwMode="auto">
            <a:xfrm rot="5400000">
              <a:off x="454025" y="1009650"/>
              <a:ext cx="152400" cy="152400"/>
            </a:xfrm>
            <a:prstGeom prst="ellipse">
              <a:avLst/>
            </a:prstGeom>
            <a:solidFill>
              <a:srgbClr val="C510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3" name="Oval 6"/>
            <p:cNvSpPr>
              <a:spLocks noChangeArrowheads="1"/>
            </p:cNvSpPr>
            <p:nvPr/>
          </p:nvSpPr>
          <p:spPr bwMode="auto">
            <a:xfrm rot="5400000">
              <a:off x="454025" y="1400175"/>
              <a:ext cx="152400" cy="152400"/>
            </a:xfrm>
            <a:prstGeom prst="ellipse">
              <a:avLst/>
            </a:prstGeom>
            <a:solidFill>
              <a:srgbClr val="2199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4" name="Oval 7"/>
            <p:cNvSpPr>
              <a:spLocks noChangeArrowheads="1"/>
            </p:cNvSpPr>
            <p:nvPr/>
          </p:nvSpPr>
          <p:spPr bwMode="auto">
            <a:xfrm rot="5400000">
              <a:off x="454025" y="1790700"/>
              <a:ext cx="152400" cy="152400"/>
            </a:xfrm>
            <a:prstGeom prst="ellipse">
              <a:avLst/>
            </a:prstGeom>
            <a:solidFill>
              <a:srgbClr val="7E0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5" name="Oval 8"/>
            <p:cNvSpPr>
              <a:spLocks noChangeArrowheads="1"/>
            </p:cNvSpPr>
            <p:nvPr/>
          </p:nvSpPr>
          <p:spPr bwMode="auto">
            <a:xfrm rot="5400000">
              <a:off x="454025" y="2181225"/>
              <a:ext cx="152400" cy="152400"/>
            </a:xfrm>
            <a:prstGeom prst="ellipse">
              <a:avLst/>
            </a:prstGeom>
            <a:solidFill>
              <a:srgbClr val="CB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6" name="Oval 9"/>
            <p:cNvSpPr>
              <a:spLocks noChangeArrowheads="1"/>
            </p:cNvSpPr>
            <p:nvPr/>
          </p:nvSpPr>
          <p:spPr bwMode="auto">
            <a:xfrm rot="5400000">
              <a:off x="454025" y="2571750"/>
              <a:ext cx="152400" cy="152400"/>
            </a:xfrm>
            <a:prstGeom prst="ellipse">
              <a:avLst/>
            </a:prstGeom>
            <a:solidFill>
              <a:srgbClr val="E2B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7" name="Oval 10"/>
            <p:cNvSpPr>
              <a:spLocks noChangeArrowheads="1"/>
            </p:cNvSpPr>
            <p:nvPr/>
          </p:nvSpPr>
          <p:spPr bwMode="auto">
            <a:xfrm rot="5400000">
              <a:off x="455613" y="2962275"/>
              <a:ext cx="152400" cy="152400"/>
            </a:xfrm>
            <a:prstGeom prst="ellipse">
              <a:avLst/>
            </a:prstGeom>
            <a:solidFill>
              <a:srgbClr val="A90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8" name="Oval 11"/>
            <p:cNvSpPr>
              <a:spLocks noChangeArrowheads="1"/>
            </p:cNvSpPr>
            <p:nvPr/>
          </p:nvSpPr>
          <p:spPr bwMode="auto">
            <a:xfrm rot="5400000">
              <a:off x="457200" y="3352800"/>
              <a:ext cx="152400" cy="152400"/>
            </a:xfrm>
            <a:prstGeom prst="ellipse">
              <a:avLst/>
            </a:prstGeom>
            <a:solidFill>
              <a:srgbClr val="AF99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19" name="Oval 12"/>
            <p:cNvSpPr>
              <a:spLocks noChangeArrowheads="1"/>
            </p:cNvSpPr>
            <p:nvPr/>
          </p:nvSpPr>
          <p:spPr bwMode="auto">
            <a:xfrm rot="5400000">
              <a:off x="455613" y="3743325"/>
              <a:ext cx="152400" cy="152400"/>
            </a:xfrm>
            <a:prstGeom prst="ellipse">
              <a:avLst/>
            </a:prstGeom>
            <a:solidFill>
              <a:srgbClr val="7C59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0" name="Oval 13"/>
            <p:cNvSpPr>
              <a:spLocks noChangeArrowheads="1"/>
            </p:cNvSpPr>
            <p:nvPr/>
          </p:nvSpPr>
          <p:spPr bwMode="auto">
            <a:xfrm rot="5400000">
              <a:off x="455613" y="4133850"/>
              <a:ext cx="152400" cy="152400"/>
            </a:xfrm>
            <a:prstGeom prst="ellipse">
              <a:avLst/>
            </a:prstGeom>
            <a:solidFill>
              <a:srgbClr val="7120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1" name="Oval 14"/>
            <p:cNvSpPr>
              <a:spLocks noChangeArrowheads="1"/>
            </p:cNvSpPr>
            <p:nvPr/>
          </p:nvSpPr>
          <p:spPr bwMode="auto">
            <a:xfrm rot="5400000">
              <a:off x="455613" y="4524375"/>
              <a:ext cx="152400" cy="152400"/>
            </a:xfrm>
            <a:prstGeom prst="ellipse">
              <a:avLst/>
            </a:prstGeom>
            <a:solidFill>
              <a:srgbClr val="F4E4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2" name="Oval 15"/>
            <p:cNvSpPr>
              <a:spLocks noChangeArrowheads="1"/>
            </p:cNvSpPr>
            <p:nvPr/>
          </p:nvSpPr>
          <p:spPr bwMode="auto">
            <a:xfrm rot="5400000">
              <a:off x="455613" y="4914900"/>
              <a:ext cx="152400" cy="152400"/>
            </a:xfrm>
            <a:prstGeom prst="ellipse">
              <a:avLst/>
            </a:prstGeom>
            <a:solidFill>
              <a:srgbClr val="9F24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3" name="Oval 16"/>
            <p:cNvSpPr>
              <a:spLocks noChangeArrowheads="1"/>
            </p:cNvSpPr>
            <p:nvPr/>
          </p:nvSpPr>
          <p:spPr bwMode="auto">
            <a:xfrm rot="5400000">
              <a:off x="455613" y="5305425"/>
              <a:ext cx="152400" cy="152400"/>
            </a:xfrm>
            <a:prstGeom prst="ellipse">
              <a:avLst/>
            </a:prstGeom>
            <a:solidFill>
              <a:srgbClr val="BF11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4" name="Oval 17"/>
            <p:cNvSpPr>
              <a:spLocks noChangeArrowheads="1"/>
            </p:cNvSpPr>
            <p:nvPr/>
          </p:nvSpPr>
          <p:spPr bwMode="auto">
            <a:xfrm rot="5400000">
              <a:off x="455613" y="5695950"/>
              <a:ext cx="152400" cy="152400"/>
            </a:xfrm>
            <a:prstGeom prst="ellipse">
              <a:avLst/>
            </a:prstGeom>
            <a:solidFill>
              <a:srgbClr val="E2B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5" name="Oval 18"/>
            <p:cNvSpPr>
              <a:spLocks noChangeArrowheads="1"/>
            </p:cNvSpPr>
            <p:nvPr/>
          </p:nvSpPr>
          <p:spPr bwMode="auto">
            <a:xfrm rot="5400000">
              <a:off x="455613" y="6086475"/>
              <a:ext cx="152400" cy="152400"/>
            </a:xfrm>
            <a:prstGeom prst="ellipse">
              <a:avLst/>
            </a:prstGeom>
            <a:solidFill>
              <a:srgbClr val="DEA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6" name="Oval 19"/>
            <p:cNvSpPr>
              <a:spLocks noChangeArrowheads="1"/>
            </p:cNvSpPr>
            <p:nvPr/>
          </p:nvSpPr>
          <p:spPr bwMode="auto">
            <a:xfrm rot="5400000">
              <a:off x="455613" y="6477000"/>
              <a:ext cx="152400" cy="152400"/>
            </a:xfrm>
            <a:prstGeom prst="ellipse">
              <a:avLst/>
            </a:prstGeom>
            <a:solidFill>
              <a:srgbClr val="C400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" altLang="es-ES" sz="240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2728" name="Rectangle 21"/>
            <p:cNvSpPr>
              <a:spLocks noChangeArrowheads="1"/>
            </p:cNvSpPr>
            <p:nvPr/>
          </p:nvSpPr>
          <p:spPr bwMode="auto">
            <a:xfrm>
              <a:off x="8793163" y="4495800"/>
              <a:ext cx="18473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s-ES_tradnl" altLang="es-ES" sz="3200" dirty="0">
                <a:solidFill>
                  <a:srgbClr val="CED927"/>
                </a:solidFill>
                <a:latin typeface="Calibri" pitchFamily="34" charset="0"/>
              </a:endParaRPr>
            </a:p>
          </p:txBody>
        </p:sp>
        <p:sp>
          <p:nvSpPr>
            <p:cNvPr id="72735" name="Rectangle 4"/>
            <p:cNvSpPr txBox="1">
              <a:spLocks noChangeArrowheads="1"/>
            </p:cNvSpPr>
            <p:nvPr/>
          </p:nvSpPr>
          <p:spPr bwMode="auto">
            <a:xfrm>
              <a:off x="838201" y="2786063"/>
              <a:ext cx="3373760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buClrTx/>
                <a:buFont typeface="Arial" charset="0"/>
                <a:buChar char="•"/>
              </a:pPr>
              <a:endParaRPr lang="es-ES" altLang="es-E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2736" name="Rectangle 4"/>
            <p:cNvSpPr txBox="1">
              <a:spLocks noChangeArrowheads="1"/>
            </p:cNvSpPr>
            <p:nvPr/>
          </p:nvSpPr>
          <p:spPr bwMode="auto">
            <a:xfrm>
              <a:off x="6472686" y="3205163"/>
              <a:ext cx="2090623" cy="328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spcBef>
                  <a:spcPct val="20000"/>
                </a:spcBef>
                <a:buClr>
                  <a:srgbClr val="D6EF2C"/>
                </a:buClr>
                <a:buChar char="&gt;"/>
                <a:defRPr sz="1400">
                  <a:solidFill>
                    <a:srgbClr val="575757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s-ES" altLang="es-ES" sz="2000" dirty="0">
                  <a:solidFill>
                    <a:schemeClr val="bg1"/>
                  </a:solidFill>
                </a:rPr>
                <a:t>www.urcacyl.es</a:t>
              </a:r>
            </a:p>
            <a:p>
              <a:pPr eaLnBrk="1" hangingPunct="1"/>
              <a:endParaRPr lang="es-ES" altLang="es-ES" dirty="0">
                <a:solidFill>
                  <a:schemeClr val="bg1"/>
                </a:solidFill>
              </a:endParaRPr>
            </a:p>
          </p:txBody>
        </p:sp>
      </p:grpSp>
      <p:pic>
        <p:nvPicPr>
          <p:cNvPr id="72708" name="3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95325"/>
            <a:ext cx="6241693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700" y="4970241"/>
            <a:ext cx="3275856" cy="103434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220072" y="6004585"/>
            <a:ext cx="194421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4871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C93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3484</TotalTime>
  <Words>5733</Words>
  <Application>Microsoft Office PowerPoint</Application>
  <PresentationFormat>Presentación en pantalla (4:3)</PresentationFormat>
  <Paragraphs>1215</Paragraphs>
  <Slides>68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68</vt:i4>
      </vt:variant>
    </vt:vector>
  </HeadingPairs>
  <TitlesOfParts>
    <vt:vector size="78" baseType="lpstr">
      <vt:lpstr>Arial</vt:lpstr>
      <vt:lpstr>Calibri</vt:lpstr>
      <vt:lpstr>Courier New</vt:lpstr>
      <vt:lpstr>Lucida Sans Unicode</vt:lpstr>
      <vt:lpstr>Segoe UI</vt:lpstr>
      <vt:lpstr>Times New Roman</vt:lpstr>
      <vt:lpstr>Trebuchet MS</vt:lpstr>
      <vt:lpstr>Wingdings</vt:lpstr>
      <vt:lpstr>Tema de Office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Plan estratégico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Pagos directos disociados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2.ECO-REGÍMENES: Pastoreo Extensivo, Siega y  Biodiversidad en las  superficies de pastos</vt:lpstr>
      <vt:lpstr>Presentación de PowerPoint</vt:lpstr>
      <vt:lpstr>1. Generalidades Eco regímenes (ER) en pastos</vt:lpstr>
      <vt:lpstr>1. Generalidades Eco regímenes (ER) en Pastos</vt:lpstr>
      <vt:lpstr>1. Generalidades Eco regímenes (ER) en Pastos</vt:lpstr>
      <vt:lpstr>2. Pastoreo Extensivo</vt:lpstr>
      <vt:lpstr>2. Pastoreo Extensivo</vt:lpstr>
      <vt:lpstr>2. Pastoreo Extensivo</vt:lpstr>
      <vt:lpstr>3. Islas de Biodiversidad y Siega sostenible</vt:lpstr>
      <vt:lpstr>3. Islas de Biodiversidad y Siega sostenible</vt:lpstr>
      <vt:lpstr>3. Islas de Biodiversidad y Siega sostenible</vt:lpstr>
      <vt:lpstr>4. Importes</vt:lpstr>
      <vt:lpstr>3. AYUDAS ASOCIADAS</vt:lpstr>
      <vt:lpstr>Contenido</vt:lpstr>
      <vt:lpstr>1. Generalidades, Presupuesto y Requisitos Comunes</vt:lpstr>
      <vt:lpstr>1. Generalidades, Presupuesto y Requisitos Comunes</vt:lpstr>
      <vt:lpstr>1. Generalidades, Presupuesto y Requisitos Comunes</vt:lpstr>
      <vt:lpstr>2. Novedades respecto a la PAC actual.- Vacuno Carne</vt:lpstr>
      <vt:lpstr>2. Novedades respecto a la PAC actual.- Vacuno Carne</vt:lpstr>
      <vt:lpstr>2. Novedades respecto a la PAC actual.- Vacuno Carne</vt:lpstr>
      <vt:lpstr>2. Novedades respecto a la PAC actual.- Vacuno Leche</vt:lpstr>
      <vt:lpstr>2. Novedades respecto a la PAC actual.- Ovino y Caprino</vt:lpstr>
      <vt:lpstr>2. Novedades respecto a la PAC actual.- Ovino y Caprino</vt:lpstr>
      <vt:lpstr>2. Novedades respecto a la PAC actual.- Ovino y Caprino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Más información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 jóvenes 2021</dc:title>
  <dc:creator>jsantos</dc:creator>
  <cp:lastModifiedBy>Urcacyl 2016</cp:lastModifiedBy>
  <cp:revision>212</cp:revision>
  <cp:lastPrinted>2022-10-19T10:16:57Z</cp:lastPrinted>
  <dcterms:created xsi:type="dcterms:W3CDTF">2021-10-13T09:25:07Z</dcterms:created>
  <dcterms:modified xsi:type="dcterms:W3CDTF">2022-11-23T07:46:40Z</dcterms:modified>
</cp:coreProperties>
</file>