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96" r:id="rId2"/>
    <p:sldId id="338" r:id="rId3"/>
    <p:sldId id="318" r:id="rId4"/>
    <p:sldId id="459" r:id="rId5"/>
    <p:sldId id="463" r:id="rId6"/>
    <p:sldId id="366" r:id="rId7"/>
    <p:sldId id="453" r:id="rId8"/>
    <p:sldId id="454" r:id="rId9"/>
    <p:sldId id="455" r:id="rId10"/>
    <p:sldId id="369" r:id="rId11"/>
    <p:sldId id="399" r:id="rId12"/>
    <p:sldId id="462" r:id="rId13"/>
    <p:sldId id="464" r:id="rId14"/>
    <p:sldId id="380" r:id="rId15"/>
    <p:sldId id="381" r:id="rId16"/>
    <p:sldId id="382" r:id="rId17"/>
    <p:sldId id="372" r:id="rId18"/>
    <p:sldId id="418" r:id="rId19"/>
    <p:sldId id="419" r:id="rId20"/>
    <p:sldId id="420" r:id="rId21"/>
    <p:sldId id="421" r:id="rId22"/>
    <p:sldId id="385" r:id="rId23"/>
    <p:sldId id="465" r:id="rId24"/>
    <p:sldId id="458" r:id="rId25"/>
    <p:sldId id="456" r:id="rId26"/>
    <p:sldId id="278" r:id="rId27"/>
    <p:sldId id="383" r:id="rId28"/>
    <p:sldId id="371" r:id="rId29"/>
    <p:sldId id="342" r:id="rId30"/>
    <p:sldId id="460" r:id="rId31"/>
    <p:sldId id="461" r:id="rId32"/>
  </p:sldIdLst>
  <p:sldSz cx="9144000" cy="6858000" type="screen4x3"/>
  <p:notesSz cx="6799263" cy="99298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46" autoAdjust="0"/>
    <p:restoredTop sz="94660"/>
  </p:normalViewPr>
  <p:slideViewPr>
    <p:cSldViewPr>
      <p:cViewPr varScale="1">
        <p:scale>
          <a:sx n="112" d="100"/>
          <a:sy n="112" d="100"/>
        </p:scale>
        <p:origin x="900"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348" cy="496491"/>
          </a:xfrm>
          <a:prstGeom prst="rect">
            <a:avLst/>
          </a:prstGeom>
        </p:spPr>
        <p:txBody>
          <a:bodyPr vert="horz" lIns="92130" tIns="46064" rIns="92130" bIns="46064" rtlCol="0"/>
          <a:lstStyle>
            <a:lvl1pPr algn="l">
              <a:defRPr sz="1300"/>
            </a:lvl1pPr>
          </a:lstStyle>
          <a:p>
            <a:endParaRPr lang="es-ES"/>
          </a:p>
        </p:txBody>
      </p:sp>
      <p:sp>
        <p:nvSpPr>
          <p:cNvPr id="3" name="2 Marcador de fecha"/>
          <p:cNvSpPr>
            <a:spLocks noGrp="1"/>
          </p:cNvSpPr>
          <p:nvPr>
            <p:ph type="dt" idx="1"/>
          </p:nvPr>
        </p:nvSpPr>
        <p:spPr>
          <a:xfrm>
            <a:off x="3851342" y="0"/>
            <a:ext cx="2946348" cy="496491"/>
          </a:xfrm>
          <a:prstGeom prst="rect">
            <a:avLst/>
          </a:prstGeom>
        </p:spPr>
        <p:txBody>
          <a:bodyPr vert="horz" lIns="92130" tIns="46064" rIns="92130" bIns="46064" rtlCol="0"/>
          <a:lstStyle>
            <a:lvl1pPr algn="r">
              <a:defRPr sz="1300"/>
            </a:lvl1pPr>
          </a:lstStyle>
          <a:p>
            <a:fld id="{822B7322-A4CF-43BD-9805-B9B03FE9B4B3}" type="datetimeFigureOut">
              <a:rPr lang="es-ES" smtClean="0"/>
              <a:t>08/01/2024</a:t>
            </a:fld>
            <a:endParaRPr lang="es-ES"/>
          </a:p>
        </p:txBody>
      </p:sp>
      <p:sp>
        <p:nvSpPr>
          <p:cNvPr id="4" name="3 Marcador de imagen de diapositiva"/>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2130" tIns="46064" rIns="92130" bIns="46064" rtlCol="0" anchor="ctr"/>
          <a:lstStyle/>
          <a:p>
            <a:endParaRPr lang="es-ES"/>
          </a:p>
        </p:txBody>
      </p:sp>
      <p:sp>
        <p:nvSpPr>
          <p:cNvPr id="5" name="4 Marcador de notas"/>
          <p:cNvSpPr>
            <a:spLocks noGrp="1"/>
          </p:cNvSpPr>
          <p:nvPr>
            <p:ph type="body" sz="quarter" idx="3"/>
          </p:nvPr>
        </p:nvSpPr>
        <p:spPr>
          <a:xfrm>
            <a:off x="679927" y="4716662"/>
            <a:ext cx="5439410" cy="4468416"/>
          </a:xfrm>
          <a:prstGeom prst="rect">
            <a:avLst/>
          </a:prstGeom>
        </p:spPr>
        <p:txBody>
          <a:bodyPr vert="horz" lIns="92130" tIns="46064" rIns="92130" bIns="46064"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31599"/>
            <a:ext cx="2946348" cy="496491"/>
          </a:xfrm>
          <a:prstGeom prst="rect">
            <a:avLst/>
          </a:prstGeom>
        </p:spPr>
        <p:txBody>
          <a:bodyPr vert="horz" lIns="92130" tIns="46064" rIns="92130" bIns="46064" rtlCol="0" anchor="b"/>
          <a:lstStyle>
            <a:lvl1pPr algn="l">
              <a:defRPr sz="1300"/>
            </a:lvl1pPr>
          </a:lstStyle>
          <a:p>
            <a:endParaRPr lang="es-ES"/>
          </a:p>
        </p:txBody>
      </p:sp>
      <p:sp>
        <p:nvSpPr>
          <p:cNvPr id="7" name="6 Marcador de número de diapositiva"/>
          <p:cNvSpPr>
            <a:spLocks noGrp="1"/>
          </p:cNvSpPr>
          <p:nvPr>
            <p:ph type="sldNum" sz="quarter" idx="5"/>
          </p:nvPr>
        </p:nvSpPr>
        <p:spPr>
          <a:xfrm>
            <a:off x="3851342" y="9431599"/>
            <a:ext cx="2946348" cy="496491"/>
          </a:xfrm>
          <a:prstGeom prst="rect">
            <a:avLst/>
          </a:prstGeom>
        </p:spPr>
        <p:txBody>
          <a:bodyPr vert="horz" lIns="92130" tIns="46064" rIns="92130" bIns="46064" rtlCol="0" anchor="b"/>
          <a:lstStyle>
            <a:lvl1pPr algn="r">
              <a:defRPr sz="1300"/>
            </a:lvl1pPr>
          </a:lstStyle>
          <a:p>
            <a:fld id="{DA875140-FD7D-4092-B3C6-D89339EA349B}" type="slidenum">
              <a:rPr lang="es-ES" smtClean="0"/>
              <a:t>‹Nº›</a:t>
            </a:fld>
            <a:endParaRPr lang="es-ES"/>
          </a:p>
        </p:txBody>
      </p:sp>
    </p:spTree>
    <p:extLst>
      <p:ext uri="{BB962C8B-B14F-4D97-AF65-F5344CB8AC3E}">
        <p14:creationId xmlns:p14="http://schemas.microsoft.com/office/powerpoint/2010/main" val="38710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14</a:t>
            </a:fld>
            <a:endParaRPr lang="es-ES"/>
          </a:p>
        </p:txBody>
      </p:sp>
    </p:spTree>
    <p:extLst>
      <p:ext uri="{BB962C8B-B14F-4D97-AF65-F5344CB8AC3E}">
        <p14:creationId xmlns:p14="http://schemas.microsoft.com/office/powerpoint/2010/main" val="3533108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18</a:t>
            </a:fld>
            <a:endParaRPr lang="es-ES"/>
          </a:p>
        </p:txBody>
      </p:sp>
    </p:spTree>
    <p:extLst>
      <p:ext uri="{BB962C8B-B14F-4D97-AF65-F5344CB8AC3E}">
        <p14:creationId xmlns:p14="http://schemas.microsoft.com/office/powerpoint/2010/main" val="254007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19</a:t>
            </a:fld>
            <a:endParaRPr lang="es-ES"/>
          </a:p>
        </p:txBody>
      </p:sp>
    </p:spTree>
    <p:extLst>
      <p:ext uri="{BB962C8B-B14F-4D97-AF65-F5344CB8AC3E}">
        <p14:creationId xmlns:p14="http://schemas.microsoft.com/office/powerpoint/2010/main" val="697909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20</a:t>
            </a:fld>
            <a:endParaRPr lang="es-ES"/>
          </a:p>
        </p:txBody>
      </p:sp>
    </p:spTree>
    <p:extLst>
      <p:ext uri="{BB962C8B-B14F-4D97-AF65-F5344CB8AC3E}">
        <p14:creationId xmlns:p14="http://schemas.microsoft.com/office/powerpoint/2010/main" val="1520405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21</a:t>
            </a:fld>
            <a:endParaRPr lang="es-ES"/>
          </a:p>
        </p:txBody>
      </p:sp>
    </p:spTree>
    <p:extLst>
      <p:ext uri="{BB962C8B-B14F-4D97-AF65-F5344CB8AC3E}">
        <p14:creationId xmlns:p14="http://schemas.microsoft.com/office/powerpoint/2010/main" val="3426850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B4E1F6E-8997-4AF3-8C01-22049B8B5D8B}" type="datetimeFigureOut">
              <a:rPr lang="es-ES" smtClean="0"/>
              <a:t>08/01/2024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3305351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B4E1F6E-8997-4AF3-8C01-22049B8B5D8B}" type="datetimeFigureOut">
              <a:rPr lang="es-ES" smtClean="0"/>
              <a:t>08/01/2024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581183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B4E1F6E-8997-4AF3-8C01-22049B8B5D8B}" type="datetimeFigureOut">
              <a:rPr lang="es-ES" smtClean="0"/>
              <a:t>08/01/2024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1798004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B4E1F6E-8997-4AF3-8C01-22049B8B5D8B}" type="datetimeFigureOut">
              <a:rPr lang="es-ES" smtClean="0"/>
              <a:t>08/01/2024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418693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B4E1F6E-8997-4AF3-8C01-22049B8B5D8B}" type="datetimeFigureOut">
              <a:rPr lang="es-ES" smtClean="0"/>
              <a:t>08/01/2024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928481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B4E1F6E-8997-4AF3-8C01-22049B8B5D8B}" type="datetimeFigureOut">
              <a:rPr lang="es-ES" smtClean="0"/>
              <a:t>08/01/2024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1770903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B4E1F6E-8997-4AF3-8C01-22049B8B5D8B}" type="datetimeFigureOut">
              <a:rPr lang="es-ES" smtClean="0"/>
              <a:t>08/01/2024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3840153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B4E1F6E-8997-4AF3-8C01-22049B8B5D8B}" type="datetimeFigureOut">
              <a:rPr lang="es-ES" smtClean="0"/>
              <a:t>08/01/2024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292970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B4E1F6E-8997-4AF3-8C01-22049B8B5D8B}" type="datetimeFigureOut">
              <a:rPr lang="es-ES" smtClean="0"/>
              <a:t>08/01/2024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2216590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B4E1F6E-8997-4AF3-8C01-22049B8B5D8B}" type="datetimeFigureOut">
              <a:rPr lang="es-ES" smtClean="0"/>
              <a:t>08/01/2024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163078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B4E1F6E-8997-4AF3-8C01-22049B8B5D8B}" type="datetimeFigureOut">
              <a:rPr lang="es-ES" smtClean="0"/>
              <a:t>08/01/2024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2361250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E1F6E-8997-4AF3-8C01-22049B8B5D8B}" type="datetimeFigureOut">
              <a:rPr lang="es-ES" smtClean="0"/>
              <a:t>08/01/2024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685462-7D4D-4253-B369-D8B9C89AEB56}" type="slidenum">
              <a:rPr lang="es-ES" smtClean="0"/>
              <a:t>‹Nº›</a:t>
            </a:fld>
            <a:endParaRPr lang="es-ES"/>
          </a:p>
        </p:txBody>
      </p:sp>
    </p:spTree>
    <p:extLst>
      <p:ext uri="{BB962C8B-B14F-4D97-AF65-F5344CB8AC3E}">
        <p14:creationId xmlns:p14="http://schemas.microsoft.com/office/powerpoint/2010/main" val="3149193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9.png"/><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9.png"/><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72028" y="5482098"/>
            <a:ext cx="3672408" cy="646331"/>
          </a:xfrm>
          <a:prstGeom prst="rect">
            <a:avLst/>
          </a:prstGeom>
          <a:noFill/>
        </p:spPr>
        <p:txBody>
          <a:bodyPr wrap="square" rtlCol="0">
            <a:spAutoFit/>
          </a:bodyPr>
          <a:lstStyle/>
          <a:p>
            <a:pPr algn="ctr"/>
            <a:r>
              <a:rPr lang="es-ES" dirty="0"/>
              <a:t>Peñafiel, </a:t>
            </a:r>
          </a:p>
          <a:p>
            <a:pPr algn="ctr"/>
            <a:r>
              <a:rPr lang="es-ES" dirty="0"/>
              <a:t>5 de octubre de 2022</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58" y="5181718"/>
            <a:ext cx="3913187"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Rectángulo redondeado"/>
          <p:cNvSpPr/>
          <p:nvPr/>
        </p:nvSpPr>
        <p:spPr bwMode="auto">
          <a:xfrm>
            <a:off x="4753443" y="5216989"/>
            <a:ext cx="3888432" cy="1190279"/>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11" name="10 CuadroTexto"/>
          <p:cNvSpPr txBox="1"/>
          <p:nvPr/>
        </p:nvSpPr>
        <p:spPr>
          <a:xfrm>
            <a:off x="5198806" y="5483938"/>
            <a:ext cx="3026436" cy="923330"/>
          </a:xfrm>
          <a:prstGeom prst="rect">
            <a:avLst/>
          </a:prstGeom>
          <a:noFill/>
        </p:spPr>
        <p:txBody>
          <a:bodyPr wrap="square" rtlCol="0">
            <a:spAutoFit/>
          </a:bodyPr>
          <a:lstStyle/>
          <a:p>
            <a:pPr algn="ctr"/>
            <a:r>
              <a:rPr lang="es-ES" dirty="0"/>
              <a:t>José Mª Santos Rodríguez</a:t>
            </a:r>
          </a:p>
          <a:p>
            <a:pPr algn="ctr"/>
            <a:r>
              <a:rPr lang="es-ES" dirty="0"/>
              <a:t>Responsable Área Agricultura e Innovación</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668" y="1052736"/>
            <a:ext cx="8924475" cy="173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9 Rectángulo redondeado"/>
          <p:cNvSpPr/>
          <p:nvPr/>
        </p:nvSpPr>
        <p:spPr bwMode="auto">
          <a:xfrm>
            <a:off x="2144932" y="2025553"/>
            <a:ext cx="4824536" cy="152099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8" name="7 Rectángulo"/>
          <p:cNvSpPr/>
          <p:nvPr/>
        </p:nvSpPr>
        <p:spPr>
          <a:xfrm>
            <a:off x="2243313" y="2145896"/>
            <a:ext cx="4644359" cy="1323439"/>
          </a:xfrm>
          <a:prstGeom prst="rect">
            <a:avLst/>
          </a:prstGeom>
          <a:noFill/>
        </p:spPr>
        <p:txBody>
          <a:bodyPr wrap="square" lIns="91440" tIns="45720" rIns="91440" bIns="45720">
            <a:spAutoFit/>
          </a:bodyPr>
          <a:lstStyle/>
          <a:p>
            <a:pPr algn="ctr"/>
            <a:r>
              <a:rPr lang="es-ES" sz="4000" b="0" cap="none" spc="0" dirty="0">
                <a:ln w="18415" cmpd="sng">
                  <a:solidFill>
                    <a:srgbClr val="FFFFFF"/>
                  </a:solidFill>
                  <a:prstDash val="solid"/>
                </a:ln>
                <a:solidFill>
                  <a:srgbClr val="FFFFFF"/>
                </a:solidFill>
                <a:effectLst>
                  <a:outerShdw blurRad="38100" dist="38100" dir="2700000" algn="tl">
                    <a:srgbClr val="000000">
                      <a:alpha val="43137"/>
                    </a:srgbClr>
                  </a:outerShdw>
                </a:effectLst>
              </a:rPr>
              <a:t>Condicionalidad PAC </a:t>
            </a:r>
          </a:p>
          <a:p>
            <a:pPr algn="ctr"/>
            <a:r>
              <a:rPr lang="es-ES" sz="4000" b="0" cap="none" spc="0" dirty="0">
                <a:ln w="18415" cmpd="sng">
                  <a:solidFill>
                    <a:srgbClr val="FFFFFF"/>
                  </a:solidFill>
                  <a:prstDash val="solid"/>
                </a:ln>
                <a:solidFill>
                  <a:srgbClr val="FFFFFF"/>
                </a:solidFill>
                <a:effectLst>
                  <a:outerShdw blurRad="38100" dist="38100" dir="2700000" algn="tl">
                    <a:srgbClr val="000000">
                      <a:alpha val="43137"/>
                    </a:srgbClr>
                  </a:outerShdw>
                </a:effectLst>
              </a:rPr>
              <a:t>2024</a:t>
            </a:r>
          </a:p>
        </p:txBody>
      </p:sp>
      <p:sp>
        <p:nvSpPr>
          <p:cNvPr id="3" name="CuadroTexto 2">
            <a:extLst>
              <a:ext uri="{FF2B5EF4-FFF2-40B4-BE49-F238E27FC236}">
                <a16:creationId xmlns:a16="http://schemas.microsoft.com/office/drawing/2014/main" id="{7074A970-103E-653E-E120-6C3EA6036EBE}"/>
              </a:ext>
            </a:extLst>
          </p:cNvPr>
          <p:cNvSpPr txBox="1"/>
          <p:nvPr/>
        </p:nvSpPr>
        <p:spPr>
          <a:xfrm>
            <a:off x="7308304" y="2946115"/>
            <a:ext cx="1584176" cy="415498"/>
          </a:xfrm>
          <a:prstGeom prst="rect">
            <a:avLst/>
          </a:prstGeom>
          <a:noFill/>
        </p:spPr>
        <p:txBody>
          <a:bodyPr wrap="square" rtlCol="0">
            <a:spAutoFit/>
          </a:bodyPr>
          <a:lstStyle/>
          <a:p>
            <a:r>
              <a:rPr lang="es-ES" sz="1050" dirty="0"/>
              <a:t>Actualización 08/01/2024</a:t>
            </a:r>
          </a:p>
          <a:p>
            <a:endParaRPr lang="es-ES" sz="1050" dirty="0"/>
          </a:p>
        </p:txBody>
      </p:sp>
      <p:pic>
        <p:nvPicPr>
          <p:cNvPr id="7" name="Imagen 6" descr="Texto&#10;&#10;Descripción generada automáticamente">
            <a:extLst>
              <a:ext uri="{FF2B5EF4-FFF2-40B4-BE49-F238E27FC236}">
                <a16:creationId xmlns:a16="http://schemas.microsoft.com/office/drawing/2014/main" id="{F5099304-4E5A-E05F-A221-71CC713176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6944" y="4503577"/>
            <a:ext cx="2781456" cy="876049"/>
          </a:xfrm>
          <a:prstGeom prst="rect">
            <a:avLst/>
          </a:prstGeom>
        </p:spPr>
      </p:pic>
      <p:pic>
        <p:nvPicPr>
          <p:cNvPr id="4" name="Imagen 3">
            <a:extLst>
              <a:ext uri="{FF2B5EF4-FFF2-40B4-BE49-F238E27FC236}">
                <a16:creationId xmlns:a16="http://schemas.microsoft.com/office/drawing/2014/main" id="{B1B8DD10-0E63-A8CB-706B-36C879242436}"/>
              </a:ext>
            </a:extLst>
          </p:cNvPr>
          <p:cNvPicPr>
            <a:picLocks noChangeAspect="1"/>
          </p:cNvPicPr>
          <p:nvPr/>
        </p:nvPicPr>
        <p:blipFill>
          <a:blip r:embed="rId5"/>
          <a:stretch>
            <a:fillRect/>
          </a:stretch>
        </p:blipFill>
        <p:spPr>
          <a:xfrm>
            <a:off x="6887672" y="-14231"/>
            <a:ext cx="1866985" cy="1866985"/>
          </a:xfrm>
          <a:prstGeom prst="rect">
            <a:avLst/>
          </a:prstGeom>
        </p:spPr>
      </p:pic>
      <p:sp>
        <p:nvSpPr>
          <p:cNvPr id="6" name="CuadroTexto 5">
            <a:extLst>
              <a:ext uri="{FF2B5EF4-FFF2-40B4-BE49-F238E27FC236}">
                <a16:creationId xmlns:a16="http://schemas.microsoft.com/office/drawing/2014/main" id="{EF591EB8-C46A-7900-0625-18EC914C47C4}"/>
              </a:ext>
            </a:extLst>
          </p:cNvPr>
          <p:cNvSpPr txBox="1"/>
          <p:nvPr/>
        </p:nvSpPr>
        <p:spPr>
          <a:xfrm>
            <a:off x="7308304" y="634472"/>
            <a:ext cx="970096" cy="523220"/>
          </a:xfrm>
          <a:prstGeom prst="rect">
            <a:avLst/>
          </a:prstGeom>
          <a:noFill/>
        </p:spPr>
        <p:txBody>
          <a:bodyPr wrap="square" rtlCol="0">
            <a:spAutoFit/>
          </a:bodyPr>
          <a:lstStyle/>
          <a:p>
            <a:r>
              <a:rPr lang="es-ES" sz="2800" b="1" dirty="0"/>
              <a:t>2024</a:t>
            </a:r>
          </a:p>
        </p:txBody>
      </p:sp>
    </p:spTree>
    <p:extLst>
      <p:ext uri="{BB962C8B-B14F-4D97-AF65-F5344CB8AC3E}">
        <p14:creationId xmlns:p14="http://schemas.microsoft.com/office/powerpoint/2010/main" val="1193574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68937"/>
          <a:stretch/>
        </p:blipFill>
        <p:spPr bwMode="auto">
          <a:xfrm>
            <a:off x="971600" y="232008"/>
            <a:ext cx="7128792" cy="1599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12" r="48170"/>
          <a:stretch/>
        </p:blipFill>
        <p:spPr bwMode="auto">
          <a:xfrm>
            <a:off x="29578" y="1916831"/>
            <a:ext cx="4686438" cy="4087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A5366014-5F1D-FE52-3346-3EE693A1A0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627"/>
          <a:stretch/>
        </p:blipFill>
        <p:spPr bwMode="auto">
          <a:xfrm>
            <a:off x="4788024" y="1899941"/>
            <a:ext cx="4283450"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420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196752"/>
            <a:ext cx="8229600" cy="4823048"/>
          </a:xfrm>
        </p:spPr>
        <p:txBody>
          <a:bodyPr>
            <a:normAutofit lnSpcReduction="10000"/>
          </a:bodyPr>
          <a:lstStyle/>
          <a:p>
            <a:pPr lvl="1"/>
            <a:r>
              <a:rPr lang="es-ES" dirty="0"/>
              <a:t>Normativa</a:t>
            </a:r>
          </a:p>
          <a:p>
            <a:pPr lvl="2"/>
            <a:r>
              <a:rPr lang="es-ES" dirty="0"/>
              <a:t>RD 1049/2023</a:t>
            </a:r>
          </a:p>
          <a:p>
            <a:pPr lvl="2"/>
            <a:r>
              <a:rPr lang="es-ES" dirty="0"/>
              <a:t>Orden AGR/1048/2023 de la </a:t>
            </a:r>
            <a:r>
              <a:rPr lang="es-ES" dirty="0" err="1"/>
              <a:t>JCyL</a:t>
            </a:r>
            <a:endParaRPr lang="es-ES" dirty="0"/>
          </a:p>
          <a:p>
            <a:pPr lvl="1"/>
            <a:r>
              <a:rPr lang="es-ES" dirty="0"/>
              <a:t>Obligatoria para todos los que reciban:             pagos directos, medidas agroambientales,      zonas limitaciones naturales, pagos sectoriales</a:t>
            </a:r>
          </a:p>
          <a:p>
            <a:pPr lvl="2"/>
            <a:r>
              <a:rPr lang="es-ES" dirty="0"/>
              <a:t>Excepto reestructuración y reconversión de viñedo</a:t>
            </a:r>
          </a:p>
          <a:p>
            <a:pPr lvl="1"/>
            <a:r>
              <a:rPr lang="es-ES" dirty="0"/>
              <a:t>Obligatoria en toda la explotación</a:t>
            </a:r>
          </a:p>
          <a:p>
            <a:pPr lvl="1"/>
            <a:r>
              <a:rPr lang="es-ES" dirty="0"/>
              <a:t>Condicionalidad reforzada</a:t>
            </a:r>
          </a:p>
          <a:p>
            <a:pPr lvl="2"/>
            <a:r>
              <a:rPr lang="es-ES" dirty="0"/>
              <a:t>Incluye RLG y BCAM </a:t>
            </a:r>
          </a:p>
          <a:p>
            <a:pPr lvl="1"/>
            <a:r>
              <a:rPr lang="es-ES" dirty="0"/>
              <a:t>Condicionalidad social </a:t>
            </a:r>
            <a:r>
              <a:rPr lang="es-ES" sz="2400" dirty="0"/>
              <a:t>(a partir de 1/ene/2024)</a:t>
            </a:r>
          </a:p>
          <a:p>
            <a:endParaRPr lang="es-ES" dirty="0"/>
          </a:p>
        </p:txBody>
      </p:sp>
      <p:grpSp>
        <p:nvGrpSpPr>
          <p:cNvPr id="4" name="2 Grupo"/>
          <p:cNvGrpSpPr>
            <a:grpSpLocks/>
          </p:cNvGrpSpPr>
          <p:nvPr/>
        </p:nvGrpSpPr>
        <p:grpSpPr bwMode="auto">
          <a:xfrm>
            <a:off x="395536" y="188913"/>
            <a:ext cx="8330952"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889487" y="347663"/>
            <a:ext cx="77909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Arquitectura medioambiental: condicionalidad reforzada</a:t>
            </a:r>
          </a:p>
        </p:txBody>
      </p:sp>
      <p:pic>
        <p:nvPicPr>
          <p:cNvPr id="2" name="3 Imagen">
            <a:extLst>
              <a:ext uri="{FF2B5EF4-FFF2-40B4-BE49-F238E27FC236}">
                <a16:creationId xmlns:a16="http://schemas.microsoft.com/office/drawing/2014/main" id="{B328E912-D8DC-3D07-8F4E-B9F7E03777B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596487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p:cNvGraphicFramePr>
            <a:graphicFrameLocks noGrp="1"/>
          </p:cNvGraphicFramePr>
          <p:nvPr>
            <p:ph idx="4294967295"/>
            <p:extLst>
              <p:ext uri="{D42A27DB-BD31-4B8C-83A1-F6EECF244321}">
                <p14:modId xmlns:p14="http://schemas.microsoft.com/office/powerpoint/2010/main" val="3201979159"/>
              </p:ext>
            </p:extLst>
          </p:nvPr>
        </p:nvGraphicFramePr>
        <p:xfrm>
          <a:off x="143507" y="1031924"/>
          <a:ext cx="8856985" cy="5826076"/>
        </p:xfrm>
        <a:graphic>
          <a:graphicData uri="http://schemas.openxmlformats.org/drawingml/2006/table">
            <a:tbl>
              <a:tblPr/>
              <a:tblGrid>
                <a:gridCol w="1387961">
                  <a:extLst>
                    <a:ext uri="{9D8B030D-6E8A-4147-A177-3AD203B41FA5}">
                      <a16:colId xmlns:a16="http://schemas.microsoft.com/office/drawing/2014/main" val="20000"/>
                    </a:ext>
                  </a:extLst>
                </a:gridCol>
                <a:gridCol w="1387961">
                  <a:extLst>
                    <a:ext uri="{9D8B030D-6E8A-4147-A177-3AD203B41FA5}">
                      <a16:colId xmlns:a16="http://schemas.microsoft.com/office/drawing/2014/main" val="20001"/>
                    </a:ext>
                  </a:extLst>
                </a:gridCol>
                <a:gridCol w="6081063">
                  <a:extLst>
                    <a:ext uri="{9D8B030D-6E8A-4147-A177-3AD203B41FA5}">
                      <a16:colId xmlns:a16="http://schemas.microsoft.com/office/drawing/2014/main" val="20002"/>
                    </a:ext>
                  </a:extLst>
                </a:gridCol>
              </a:tblGrid>
              <a:tr h="177260">
                <a:tc>
                  <a:txBody>
                    <a:bodyPr/>
                    <a:lstStyle/>
                    <a:p>
                      <a:pPr algn="ctr" fontAlgn="ctr"/>
                      <a:r>
                        <a:rPr lang="es-ES" sz="1000" b="1" i="0" u="none" strike="noStrike" dirty="0">
                          <a:solidFill>
                            <a:srgbClr val="000000"/>
                          </a:solidFill>
                          <a:effectLst/>
                          <a:latin typeface="Calibri" panose="020F0502020204030204" pitchFamily="34" charset="0"/>
                        </a:rPr>
                        <a:t>Reglamento 1306/2013</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1000" b="1" i="0" u="none" strike="noStrike">
                          <a:solidFill>
                            <a:srgbClr val="000000"/>
                          </a:solidFill>
                          <a:effectLst/>
                          <a:latin typeface="Calibri" panose="020F0502020204030204" pitchFamily="34" charset="0"/>
                        </a:rPr>
                        <a:t>Reglamento 2021/2115</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1000" b="1" i="0" u="none" strike="noStrike" dirty="0">
                          <a:solidFill>
                            <a:srgbClr val="000000"/>
                          </a:solidFill>
                          <a:effectLst/>
                          <a:latin typeface="Calibri" panose="020F0502020204030204" pitchFamily="34" charset="0"/>
                        </a:rPr>
                        <a:t> OBLIGACIONES DE CONDICIONALIDAD REFORZADA</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0000"/>
                  </a:ext>
                </a:extLst>
              </a:tr>
              <a:tr h="177260">
                <a:tc>
                  <a:txBody>
                    <a:bodyPr/>
                    <a:lstStyle/>
                    <a:p>
                      <a:pPr algn="ctr" fontAlgn="ctr"/>
                      <a:r>
                        <a:rPr lang="es-ES" sz="1000" b="1" i="0" u="none" strike="noStrike" dirty="0">
                          <a:solidFill>
                            <a:srgbClr val="000000"/>
                          </a:solidFill>
                          <a:effectLst/>
                          <a:latin typeface="Calibri" panose="020F0502020204030204" pitchFamily="34" charset="0"/>
                        </a:rPr>
                        <a:t> </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a:solidFill>
                            <a:srgbClr val="000000"/>
                          </a:solidFill>
                          <a:effectLst/>
                          <a:latin typeface="Calibri" panose="020F0502020204030204" pitchFamily="34" charset="0"/>
                        </a:rPr>
                        <a:t>RLG 1</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2000/60/CE. </a:t>
                      </a:r>
                      <a:r>
                        <a:rPr lang="es-ES" sz="1000" b="1" i="0" u="none" strike="noStrike" dirty="0">
                          <a:solidFill>
                            <a:srgbClr val="000000"/>
                          </a:solidFill>
                          <a:effectLst/>
                          <a:latin typeface="Calibri" panose="020F0502020204030204" pitchFamily="34" charset="0"/>
                        </a:rPr>
                        <a:t>Directiva marco del agua.</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7260">
                <a:tc>
                  <a:txBody>
                    <a:bodyPr/>
                    <a:lstStyle/>
                    <a:p>
                      <a:pPr algn="ctr" fontAlgn="ctr"/>
                      <a:r>
                        <a:rPr lang="es-ES" sz="1000" b="1" i="0" u="none" strike="noStrike" dirty="0">
                          <a:solidFill>
                            <a:srgbClr val="000000"/>
                          </a:solidFill>
                          <a:effectLst/>
                          <a:latin typeface="Calibri" panose="020F0502020204030204" pitchFamily="34" charset="0"/>
                        </a:rPr>
                        <a:t>RLG 1</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a:solidFill>
                            <a:srgbClr val="000000"/>
                          </a:solidFill>
                          <a:effectLst/>
                          <a:latin typeface="Calibri" panose="020F0502020204030204" pitchFamily="34" charset="0"/>
                        </a:rPr>
                        <a:t>RLG 2</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91/676/CEE. </a:t>
                      </a:r>
                      <a:r>
                        <a:rPr lang="es-ES" sz="1000" b="1" i="0" u="none" strike="noStrike" dirty="0">
                          <a:solidFill>
                            <a:srgbClr val="000000"/>
                          </a:solidFill>
                          <a:effectLst/>
                          <a:latin typeface="Calibri" panose="020F0502020204030204" pitchFamily="34" charset="0"/>
                        </a:rPr>
                        <a:t>Protección de aguas contra la contaminación por nitratos.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7260">
                <a:tc>
                  <a:txBody>
                    <a:bodyPr/>
                    <a:lstStyle/>
                    <a:p>
                      <a:pPr algn="ctr" fontAlgn="ctr"/>
                      <a:r>
                        <a:rPr lang="es-ES" sz="1000" b="1" i="0" u="none" strike="noStrike" dirty="0">
                          <a:solidFill>
                            <a:srgbClr val="000000"/>
                          </a:solidFill>
                          <a:effectLst/>
                          <a:latin typeface="Calibri" panose="020F0502020204030204" pitchFamily="34" charset="0"/>
                        </a:rPr>
                        <a:t>RLG 2</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3</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2009/147/CE. </a:t>
                      </a:r>
                      <a:r>
                        <a:rPr lang="es-ES" sz="1000" b="1" i="0" u="none" strike="noStrike" dirty="0">
                          <a:solidFill>
                            <a:srgbClr val="000000"/>
                          </a:solidFill>
                          <a:effectLst/>
                          <a:latin typeface="Calibri" panose="020F0502020204030204" pitchFamily="34" charset="0"/>
                        </a:rPr>
                        <a:t>Conservación de las aves silvestres.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7260">
                <a:tc>
                  <a:txBody>
                    <a:bodyPr/>
                    <a:lstStyle/>
                    <a:p>
                      <a:pPr algn="ctr" fontAlgn="ctr"/>
                      <a:r>
                        <a:rPr lang="es-ES" sz="1000" b="1" i="0" u="none" strike="noStrike" dirty="0">
                          <a:solidFill>
                            <a:srgbClr val="000000"/>
                          </a:solidFill>
                          <a:effectLst/>
                          <a:latin typeface="Calibri" panose="020F0502020204030204" pitchFamily="34" charset="0"/>
                        </a:rPr>
                        <a:t>RLG 3</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4</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92/43/CEE.</a:t>
                      </a:r>
                      <a:r>
                        <a:rPr lang="es-ES" sz="1000" b="1" i="0" u="none" strike="noStrike" dirty="0">
                          <a:solidFill>
                            <a:srgbClr val="000000"/>
                          </a:solidFill>
                          <a:effectLst/>
                          <a:latin typeface="Calibri" panose="020F0502020204030204" pitchFamily="34" charset="0"/>
                        </a:rPr>
                        <a:t> Conservación de los hábitats naturales y de la fauna y flora silvestres.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7260">
                <a:tc>
                  <a:txBody>
                    <a:bodyPr/>
                    <a:lstStyle/>
                    <a:p>
                      <a:pPr algn="ctr" fontAlgn="ctr"/>
                      <a:r>
                        <a:rPr lang="es-ES" sz="1000" b="1" i="0" u="none" strike="noStrike" dirty="0">
                          <a:solidFill>
                            <a:srgbClr val="000000"/>
                          </a:solidFill>
                          <a:effectLst/>
                          <a:latin typeface="Calibri" panose="020F0502020204030204" pitchFamily="34" charset="0"/>
                        </a:rPr>
                        <a:t>RLG 4</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5</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Reglamento (CE) 178/2002. </a:t>
                      </a:r>
                      <a:r>
                        <a:rPr lang="es-ES" sz="1000" b="1" i="0" u="none" strike="noStrike" dirty="0">
                          <a:solidFill>
                            <a:srgbClr val="000000"/>
                          </a:solidFill>
                          <a:effectLst/>
                          <a:latin typeface="Calibri" panose="020F0502020204030204" pitchFamily="34" charset="0"/>
                        </a:rPr>
                        <a:t>Seguridad alimentaria.</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48644">
                <a:tc>
                  <a:txBody>
                    <a:bodyPr/>
                    <a:lstStyle/>
                    <a:p>
                      <a:pPr algn="ctr" fontAlgn="ctr"/>
                      <a:r>
                        <a:rPr lang="es-ES" sz="1000" b="1" i="0" u="none" strike="noStrike" dirty="0">
                          <a:solidFill>
                            <a:srgbClr val="000000"/>
                          </a:solidFill>
                          <a:effectLst/>
                          <a:latin typeface="Calibri" panose="020F0502020204030204" pitchFamily="34" charset="0"/>
                        </a:rPr>
                        <a:t>RLG 5</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6</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96/22/CE. </a:t>
                      </a:r>
                      <a:r>
                        <a:rPr lang="es-ES" sz="1000" b="1" i="0" u="none" strike="noStrike" dirty="0">
                          <a:solidFill>
                            <a:srgbClr val="000000"/>
                          </a:solidFill>
                          <a:effectLst/>
                          <a:latin typeface="Calibri" panose="020F0502020204030204" pitchFamily="34" charset="0"/>
                        </a:rPr>
                        <a:t>Prohibición de utilizar determinadas sustancias de efecto hormonal y </a:t>
                      </a:r>
                      <a:r>
                        <a:rPr lang="es-ES" sz="1000" b="1" i="0" u="none" strike="noStrike" dirty="0" err="1">
                          <a:solidFill>
                            <a:srgbClr val="000000"/>
                          </a:solidFill>
                          <a:effectLst/>
                          <a:latin typeface="Calibri" panose="020F0502020204030204" pitchFamily="34" charset="0"/>
                        </a:rPr>
                        <a:t>tireostático</a:t>
                      </a:r>
                      <a:r>
                        <a:rPr lang="es-ES" sz="1000" b="1" i="0" u="none" strike="noStrike" dirty="0">
                          <a:solidFill>
                            <a:srgbClr val="000000"/>
                          </a:solidFill>
                          <a:effectLst/>
                          <a:latin typeface="Calibri" panose="020F0502020204030204" pitchFamily="34" charset="0"/>
                        </a:rPr>
                        <a:t> y sustancias β-agonistas en la cría de ganado.</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7260">
                <a:tc>
                  <a:txBody>
                    <a:bodyPr/>
                    <a:lstStyle/>
                    <a:p>
                      <a:pPr algn="ctr" fontAlgn="ctr"/>
                      <a:r>
                        <a:rPr lang="es-ES" sz="1000" b="1" i="0" u="none" strike="noStrike">
                          <a:solidFill>
                            <a:srgbClr val="000000"/>
                          </a:solidFill>
                          <a:effectLst/>
                          <a:latin typeface="Calibri" panose="020F0502020204030204" pitchFamily="34" charset="0"/>
                        </a:rPr>
                        <a:t>RLG 10</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7</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Reglamento (CE) 1107/2009. </a:t>
                      </a:r>
                      <a:r>
                        <a:rPr lang="es-ES" sz="1000" b="1" i="0" u="none" strike="noStrike" dirty="0">
                          <a:solidFill>
                            <a:srgbClr val="000000"/>
                          </a:solidFill>
                          <a:effectLst/>
                          <a:latin typeface="Calibri" panose="020F0502020204030204" pitchFamily="34" charset="0"/>
                        </a:rPr>
                        <a:t>Comercialización de productos fitosanitarios.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7260">
                <a:tc>
                  <a:txBody>
                    <a:bodyPr/>
                    <a:lstStyle/>
                    <a:p>
                      <a:pPr algn="ctr" fontAlgn="ctr"/>
                      <a:r>
                        <a:rPr lang="es-ES" sz="1000" b="1" i="0" u="none" strike="noStrike">
                          <a:solidFill>
                            <a:srgbClr val="000000"/>
                          </a:solidFill>
                          <a:effectLst/>
                          <a:latin typeface="Calibri" panose="020F0502020204030204" pitchFamily="34" charset="0"/>
                        </a:rPr>
                        <a:t> </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8</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2009/128/CE. </a:t>
                      </a:r>
                      <a:r>
                        <a:rPr lang="es-ES" sz="1000" b="1" i="0" u="none" strike="noStrike" dirty="0">
                          <a:solidFill>
                            <a:srgbClr val="000000"/>
                          </a:solidFill>
                          <a:effectLst/>
                          <a:latin typeface="Calibri" panose="020F0502020204030204" pitchFamily="34" charset="0"/>
                        </a:rPr>
                        <a:t>Uso sostenible de los fitosanitarios.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7260">
                <a:tc>
                  <a:txBody>
                    <a:bodyPr/>
                    <a:lstStyle/>
                    <a:p>
                      <a:pPr algn="ctr" fontAlgn="ctr"/>
                      <a:r>
                        <a:rPr lang="es-ES" sz="1000" b="1" i="0" u="none" strike="noStrike">
                          <a:solidFill>
                            <a:srgbClr val="000000"/>
                          </a:solidFill>
                          <a:effectLst/>
                          <a:latin typeface="Calibri" panose="020F0502020204030204" pitchFamily="34" charset="0"/>
                        </a:rPr>
                        <a:t>RLG 11</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9</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2008/119/CE. </a:t>
                      </a:r>
                      <a:r>
                        <a:rPr lang="es-ES" sz="1000" b="1" i="0" u="none" strike="noStrike" dirty="0">
                          <a:solidFill>
                            <a:srgbClr val="000000"/>
                          </a:solidFill>
                          <a:effectLst/>
                          <a:latin typeface="Calibri" panose="020F0502020204030204" pitchFamily="34" charset="0"/>
                        </a:rPr>
                        <a:t>Normas mínimas para la protección de terneros.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7260">
                <a:tc>
                  <a:txBody>
                    <a:bodyPr/>
                    <a:lstStyle/>
                    <a:p>
                      <a:pPr algn="ctr" fontAlgn="ctr"/>
                      <a:r>
                        <a:rPr lang="es-ES" sz="1000" b="1" i="0" u="none" strike="noStrike">
                          <a:solidFill>
                            <a:srgbClr val="000000"/>
                          </a:solidFill>
                          <a:effectLst/>
                          <a:latin typeface="Calibri" panose="020F0502020204030204" pitchFamily="34" charset="0"/>
                        </a:rPr>
                        <a:t>RLG 12</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10</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2008/120/CE. </a:t>
                      </a:r>
                      <a:r>
                        <a:rPr lang="es-ES" sz="1000" b="1" i="0" u="none" strike="noStrike" dirty="0">
                          <a:solidFill>
                            <a:srgbClr val="000000"/>
                          </a:solidFill>
                          <a:effectLst/>
                          <a:latin typeface="Calibri" panose="020F0502020204030204" pitchFamily="34" charset="0"/>
                        </a:rPr>
                        <a:t>Normas mínima para la protección de cerdos.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7260">
                <a:tc>
                  <a:txBody>
                    <a:bodyPr/>
                    <a:lstStyle/>
                    <a:p>
                      <a:pPr algn="ctr" fontAlgn="ctr"/>
                      <a:r>
                        <a:rPr lang="es-ES" sz="1000" b="1" i="0" u="none" strike="noStrike">
                          <a:solidFill>
                            <a:srgbClr val="000000"/>
                          </a:solidFill>
                          <a:effectLst/>
                          <a:latin typeface="Calibri" panose="020F0502020204030204" pitchFamily="34" charset="0"/>
                        </a:rPr>
                        <a:t>RLG 13</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11</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98/58/CE. </a:t>
                      </a:r>
                      <a:r>
                        <a:rPr lang="es-ES" sz="1000" b="1" i="0" u="none" strike="noStrike" dirty="0">
                          <a:solidFill>
                            <a:srgbClr val="000000"/>
                          </a:solidFill>
                          <a:effectLst/>
                          <a:latin typeface="Calibri" panose="020F0502020204030204" pitchFamily="34" charset="0"/>
                        </a:rPr>
                        <a:t>Protección de los animales en las explotaciones ganaderas.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7260">
                <a:tc>
                  <a:txBody>
                    <a:bodyPr/>
                    <a:lstStyle/>
                    <a:p>
                      <a:pPr algn="ctr" fontAlgn="ctr"/>
                      <a:r>
                        <a:rPr lang="es-ES" sz="1000" b="1" i="0" u="none" strike="noStrike" dirty="0">
                          <a:solidFill>
                            <a:srgbClr val="00B050"/>
                          </a:solidFill>
                          <a:effectLst/>
                          <a:latin typeface="Calibri" panose="020F0502020204030204" pitchFamily="34" charset="0"/>
                        </a:rPr>
                        <a:t>GREENING</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B050"/>
                          </a:solidFill>
                          <a:effectLst/>
                          <a:latin typeface="Calibri" panose="020F0502020204030204" pitchFamily="34" charset="0"/>
                        </a:rPr>
                        <a:t>BCAM 1</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50"/>
                          </a:solidFill>
                          <a:effectLst/>
                          <a:latin typeface="Calibri" panose="020F0502020204030204" pitchFamily="34" charset="0"/>
                        </a:rPr>
                        <a:t>Mantenimiento de pastos permanentes.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7260">
                <a:tc>
                  <a:txBody>
                    <a:bodyPr/>
                    <a:lstStyle/>
                    <a:p>
                      <a:pPr algn="ctr" fontAlgn="ctr"/>
                      <a:r>
                        <a:rPr lang="es-ES" sz="1000" b="1" i="0" u="none" strike="noStrike" dirty="0">
                          <a:solidFill>
                            <a:srgbClr val="000000"/>
                          </a:solidFill>
                          <a:effectLst/>
                          <a:latin typeface="Calibri" panose="020F0502020204030204" pitchFamily="34" charset="0"/>
                        </a:rPr>
                        <a:t> </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B0F0"/>
                          </a:solidFill>
                          <a:effectLst/>
                          <a:latin typeface="Calibri" panose="020F0502020204030204" pitchFamily="34" charset="0"/>
                        </a:rPr>
                        <a:t>BCAM 2</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F0"/>
                          </a:solidFill>
                          <a:effectLst/>
                          <a:latin typeface="Calibri" panose="020F0502020204030204" pitchFamily="34" charset="0"/>
                        </a:rPr>
                        <a:t>Protección de humedales y turberas.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7260">
                <a:tc>
                  <a:txBody>
                    <a:bodyPr/>
                    <a:lstStyle/>
                    <a:p>
                      <a:pPr algn="ctr" fontAlgn="ctr"/>
                      <a:r>
                        <a:rPr lang="es-ES" sz="1000" b="1" i="0" u="none" strike="noStrike" dirty="0">
                          <a:solidFill>
                            <a:schemeClr val="accent4">
                              <a:lumMod val="50000"/>
                            </a:schemeClr>
                          </a:solidFill>
                          <a:effectLst/>
                          <a:latin typeface="Calibri" panose="020F0502020204030204" pitchFamily="34" charset="0"/>
                        </a:rPr>
                        <a:t>BCAM 6</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chemeClr val="accent4">
                              <a:lumMod val="50000"/>
                            </a:schemeClr>
                          </a:solidFill>
                          <a:effectLst/>
                          <a:latin typeface="Calibri" panose="020F0502020204030204" pitchFamily="34" charset="0"/>
                        </a:rPr>
                        <a:t>BCAM 3</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chemeClr val="accent4">
                              <a:lumMod val="50000"/>
                            </a:schemeClr>
                          </a:solidFill>
                          <a:effectLst/>
                          <a:latin typeface="Calibri" panose="020F0502020204030204" pitchFamily="34" charset="0"/>
                        </a:rPr>
                        <a:t>Prohibición de quema de rastrojos, excepto por razones fitosanitarias.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7260">
                <a:tc>
                  <a:txBody>
                    <a:bodyPr/>
                    <a:lstStyle/>
                    <a:p>
                      <a:pPr algn="ctr" fontAlgn="ctr"/>
                      <a:r>
                        <a:rPr lang="es-ES" sz="1000" b="1" i="0" u="none" strike="noStrike" dirty="0">
                          <a:solidFill>
                            <a:schemeClr val="accent4">
                              <a:lumMod val="50000"/>
                            </a:schemeClr>
                          </a:solidFill>
                          <a:effectLst/>
                          <a:latin typeface="Calibri" panose="020F0502020204030204" pitchFamily="34" charset="0"/>
                        </a:rPr>
                        <a:t>BCAM 1</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chemeClr val="accent4">
                              <a:lumMod val="50000"/>
                            </a:schemeClr>
                          </a:solidFill>
                          <a:effectLst/>
                          <a:latin typeface="Calibri" panose="020F0502020204030204" pitchFamily="34" charset="0"/>
                        </a:rPr>
                        <a:t>BCAM 4</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chemeClr val="accent4">
                              <a:lumMod val="50000"/>
                            </a:schemeClr>
                          </a:solidFill>
                          <a:effectLst/>
                          <a:latin typeface="Calibri" panose="020F0502020204030204" pitchFamily="34" charset="0"/>
                        </a:rPr>
                        <a:t>Creación de franjas de protección en los márgenes de los cursos de agua.</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7260">
                <a:tc>
                  <a:txBody>
                    <a:bodyPr/>
                    <a:lstStyle/>
                    <a:p>
                      <a:pPr algn="ctr" fontAlgn="ctr"/>
                      <a:r>
                        <a:rPr lang="es-ES" sz="1000" b="1" i="0" u="none" strike="noStrike">
                          <a:solidFill>
                            <a:srgbClr val="000000"/>
                          </a:solidFill>
                          <a:effectLst/>
                          <a:latin typeface="Calibri" panose="020F0502020204030204" pitchFamily="34" charset="0"/>
                        </a:rPr>
                        <a:t>BCAM 5</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BCAM 5</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0000"/>
                          </a:solidFill>
                          <a:effectLst/>
                          <a:latin typeface="Calibri" panose="020F0502020204030204" pitchFamily="34" charset="0"/>
                        </a:rPr>
                        <a:t>Gestión de la labranza para limitar el riesgo de degradación del suelo.</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7260">
                <a:tc>
                  <a:txBody>
                    <a:bodyPr/>
                    <a:lstStyle/>
                    <a:p>
                      <a:pPr algn="ctr" fontAlgn="ctr"/>
                      <a:r>
                        <a:rPr lang="es-ES" sz="1000" b="1" i="0" u="none" strike="noStrike">
                          <a:solidFill>
                            <a:srgbClr val="000000"/>
                          </a:solidFill>
                          <a:effectLst/>
                          <a:latin typeface="Calibri" panose="020F0502020204030204" pitchFamily="34" charset="0"/>
                        </a:rPr>
                        <a:t>BCAM 4</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BCAM 6</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0000"/>
                          </a:solidFill>
                          <a:effectLst/>
                          <a:latin typeface="Calibri" panose="020F0502020204030204" pitchFamily="34" charset="0"/>
                        </a:rPr>
                        <a:t>Cobertura mínima del suelo en los periodos y superficies más sensibles.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7260">
                <a:tc>
                  <a:txBody>
                    <a:bodyPr/>
                    <a:lstStyle/>
                    <a:p>
                      <a:pPr algn="ctr" fontAlgn="ctr"/>
                      <a:r>
                        <a:rPr lang="es-ES" sz="1000" b="1" i="0" u="none" strike="noStrike" dirty="0">
                          <a:solidFill>
                            <a:srgbClr val="00B050"/>
                          </a:solidFill>
                          <a:effectLst/>
                          <a:latin typeface="Calibri" panose="020F0502020204030204" pitchFamily="34" charset="0"/>
                        </a:rPr>
                        <a:t>GREENING</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BCAM 7</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50"/>
                          </a:solidFill>
                          <a:effectLst/>
                          <a:latin typeface="Calibri" panose="020F0502020204030204" pitchFamily="34" charset="0"/>
                        </a:rPr>
                        <a:t>Rotación de cultivos.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348644">
                <a:tc>
                  <a:txBody>
                    <a:bodyPr/>
                    <a:lstStyle/>
                    <a:p>
                      <a:pPr algn="ctr" fontAlgn="ctr"/>
                      <a:r>
                        <a:rPr lang="es-ES" sz="1000" b="1" i="0" u="none" strike="noStrike" dirty="0">
                          <a:solidFill>
                            <a:srgbClr val="00B050"/>
                          </a:solidFill>
                          <a:effectLst/>
                          <a:latin typeface="Calibri" panose="020F0502020204030204" pitchFamily="34" charset="0"/>
                        </a:rPr>
                        <a:t>GREENING</a:t>
                      </a:r>
                      <a:r>
                        <a:rPr lang="es-ES" sz="1000" b="1" i="0" u="none" strike="noStrike" dirty="0">
                          <a:solidFill>
                            <a:srgbClr val="000000"/>
                          </a:solidFill>
                          <a:effectLst/>
                          <a:latin typeface="Calibri" panose="020F0502020204030204" pitchFamily="34" charset="0"/>
                        </a:rPr>
                        <a:t> y BCAM 7</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BCAM 8</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50"/>
                          </a:solidFill>
                          <a:effectLst/>
                          <a:latin typeface="Calibri" panose="020F0502020204030204" pitchFamily="34" charset="0"/>
                        </a:rPr>
                        <a:t>Porcentaje mínimo de la superficie agrícola dedicada a SENP</a:t>
                      </a:r>
                      <a:r>
                        <a:rPr lang="es-ES" sz="1000" b="1" i="0" u="none" strike="noStrike" dirty="0">
                          <a:solidFill>
                            <a:srgbClr val="000000"/>
                          </a:solidFill>
                          <a:effectLst/>
                          <a:latin typeface="Calibri" panose="020F0502020204030204" pitchFamily="34" charset="0"/>
                        </a:rPr>
                        <a:t>, Mantenimiento de los elementos del paisaje, prohibición de cortar setos y árboles durante la época de reproducción y cría de aves.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348644">
                <a:tc>
                  <a:txBody>
                    <a:bodyPr/>
                    <a:lstStyle/>
                    <a:p>
                      <a:pPr algn="ctr" fontAlgn="ctr"/>
                      <a:r>
                        <a:rPr lang="es-ES" sz="1000" b="1" i="0" u="none" strike="noStrike" dirty="0">
                          <a:solidFill>
                            <a:srgbClr val="00B050"/>
                          </a:solidFill>
                          <a:effectLst/>
                          <a:latin typeface="Calibri" panose="020F0502020204030204" pitchFamily="34" charset="0"/>
                        </a:rPr>
                        <a:t>GREENING</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B050"/>
                          </a:solidFill>
                          <a:effectLst/>
                          <a:latin typeface="Calibri" panose="020F0502020204030204" pitchFamily="34" charset="0"/>
                        </a:rPr>
                        <a:t>BCAM 9</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50"/>
                          </a:solidFill>
                          <a:effectLst/>
                          <a:latin typeface="Calibri" panose="020F0502020204030204" pitchFamily="34" charset="0"/>
                        </a:rPr>
                        <a:t>Prohibición de convertir o arar los pastos permanentes medioambientalmente sensibles en los espacios Natura 2000.</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7260">
                <a:tc>
                  <a:txBody>
                    <a:bodyPr/>
                    <a:lstStyle/>
                    <a:p>
                      <a:pPr algn="ctr" fontAlgn="ctr"/>
                      <a:r>
                        <a:rPr lang="es-ES" sz="1000" b="1" i="0" u="none" strike="noStrike">
                          <a:solidFill>
                            <a:srgbClr val="000000"/>
                          </a:solidFill>
                          <a:effectLst/>
                          <a:latin typeface="Calibri" panose="020F0502020204030204" pitchFamily="34" charset="0"/>
                        </a:rPr>
                        <a:t> </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B0F0"/>
                          </a:solidFill>
                          <a:effectLst/>
                          <a:latin typeface="Calibri" panose="020F0502020204030204" pitchFamily="34" charset="0"/>
                        </a:rPr>
                        <a:t>BCAM 10</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F0"/>
                          </a:solidFill>
                          <a:effectLst/>
                          <a:latin typeface="Calibri" panose="020F0502020204030204" pitchFamily="34" charset="0"/>
                        </a:rPr>
                        <a:t>Fertilización sostenible.</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7260">
                <a:tc>
                  <a:txBody>
                    <a:bodyPr/>
                    <a:lstStyle/>
                    <a:p>
                      <a:pPr algn="ctr" fontAlgn="ctr"/>
                      <a:endParaRPr lang="es-ES" sz="1000" b="0" i="0" u="none" strike="noStrike" dirty="0">
                        <a:solidFill>
                          <a:srgbClr val="000000"/>
                        </a:solidFill>
                        <a:effectLst/>
                        <a:latin typeface="Calibri" panose="020F0502020204030204" pitchFamily="34" charset="0"/>
                      </a:endParaRPr>
                    </a:p>
                  </a:txBody>
                  <a:tcPr marL="5225" marR="5225" marT="52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tc>
                  <a:txBody>
                    <a:bodyPr/>
                    <a:lstStyle/>
                    <a:p>
                      <a:pPr algn="ctr" fontAlgn="ctr"/>
                      <a:endParaRPr lang="es-ES" sz="1000" b="0" i="0" u="none" strike="noStrike" dirty="0">
                        <a:solidFill>
                          <a:srgbClr val="000000"/>
                        </a:solidFill>
                        <a:effectLst/>
                        <a:latin typeface="Calibri" panose="020F0502020204030204" pitchFamily="34" charset="0"/>
                      </a:endParaRPr>
                    </a:p>
                  </a:txBody>
                  <a:tcPr marL="5225" marR="5225" marT="52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tc>
                  <a:txBody>
                    <a:bodyPr/>
                    <a:lstStyle/>
                    <a:p>
                      <a:pPr algn="l" fontAlgn="ctr"/>
                      <a:endParaRPr lang="es-ES" sz="1000" b="1" i="0" u="none" strike="noStrike" dirty="0">
                        <a:solidFill>
                          <a:srgbClr val="000000"/>
                        </a:solidFill>
                        <a:effectLst/>
                        <a:latin typeface="Calibri" panose="020F0502020204030204" pitchFamily="34" charset="0"/>
                      </a:endParaRPr>
                    </a:p>
                  </a:txBody>
                  <a:tcPr marL="5225" marR="5225" marT="52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2"/>
                  </a:ext>
                </a:extLst>
              </a:tr>
              <a:tr h="177260">
                <a:tc>
                  <a:txBody>
                    <a:bodyPr/>
                    <a:lstStyle/>
                    <a:p>
                      <a:pPr algn="ctr" fontAlgn="ctr"/>
                      <a:r>
                        <a:rPr lang="es-ES" sz="1000" b="1" i="0" u="none" strike="noStrike" dirty="0">
                          <a:solidFill>
                            <a:schemeClr val="tx1"/>
                          </a:solidFill>
                          <a:effectLst/>
                          <a:latin typeface="Calibri" panose="020F0502020204030204" pitchFamily="34" charset="0"/>
                        </a:rPr>
                        <a:t>BCAM 2</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ctr" fontAlgn="ctr"/>
                      <a:r>
                        <a:rPr lang="es-ES" sz="1000" b="1" i="0" u="none" strike="noStrike" dirty="0">
                          <a:solidFill>
                            <a:schemeClr val="tx1"/>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chemeClr val="tx1"/>
                          </a:solidFill>
                          <a:effectLst/>
                          <a:latin typeface="Calibri" panose="020F0502020204030204" pitchFamily="34" charset="0"/>
                        </a:rPr>
                        <a:t>Cumplimiento de los procesos de autorización del uso de agua para el riego. Incluida en RLG 1</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3"/>
                  </a:ext>
                </a:extLst>
              </a:tr>
              <a:tr h="177260">
                <a:tc>
                  <a:txBody>
                    <a:bodyPr/>
                    <a:lstStyle/>
                    <a:p>
                      <a:pPr algn="ctr" fontAlgn="ctr"/>
                      <a:r>
                        <a:rPr lang="es-ES" sz="1000" b="1" i="0" u="none" strike="noStrike" dirty="0">
                          <a:solidFill>
                            <a:schemeClr val="tx1"/>
                          </a:solidFill>
                          <a:effectLst/>
                          <a:latin typeface="Calibri" panose="020F0502020204030204" pitchFamily="34" charset="0"/>
                        </a:rPr>
                        <a:t>BCAM 3</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ctr" fontAlgn="ctr"/>
                      <a:r>
                        <a:rPr lang="es-ES" sz="1000" b="1" i="0" u="none" strike="noStrike" dirty="0">
                          <a:solidFill>
                            <a:schemeClr val="tx1"/>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chemeClr val="tx1"/>
                          </a:solidFill>
                          <a:effectLst/>
                          <a:latin typeface="Calibri" panose="020F0502020204030204" pitchFamily="34" charset="0"/>
                        </a:rPr>
                        <a:t>Protección de las aguas subterráneas contra la contaminación. Incluida parcialmente en los RLG 2 y RLG 3</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4"/>
                  </a:ext>
                </a:extLst>
              </a:tr>
              <a:tr h="177260">
                <a:tc>
                  <a:txBody>
                    <a:bodyPr/>
                    <a:lstStyle/>
                    <a:p>
                      <a:pPr algn="ctr" fontAlgn="ctr"/>
                      <a:r>
                        <a:rPr lang="es-ES" sz="1000" b="1" i="0" u="none" strike="noStrike" dirty="0">
                          <a:solidFill>
                            <a:srgbClr val="FF0000"/>
                          </a:solidFill>
                          <a:effectLst/>
                          <a:latin typeface="Calibri" panose="020F0502020204030204" pitchFamily="34" charset="0"/>
                        </a:rPr>
                        <a:t>RLG 6</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ctr" fontAlgn="ctr"/>
                      <a:r>
                        <a:rPr lang="es-ES" sz="1000" b="1" i="0" u="none" strike="noStrike">
                          <a:solidFill>
                            <a:srgbClr val="FF0000"/>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rgbClr val="FF0000"/>
                          </a:solidFill>
                          <a:effectLst/>
                          <a:latin typeface="Calibri" panose="020F0502020204030204" pitchFamily="34" charset="0"/>
                        </a:rPr>
                        <a:t>Identificación y registro de cerdos. Eliminado del Reglamento PEPAC.</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5"/>
                  </a:ext>
                </a:extLst>
              </a:tr>
              <a:tr h="177260">
                <a:tc>
                  <a:txBody>
                    <a:bodyPr/>
                    <a:lstStyle/>
                    <a:p>
                      <a:pPr algn="ctr" fontAlgn="ctr"/>
                      <a:r>
                        <a:rPr lang="es-ES" sz="1000" b="1" i="0" u="none" strike="noStrike" dirty="0">
                          <a:solidFill>
                            <a:srgbClr val="FF0000"/>
                          </a:solidFill>
                          <a:effectLst/>
                          <a:latin typeface="Calibri" panose="020F0502020204030204" pitchFamily="34" charset="0"/>
                        </a:rPr>
                        <a:t>RLG 7</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ctr" fontAlgn="ctr"/>
                      <a:r>
                        <a:rPr lang="es-ES" sz="1000" b="1" i="0" u="none" strike="noStrike">
                          <a:solidFill>
                            <a:srgbClr val="FF0000"/>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rgbClr val="FF0000"/>
                          </a:solidFill>
                          <a:effectLst/>
                          <a:latin typeface="Calibri" panose="020F0502020204030204" pitchFamily="34" charset="0"/>
                        </a:rPr>
                        <a:t>Identificación y registro de bovinos. Eliminado del Reglamento PEPAC.</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6"/>
                  </a:ext>
                </a:extLst>
              </a:tr>
              <a:tr h="177260">
                <a:tc>
                  <a:txBody>
                    <a:bodyPr/>
                    <a:lstStyle/>
                    <a:p>
                      <a:pPr algn="ctr" fontAlgn="ctr"/>
                      <a:r>
                        <a:rPr lang="es-ES" sz="1000" b="1" i="0" u="none" strike="noStrike" dirty="0">
                          <a:solidFill>
                            <a:srgbClr val="FF0000"/>
                          </a:solidFill>
                          <a:effectLst/>
                          <a:latin typeface="Calibri" panose="020F0502020204030204" pitchFamily="34" charset="0"/>
                        </a:rPr>
                        <a:t>RLG 8</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ctr" fontAlgn="ctr"/>
                      <a:r>
                        <a:rPr lang="es-ES" sz="1000" b="1" i="0" u="none" strike="noStrike" dirty="0">
                          <a:solidFill>
                            <a:srgbClr val="FF0000"/>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rgbClr val="FF0000"/>
                          </a:solidFill>
                          <a:effectLst/>
                          <a:latin typeface="Calibri" panose="020F0502020204030204" pitchFamily="34" charset="0"/>
                        </a:rPr>
                        <a:t>Identificación y registro de ovino y caprino. Eliminado del Reglamento PEPAC.</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7"/>
                  </a:ext>
                </a:extLst>
              </a:tr>
              <a:tr h="348644">
                <a:tc>
                  <a:txBody>
                    <a:bodyPr/>
                    <a:lstStyle/>
                    <a:p>
                      <a:pPr algn="ctr" fontAlgn="ctr"/>
                      <a:r>
                        <a:rPr lang="es-ES" sz="1000" b="1" i="0" u="none" strike="noStrike">
                          <a:solidFill>
                            <a:srgbClr val="FF0000"/>
                          </a:solidFill>
                          <a:effectLst/>
                          <a:latin typeface="Calibri" panose="020F0502020204030204" pitchFamily="34" charset="0"/>
                        </a:rPr>
                        <a:t>RLG 9</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tc>
                  <a:txBody>
                    <a:bodyPr/>
                    <a:lstStyle/>
                    <a:p>
                      <a:pPr algn="ctr" fontAlgn="ctr"/>
                      <a:r>
                        <a:rPr lang="es-ES" sz="1000" b="1" i="0" u="none" strike="noStrike" dirty="0">
                          <a:solidFill>
                            <a:srgbClr val="FF0000"/>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rgbClr val="FF0000"/>
                          </a:solidFill>
                          <a:effectLst/>
                          <a:latin typeface="Calibri" panose="020F0502020204030204" pitchFamily="34" charset="0"/>
                        </a:rPr>
                        <a:t>Prevención, el control y la erradicación de determinadas encefalopatías espongiformes transmisibles. Eliminado del Reglamento PEPAC.</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8"/>
                  </a:ext>
                </a:extLst>
              </a:tr>
            </a:tbl>
          </a:graphicData>
        </a:graphic>
      </p:graphicFrame>
      <p:grpSp>
        <p:nvGrpSpPr>
          <p:cNvPr id="2" name="2 Grupo">
            <a:extLst>
              <a:ext uri="{FF2B5EF4-FFF2-40B4-BE49-F238E27FC236}">
                <a16:creationId xmlns:a16="http://schemas.microsoft.com/office/drawing/2014/main" id="{5051C7ED-A6D6-0E67-D653-283B4B850A54}"/>
              </a:ext>
            </a:extLst>
          </p:cNvPr>
          <p:cNvGrpSpPr>
            <a:grpSpLocks/>
          </p:cNvGrpSpPr>
          <p:nvPr/>
        </p:nvGrpSpPr>
        <p:grpSpPr bwMode="auto">
          <a:xfrm>
            <a:off x="1258888" y="188913"/>
            <a:ext cx="4321224" cy="777875"/>
            <a:chOff x="0" y="0"/>
            <a:chExt cx="7467600" cy="777644"/>
          </a:xfrm>
        </p:grpSpPr>
        <p:sp>
          <p:nvSpPr>
            <p:cNvPr id="3" name="4 Rectángulo redondeado">
              <a:extLst>
                <a:ext uri="{FF2B5EF4-FFF2-40B4-BE49-F238E27FC236}">
                  <a16:creationId xmlns:a16="http://schemas.microsoft.com/office/drawing/2014/main" id="{EDE28D5D-EEF0-1A39-EA01-60474BAEF11D}"/>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5 Rectángulo">
              <a:extLst>
                <a:ext uri="{FF2B5EF4-FFF2-40B4-BE49-F238E27FC236}">
                  <a16:creationId xmlns:a16="http://schemas.microsoft.com/office/drawing/2014/main" id="{D10585B9-EAD4-D283-11A5-443CA79FA76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9" name="2 Rectángulo">
            <a:extLst>
              <a:ext uri="{FF2B5EF4-FFF2-40B4-BE49-F238E27FC236}">
                <a16:creationId xmlns:a16="http://schemas.microsoft.com/office/drawing/2014/main" id="{875FEE46-892E-4ED7-A8B5-4C6904B6DD78}"/>
              </a:ext>
            </a:extLst>
          </p:cNvPr>
          <p:cNvSpPr>
            <a:spLocks noChangeArrowheads="1"/>
          </p:cNvSpPr>
          <p:nvPr/>
        </p:nvSpPr>
        <p:spPr bwMode="auto">
          <a:xfrm>
            <a:off x="1547813" y="347663"/>
            <a:ext cx="38523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reforzada</a:t>
            </a:r>
          </a:p>
        </p:txBody>
      </p:sp>
      <p:sp>
        <p:nvSpPr>
          <p:cNvPr id="10" name="Explosión: 8 puntos 9">
            <a:extLst>
              <a:ext uri="{FF2B5EF4-FFF2-40B4-BE49-F238E27FC236}">
                <a16:creationId xmlns:a16="http://schemas.microsoft.com/office/drawing/2014/main" id="{A99461A1-26E0-FF15-9C9B-C909915FBA6E}"/>
              </a:ext>
            </a:extLst>
          </p:cNvPr>
          <p:cNvSpPr/>
          <p:nvPr/>
        </p:nvSpPr>
        <p:spPr>
          <a:xfrm>
            <a:off x="8244408" y="629308"/>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890799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CB60BE71-FB74-499C-F264-B0FAB59D6630}"/>
              </a:ext>
            </a:extLst>
          </p:cNvPr>
          <p:cNvPicPr>
            <a:picLocks noChangeAspect="1"/>
          </p:cNvPicPr>
          <p:nvPr/>
        </p:nvPicPr>
        <p:blipFill rotWithShape="1">
          <a:blip r:embed="rId2"/>
          <a:srcRect r="525" b="19067"/>
          <a:stretch/>
        </p:blipFill>
        <p:spPr>
          <a:xfrm>
            <a:off x="278441" y="1600201"/>
            <a:ext cx="8542031" cy="3917032"/>
          </a:xfrm>
          <a:prstGeom prst="rect">
            <a:avLst/>
          </a:prstGeom>
        </p:spPr>
      </p:pic>
      <p:pic>
        <p:nvPicPr>
          <p:cNvPr id="10" name="Picture 3">
            <a:extLst>
              <a:ext uri="{FF2B5EF4-FFF2-40B4-BE49-F238E27FC236}">
                <a16:creationId xmlns:a16="http://schemas.microsoft.com/office/drawing/2014/main" id="{FAC9BAA3-7BC4-DD23-86A3-8084581BBE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7550" y="1343026"/>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 name="2 Grupo">
            <a:extLst>
              <a:ext uri="{FF2B5EF4-FFF2-40B4-BE49-F238E27FC236}">
                <a16:creationId xmlns:a16="http://schemas.microsoft.com/office/drawing/2014/main" id="{F60AAB15-BCCE-327F-06A7-FC8EF8141F8C}"/>
              </a:ext>
            </a:extLst>
          </p:cNvPr>
          <p:cNvGrpSpPr>
            <a:grpSpLocks/>
          </p:cNvGrpSpPr>
          <p:nvPr/>
        </p:nvGrpSpPr>
        <p:grpSpPr bwMode="auto">
          <a:xfrm>
            <a:off x="1258888" y="188913"/>
            <a:ext cx="4033192" cy="777875"/>
            <a:chOff x="0" y="0"/>
            <a:chExt cx="7467600" cy="777644"/>
          </a:xfrm>
        </p:grpSpPr>
        <p:sp>
          <p:nvSpPr>
            <p:cNvPr id="16" name="4 Rectángulo redondeado">
              <a:extLst>
                <a:ext uri="{FF2B5EF4-FFF2-40B4-BE49-F238E27FC236}">
                  <a16:creationId xmlns:a16="http://schemas.microsoft.com/office/drawing/2014/main" id="{5B1C7DA8-7A9E-1EC1-0F57-36A1D7B393C8}"/>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5 Rectángulo">
              <a:extLst>
                <a:ext uri="{FF2B5EF4-FFF2-40B4-BE49-F238E27FC236}">
                  <a16:creationId xmlns:a16="http://schemas.microsoft.com/office/drawing/2014/main" id="{C8B7DA79-2DF3-1DF2-1802-96BC4BDF206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8" name="2 Rectángulo">
            <a:extLst>
              <a:ext uri="{FF2B5EF4-FFF2-40B4-BE49-F238E27FC236}">
                <a16:creationId xmlns:a16="http://schemas.microsoft.com/office/drawing/2014/main" id="{3FB4C66C-33F1-48A1-7D34-52B06B652904}"/>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CuadroTexto 1">
            <a:extLst>
              <a:ext uri="{FF2B5EF4-FFF2-40B4-BE49-F238E27FC236}">
                <a16:creationId xmlns:a16="http://schemas.microsoft.com/office/drawing/2014/main" id="{03777C3E-9A4C-857A-2A10-5EA2811A2F06}"/>
              </a:ext>
            </a:extLst>
          </p:cNvPr>
          <p:cNvSpPr txBox="1"/>
          <p:nvPr/>
        </p:nvSpPr>
        <p:spPr>
          <a:xfrm>
            <a:off x="3181304" y="4365104"/>
            <a:ext cx="1368152" cy="292388"/>
          </a:xfrm>
          <a:prstGeom prst="rect">
            <a:avLst/>
          </a:prstGeom>
          <a:solidFill>
            <a:schemeClr val="bg1"/>
          </a:solidFill>
        </p:spPr>
        <p:txBody>
          <a:bodyPr wrap="square" rtlCol="0">
            <a:spAutoFit/>
          </a:bodyPr>
          <a:lstStyle/>
          <a:p>
            <a:r>
              <a:rPr lang="es-ES" sz="1300" b="1" dirty="0">
                <a:solidFill>
                  <a:schemeClr val="tx2"/>
                </a:solidFill>
              </a:rPr>
              <a:t>A nivel regional</a:t>
            </a:r>
          </a:p>
        </p:txBody>
      </p:sp>
    </p:spTree>
    <p:extLst>
      <p:ext uri="{BB962C8B-B14F-4D97-AF65-F5344CB8AC3E}">
        <p14:creationId xmlns:p14="http://schemas.microsoft.com/office/powerpoint/2010/main" val="2517747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8AA5C08-7DE0-81F2-1B0A-F83D722814FF}"/>
              </a:ext>
            </a:extLst>
          </p:cNvPr>
          <p:cNvPicPr>
            <a:picLocks noChangeAspect="1"/>
          </p:cNvPicPr>
          <p:nvPr/>
        </p:nvPicPr>
        <p:blipFill rotWithShape="1">
          <a:blip r:embed="rId2"/>
          <a:srcRect r="2632" b="29058"/>
          <a:stretch/>
        </p:blipFill>
        <p:spPr>
          <a:xfrm>
            <a:off x="236268" y="1700808"/>
            <a:ext cx="8458200" cy="3481772"/>
          </a:xfrm>
          <a:prstGeom prst="rect">
            <a:avLst/>
          </a:prstGeom>
        </p:spPr>
      </p:pic>
      <p:pic>
        <p:nvPicPr>
          <p:cNvPr id="6" name="Picture 2">
            <a:extLst>
              <a:ext uri="{FF2B5EF4-FFF2-40B4-BE49-F238E27FC236}">
                <a16:creationId xmlns:a16="http://schemas.microsoft.com/office/drawing/2014/main" id="{3CDF9624-9F0E-EE2D-426A-FB788C59F7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28" y="1420817"/>
            <a:ext cx="539242" cy="559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2 Grupo">
            <a:extLst>
              <a:ext uri="{FF2B5EF4-FFF2-40B4-BE49-F238E27FC236}">
                <a16:creationId xmlns:a16="http://schemas.microsoft.com/office/drawing/2014/main" id="{A5F33F3E-D0E4-3447-75FA-A4A9E6C4CD40}"/>
              </a:ext>
            </a:extLst>
          </p:cNvPr>
          <p:cNvGrpSpPr>
            <a:grpSpLocks/>
          </p:cNvGrpSpPr>
          <p:nvPr/>
        </p:nvGrpSpPr>
        <p:grpSpPr bwMode="auto">
          <a:xfrm>
            <a:off x="1258888" y="188913"/>
            <a:ext cx="4033192" cy="777875"/>
            <a:chOff x="0" y="0"/>
            <a:chExt cx="7467600" cy="777644"/>
          </a:xfrm>
        </p:grpSpPr>
        <p:sp>
          <p:nvSpPr>
            <p:cNvPr id="8" name="4 Rectángulo redondeado">
              <a:extLst>
                <a:ext uri="{FF2B5EF4-FFF2-40B4-BE49-F238E27FC236}">
                  <a16:creationId xmlns:a16="http://schemas.microsoft.com/office/drawing/2014/main" id="{E5E311C7-9CB6-7E2A-58B2-F7EF292F486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5 Rectángulo">
              <a:extLst>
                <a:ext uri="{FF2B5EF4-FFF2-40B4-BE49-F238E27FC236}">
                  <a16:creationId xmlns:a16="http://schemas.microsoft.com/office/drawing/2014/main" id="{09B9BEB9-AF34-4700-2552-D1CFDE146C1B}"/>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0" name="2 Rectángulo">
            <a:extLst>
              <a:ext uri="{FF2B5EF4-FFF2-40B4-BE49-F238E27FC236}">
                <a16:creationId xmlns:a16="http://schemas.microsoft.com/office/drawing/2014/main" id="{66F06916-F3B1-C2AE-A473-F4F32CFE62B3}"/>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CuadroTexto 1">
            <a:extLst>
              <a:ext uri="{FF2B5EF4-FFF2-40B4-BE49-F238E27FC236}">
                <a16:creationId xmlns:a16="http://schemas.microsoft.com/office/drawing/2014/main" id="{6C90CA56-C024-C0C2-5F73-F509F5A677AF}"/>
              </a:ext>
            </a:extLst>
          </p:cNvPr>
          <p:cNvSpPr txBox="1"/>
          <p:nvPr/>
        </p:nvSpPr>
        <p:spPr>
          <a:xfrm>
            <a:off x="6012160" y="4077072"/>
            <a:ext cx="2376264" cy="707886"/>
          </a:xfrm>
          <a:prstGeom prst="rect">
            <a:avLst/>
          </a:prstGeom>
          <a:solidFill>
            <a:schemeClr val="bg1"/>
          </a:solidFill>
        </p:spPr>
        <p:txBody>
          <a:bodyPr wrap="square" rtlCol="0">
            <a:spAutoFit/>
          </a:bodyPr>
          <a:lstStyle/>
          <a:p>
            <a:pPr algn="ctr"/>
            <a:r>
              <a:rPr lang="es-ES" sz="2000" dirty="0">
                <a:solidFill>
                  <a:schemeClr val="tx2">
                    <a:lumMod val="60000"/>
                    <a:lumOff val="40000"/>
                  </a:schemeClr>
                </a:solidFill>
              </a:rPr>
              <a:t>Aplicación a partir de 1/enero/2024</a:t>
            </a:r>
            <a:endParaRPr lang="es-ES" dirty="0">
              <a:solidFill>
                <a:schemeClr val="tx2">
                  <a:lumMod val="60000"/>
                  <a:lumOff val="40000"/>
                </a:schemeClr>
              </a:solidFill>
            </a:endParaRPr>
          </a:p>
        </p:txBody>
      </p:sp>
      <p:sp>
        <p:nvSpPr>
          <p:cNvPr id="3" name="CuadroTexto 2">
            <a:extLst>
              <a:ext uri="{FF2B5EF4-FFF2-40B4-BE49-F238E27FC236}">
                <a16:creationId xmlns:a16="http://schemas.microsoft.com/office/drawing/2014/main" id="{97668A18-E070-416A-79E4-E2E18544C693}"/>
              </a:ext>
            </a:extLst>
          </p:cNvPr>
          <p:cNvSpPr txBox="1"/>
          <p:nvPr/>
        </p:nvSpPr>
        <p:spPr>
          <a:xfrm>
            <a:off x="3090976" y="3095445"/>
            <a:ext cx="5603492" cy="692497"/>
          </a:xfrm>
          <a:prstGeom prst="rect">
            <a:avLst/>
          </a:prstGeom>
          <a:solidFill>
            <a:schemeClr val="bg1"/>
          </a:solidFill>
        </p:spPr>
        <p:txBody>
          <a:bodyPr wrap="square" rtlCol="0">
            <a:spAutoFit/>
          </a:bodyPr>
          <a:lstStyle/>
          <a:p>
            <a:r>
              <a:rPr lang="es-ES" sz="1300" dirty="0">
                <a:solidFill>
                  <a:schemeClr val="tx2"/>
                </a:solidFill>
              </a:rPr>
              <a:t>	No se pueden realizar desbroces con fines agrícolas</a:t>
            </a:r>
          </a:p>
          <a:p>
            <a:endParaRPr lang="es-ES" sz="1300" dirty="0">
              <a:solidFill>
                <a:schemeClr val="tx2"/>
              </a:solidFill>
            </a:endParaRPr>
          </a:p>
          <a:p>
            <a:r>
              <a:rPr lang="es-ES" sz="1300" dirty="0">
                <a:solidFill>
                  <a:schemeClr val="tx2"/>
                </a:solidFill>
              </a:rPr>
              <a:t>	No se puede superar la cargan ganadera de 1 UGM/ha </a:t>
            </a:r>
          </a:p>
        </p:txBody>
      </p:sp>
    </p:spTree>
    <p:extLst>
      <p:ext uri="{BB962C8B-B14F-4D97-AF65-F5344CB8AC3E}">
        <p14:creationId xmlns:p14="http://schemas.microsoft.com/office/powerpoint/2010/main" val="1864832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60DEC0C1-0947-C56F-589C-99BC78A4B497}"/>
              </a:ext>
            </a:extLst>
          </p:cNvPr>
          <p:cNvPicPr>
            <a:picLocks noChangeAspect="1"/>
          </p:cNvPicPr>
          <p:nvPr/>
        </p:nvPicPr>
        <p:blipFill>
          <a:blip r:embed="rId2"/>
          <a:stretch>
            <a:fillRect/>
          </a:stretch>
        </p:blipFill>
        <p:spPr>
          <a:xfrm>
            <a:off x="200004" y="1045330"/>
            <a:ext cx="8688741" cy="3647501"/>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p:spPr>
      </p:pic>
      <p:pic>
        <p:nvPicPr>
          <p:cNvPr id="10" name="3 Imagen">
            <a:extLst>
              <a:ext uri="{FF2B5EF4-FFF2-40B4-BE49-F238E27FC236}">
                <a16:creationId xmlns:a16="http://schemas.microsoft.com/office/drawing/2014/main" id="{7D39E372-FBE8-DF11-E9EA-90DF1D5B5A8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11" name="2 Grupo">
            <a:extLst>
              <a:ext uri="{FF2B5EF4-FFF2-40B4-BE49-F238E27FC236}">
                <a16:creationId xmlns:a16="http://schemas.microsoft.com/office/drawing/2014/main" id="{92978EC8-1C4B-918A-D1ED-EDCEEA7C9146}"/>
              </a:ext>
            </a:extLst>
          </p:cNvPr>
          <p:cNvGrpSpPr>
            <a:grpSpLocks/>
          </p:cNvGrpSpPr>
          <p:nvPr/>
        </p:nvGrpSpPr>
        <p:grpSpPr bwMode="auto">
          <a:xfrm>
            <a:off x="1258888" y="188913"/>
            <a:ext cx="4033192" cy="777875"/>
            <a:chOff x="0" y="0"/>
            <a:chExt cx="7467600" cy="777644"/>
          </a:xfrm>
        </p:grpSpPr>
        <p:sp>
          <p:nvSpPr>
            <p:cNvPr id="12" name="4 Rectángulo redondeado">
              <a:extLst>
                <a:ext uri="{FF2B5EF4-FFF2-40B4-BE49-F238E27FC236}">
                  <a16:creationId xmlns:a16="http://schemas.microsoft.com/office/drawing/2014/main" id="{313A3925-4E62-FDC0-C957-45FC6F13CB73}"/>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90B1654C-9588-DE52-0C19-C5DA3D67B78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4" name="2 Rectángulo">
            <a:extLst>
              <a:ext uri="{FF2B5EF4-FFF2-40B4-BE49-F238E27FC236}">
                <a16:creationId xmlns:a16="http://schemas.microsoft.com/office/drawing/2014/main" id="{BB98D995-06B2-AC2A-303E-E0ACDCFB7648}"/>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CuadroTexto 1">
            <a:extLst>
              <a:ext uri="{FF2B5EF4-FFF2-40B4-BE49-F238E27FC236}">
                <a16:creationId xmlns:a16="http://schemas.microsoft.com/office/drawing/2014/main" id="{9212E6C0-6332-4480-E805-69D272863746}"/>
              </a:ext>
            </a:extLst>
          </p:cNvPr>
          <p:cNvSpPr txBox="1"/>
          <p:nvPr/>
        </p:nvSpPr>
        <p:spPr>
          <a:xfrm>
            <a:off x="2627784" y="2722225"/>
            <a:ext cx="6316212" cy="4201150"/>
          </a:xfrm>
          <a:prstGeom prst="rect">
            <a:avLst/>
          </a:prstGeom>
          <a:solidFill>
            <a:schemeClr val="bg1"/>
          </a:solidFill>
        </p:spPr>
        <p:txBody>
          <a:bodyPr wrap="square">
            <a:spAutoFit/>
          </a:bodyPr>
          <a:lstStyle/>
          <a:p>
            <a:pPr marL="342900" lvl="0" indent="-342900">
              <a:spcBef>
                <a:spcPts val="300"/>
              </a:spcBef>
              <a:spcAft>
                <a:spcPts val="300"/>
              </a:spcAft>
              <a:buFont typeface="Calibri" panose="020F0502020204030204" pitchFamily="34" charset="0"/>
              <a:buChar char="-"/>
            </a:pPr>
            <a:r>
              <a:rPr lang="es-ES" sz="1400" b="1" dirty="0">
                <a:effectLst/>
                <a:latin typeface="Calibri" panose="020F0502020204030204" pitchFamily="34" charset="0"/>
                <a:ea typeface="Calibri" panose="020F0502020204030204" pitchFamily="34" charset="0"/>
              </a:rPr>
              <a:t>La quema de </a:t>
            </a:r>
            <a:r>
              <a:rPr lang="es-ES" sz="1400" b="1" u="sng" dirty="0">
                <a:solidFill>
                  <a:srgbClr val="C00000"/>
                </a:solidFill>
                <a:effectLst/>
                <a:latin typeface="Calibri" panose="020F0502020204030204" pitchFamily="34" charset="0"/>
                <a:ea typeface="Calibri" panose="020F0502020204030204" pitchFamily="34" charset="0"/>
              </a:rPr>
              <a:t>RASTROJOS está prohibida</a:t>
            </a:r>
            <a:r>
              <a:rPr lang="es-ES" sz="1400" dirty="0">
                <a:solidFill>
                  <a:srgbClr val="C00000"/>
                </a:solidFill>
                <a:effectLst/>
                <a:latin typeface="Calibri" panose="020F0502020204030204" pitchFamily="34" charset="0"/>
                <a:ea typeface="Calibri" panose="020F0502020204030204" pitchFamily="34" charset="0"/>
              </a:rPr>
              <a:t> </a:t>
            </a:r>
            <a:r>
              <a:rPr lang="es-ES" sz="1400" dirty="0">
                <a:effectLst/>
                <a:latin typeface="Calibri" panose="020F0502020204030204" pitchFamily="34" charset="0"/>
                <a:ea typeface="Calibri" panose="020F0502020204030204" pitchFamily="34" charset="0"/>
              </a:rPr>
              <a:t>según el Reglamento 2021/2115,   salvo que se cuente con </a:t>
            </a:r>
            <a:r>
              <a:rPr lang="es-ES" sz="1400" b="1" dirty="0">
                <a:solidFill>
                  <a:srgbClr val="FF0000"/>
                </a:solidFill>
                <a:latin typeface="Calibri" panose="020F0502020204030204" pitchFamily="34" charset="0"/>
                <a:ea typeface="Calibri" panose="020F0502020204030204" pitchFamily="34" charset="0"/>
              </a:rPr>
              <a:t>AUTORIZACIÓN</a:t>
            </a:r>
            <a:r>
              <a:rPr lang="es-ES" sz="1400" dirty="0">
                <a:effectLst/>
                <a:latin typeface="Calibri" panose="020F0502020204030204" pitchFamily="34" charset="0"/>
                <a:ea typeface="Calibri" panose="020F0502020204030204" pitchFamily="34" charset="0"/>
              </a:rPr>
              <a:t> </a:t>
            </a:r>
            <a:r>
              <a:rPr lang="es-ES" sz="1400" dirty="0">
                <a:latin typeface="Calibri" panose="020F0502020204030204" pitchFamily="34" charset="0"/>
                <a:ea typeface="Calibri" panose="020F0502020204030204" pitchFamily="34" charset="0"/>
              </a:rPr>
              <a:t>para ello. </a:t>
            </a:r>
          </a:p>
          <a:p>
            <a:pPr marL="342900" lvl="0" indent="-342900">
              <a:spcBef>
                <a:spcPts val="300"/>
              </a:spcBef>
              <a:spcAft>
                <a:spcPts val="300"/>
              </a:spcAft>
              <a:buFont typeface="Calibri" panose="020F0502020204030204" pitchFamily="34" charset="0"/>
              <a:buChar char="-"/>
            </a:pPr>
            <a:r>
              <a:rPr lang="es-ES" sz="1400" b="1" dirty="0">
                <a:effectLst/>
                <a:latin typeface="Calibri" panose="020F0502020204030204" pitchFamily="34" charset="0"/>
                <a:ea typeface="Calibri" panose="020F0502020204030204" pitchFamily="34" charset="0"/>
              </a:rPr>
              <a:t>Para el </a:t>
            </a:r>
            <a:r>
              <a:rPr lang="es-ES" sz="1400" b="1" u="sng" dirty="0">
                <a:solidFill>
                  <a:srgbClr val="C00000"/>
                </a:solidFill>
                <a:effectLst/>
                <a:latin typeface="Calibri" panose="020F0502020204030204" pitchFamily="34" charset="0"/>
                <a:ea typeface="Calibri" panose="020F0502020204030204" pitchFamily="34" charset="0"/>
              </a:rPr>
              <a:t>resto de RESIDUOS </a:t>
            </a:r>
            <a:r>
              <a:rPr lang="es-ES" sz="1400" b="1" u="sng" dirty="0">
                <a:solidFill>
                  <a:srgbClr val="C00000"/>
                </a:solidFill>
                <a:latin typeface="Calibri" panose="020F0502020204030204" pitchFamily="34" charset="0"/>
                <a:ea typeface="Calibri" panose="020F0502020204030204" pitchFamily="34" charset="0"/>
              </a:rPr>
              <a:t>VEGETALES</a:t>
            </a:r>
            <a:r>
              <a:rPr lang="es-ES" sz="1400" u="sng" dirty="0">
                <a:solidFill>
                  <a:srgbClr val="C00000"/>
                </a:solidFill>
                <a:effectLst/>
                <a:latin typeface="Calibri" panose="020F0502020204030204" pitchFamily="34" charset="0"/>
                <a:ea typeface="Calibri" panose="020F0502020204030204" pitchFamily="34" charset="0"/>
              </a:rPr>
              <a:t> </a:t>
            </a:r>
            <a:r>
              <a:rPr lang="es-ES" sz="1400" dirty="0">
                <a:solidFill>
                  <a:srgbClr val="C00000"/>
                </a:solidFill>
                <a:effectLst/>
                <a:latin typeface="Calibri" panose="020F0502020204030204" pitchFamily="34" charset="0"/>
                <a:ea typeface="Calibri" panose="020F0502020204030204" pitchFamily="34" charset="0"/>
              </a:rPr>
              <a:t>(por ejemplo restos de poda), </a:t>
            </a:r>
            <a:r>
              <a:rPr lang="es-ES" sz="1400" dirty="0">
                <a:effectLst/>
                <a:latin typeface="Calibri" panose="020F0502020204030204" pitchFamily="34" charset="0"/>
                <a:ea typeface="Calibri" panose="020F0502020204030204" pitchFamily="34" charset="0"/>
              </a:rPr>
              <a:t>se debe</a:t>
            </a:r>
            <a:r>
              <a:rPr lang="es-ES" sz="1400" dirty="0">
                <a:latin typeface="Calibri" panose="020F0502020204030204" pitchFamily="34" charset="0"/>
                <a:ea typeface="Calibri" panose="020F0502020204030204" pitchFamily="34" charset="0"/>
              </a:rPr>
              <a:t> cumplir la</a:t>
            </a:r>
            <a:r>
              <a:rPr lang="es-ES" sz="1400" dirty="0">
                <a:effectLst/>
                <a:latin typeface="Calibri" panose="020F0502020204030204" pitchFamily="34" charset="0"/>
                <a:ea typeface="Calibri" panose="020F0502020204030204" pitchFamily="34" charset="0"/>
              </a:rPr>
              <a:t> excepción habilitada por MITERD y resolución de la </a:t>
            </a:r>
            <a:r>
              <a:rPr lang="es-ES" sz="1400" dirty="0" err="1">
                <a:effectLst/>
                <a:latin typeface="Calibri" panose="020F0502020204030204" pitchFamily="34" charset="0"/>
                <a:ea typeface="Calibri" panose="020F0502020204030204" pitchFamily="34" charset="0"/>
              </a:rPr>
              <a:t>CAyG</a:t>
            </a:r>
            <a:r>
              <a:rPr lang="es-ES" sz="1400" dirty="0">
                <a:effectLst/>
                <a:latin typeface="Calibri" panose="020F0502020204030204" pitchFamily="34" charset="0"/>
                <a:ea typeface="Calibri" panose="020F0502020204030204" pitchFamily="34" charset="0"/>
              </a:rPr>
              <a:t>:</a:t>
            </a:r>
          </a:p>
          <a:p>
            <a:pPr marL="742950" lvl="1" indent="-285750">
              <a:buFont typeface="Courier New" panose="02070309020205020404" pitchFamily="49" charset="0"/>
              <a:buChar char="o"/>
            </a:pPr>
            <a:r>
              <a:rPr lang="es-ES" sz="1400" b="1" dirty="0">
                <a:effectLst/>
                <a:latin typeface="Calibri" panose="020F0502020204030204" pitchFamily="34" charset="0"/>
                <a:ea typeface="Calibri" panose="020F0502020204030204" pitchFamily="34" charset="0"/>
              </a:rPr>
              <a:t>Excepción para las pequeñas y </a:t>
            </a:r>
            <a:r>
              <a:rPr lang="es-ES" sz="1400" b="1" dirty="0" err="1">
                <a:effectLst/>
                <a:latin typeface="Calibri" panose="020F0502020204030204" pitchFamily="34" charset="0"/>
                <a:ea typeface="Calibri" panose="020F0502020204030204" pitchFamily="34" charset="0"/>
              </a:rPr>
              <a:t>microexplotaciones</a:t>
            </a:r>
            <a:r>
              <a:rPr lang="es-ES" sz="1400" b="1" dirty="0">
                <a:effectLst/>
                <a:latin typeface="Calibri" panose="020F0502020204030204" pitchFamily="34" charset="0"/>
                <a:ea typeface="Calibri" panose="020F0502020204030204" pitchFamily="34" charset="0"/>
              </a:rPr>
              <a:t> agrarias, que sólo deberán </a:t>
            </a:r>
            <a:r>
              <a:rPr lang="es-ES" sz="1400" b="1" dirty="0">
                <a:solidFill>
                  <a:srgbClr val="FF0000"/>
                </a:solidFill>
                <a:latin typeface="Calibri" panose="020F0502020204030204" pitchFamily="34" charset="0"/>
                <a:ea typeface="Calibri" panose="020F0502020204030204" pitchFamily="34" charset="0"/>
              </a:rPr>
              <a:t>COMUNICAR</a:t>
            </a:r>
            <a:r>
              <a:rPr lang="es-ES" sz="1400" b="1" dirty="0">
                <a:latin typeface="Calibri" panose="020F0502020204030204" pitchFamily="34" charset="0"/>
                <a:ea typeface="Calibri" panose="020F0502020204030204" pitchFamily="34" charset="0"/>
              </a:rPr>
              <a:t> a </a:t>
            </a:r>
            <a:r>
              <a:rPr lang="es-ES" sz="1400" b="1" dirty="0">
                <a:effectLst/>
                <a:latin typeface="Calibri" panose="020F0502020204030204" pitchFamily="34" charset="0"/>
                <a:ea typeface="Calibri" panose="020F0502020204030204" pitchFamily="34" charset="0"/>
              </a:rPr>
              <a:t>la Comunidad Autónoma,</a:t>
            </a:r>
            <a:r>
              <a:rPr lang="es-ES" sz="1400" dirty="0">
                <a:effectLst/>
                <a:latin typeface="Calibri" panose="020F0502020204030204" pitchFamily="34" charset="0"/>
                <a:ea typeface="Calibri" panose="020F0502020204030204" pitchFamily="34" charset="0"/>
              </a:rPr>
              <a:t> y siempre teniendo en cuenta la normativa en materia de prevención de incendios forestales establecida (&gt;400m).</a:t>
            </a:r>
          </a:p>
          <a:p>
            <a:pPr marL="1600200" lvl="3" indent="-228600">
              <a:buFont typeface="Wingdings" panose="05000000000000000000" pitchFamily="2" charset="2"/>
              <a:buChar char=""/>
            </a:pPr>
            <a:r>
              <a:rPr lang="es-ES" sz="1400" i="1" dirty="0">
                <a:effectLst/>
                <a:latin typeface="Calibri" panose="020F0502020204030204" pitchFamily="34" charset="0"/>
                <a:ea typeface="Calibri" panose="020F0502020204030204" pitchFamily="34" charset="0"/>
              </a:rPr>
              <a:t>Pequeña empresa: &lt; 50 personas y &lt; 10 M€</a:t>
            </a:r>
          </a:p>
          <a:p>
            <a:pPr marL="1600200" lvl="3" indent="-228600">
              <a:buFont typeface="Wingdings" panose="05000000000000000000" pitchFamily="2" charset="2"/>
              <a:buChar char=""/>
            </a:pPr>
            <a:r>
              <a:rPr lang="es-ES" sz="1400" i="1" dirty="0">
                <a:effectLst/>
                <a:latin typeface="Calibri" panose="020F0502020204030204" pitchFamily="34" charset="0"/>
                <a:ea typeface="Calibri" panose="020F0502020204030204" pitchFamily="34" charset="0"/>
              </a:rPr>
              <a:t>Microempresa: &lt; 10 personas y &lt; 2 M€</a:t>
            </a:r>
            <a:endParaRPr lang="es-ES" sz="1400" dirty="0">
              <a:effectLst/>
              <a:latin typeface="Calibri" panose="020F0502020204030204" pitchFamily="34" charset="0"/>
              <a:ea typeface="Calibri" panose="020F0502020204030204" pitchFamily="34" charset="0"/>
            </a:endParaRPr>
          </a:p>
          <a:p>
            <a:pPr marL="1200150" lvl="2" indent="-285750">
              <a:spcBef>
                <a:spcPts val="300"/>
              </a:spcBef>
              <a:spcAft>
                <a:spcPts val="300"/>
              </a:spcAft>
              <a:buFont typeface="Courier New" panose="02070309020205020404" pitchFamily="49" charset="0"/>
              <a:buChar char="o"/>
            </a:pPr>
            <a:r>
              <a:rPr lang="es-ES" sz="1400" dirty="0">
                <a:effectLst/>
                <a:latin typeface="Calibri" panose="020F0502020204030204" pitchFamily="34" charset="0"/>
                <a:ea typeface="Calibri" panose="020F0502020204030204" pitchFamily="34" charset="0"/>
              </a:rPr>
              <a:t>Si está a </a:t>
            </a:r>
            <a:r>
              <a:rPr lang="es-ES" sz="1400" b="1" dirty="0">
                <a:effectLst/>
                <a:latin typeface="Calibri" panose="020F0502020204030204" pitchFamily="34" charset="0"/>
                <a:ea typeface="Calibri" panose="020F0502020204030204" pitchFamily="34" charset="0"/>
              </a:rPr>
              <a:t>menos de 400 m </a:t>
            </a:r>
            <a:r>
              <a:rPr lang="es-ES" sz="1400" dirty="0">
                <a:effectLst/>
                <a:latin typeface="Calibri" panose="020F0502020204030204" pitchFamily="34" charset="0"/>
                <a:ea typeface="Calibri" panose="020F0502020204030204" pitchFamily="34" charset="0"/>
              </a:rPr>
              <a:t>de masa forestal, es necesario solicitar y obtener </a:t>
            </a:r>
            <a:r>
              <a:rPr lang="es-ES" sz="1400" b="1" dirty="0">
                <a:solidFill>
                  <a:srgbClr val="FF0000"/>
                </a:solidFill>
                <a:effectLst/>
                <a:latin typeface="Calibri" panose="020F0502020204030204" pitchFamily="34" charset="0"/>
                <a:ea typeface="Calibri" panose="020F0502020204030204" pitchFamily="34" charset="0"/>
              </a:rPr>
              <a:t>AUTORIZACIÓN</a:t>
            </a:r>
            <a:r>
              <a:rPr lang="es-ES" sz="1400" dirty="0">
                <a:effectLst/>
                <a:latin typeface="Calibri" panose="020F0502020204030204" pitchFamily="34" charset="0"/>
                <a:ea typeface="Calibri" panose="020F0502020204030204" pitchFamily="34" charset="0"/>
              </a:rPr>
              <a:t> del ST de Medioambiente.</a:t>
            </a:r>
          </a:p>
          <a:p>
            <a:pPr marL="742950" lvl="1" indent="-285750">
              <a:spcBef>
                <a:spcPts val="300"/>
              </a:spcBef>
              <a:spcAft>
                <a:spcPts val="300"/>
              </a:spcAft>
              <a:buFont typeface="Courier New" panose="02070309020205020404" pitchFamily="49" charset="0"/>
              <a:buChar char="o"/>
            </a:pPr>
            <a:r>
              <a:rPr lang="es-ES" sz="1400" dirty="0">
                <a:effectLst/>
                <a:latin typeface="Calibri" panose="020F0502020204030204" pitchFamily="34" charset="0"/>
                <a:ea typeface="Calibri" panose="020F0502020204030204" pitchFamily="34" charset="0"/>
              </a:rPr>
              <a:t>Para el </a:t>
            </a:r>
            <a:r>
              <a:rPr lang="es-ES" sz="1400" b="1" dirty="0">
                <a:effectLst/>
                <a:latin typeface="Calibri" panose="020F0502020204030204" pitchFamily="34" charset="0"/>
                <a:ea typeface="Calibri" panose="020F0502020204030204" pitchFamily="34" charset="0"/>
              </a:rPr>
              <a:t>resto de explotaciones agrarias</a:t>
            </a:r>
            <a:r>
              <a:rPr lang="es-ES" sz="1400" dirty="0">
                <a:effectLst/>
                <a:latin typeface="Calibri" panose="020F0502020204030204" pitchFamily="34" charset="0"/>
                <a:ea typeface="Calibri" panose="020F0502020204030204" pitchFamily="34" charset="0"/>
              </a:rPr>
              <a:t>, podrá permitirse la quema cuando cuenten con la correspondiente </a:t>
            </a:r>
            <a:r>
              <a:rPr lang="es-ES" sz="1400" b="1" dirty="0">
                <a:solidFill>
                  <a:srgbClr val="FF0000"/>
                </a:solidFill>
                <a:effectLst/>
                <a:latin typeface="Calibri" panose="020F0502020204030204" pitchFamily="34" charset="0"/>
                <a:ea typeface="Calibri" panose="020F0502020204030204" pitchFamily="34" charset="0"/>
              </a:rPr>
              <a:t>AUTORIZACIÓN</a:t>
            </a:r>
            <a:r>
              <a:rPr lang="es-ES" sz="1400" dirty="0">
                <a:effectLst/>
                <a:latin typeface="Calibri" panose="020F0502020204030204" pitchFamily="34" charset="0"/>
                <a:ea typeface="Calibri" panose="020F0502020204030204" pitchFamily="34" charset="0"/>
              </a:rPr>
              <a:t> del órgano competente de las CCAA, bien por razones de carácter fitosanitario que no sea posible abordar con otro tipo de tratamiento, motivando adecuadamente que no existen otros medios para evitar la propagación de plagas, bien con el objeto de prevenir los incendios.</a:t>
            </a:r>
            <a:endParaRPr lang="es-ES" sz="3200" dirty="0"/>
          </a:p>
        </p:txBody>
      </p:sp>
    </p:spTree>
    <p:extLst>
      <p:ext uri="{BB962C8B-B14F-4D97-AF65-F5344CB8AC3E}">
        <p14:creationId xmlns:p14="http://schemas.microsoft.com/office/powerpoint/2010/main" val="1585561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C407D9F-FD2A-DB40-45BE-815188C95211}"/>
              </a:ext>
            </a:extLst>
          </p:cNvPr>
          <p:cNvPicPr>
            <a:picLocks noChangeAspect="1"/>
          </p:cNvPicPr>
          <p:nvPr/>
        </p:nvPicPr>
        <p:blipFill>
          <a:blip r:embed="rId2"/>
          <a:stretch>
            <a:fillRect/>
          </a:stretch>
        </p:blipFill>
        <p:spPr>
          <a:xfrm>
            <a:off x="179512" y="1196752"/>
            <a:ext cx="8575443" cy="4164545"/>
          </a:xfrm>
          <a:prstGeom prst="rect">
            <a:avLst/>
          </a:prstGeom>
        </p:spPr>
      </p:pic>
      <p:grpSp>
        <p:nvGrpSpPr>
          <p:cNvPr id="8" name="2 Grupo">
            <a:extLst>
              <a:ext uri="{FF2B5EF4-FFF2-40B4-BE49-F238E27FC236}">
                <a16:creationId xmlns:a16="http://schemas.microsoft.com/office/drawing/2014/main" id="{3F1693D5-2998-86D2-57A3-B0313B9B1239}"/>
              </a:ext>
            </a:extLst>
          </p:cNvPr>
          <p:cNvGrpSpPr>
            <a:grpSpLocks/>
          </p:cNvGrpSpPr>
          <p:nvPr/>
        </p:nvGrpSpPr>
        <p:grpSpPr bwMode="auto">
          <a:xfrm>
            <a:off x="1258888" y="188913"/>
            <a:ext cx="4033192" cy="777875"/>
            <a:chOff x="0" y="0"/>
            <a:chExt cx="7467600" cy="777644"/>
          </a:xfrm>
        </p:grpSpPr>
        <p:sp>
          <p:nvSpPr>
            <p:cNvPr id="9" name="4 Rectángulo redondeado">
              <a:extLst>
                <a:ext uri="{FF2B5EF4-FFF2-40B4-BE49-F238E27FC236}">
                  <a16:creationId xmlns:a16="http://schemas.microsoft.com/office/drawing/2014/main" id="{4F4DD66B-B488-9A95-93D8-11905AEEF5E2}"/>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5 Rectángulo">
              <a:extLst>
                <a:ext uri="{FF2B5EF4-FFF2-40B4-BE49-F238E27FC236}">
                  <a16:creationId xmlns:a16="http://schemas.microsoft.com/office/drawing/2014/main" id="{9E086D8F-624B-8A32-817D-75022D5B4508}"/>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1" name="2 Rectángulo">
            <a:extLst>
              <a:ext uri="{FF2B5EF4-FFF2-40B4-BE49-F238E27FC236}">
                <a16:creationId xmlns:a16="http://schemas.microsoft.com/office/drawing/2014/main" id="{E9385DEF-3ABD-0D70-1A30-137FE217055A}"/>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3" name="CuadroTexto 2">
            <a:extLst>
              <a:ext uri="{FF2B5EF4-FFF2-40B4-BE49-F238E27FC236}">
                <a16:creationId xmlns:a16="http://schemas.microsoft.com/office/drawing/2014/main" id="{C6A29D6C-3728-1BAB-86A0-0CAA4EA3AC97}"/>
              </a:ext>
            </a:extLst>
          </p:cNvPr>
          <p:cNvSpPr txBox="1"/>
          <p:nvPr/>
        </p:nvSpPr>
        <p:spPr>
          <a:xfrm>
            <a:off x="2771800" y="5046588"/>
            <a:ext cx="5688631" cy="1692771"/>
          </a:xfrm>
          <a:prstGeom prst="rect">
            <a:avLst/>
          </a:prstGeom>
          <a:noFill/>
        </p:spPr>
        <p:txBody>
          <a:bodyPr wrap="square">
            <a:spAutoFit/>
          </a:bodyPr>
          <a:lstStyle/>
          <a:p>
            <a:pPr marL="285750" indent="-285750">
              <a:buFontTx/>
              <a:buChar char="-"/>
            </a:pPr>
            <a:r>
              <a:rPr lang="es-ES" sz="1300" dirty="0">
                <a:solidFill>
                  <a:schemeClr val="tx2"/>
                </a:solidFill>
              </a:rPr>
              <a:t>Capa SIGPAC disponible</a:t>
            </a:r>
          </a:p>
          <a:p>
            <a:pPr marL="285750" indent="-285750">
              <a:buFontTx/>
              <a:buChar char="-"/>
            </a:pPr>
            <a:r>
              <a:rPr lang="es-ES" sz="1300" dirty="0">
                <a:solidFill>
                  <a:schemeClr val="tx2"/>
                </a:solidFill>
              </a:rPr>
              <a:t>Cursos de agua, embalses, lagos y lagunas </a:t>
            </a:r>
          </a:p>
          <a:p>
            <a:pPr marL="285750" indent="-285750">
              <a:buFontTx/>
              <a:buChar char="-"/>
            </a:pPr>
            <a:r>
              <a:rPr lang="es-ES" sz="1300" dirty="0">
                <a:solidFill>
                  <a:schemeClr val="tx2"/>
                </a:solidFill>
              </a:rPr>
              <a:t>En canales de riego en que se pueda producir percolación, anchura &gt; 1 metro</a:t>
            </a:r>
          </a:p>
          <a:p>
            <a:pPr marL="285750" indent="-285750">
              <a:buFontTx/>
              <a:buChar char="-"/>
            </a:pPr>
            <a:r>
              <a:rPr lang="es-ES" sz="1300" dirty="0">
                <a:solidFill>
                  <a:schemeClr val="tx2"/>
                </a:solidFill>
              </a:rPr>
              <a:t>No incluye a pequeñas acequias de riego o similares</a:t>
            </a:r>
          </a:p>
          <a:p>
            <a:pPr marL="285750" indent="-285750">
              <a:buFontTx/>
              <a:buChar char="-"/>
            </a:pPr>
            <a:endParaRPr lang="es-ES" sz="1300" dirty="0">
              <a:solidFill>
                <a:schemeClr val="tx2"/>
              </a:solidFill>
            </a:endParaRPr>
          </a:p>
          <a:p>
            <a:pPr marL="285750" indent="-285750">
              <a:buFontTx/>
              <a:buChar char="-"/>
            </a:pPr>
            <a:r>
              <a:rPr lang="es-ES" sz="1300" dirty="0">
                <a:solidFill>
                  <a:schemeClr val="tx2"/>
                </a:solidFill>
              </a:rPr>
              <a:t>Se permiten, si es necesario, labores superficiales de mantenimiento</a:t>
            </a:r>
          </a:p>
          <a:p>
            <a:pPr marL="285750" indent="-285750">
              <a:buFontTx/>
              <a:buChar char="-"/>
            </a:pPr>
            <a:r>
              <a:rPr lang="es-ES" sz="1300" dirty="0">
                <a:solidFill>
                  <a:schemeClr val="tx2"/>
                </a:solidFill>
              </a:rPr>
              <a:t>Se podrán autorizar tratamientos fitosanitarios</a:t>
            </a:r>
          </a:p>
          <a:p>
            <a:pPr marL="285750" indent="-285750">
              <a:buFontTx/>
              <a:buChar char="-"/>
            </a:pPr>
            <a:r>
              <a:rPr lang="es-ES" sz="1300" dirty="0">
                <a:solidFill>
                  <a:schemeClr val="tx2"/>
                </a:solidFill>
              </a:rPr>
              <a:t>Se exceptúan los cultivos leñosos ya implantados</a:t>
            </a:r>
          </a:p>
        </p:txBody>
      </p:sp>
    </p:spTree>
    <p:extLst>
      <p:ext uri="{BB962C8B-B14F-4D97-AF65-F5344CB8AC3E}">
        <p14:creationId xmlns:p14="http://schemas.microsoft.com/office/powerpoint/2010/main" val="3322557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al Decreto 1049/2022, de 27 de diciembre, por el que se establecen las  normas para la aplicación de la condicionalidad reforzada y de la  condicionalidad social que deben cumplir las personas beneficiarias">
            <a:extLst>
              <a:ext uri="{FF2B5EF4-FFF2-40B4-BE49-F238E27FC236}">
                <a16:creationId xmlns:a16="http://schemas.microsoft.com/office/drawing/2014/main" id="{6AEA2EEA-ECE5-205E-47ED-26013B4C351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3690824"/>
            <a:ext cx="5076763" cy="301432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C0A0796B-9799-53E0-56BB-3C355A158084}"/>
              </a:ext>
            </a:extLst>
          </p:cNvPr>
          <p:cNvPicPr>
            <a:picLocks noChangeAspect="1"/>
          </p:cNvPicPr>
          <p:nvPr/>
        </p:nvPicPr>
        <p:blipFill>
          <a:blip r:embed="rId3"/>
          <a:stretch>
            <a:fillRect/>
          </a:stretch>
        </p:blipFill>
        <p:spPr>
          <a:xfrm>
            <a:off x="2391628" y="152848"/>
            <a:ext cx="5824270" cy="3276152"/>
          </a:xfrm>
          <a:prstGeom prst="rect">
            <a:avLst/>
          </a:prstGeom>
        </p:spPr>
      </p:pic>
      <p:sp>
        <p:nvSpPr>
          <p:cNvPr id="3" name="CuadroTexto 2">
            <a:extLst>
              <a:ext uri="{FF2B5EF4-FFF2-40B4-BE49-F238E27FC236}">
                <a16:creationId xmlns:a16="http://schemas.microsoft.com/office/drawing/2014/main" id="{E85C74B3-1D4A-BF86-2CD9-98C7EA647CD9}"/>
              </a:ext>
            </a:extLst>
          </p:cNvPr>
          <p:cNvSpPr txBox="1"/>
          <p:nvPr/>
        </p:nvSpPr>
        <p:spPr>
          <a:xfrm>
            <a:off x="5724128" y="3690824"/>
            <a:ext cx="4572000" cy="369332"/>
          </a:xfrm>
          <a:prstGeom prst="rect">
            <a:avLst/>
          </a:prstGeom>
          <a:noFill/>
        </p:spPr>
        <p:txBody>
          <a:bodyPr wrap="square">
            <a:spAutoFit/>
          </a:bodyPr>
          <a:lstStyle/>
          <a:p>
            <a:r>
              <a:rPr lang="es-ES" sz="1800" dirty="0"/>
              <a:t>Capa SIGPAC disponible </a:t>
            </a:r>
          </a:p>
        </p:txBody>
      </p:sp>
    </p:spTree>
    <p:extLst>
      <p:ext uri="{BB962C8B-B14F-4D97-AF65-F5344CB8AC3E}">
        <p14:creationId xmlns:p14="http://schemas.microsoft.com/office/powerpoint/2010/main" val="2093194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CEF9E2E-85D2-419B-5777-1AD5D1F5DEE3}"/>
              </a:ext>
            </a:extLst>
          </p:cNvPr>
          <p:cNvPicPr>
            <a:picLocks noChangeAspect="1"/>
          </p:cNvPicPr>
          <p:nvPr/>
        </p:nvPicPr>
        <p:blipFill>
          <a:blip r:embed="rId2"/>
          <a:stretch>
            <a:fillRect/>
          </a:stretch>
        </p:blipFill>
        <p:spPr>
          <a:xfrm>
            <a:off x="395536" y="1608956"/>
            <a:ext cx="8551493" cy="3404220"/>
          </a:xfrm>
          <a:prstGeom prst="rect">
            <a:avLst/>
          </a:prstGeom>
        </p:spPr>
      </p:pic>
      <p:pic>
        <p:nvPicPr>
          <p:cNvPr id="6" name="3 Imagen">
            <a:extLst>
              <a:ext uri="{FF2B5EF4-FFF2-40B4-BE49-F238E27FC236}">
                <a16:creationId xmlns:a16="http://schemas.microsoft.com/office/drawing/2014/main" id="{2CAAA98A-21A0-3DDD-B4AA-F1099FF63EE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7" name="2 Grupo">
            <a:extLst>
              <a:ext uri="{FF2B5EF4-FFF2-40B4-BE49-F238E27FC236}">
                <a16:creationId xmlns:a16="http://schemas.microsoft.com/office/drawing/2014/main" id="{18633E95-B073-B677-CC49-F199B59D92A7}"/>
              </a:ext>
            </a:extLst>
          </p:cNvPr>
          <p:cNvGrpSpPr>
            <a:grpSpLocks/>
          </p:cNvGrpSpPr>
          <p:nvPr/>
        </p:nvGrpSpPr>
        <p:grpSpPr bwMode="auto">
          <a:xfrm>
            <a:off x="1258888" y="188913"/>
            <a:ext cx="4033192" cy="777875"/>
            <a:chOff x="0" y="0"/>
            <a:chExt cx="7467600" cy="777644"/>
          </a:xfrm>
        </p:grpSpPr>
        <p:sp>
          <p:nvSpPr>
            <p:cNvPr id="8" name="4 Rectángulo redondeado">
              <a:extLst>
                <a:ext uri="{FF2B5EF4-FFF2-40B4-BE49-F238E27FC236}">
                  <a16:creationId xmlns:a16="http://schemas.microsoft.com/office/drawing/2014/main" id="{36465074-BD3B-5A49-D501-FDBB0CE4C70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5 Rectángulo">
              <a:extLst>
                <a:ext uri="{FF2B5EF4-FFF2-40B4-BE49-F238E27FC236}">
                  <a16:creationId xmlns:a16="http://schemas.microsoft.com/office/drawing/2014/main" id="{3DE1840E-6191-87FC-7B6D-DAEFD6CC1CD9}"/>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0" name="2 Rectángulo">
            <a:extLst>
              <a:ext uri="{FF2B5EF4-FFF2-40B4-BE49-F238E27FC236}">
                <a16:creationId xmlns:a16="http://schemas.microsoft.com/office/drawing/2014/main" id="{2ECE5938-55D8-CFCB-BD9B-73700ED01805}"/>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Rectángulo 1">
            <a:extLst>
              <a:ext uri="{FF2B5EF4-FFF2-40B4-BE49-F238E27FC236}">
                <a16:creationId xmlns:a16="http://schemas.microsoft.com/office/drawing/2014/main" id="{8301F9C3-B90D-91DF-F39B-97FDB0882788}"/>
              </a:ext>
            </a:extLst>
          </p:cNvPr>
          <p:cNvSpPr/>
          <p:nvPr/>
        </p:nvSpPr>
        <p:spPr>
          <a:xfrm>
            <a:off x="3095464" y="1844824"/>
            <a:ext cx="360040"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7ED48193-D3FB-2276-6E05-07F16B11C9ED}"/>
              </a:ext>
            </a:extLst>
          </p:cNvPr>
          <p:cNvSpPr txBox="1"/>
          <p:nvPr/>
        </p:nvSpPr>
        <p:spPr>
          <a:xfrm>
            <a:off x="2987824" y="2126194"/>
            <a:ext cx="1152128" cy="461665"/>
          </a:xfrm>
          <a:prstGeom prst="rect">
            <a:avLst/>
          </a:prstGeom>
          <a:solidFill>
            <a:schemeClr val="bg1"/>
          </a:solidFill>
        </p:spPr>
        <p:txBody>
          <a:bodyPr wrap="square" rtlCol="0">
            <a:spAutoFit/>
          </a:bodyPr>
          <a:lstStyle/>
          <a:p>
            <a:r>
              <a:rPr lang="es-ES" sz="2400" b="1" dirty="0">
                <a:solidFill>
                  <a:srgbClr val="C00000"/>
                </a:solidFill>
              </a:rPr>
              <a:t>RIESGO</a:t>
            </a:r>
          </a:p>
        </p:txBody>
      </p:sp>
      <p:sp>
        <p:nvSpPr>
          <p:cNvPr id="3" name="CuadroTexto 2">
            <a:extLst>
              <a:ext uri="{FF2B5EF4-FFF2-40B4-BE49-F238E27FC236}">
                <a16:creationId xmlns:a16="http://schemas.microsoft.com/office/drawing/2014/main" id="{9C194521-D4A9-1C25-82FA-446C176A8A9D}"/>
              </a:ext>
            </a:extLst>
          </p:cNvPr>
          <p:cNvSpPr txBox="1"/>
          <p:nvPr/>
        </p:nvSpPr>
        <p:spPr>
          <a:xfrm>
            <a:off x="3238927" y="4690010"/>
            <a:ext cx="4933473" cy="1092607"/>
          </a:xfrm>
          <a:prstGeom prst="rect">
            <a:avLst/>
          </a:prstGeom>
          <a:noFill/>
        </p:spPr>
        <p:txBody>
          <a:bodyPr wrap="square">
            <a:spAutoFit/>
          </a:bodyPr>
          <a:lstStyle/>
          <a:p>
            <a:r>
              <a:rPr lang="es-ES" sz="1300" dirty="0">
                <a:solidFill>
                  <a:schemeClr val="tx2"/>
                </a:solidFill>
              </a:rPr>
              <a:t>(*) Se podrá permitir, bajo autorización individual, el laboreo en la dirección de la pendiente</a:t>
            </a:r>
          </a:p>
          <a:p>
            <a:pPr marL="742950" lvl="1" indent="-285750">
              <a:buFont typeface="Arial" panose="020B0604020202020204" pitchFamily="34" charset="0"/>
              <a:buChar char="•"/>
            </a:pPr>
            <a:r>
              <a:rPr lang="es-ES" sz="1300" dirty="0">
                <a:solidFill>
                  <a:schemeClr val="tx2"/>
                </a:solidFill>
              </a:rPr>
              <a:t>Si es imposible realizar la labor por el sistema de plantación en cultivos leñosos previos a 1/ene/2023, </a:t>
            </a:r>
            <a:r>
              <a:rPr lang="es-ES" sz="1300" dirty="0" err="1">
                <a:solidFill>
                  <a:schemeClr val="tx2"/>
                </a:solidFill>
              </a:rPr>
              <a:t>incluídos</a:t>
            </a:r>
            <a:r>
              <a:rPr lang="es-ES" sz="1300" dirty="0">
                <a:solidFill>
                  <a:schemeClr val="tx2"/>
                </a:solidFill>
              </a:rPr>
              <a:t> viñedos</a:t>
            </a:r>
          </a:p>
          <a:p>
            <a:pPr marL="742950" lvl="1" indent="-285750">
              <a:buFont typeface="Arial" panose="020B0604020202020204" pitchFamily="34" charset="0"/>
              <a:buChar char="•"/>
            </a:pPr>
            <a:r>
              <a:rPr lang="es-ES" sz="1300" dirty="0">
                <a:solidFill>
                  <a:schemeClr val="tx2"/>
                </a:solidFill>
              </a:rPr>
              <a:t>Si supone riesgo de vuelco</a:t>
            </a:r>
          </a:p>
        </p:txBody>
      </p:sp>
    </p:spTree>
    <p:extLst>
      <p:ext uri="{BB962C8B-B14F-4D97-AF65-F5344CB8AC3E}">
        <p14:creationId xmlns:p14="http://schemas.microsoft.com/office/powerpoint/2010/main" val="68214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9939BE6-D2C3-2A9A-9BEA-5C2883A65A6A}"/>
              </a:ext>
            </a:extLst>
          </p:cNvPr>
          <p:cNvPicPr>
            <a:picLocks noChangeAspect="1"/>
          </p:cNvPicPr>
          <p:nvPr/>
        </p:nvPicPr>
        <p:blipFill rotWithShape="1">
          <a:blip r:embed="rId2"/>
          <a:srcRect t="940" r="71990" b="19"/>
          <a:stretch/>
        </p:blipFill>
        <p:spPr>
          <a:xfrm>
            <a:off x="270304" y="1049337"/>
            <a:ext cx="2357480" cy="4683919"/>
          </a:xfrm>
          <a:prstGeom prst="rect">
            <a:avLst/>
          </a:prstGeom>
        </p:spPr>
      </p:pic>
      <p:pic>
        <p:nvPicPr>
          <p:cNvPr id="7" name="3 Imagen">
            <a:extLst>
              <a:ext uri="{FF2B5EF4-FFF2-40B4-BE49-F238E27FC236}">
                <a16:creationId xmlns:a16="http://schemas.microsoft.com/office/drawing/2014/main" id="{398AB827-DFEB-1F1A-2DD5-DE20C00D44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8" name="Picture 3">
            <a:extLst>
              <a:ext uri="{FF2B5EF4-FFF2-40B4-BE49-F238E27FC236}">
                <a16:creationId xmlns:a16="http://schemas.microsoft.com/office/drawing/2014/main" id="{7BFC5D5D-2CA0-0AA3-8FFE-CD654528E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0635" y="1124744"/>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2 Grupo">
            <a:extLst>
              <a:ext uri="{FF2B5EF4-FFF2-40B4-BE49-F238E27FC236}">
                <a16:creationId xmlns:a16="http://schemas.microsoft.com/office/drawing/2014/main" id="{EC8EF451-48BD-AC9D-0441-BA6195CA7D8B}"/>
              </a:ext>
            </a:extLst>
          </p:cNvPr>
          <p:cNvGrpSpPr>
            <a:grpSpLocks/>
          </p:cNvGrpSpPr>
          <p:nvPr/>
        </p:nvGrpSpPr>
        <p:grpSpPr bwMode="auto">
          <a:xfrm>
            <a:off x="1258888" y="188913"/>
            <a:ext cx="4033192" cy="777875"/>
            <a:chOff x="0" y="0"/>
            <a:chExt cx="7467600" cy="777644"/>
          </a:xfrm>
        </p:grpSpPr>
        <p:sp>
          <p:nvSpPr>
            <p:cNvPr id="10" name="4 Rectángulo redondeado">
              <a:extLst>
                <a:ext uri="{FF2B5EF4-FFF2-40B4-BE49-F238E27FC236}">
                  <a16:creationId xmlns:a16="http://schemas.microsoft.com/office/drawing/2014/main" id="{7F877F56-C74F-650F-0EBD-29EC2C68B4B1}"/>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1EDED1A1-E842-E9E1-FAF8-442E703B01F7}"/>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AD1A38E3-EC67-D2D8-73DF-C88B2AFF9201}"/>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grpSp>
        <p:nvGrpSpPr>
          <p:cNvPr id="13" name="Grupo 12">
            <a:extLst>
              <a:ext uri="{FF2B5EF4-FFF2-40B4-BE49-F238E27FC236}">
                <a16:creationId xmlns:a16="http://schemas.microsoft.com/office/drawing/2014/main" id="{0B850D09-ABA6-354F-D926-8A8D9C2ECCC6}"/>
              </a:ext>
            </a:extLst>
          </p:cNvPr>
          <p:cNvGrpSpPr/>
          <p:nvPr/>
        </p:nvGrpSpPr>
        <p:grpSpPr>
          <a:xfrm>
            <a:off x="1187624" y="4941168"/>
            <a:ext cx="485800" cy="393622"/>
            <a:chOff x="7784690" y="6121266"/>
            <a:chExt cx="485800" cy="393622"/>
          </a:xfrm>
        </p:grpSpPr>
        <p:sp>
          <p:nvSpPr>
            <p:cNvPr id="5" name="Botón de acción: ir hacia delante o siguiente 4">
              <a:hlinkClick r:id="" action="ppaction://hlinkshowjump?jump=nextslide" highlightClick="1"/>
              <a:extLst>
                <a:ext uri="{FF2B5EF4-FFF2-40B4-BE49-F238E27FC236}">
                  <a16:creationId xmlns:a16="http://schemas.microsoft.com/office/drawing/2014/main" id="{5210F7A7-57C5-B278-82A9-D15FEEA5F5B1}"/>
                </a:ext>
              </a:extLst>
            </p:cNvPr>
            <p:cNvSpPr/>
            <p:nvPr/>
          </p:nvSpPr>
          <p:spPr>
            <a:xfrm>
              <a:off x="7785664" y="6121266"/>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4" name="CuadroTexto 3">
              <a:hlinkClick r:id="" action="ppaction://noaction"/>
              <a:extLst>
                <a:ext uri="{FF2B5EF4-FFF2-40B4-BE49-F238E27FC236}">
                  <a16:creationId xmlns:a16="http://schemas.microsoft.com/office/drawing/2014/main" id="{4EA05C9E-3D80-7FE3-5A9B-C7DE433949AE}"/>
                </a:ext>
              </a:extLst>
            </p:cNvPr>
            <p:cNvSpPr txBox="1"/>
            <p:nvPr/>
          </p:nvSpPr>
          <p:spPr>
            <a:xfrm>
              <a:off x="7784690" y="6145556"/>
              <a:ext cx="485800" cy="369332"/>
            </a:xfrm>
            <a:prstGeom prst="rect">
              <a:avLst/>
            </a:prstGeom>
            <a:noFill/>
          </p:spPr>
          <p:txBody>
            <a:bodyPr wrap="square">
              <a:spAutoFit/>
            </a:bodyPr>
            <a:lstStyle/>
            <a:p>
              <a:r>
                <a:rPr lang="es-ES" dirty="0"/>
                <a:t>P6</a:t>
              </a:r>
            </a:p>
          </p:txBody>
        </p:sp>
      </p:grpSp>
      <p:pic>
        <p:nvPicPr>
          <p:cNvPr id="15" name="Imagen 14">
            <a:extLst>
              <a:ext uri="{FF2B5EF4-FFF2-40B4-BE49-F238E27FC236}">
                <a16:creationId xmlns:a16="http://schemas.microsoft.com/office/drawing/2014/main" id="{BE03101C-9DFE-9776-87E7-9E64DE5A0C70}"/>
              </a:ext>
            </a:extLst>
          </p:cNvPr>
          <p:cNvPicPr>
            <a:picLocks noChangeAspect="1"/>
          </p:cNvPicPr>
          <p:nvPr/>
        </p:nvPicPr>
        <p:blipFill rotWithShape="1">
          <a:blip r:embed="rId2"/>
          <a:srcRect l="28011" t="940" r="1833" b="63968"/>
          <a:stretch/>
        </p:blipFill>
        <p:spPr>
          <a:xfrm>
            <a:off x="2627784" y="1049337"/>
            <a:ext cx="5904656" cy="1659583"/>
          </a:xfrm>
          <a:prstGeom prst="rect">
            <a:avLst/>
          </a:prstGeom>
        </p:spPr>
      </p:pic>
      <p:pic>
        <p:nvPicPr>
          <p:cNvPr id="16" name="Imagen 15">
            <a:extLst>
              <a:ext uri="{FF2B5EF4-FFF2-40B4-BE49-F238E27FC236}">
                <a16:creationId xmlns:a16="http://schemas.microsoft.com/office/drawing/2014/main" id="{444F743C-7EF0-A01D-EA05-68FB991707D5}"/>
              </a:ext>
            </a:extLst>
          </p:cNvPr>
          <p:cNvPicPr>
            <a:picLocks noChangeAspect="1"/>
          </p:cNvPicPr>
          <p:nvPr/>
        </p:nvPicPr>
        <p:blipFill rotWithShape="1">
          <a:blip r:embed="rId2"/>
          <a:srcRect l="28010" t="36032" r="979" b="44174"/>
          <a:stretch/>
        </p:blipFill>
        <p:spPr>
          <a:xfrm>
            <a:off x="2643706" y="2556284"/>
            <a:ext cx="5976664" cy="936104"/>
          </a:xfrm>
          <a:prstGeom prst="rect">
            <a:avLst/>
          </a:prstGeom>
        </p:spPr>
      </p:pic>
      <p:sp>
        <p:nvSpPr>
          <p:cNvPr id="20" name="CuadroTexto 19">
            <a:extLst>
              <a:ext uri="{FF2B5EF4-FFF2-40B4-BE49-F238E27FC236}">
                <a16:creationId xmlns:a16="http://schemas.microsoft.com/office/drawing/2014/main" id="{A081DBA3-2D73-4407-F767-47BFC27A95BF}"/>
              </a:ext>
            </a:extLst>
          </p:cNvPr>
          <p:cNvSpPr txBox="1"/>
          <p:nvPr/>
        </p:nvSpPr>
        <p:spPr>
          <a:xfrm>
            <a:off x="2495942" y="3787149"/>
            <a:ext cx="6252522" cy="2769989"/>
          </a:xfrm>
          <a:prstGeom prst="rect">
            <a:avLst/>
          </a:prstGeom>
          <a:noFill/>
        </p:spPr>
        <p:txBody>
          <a:bodyPr wrap="square">
            <a:spAutoFit/>
          </a:bodyPr>
          <a:lstStyle/>
          <a:p>
            <a:pPr marL="457200" lvl="1" indent="0" algn="just">
              <a:spcBef>
                <a:spcPts val="600"/>
              </a:spcBef>
              <a:spcAft>
                <a:spcPts val="600"/>
              </a:spcAft>
              <a:buNone/>
            </a:pPr>
            <a:r>
              <a:rPr lang="es-ES" sz="1300" dirty="0">
                <a:solidFill>
                  <a:schemeClr val="tx2"/>
                </a:solidFill>
                <a:ea typeface="Calibri" panose="020F0502020204030204" pitchFamily="34" charset="0"/>
                <a:cs typeface="Arial" panose="020B0604020202020204" pitchFamily="34" charset="0"/>
              </a:rPr>
              <a:t>S</a:t>
            </a:r>
            <a:r>
              <a:rPr lang="es-ES" sz="1300" dirty="0">
                <a:solidFill>
                  <a:schemeClr val="tx2"/>
                </a:solidFill>
                <a:effectLst/>
                <a:ea typeface="Calibri" panose="020F0502020204030204" pitchFamily="34" charset="0"/>
                <a:cs typeface="Arial" panose="020B0604020202020204" pitchFamily="34" charset="0"/>
              </a:rPr>
              <a:t>i para la siembra del cultivo siguiente se necesitan realizar labores previas a su implantación </a:t>
            </a:r>
            <a:r>
              <a:rPr lang="es-ES" sz="1300" b="1" dirty="0">
                <a:solidFill>
                  <a:schemeClr val="tx2"/>
                </a:solidFill>
                <a:effectLst/>
                <a:ea typeface="Calibri" panose="020F0502020204030204" pitchFamily="34" charset="0"/>
                <a:cs typeface="Arial" panose="020B0604020202020204" pitchFamily="34" charset="0"/>
              </a:rPr>
              <a:t>antes del 1 de septiembre</a:t>
            </a:r>
            <a:r>
              <a:rPr lang="es-ES" sz="1300" dirty="0">
                <a:solidFill>
                  <a:schemeClr val="tx2"/>
                </a:solidFill>
                <a:effectLst/>
                <a:ea typeface="Calibri" panose="020F0502020204030204" pitchFamily="34" charset="0"/>
                <a:cs typeface="Arial" panose="020B0604020202020204" pitchFamily="34" charset="0"/>
              </a:rPr>
              <a:t>, éstas se podrán llevar a cabo, ya que se considerarán labores de siembra y no de </a:t>
            </a:r>
            <a:r>
              <a:rPr lang="es-ES" sz="1300" dirty="0" err="1">
                <a:solidFill>
                  <a:schemeClr val="tx2"/>
                </a:solidFill>
                <a:effectLst/>
                <a:ea typeface="Calibri" panose="020F0502020204030204" pitchFamily="34" charset="0"/>
                <a:cs typeface="Arial" panose="020B0604020202020204" pitchFamily="34" charset="0"/>
              </a:rPr>
              <a:t>presiembra</a:t>
            </a:r>
            <a:r>
              <a:rPr lang="es-ES" sz="1300" dirty="0">
                <a:solidFill>
                  <a:schemeClr val="tx2"/>
                </a:solidFill>
                <a:effectLst/>
                <a:ea typeface="Calibri" panose="020F0502020204030204" pitchFamily="34" charset="0"/>
                <a:cs typeface="Arial" panose="020B0604020202020204" pitchFamily="34" charset="0"/>
              </a:rPr>
              <a:t>, permitiéndose así la </a:t>
            </a:r>
            <a:r>
              <a:rPr lang="es-ES" sz="1300" u="sng" dirty="0">
                <a:solidFill>
                  <a:schemeClr val="tx2"/>
                </a:solidFill>
                <a:effectLst/>
                <a:ea typeface="Calibri" panose="020F0502020204030204" pitchFamily="34" charset="0"/>
                <a:cs typeface="Arial" panose="020B0604020202020204" pitchFamily="34" charset="0"/>
              </a:rPr>
              <a:t>práctica de las dobles cosechas</a:t>
            </a:r>
            <a:r>
              <a:rPr lang="es-ES" sz="1300" dirty="0">
                <a:solidFill>
                  <a:schemeClr val="tx2"/>
                </a:solidFill>
                <a:effectLst/>
                <a:ea typeface="Calibri" panose="020F0502020204030204" pitchFamily="34" charset="0"/>
                <a:cs typeface="Arial" panose="020B0604020202020204" pitchFamily="34" charset="0"/>
              </a:rPr>
              <a:t>.</a:t>
            </a:r>
          </a:p>
          <a:p>
            <a:pPr marL="457200" lvl="1" indent="0">
              <a:buNone/>
            </a:pPr>
            <a:r>
              <a:rPr lang="es-ES" sz="1300" dirty="0">
                <a:solidFill>
                  <a:schemeClr val="tx2"/>
                </a:solidFill>
                <a:ea typeface="Calibri" panose="020F0502020204030204" pitchFamily="34" charset="0"/>
                <a:cs typeface="Arial" panose="020B0604020202020204" pitchFamily="34" charset="0"/>
              </a:rPr>
              <a:t>E</a:t>
            </a:r>
            <a:r>
              <a:rPr lang="es-ES" sz="1300" dirty="0">
                <a:solidFill>
                  <a:schemeClr val="tx2"/>
                </a:solidFill>
                <a:effectLst/>
                <a:ea typeface="Calibri" panose="020F0502020204030204" pitchFamily="34" charset="0"/>
                <a:cs typeface="Arial" panose="020B0604020202020204" pitchFamily="34" charset="0"/>
              </a:rPr>
              <a:t>n caso de realizar una práctica de </a:t>
            </a:r>
            <a:r>
              <a:rPr lang="es-ES" sz="1300" b="1" u="sng" dirty="0">
                <a:solidFill>
                  <a:schemeClr val="tx2"/>
                </a:solidFill>
                <a:effectLst/>
                <a:ea typeface="Calibri" panose="020F0502020204030204" pitchFamily="34" charset="0"/>
                <a:cs typeface="Arial" panose="020B0604020202020204" pitchFamily="34" charset="0"/>
              </a:rPr>
              <a:t>abonado en verde </a:t>
            </a:r>
            <a:r>
              <a:rPr lang="es-ES" sz="1300" u="sng" dirty="0">
                <a:solidFill>
                  <a:schemeClr val="tx2"/>
                </a:solidFill>
                <a:effectLst/>
                <a:ea typeface="Calibri" panose="020F0502020204030204" pitchFamily="34" charset="0"/>
                <a:cs typeface="Arial" panose="020B0604020202020204" pitchFamily="34" charset="0"/>
              </a:rPr>
              <a:t>en el terreno</a:t>
            </a:r>
            <a:r>
              <a:rPr lang="es-ES" sz="1300" dirty="0">
                <a:solidFill>
                  <a:schemeClr val="tx2"/>
                </a:solidFill>
                <a:effectLst/>
                <a:ea typeface="Calibri" panose="020F0502020204030204" pitchFamily="34" charset="0"/>
                <a:cs typeface="Arial" panose="020B0604020202020204" pitchFamily="34" charset="0"/>
              </a:rPr>
              <a:t> y, al no existir en dichas parcelas recolección ni rastrojo, se considera que los cultivos sembrados para abonado en verde se pueden enterrar mediante laboreo. </a:t>
            </a:r>
          </a:p>
          <a:p>
            <a:pPr marL="457200" lvl="1" indent="0">
              <a:buNone/>
            </a:pPr>
            <a:endParaRPr lang="es-ES" sz="1300" dirty="0">
              <a:solidFill>
                <a:schemeClr val="tx2"/>
              </a:solidFill>
              <a:ea typeface="Calibri" panose="020F0502020204030204" pitchFamily="34" charset="0"/>
              <a:cs typeface="Arial" panose="020B0604020202020204" pitchFamily="34" charset="0"/>
            </a:endParaRPr>
          </a:p>
          <a:p>
            <a:pPr marL="457200" lvl="1" indent="0">
              <a:buNone/>
            </a:pPr>
            <a:r>
              <a:rPr lang="es-ES" sz="1300" dirty="0">
                <a:solidFill>
                  <a:schemeClr val="tx2"/>
                </a:solidFill>
                <a:effectLst/>
                <a:ea typeface="Calibri" panose="020F0502020204030204" pitchFamily="34" charset="0"/>
                <a:cs typeface="Arial" panose="020B0604020202020204" pitchFamily="34" charset="0"/>
              </a:rPr>
              <a:t>En las parcelas agrícolas que se encuentren incluidas en las ZONAS DE INFLUENCIA FORESTAL se podrá establecer la obligación de labrar una franja perimetral de la anchura necesaria para que sirva de cortafuego.</a:t>
            </a:r>
          </a:p>
          <a:p>
            <a:pPr marL="457200" lvl="1" indent="0">
              <a:buNone/>
            </a:pPr>
            <a:endParaRPr lang="es-ES" sz="1300" dirty="0">
              <a:solidFill>
                <a:schemeClr val="tx2"/>
              </a:solidFill>
              <a:ea typeface="Calibri" panose="020F0502020204030204" pitchFamily="34" charset="0"/>
              <a:cs typeface="Arial" panose="020B0604020202020204" pitchFamily="34" charset="0"/>
            </a:endParaRPr>
          </a:p>
          <a:p>
            <a:pPr marL="457200" lvl="1" indent="0">
              <a:buNone/>
            </a:pPr>
            <a:endParaRPr lang="es-ES" sz="1300" dirty="0">
              <a:solidFill>
                <a:schemeClr val="tx2"/>
              </a:solidFill>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00444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9939BE6-D2C3-2A9A-9BEA-5C2883A65A6A}"/>
              </a:ext>
            </a:extLst>
          </p:cNvPr>
          <p:cNvPicPr>
            <a:picLocks noChangeAspect="1"/>
          </p:cNvPicPr>
          <p:nvPr/>
        </p:nvPicPr>
        <p:blipFill rotWithShape="1">
          <a:blip r:embed="rId2"/>
          <a:srcRect t="940" r="71990" b="19"/>
          <a:stretch/>
        </p:blipFill>
        <p:spPr>
          <a:xfrm>
            <a:off x="270304" y="1049337"/>
            <a:ext cx="2357480" cy="4683919"/>
          </a:xfrm>
          <a:prstGeom prst="rect">
            <a:avLst/>
          </a:prstGeom>
        </p:spPr>
      </p:pic>
      <p:pic>
        <p:nvPicPr>
          <p:cNvPr id="7" name="3 Imagen">
            <a:extLst>
              <a:ext uri="{FF2B5EF4-FFF2-40B4-BE49-F238E27FC236}">
                <a16:creationId xmlns:a16="http://schemas.microsoft.com/office/drawing/2014/main" id="{398AB827-DFEB-1F1A-2DD5-DE20C00D44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8" name="Picture 3">
            <a:extLst>
              <a:ext uri="{FF2B5EF4-FFF2-40B4-BE49-F238E27FC236}">
                <a16:creationId xmlns:a16="http://schemas.microsoft.com/office/drawing/2014/main" id="{7BFC5D5D-2CA0-0AA3-8FFE-CD654528E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0635" y="1124744"/>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2 Grupo">
            <a:extLst>
              <a:ext uri="{FF2B5EF4-FFF2-40B4-BE49-F238E27FC236}">
                <a16:creationId xmlns:a16="http://schemas.microsoft.com/office/drawing/2014/main" id="{EC8EF451-48BD-AC9D-0441-BA6195CA7D8B}"/>
              </a:ext>
            </a:extLst>
          </p:cNvPr>
          <p:cNvGrpSpPr>
            <a:grpSpLocks/>
          </p:cNvGrpSpPr>
          <p:nvPr/>
        </p:nvGrpSpPr>
        <p:grpSpPr bwMode="auto">
          <a:xfrm>
            <a:off x="1258888" y="188913"/>
            <a:ext cx="4033192" cy="777875"/>
            <a:chOff x="0" y="0"/>
            <a:chExt cx="7467600" cy="777644"/>
          </a:xfrm>
        </p:grpSpPr>
        <p:sp>
          <p:nvSpPr>
            <p:cNvPr id="10" name="4 Rectángulo redondeado">
              <a:extLst>
                <a:ext uri="{FF2B5EF4-FFF2-40B4-BE49-F238E27FC236}">
                  <a16:creationId xmlns:a16="http://schemas.microsoft.com/office/drawing/2014/main" id="{7F877F56-C74F-650F-0EBD-29EC2C68B4B1}"/>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1EDED1A1-E842-E9E1-FAF8-442E703B01F7}"/>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AD1A38E3-EC67-D2D8-73DF-C88B2AFF9201}"/>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CuadroTexto 1">
            <a:extLst>
              <a:ext uri="{FF2B5EF4-FFF2-40B4-BE49-F238E27FC236}">
                <a16:creationId xmlns:a16="http://schemas.microsoft.com/office/drawing/2014/main" id="{0EE9E7FC-8C04-C75B-CD84-378512642A3A}"/>
              </a:ext>
            </a:extLst>
          </p:cNvPr>
          <p:cNvSpPr txBox="1"/>
          <p:nvPr/>
        </p:nvSpPr>
        <p:spPr>
          <a:xfrm>
            <a:off x="3042097" y="3754338"/>
            <a:ext cx="5688631" cy="2092881"/>
          </a:xfrm>
          <a:prstGeom prst="rect">
            <a:avLst/>
          </a:prstGeom>
          <a:noFill/>
        </p:spPr>
        <p:txBody>
          <a:bodyPr wrap="square">
            <a:spAutoFit/>
          </a:bodyPr>
          <a:lstStyle/>
          <a:p>
            <a:pPr marL="285750" indent="-285750">
              <a:buFontTx/>
              <a:buChar char="-"/>
            </a:pPr>
            <a:r>
              <a:rPr lang="es-ES" sz="1300" dirty="0">
                <a:solidFill>
                  <a:schemeClr val="tx2"/>
                </a:solidFill>
              </a:rPr>
              <a:t>La cubierta debe permanecer entre octubre y marzo</a:t>
            </a:r>
          </a:p>
          <a:p>
            <a:pPr marL="285750" indent="-285750">
              <a:buFontTx/>
              <a:buChar char="-"/>
            </a:pPr>
            <a:r>
              <a:rPr lang="es-ES" sz="1300" dirty="0">
                <a:solidFill>
                  <a:schemeClr val="tx2"/>
                </a:solidFill>
              </a:rPr>
              <a:t>Se podrá realizar en dirección paralela a la pendiente cuando el diseño de la parcela o del riego impidan su establecimiento.</a:t>
            </a:r>
          </a:p>
          <a:p>
            <a:pPr marL="285750" indent="-285750">
              <a:buFontTx/>
              <a:buChar char="-"/>
            </a:pPr>
            <a:r>
              <a:rPr lang="es-ES" sz="1300" dirty="0">
                <a:solidFill>
                  <a:schemeClr val="tx2"/>
                </a:solidFill>
              </a:rPr>
              <a:t>Se puede autorizar su eliminación cuando compita con el cultivo o imposibilite su recolección </a:t>
            </a:r>
          </a:p>
          <a:p>
            <a:pPr marL="285750" indent="-285750">
              <a:buFontTx/>
              <a:buChar char="-"/>
            </a:pPr>
            <a:r>
              <a:rPr lang="es-ES" sz="1300" dirty="0">
                <a:solidFill>
                  <a:schemeClr val="tx2"/>
                </a:solidFill>
              </a:rPr>
              <a:t>En el caso de acogerse a un </a:t>
            </a:r>
            <a:r>
              <a:rPr lang="es-ES" sz="1300" dirty="0" err="1">
                <a:solidFill>
                  <a:schemeClr val="tx2"/>
                </a:solidFill>
              </a:rPr>
              <a:t>ecorregimen</a:t>
            </a:r>
            <a:r>
              <a:rPr lang="es-ES" sz="1300" dirty="0">
                <a:solidFill>
                  <a:schemeClr val="tx2"/>
                </a:solidFill>
              </a:rPr>
              <a:t> de cubiertas inertes, se entiende cumplida cuando alcance la anchura mínima de 1 m (independientemente de si es inerte o vegetal)</a:t>
            </a:r>
          </a:p>
          <a:p>
            <a:pPr marL="285750" indent="-285750">
              <a:buFontTx/>
              <a:buChar char="-"/>
            </a:pPr>
            <a:endParaRPr lang="es-ES" sz="1300" dirty="0">
              <a:solidFill>
                <a:schemeClr val="tx2"/>
              </a:solidFill>
            </a:endParaRPr>
          </a:p>
          <a:p>
            <a:pPr marL="285750" indent="-285750">
              <a:buFontTx/>
              <a:buChar char="-"/>
            </a:pPr>
            <a:r>
              <a:rPr lang="es-ES" sz="1300" dirty="0">
                <a:solidFill>
                  <a:schemeClr val="tx2"/>
                </a:solidFill>
              </a:rPr>
              <a:t>No se puede arrancar ningún pie de leñosos si la pendiente es ≥ 10% </a:t>
            </a:r>
          </a:p>
        </p:txBody>
      </p:sp>
      <p:grpSp>
        <p:nvGrpSpPr>
          <p:cNvPr id="13" name="Grupo 12">
            <a:extLst>
              <a:ext uri="{FF2B5EF4-FFF2-40B4-BE49-F238E27FC236}">
                <a16:creationId xmlns:a16="http://schemas.microsoft.com/office/drawing/2014/main" id="{0B850D09-ABA6-354F-D926-8A8D9C2ECCC6}"/>
              </a:ext>
            </a:extLst>
          </p:cNvPr>
          <p:cNvGrpSpPr/>
          <p:nvPr/>
        </p:nvGrpSpPr>
        <p:grpSpPr>
          <a:xfrm>
            <a:off x="1187624" y="4941168"/>
            <a:ext cx="485800" cy="393622"/>
            <a:chOff x="7784690" y="6121266"/>
            <a:chExt cx="485800" cy="393622"/>
          </a:xfrm>
        </p:grpSpPr>
        <p:sp>
          <p:nvSpPr>
            <p:cNvPr id="5" name="Botón de acción: ir hacia delante o siguiente 4">
              <a:hlinkClick r:id="" action="ppaction://hlinkshowjump?jump=nextslide" highlightClick="1"/>
              <a:extLst>
                <a:ext uri="{FF2B5EF4-FFF2-40B4-BE49-F238E27FC236}">
                  <a16:creationId xmlns:a16="http://schemas.microsoft.com/office/drawing/2014/main" id="{5210F7A7-57C5-B278-82A9-D15FEEA5F5B1}"/>
                </a:ext>
              </a:extLst>
            </p:cNvPr>
            <p:cNvSpPr/>
            <p:nvPr/>
          </p:nvSpPr>
          <p:spPr>
            <a:xfrm>
              <a:off x="7785664" y="6121266"/>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4" name="CuadroTexto 3">
              <a:hlinkClick r:id="" action="ppaction://noaction"/>
              <a:extLst>
                <a:ext uri="{FF2B5EF4-FFF2-40B4-BE49-F238E27FC236}">
                  <a16:creationId xmlns:a16="http://schemas.microsoft.com/office/drawing/2014/main" id="{4EA05C9E-3D80-7FE3-5A9B-C7DE433949AE}"/>
                </a:ext>
              </a:extLst>
            </p:cNvPr>
            <p:cNvSpPr txBox="1"/>
            <p:nvPr/>
          </p:nvSpPr>
          <p:spPr>
            <a:xfrm>
              <a:off x="7784690" y="6145556"/>
              <a:ext cx="485800" cy="369332"/>
            </a:xfrm>
            <a:prstGeom prst="rect">
              <a:avLst/>
            </a:prstGeom>
            <a:noFill/>
          </p:spPr>
          <p:txBody>
            <a:bodyPr wrap="square">
              <a:spAutoFit/>
            </a:bodyPr>
            <a:lstStyle/>
            <a:p>
              <a:r>
                <a:rPr lang="es-ES" dirty="0"/>
                <a:t>P6</a:t>
              </a:r>
            </a:p>
          </p:txBody>
        </p:sp>
      </p:grpSp>
      <p:pic>
        <p:nvPicPr>
          <p:cNvPr id="15" name="Imagen 14">
            <a:extLst>
              <a:ext uri="{FF2B5EF4-FFF2-40B4-BE49-F238E27FC236}">
                <a16:creationId xmlns:a16="http://schemas.microsoft.com/office/drawing/2014/main" id="{BE03101C-9DFE-9776-87E7-9E64DE5A0C70}"/>
              </a:ext>
            </a:extLst>
          </p:cNvPr>
          <p:cNvPicPr>
            <a:picLocks noChangeAspect="1"/>
          </p:cNvPicPr>
          <p:nvPr/>
        </p:nvPicPr>
        <p:blipFill rotWithShape="1">
          <a:blip r:embed="rId2"/>
          <a:srcRect l="28011" t="940" r="1833" b="63968"/>
          <a:stretch/>
        </p:blipFill>
        <p:spPr>
          <a:xfrm>
            <a:off x="2627784" y="1049337"/>
            <a:ext cx="5904656" cy="1659583"/>
          </a:xfrm>
          <a:prstGeom prst="rect">
            <a:avLst/>
          </a:prstGeom>
        </p:spPr>
      </p:pic>
      <p:pic>
        <p:nvPicPr>
          <p:cNvPr id="17" name="Imagen 16">
            <a:extLst>
              <a:ext uri="{FF2B5EF4-FFF2-40B4-BE49-F238E27FC236}">
                <a16:creationId xmlns:a16="http://schemas.microsoft.com/office/drawing/2014/main" id="{581C10C3-883A-0923-1EA6-E9427D1A7832}"/>
              </a:ext>
            </a:extLst>
          </p:cNvPr>
          <p:cNvPicPr>
            <a:picLocks noChangeAspect="1"/>
          </p:cNvPicPr>
          <p:nvPr/>
        </p:nvPicPr>
        <p:blipFill rotWithShape="1">
          <a:blip r:embed="rId2"/>
          <a:srcRect l="28866" t="55825" r="979" b="27727"/>
          <a:stretch/>
        </p:blipFill>
        <p:spPr>
          <a:xfrm>
            <a:off x="2793150" y="2860164"/>
            <a:ext cx="5904656" cy="777875"/>
          </a:xfrm>
          <a:prstGeom prst="rect">
            <a:avLst/>
          </a:prstGeom>
        </p:spPr>
      </p:pic>
      <p:sp>
        <p:nvSpPr>
          <p:cNvPr id="21" name="Explosión: 8 puntos 20">
            <a:extLst>
              <a:ext uri="{FF2B5EF4-FFF2-40B4-BE49-F238E27FC236}">
                <a16:creationId xmlns:a16="http://schemas.microsoft.com/office/drawing/2014/main" id="{A7BEAF63-E0E1-7B90-22BB-3E7D1A999677}"/>
              </a:ext>
            </a:extLst>
          </p:cNvPr>
          <p:cNvSpPr/>
          <p:nvPr/>
        </p:nvSpPr>
        <p:spPr>
          <a:xfrm>
            <a:off x="8550708" y="5528668"/>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75624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9939BE6-D2C3-2A9A-9BEA-5C2883A65A6A}"/>
              </a:ext>
            </a:extLst>
          </p:cNvPr>
          <p:cNvPicPr>
            <a:picLocks noChangeAspect="1"/>
          </p:cNvPicPr>
          <p:nvPr/>
        </p:nvPicPr>
        <p:blipFill rotWithShape="1">
          <a:blip r:embed="rId2"/>
          <a:srcRect t="940" r="71990" b="19"/>
          <a:stretch/>
        </p:blipFill>
        <p:spPr>
          <a:xfrm>
            <a:off x="270304" y="1049337"/>
            <a:ext cx="2357480" cy="4683919"/>
          </a:xfrm>
          <a:prstGeom prst="rect">
            <a:avLst/>
          </a:prstGeom>
        </p:spPr>
      </p:pic>
      <p:pic>
        <p:nvPicPr>
          <p:cNvPr id="7" name="3 Imagen">
            <a:extLst>
              <a:ext uri="{FF2B5EF4-FFF2-40B4-BE49-F238E27FC236}">
                <a16:creationId xmlns:a16="http://schemas.microsoft.com/office/drawing/2014/main" id="{398AB827-DFEB-1F1A-2DD5-DE20C00D44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8" name="Picture 3">
            <a:extLst>
              <a:ext uri="{FF2B5EF4-FFF2-40B4-BE49-F238E27FC236}">
                <a16:creationId xmlns:a16="http://schemas.microsoft.com/office/drawing/2014/main" id="{7BFC5D5D-2CA0-0AA3-8FFE-CD654528E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0635" y="1124744"/>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2 Grupo">
            <a:extLst>
              <a:ext uri="{FF2B5EF4-FFF2-40B4-BE49-F238E27FC236}">
                <a16:creationId xmlns:a16="http://schemas.microsoft.com/office/drawing/2014/main" id="{EC8EF451-48BD-AC9D-0441-BA6195CA7D8B}"/>
              </a:ext>
            </a:extLst>
          </p:cNvPr>
          <p:cNvGrpSpPr>
            <a:grpSpLocks/>
          </p:cNvGrpSpPr>
          <p:nvPr/>
        </p:nvGrpSpPr>
        <p:grpSpPr bwMode="auto">
          <a:xfrm>
            <a:off x="1258888" y="188913"/>
            <a:ext cx="4033192" cy="777875"/>
            <a:chOff x="0" y="0"/>
            <a:chExt cx="7467600" cy="777644"/>
          </a:xfrm>
        </p:grpSpPr>
        <p:sp>
          <p:nvSpPr>
            <p:cNvPr id="10" name="4 Rectángulo redondeado">
              <a:extLst>
                <a:ext uri="{FF2B5EF4-FFF2-40B4-BE49-F238E27FC236}">
                  <a16:creationId xmlns:a16="http://schemas.microsoft.com/office/drawing/2014/main" id="{7F877F56-C74F-650F-0EBD-29EC2C68B4B1}"/>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1EDED1A1-E842-E9E1-FAF8-442E703B01F7}"/>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AD1A38E3-EC67-D2D8-73DF-C88B2AFF9201}"/>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3" name="CuadroTexto 2">
            <a:extLst>
              <a:ext uri="{FF2B5EF4-FFF2-40B4-BE49-F238E27FC236}">
                <a16:creationId xmlns:a16="http://schemas.microsoft.com/office/drawing/2014/main" id="{BF48480F-2609-79BE-3639-1DBE3FAD5B5B}"/>
              </a:ext>
            </a:extLst>
          </p:cNvPr>
          <p:cNvSpPr txBox="1"/>
          <p:nvPr/>
        </p:nvSpPr>
        <p:spPr>
          <a:xfrm>
            <a:off x="3671902" y="4117015"/>
            <a:ext cx="5688631" cy="276999"/>
          </a:xfrm>
          <a:prstGeom prst="rect">
            <a:avLst/>
          </a:prstGeom>
          <a:noFill/>
        </p:spPr>
        <p:txBody>
          <a:bodyPr wrap="square">
            <a:spAutoFit/>
          </a:bodyPr>
          <a:lstStyle/>
          <a:p>
            <a:r>
              <a:rPr lang="es-ES" sz="1200" dirty="0">
                <a:solidFill>
                  <a:schemeClr val="tx2"/>
                </a:solidFill>
                <a:latin typeface="Candara" panose="020E0502030303020204" pitchFamily="34" charset="0"/>
              </a:rPr>
              <a:t>*  “tratamientos agrícolas”: fertilización, </a:t>
            </a:r>
            <a:r>
              <a:rPr lang="es-ES" sz="1200" dirty="0" err="1">
                <a:solidFill>
                  <a:schemeClr val="tx2"/>
                </a:solidFill>
                <a:latin typeface="Candara" panose="020E0502030303020204" pitchFamily="34" charset="0"/>
              </a:rPr>
              <a:t>fitos</a:t>
            </a:r>
            <a:r>
              <a:rPr lang="es-ES" sz="1200" dirty="0">
                <a:solidFill>
                  <a:schemeClr val="tx2"/>
                </a:solidFill>
                <a:latin typeface="Candara" panose="020E0502030303020204" pitchFamily="34" charset="0"/>
              </a:rPr>
              <a:t>, enmiendas,…</a:t>
            </a:r>
          </a:p>
        </p:txBody>
      </p:sp>
      <p:grpSp>
        <p:nvGrpSpPr>
          <p:cNvPr id="13" name="Grupo 12">
            <a:extLst>
              <a:ext uri="{FF2B5EF4-FFF2-40B4-BE49-F238E27FC236}">
                <a16:creationId xmlns:a16="http://schemas.microsoft.com/office/drawing/2014/main" id="{0B850D09-ABA6-354F-D926-8A8D9C2ECCC6}"/>
              </a:ext>
            </a:extLst>
          </p:cNvPr>
          <p:cNvGrpSpPr/>
          <p:nvPr/>
        </p:nvGrpSpPr>
        <p:grpSpPr>
          <a:xfrm>
            <a:off x="1187624" y="4941168"/>
            <a:ext cx="485800" cy="393622"/>
            <a:chOff x="7784690" y="6121266"/>
            <a:chExt cx="485800" cy="393622"/>
          </a:xfrm>
        </p:grpSpPr>
        <p:sp>
          <p:nvSpPr>
            <p:cNvPr id="5" name="Botón de acción: ir hacia delante o siguiente 4">
              <a:hlinkClick r:id="" action="ppaction://hlinkshowjump?jump=nextslide" highlightClick="1"/>
              <a:extLst>
                <a:ext uri="{FF2B5EF4-FFF2-40B4-BE49-F238E27FC236}">
                  <a16:creationId xmlns:a16="http://schemas.microsoft.com/office/drawing/2014/main" id="{5210F7A7-57C5-B278-82A9-D15FEEA5F5B1}"/>
                </a:ext>
              </a:extLst>
            </p:cNvPr>
            <p:cNvSpPr/>
            <p:nvPr/>
          </p:nvSpPr>
          <p:spPr>
            <a:xfrm>
              <a:off x="7785664" y="6121266"/>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4" name="CuadroTexto 3">
              <a:hlinkClick r:id="" action="ppaction://noaction"/>
              <a:extLst>
                <a:ext uri="{FF2B5EF4-FFF2-40B4-BE49-F238E27FC236}">
                  <a16:creationId xmlns:a16="http://schemas.microsoft.com/office/drawing/2014/main" id="{4EA05C9E-3D80-7FE3-5A9B-C7DE433949AE}"/>
                </a:ext>
              </a:extLst>
            </p:cNvPr>
            <p:cNvSpPr txBox="1"/>
            <p:nvPr/>
          </p:nvSpPr>
          <p:spPr>
            <a:xfrm>
              <a:off x="7784690" y="6145556"/>
              <a:ext cx="485800" cy="369332"/>
            </a:xfrm>
            <a:prstGeom prst="rect">
              <a:avLst/>
            </a:prstGeom>
            <a:noFill/>
          </p:spPr>
          <p:txBody>
            <a:bodyPr wrap="square">
              <a:spAutoFit/>
            </a:bodyPr>
            <a:lstStyle/>
            <a:p>
              <a:r>
                <a:rPr lang="es-ES" dirty="0"/>
                <a:t>P6</a:t>
              </a:r>
            </a:p>
          </p:txBody>
        </p:sp>
      </p:grpSp>
      <p:pic>
        <p:nvPicPr>
          <p:cNvPr id="15" name="Imagen 14">
            <a:extLst>
              <a:ext uri="{FF2B5EF4-FFF2-40B4-BE49-F238E27FC236}">
                <a16:creationId xmlns:a16="http://schemas.microsoft.com/office/drawing/2014/main" id="{BE03101C-9DFE-9776-87E7-9E64DE5A0C70}"/>
              </a:ext>
            </a:extLst>
          </p:cNvPr>
          <p:cNvPicPr>
            <a:picLocks noChangeAspect="1"/>
          </p:cNvPicPr>
          <p:nvPr/>
        </p:nvPicPr>
        <p:blipFill rotWithShape="1">
          <a:blip r:embed="rId2"/>
          <a:srcRect l="28011" t="940" r="1833" b="63968"/>
          <a:stretch/>
        </p:blipFill>
        <p:spPr>
          <a:xfrm>
            <a:off x="2627784" y="1049337"/>
            <a:ext cx="5904656" cy="1659583"/>
          </a:xfrm>
          <a:prstGeom prst="rect">
            <a:avLst/>
          </a:prstGeom>
        </p:spPr>
      </p:pic>
      <p:pic>
        <p:nvPicPr>
          <p:cNvPr id="18" name="Imagen 17">
            <a:extLst>
              <a:ext uri="{FF2B5EF4-FFF2-40B4-BE49-F238E27FC236}">
                <a16:creationId xmlns:a16="http://schemas.microsoft.com/office/drawing/2014/main" id="{890D97D4-FDBA-154C-620C-15334C1746F3}"/>
              </a:ext>
            </a:extLst>
          </p:cNvPr>
          <p:cNvPicPr>
            <a:picLocks noChangeAspect="1"/>
          </p:cNvPicPr>
          <p:nvPr/>
        </p:nvPicPr>
        <p:blipFill rotWithShape="1">
          <a:blip r:embed="rId2"/>
          <a:srcRect l="28866" t="72574" r="979" b="3273"/>
          <a:stretch/>
        </p:blipFill>
        <p:spPr>
          <a:xfrm>
            <a:off x="2826072" y="2820168"/>
            <a:ext cx="5904656" cy="1142255"/>
          </a:xfrm>
          <a:prstGeom prst="rect">
            <a:avLst/>
          </a:prstGeom>
        </p:spPr>
      </p:pic>
      <p:sp>
        <p:nvSpPr>
          <p:cNvPr id="14" name="CuadroTexto 13">
            <a:extLst>
              <a:ext uri="{FF2B5EF4-FFF2-40B4-BE49-F238E27FC236}">
                <a16:creationId xmlns:a16="http://schemas.microsoft.com/office/drawing/2014/main" id="{64DB06B3-EBC0-A501-51CA-23A9EB0EA8C7}"/>
              </a:ext>
            </a:extLst>
          </p:cNvPr>
          <p:cNvSpPr txBox="1"/>
          <p:nvPr/>
        </p:nvSpPr>
        <p:spPr>
          <a:xfrm>
            <a:off x="3042097" y="3175620"/>
            <a:ext cx="5688631" cy="276999"/>
          </a:xfrm>
          <a:prstGeom prst="rect">
            <a:avLst/>
          </a:prstGeom>
          <a:noFill/>
        </p:spPr>
        <p:txBody>
          <a:bodyPr wrap="square">
            <a:spAutoFit/>
          </a:bodyPr>
          <a:lstStyle/>
          <a:p>
            <a:r>
              <a:rPr lang="es-ES" sz="1200" b="1" dirty="0">
                <a:solidFill>
                  <a:schemeClr val="tx2"/>
                </a:solidFill>
                <a:latin typeface="Candara" panose="020E0502030303020204" pitchFamily="34" charset="0"/>
              </a:rPr>
              <a:t>a lo largo de todo el año</a:t>
            </a:r>
          </a:p>
        </p:txBody>
      </p:sp>
      <p:sp>
        <p:nvSpPr>
          <p:cNvPr id="19" name="CuadroTexto 18">
            <a:extLst>
              <a:ext uri="{FF2B5EF4-FFF2-40B4-BE49-F238E27FC236}">
                <a16:creationId xmlns:a16="http://schemas.microsoft.com/office/drawing/2014/main" id="{58D76FB6-E7D2-579E-7F9D-F11B94F21592}"/>
              </a:ext>
            </a:extLst>
          </p:cNvPr>
          <p:cNvSpPr txBox="1"/>
          <p:nvPr/>
        </p:nvSpPr>
        <p:spPr>
          <a:xfrm>
            <a:off x="2646053" y="4619209"/>
            <a:ext cx="5904655" cy="692497"/>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s-ES" sz="1300" b="0" i="0" u="none" strike="noStrike" kern="1200" cap="none" spc="0" normalizeH="0" baseline="0" noProof="0" dirty="0">
                <a:ln>
                  <a:noFill/>
                </a:ln>
                <a:solidFill>
                  <a:srgbClr val="1F497D"/>
                </a:solidFill>
                <a:effectLst/>
                <a:uLnTx/>
                <a:uFillTx/>
                <a:latin typeface="Calibri"/>
                <a:ea typeface="Calibri" panose="020F0502020204030204" pitchFamily="34" charset="0"/>
                <a:cs typeface="Arial" panose="020B0604020202020204" pitchFamily="34" charset="0"/>
              </a:rPr>
              <a:t>En las parcelas agrícolas que se encuentren incluidas en las ZONAS DE INFLUENCIA FORESTAL se podrá establecer la obligación de labrar una franja perimetral de la anchura necesaria para que sirva de cortafuego.</a:t>
            </a:r>
          </a:p>
        </p:txBody>
      </p:sp>
    </p:spTree>
    <p:extLst>
      <p:ext uri="{BB962C8B-B14F-4D97-AF65-F5344CB8AC3E}">
        <p14:creationId xmlns:p14="http://schemas.microsoft.com/office/powerpoint/2010/main" val="308848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otón de acción: ir hacia delante o siguiente 10">
            <a:hlinkClick r:id="" action="ppaction://hlinkshowjump?jump=nextslide" highlightClick="1"/>
            <a:extLst>
              <a:ext uri="{FF2B5EF4-FFF2-40B4-BE49-F238E27FC236}">
                <a16:creationId xmlns:a16="http://schemas.microsoft.com/office/drawing/2014/main" id="{78D2B9E7-23EB-1D2C-66CC-D6A3A83FA0C6}"/>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122"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10" name="Picture 2">
            <a:extLst>
              <a:ext uri="{FF2B5EF4-FFF2-40B4-BE49-F238E27FC236}">
                <a16:creationId xmlns:a16="http://schemas.microsoft.com/office/drawing/2014/main" id="{975D2C35-2F52-2A78-6258-0DE2AD9E96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500" r="251" b="59814"/>
          <a:stretch/>
        </p:blipFill>
        <p:spPr bwMode="auto">
          <a:xfrm>
            <a:off x="2531713" y="1004888"/>
            <a:ext cx="6192688" cy="173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uadroTexto 11">
            <a:extLst>
              <a:ext uri="{FF2B5EF4-FFF2-40B4-BE49-F238E27FC236}">
                <a16:creationId xmlns:a16="http://schemas.microsoft.com/office/drawing/2014/main" id="{017ADF48-7510-BC9D-58F2-51824FCE30D8}"/>
              </a:ext>
            </a:extLst>
          </p:cNvPr>
          <p:cNvSpPr txBox="1"/>
          <p:nvPr/>
        </p:nvSpPr>
        <p:spPr>
          <a:xfrm>
            <a:off x="2518763" y="2817233"/>
            <a:ext cx="6192688" cy="3631763"/>
          </a:xfrm>
          <a:prstGeom prst="rect">
            <a:avLst/>
          </a:prstGeom>
          <a:noFill/>
        </p:spPr>
        <p:txBody>
          <a:bodyPr wrap="square">
            <a:spAutoFit/>
          </a:bodyPr>
          <a:lstStyle/>
          <a:p>
            <a:pPr marL="342900" indent="-342900">
              <a:buAutoNum type="arabicPeriod"/>
            </a:pPr>
            <a:r>
              <a:rPr lang="es-ES" dirty="0"/>
              <a:t>Realizar una </a:t>
            </a:r>
            <a:r>
              <a:rPr lang="es-ES" b="1" dirty="0">
                <a:solidFill>
                  <a:srgbClr val="FF0000"/>
                </a:solidFill>
              </a:rPr>
              <a:t>rotación</a:t>
            </a:r>
            <a:r>
              <a:rPr lang="es-ES" dirty="0"/>
              <a:t> de cultivos en todas las parcelas de la explotación cada 4 años (= cada parcela al menos ha debido rotar una vez entre 2021 y 2024): </a:t>
            </a:r>
          </a:p>
          <a:p>
            <a:pPr marL="800100" lvl="1" indent="-342900">
              <a:buFont typeface="Courier New" panose="02070309020205020404" pitchFamily="49" charset="0"/>
              <a:buChar char="o"/>
            </a:pPr>
            <a:r>
              <a:rPr lang="es-ES" sz="1600" dirty="0"/>
              <a:t>Esta rotación de cultivos será de obligado cumplimiento desde el año 2024 (PAC 2024)</a:t>
            </a:r>
          </a:p>
          <a:p>
            <a:pPr marL="1257300" lvl="2" indent="-342900">
              <a:buFont typeface="Courier New" panose="02070309020205020404" pitchFamily="49" charset="0"/>
              <a:buChar char="o"/>
            </a:pPr>
            <a:r>
              <a:rPr lang="es-ES" sz="1600" dirty="0"/>
              <a:t>teniendo en cuenta los cultivos de los 3 años previos </a:t>
            </a:r>
          </a:p>
          <a:p>
            <a:pPr marL="1257300" lvl="2" indent="-342900">
              <a:buFont typeface="Courier New" panose="02070309020205020404" pitchFamily="49" charset="0"/>
              <a:buChar char="o"/>
            </a:pPr>
            <a:r>
              <a:rPr lang="es-ES" sz="1600" dirty="0"/>
              <a:t>y de dos años si se justifica con cultivos secundarios </a:t>
            </a:r>
          </a:p>
          <a:p>
            <a:pPr marL="800100" lvl="1" indent="-342900">
              <a:buFont typeface="Courier New" panose="02070309020205020404" pitchFamily="49" charset="0"/>
              <a:buChar char="o"/>
            </a:pPr>
            <a:r>
              <a:rPr lang="es-ES" sz="1600" dirty="0"/>
              <a:t>Cuando exista un cultivo secundario en el mismo año que el cultivo principal, éste se considerará parte de la rotación. Pero debe realizarse los 4 años</a:t>
            </a:r>
          </a:p>
          <a:p>
            <a:pPr marL="800100" lvl="1" indent="-342900">
              <a:buFont typeface="Courier New" panose="02070309020205020404" pitchFamily="49" charset="0"/>
              <a:buChar char="o"/>
            </a:pPr>
            <a:r>
              <a:rPr lang="es-ES" sz="1600" dirty="0"/>
              <a:t>Cultivo principal (abril-junio)</a:t>
            </a:r>
          </a:p>
          <a:p>
            <a:pPr marL="800100" lvl="1" indent="-342900">
              <a:buFont typeface="Courier New" panose="02070309020205020404" pitchFamily="49" charset="0"/>
              <a:buChar char="o"/>
            </a:pPr>
            <a:r>
              <a:rPr lang="es-ES" sz="1600" dirty="0"/>
              <a:t>El barbecho sí computa como cultivo en la rotación</a:t>
            </a:r>
          </a:p>
          <a:p>
            <a:pPr marL="800100" lvl="1" indent="-342900">
              <a:buFont typeface="Courier New" panose="02070309020205020404" pitchFamily="49" charset="0"/>
              <a:buChar char="o"/>
            </a:pPr>
            <a:r>
              <a:rPr lang="es-ES" sz="1600" dirty="0"/>
              <a:t>Se exceptúan las parcelas cultivadas con cultivos plurianuales (</a:t>
            </a:r>
            <a:r>
              <a:rPr lang="es-ES" sz="1600" dirty="0" err="1"/>
              <a:t>pej</a:t>
            </a:r>
            <a:r>
              <a:rPr lang="es-ES" sz="1600" dirty="0"/>
              <a:t> alfalfa). Ni los cultivos permanentes.</a:t>
            </a:r>
          </a:p>
        </p:txBody>
      </p:sp>
      <p:grpSp>
        <p:nvGrpSpPr>
          <p:cNvPr id="17" name="Grupo 16">
            <a:extLst>
              <a:ext uri="{FF2B5EF4-FFF2-40B4-BE49-F238E27FC236}">
                <a16:creationId xmlns:a16="http://schemas.microsoft.com/office/drawing/2014/main" id="{4289940B-0647-9B7A-8140-4318C1C57B05}"/>
              </a:ext>
            </a:extLst>
          </p:cNvPr>
          <p:cNvGrpSpPr/>
          <p:nvPr/>
        </p:nvGrpSpPr>
        <p:grpSpPr>
          <a:xfrm>
            <a:off x="1310345" y="5093462"/>
            <a:ext cx="485800" cy="389071"/>
            <a:chOff x="8238601" y="6136273"/>
            <a:chExt cx="485800" cy="389071"/>
          </a:xfrm>
        </p:grpSpPr>
        <p:sp>
          <p:nvSpPr>
            <p:cNvPr id="2" name="Botón de acción: ir hacia delante o siguiente 1">
              <a:hlinkClick r:id="" action="ppaction://hlinkshowjump?jump=nextslide" highlightClick="1"/>
              <a:extLst>
                <a:ext uri="{FF2B5EF4-FFF2-40B4-BE49-F238E27FC236}">
                  <a16:creationId xmlns:a16="http://schemas.microsoft.com/office/drawing/2014/main" id="{EAB9A9EA-ED3D-8C4F-C038-18943731434B}"/>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 action="ppaction://noaction"/>
              <a:extLst>
                <a:ext uri="{FF2B5EF4-FFF2-40B4-BE49-F238E27FC236}">
                  <a16:creationId xmlns:a16="http://schemas.microsoft.com/office/drawing/2014/main" id="{BF08D4AC-A714-73E0-0ABA-7790A3F36507}"/>
                </a:ext>
              </a:extLst>
            </p:cNvPr>
            <p:cNvSpPr txBox="1"/>
            <p:nvPr/>
          </p:nvSpPr>
          <p:spPr>
            <a:xfrm>
              <a:off x="8238601" y="6136273"/>
              <a:ext cx="485800" cy="369332"/>
            </a:xfrm>
            <a:prstGeom prst="rect">
              <a:avLst/>
            </a:prstGeom>
            <a:noFill/>
          </p:spPr>
          <p:txBody>
            <a:bodyPr wrap="square">
              <a:spAutoFit/>
            </a:bodyPr>
            <a:lstStyle/>
            <a:p>
              <a:r>
                <a:rPr lang="es-ES" dirty="0"/>
                <a:t>P4</a:t>
              </a:r>
            </a:p>
          </p:txBody>
        </p:sp>
      </p:grpSp>
      <p:sp>
        <p:nvSpPr>
          <p:cNvPr id="18" name="Botón de acción: ir hacia delante o siguiente 17">
            <a:hlinkClick r:id="" action="ppaction://hlinkshowjump?jump=nextslide" highlightClick="1"/>
            <a:extLst>
              <a:ext uri="{FF2B5EF4-FFF2-40B4-BE49-F238E27FC236}">
                <a16:creationId xmlns:a16="http://schemas.microsoft.com/office/drawing/2014/main" id="{7FB1D28A-06DE-5198-59E3-8D7CC17DFCB9}"/>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9" name="CuadroTexto 8">
            <a:hlinkClick r:id="" action="ppaction://noaction"/>
            <a:extLst>
              <a:ext uri="{FF2B5EF4-FFF2-40B4-BE49-F238E27FC236}">
                <a16:creationId xmlns:a16="http://schemas.microsoft.com/office/drawing/2014/main" id="{10207459-B350-2EF4-F56B-E7CBE36AA64C}"/>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1085981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10" name="Picture 2">
            <a:extLst>
              <a:ext uri="{FF2B5EF4-FFF2-40B4-BE49-F238E27FC236}">
                <a16:creationId xmlns:a16="http://schemas.microsoft.com/office/drawing/2014/main" id="{975D2C35-2F52-2A78-6258-0DE2AD9E96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500" r="251" b="59814"/>
          <a:stretch/>
        </p:blipFill>
        <p:spPr bwMode="auto">
          <a:xfrm>
            <a:off x="2531713" y="1004888"/>
            <a:ext cx="6192688" cy="173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uadroTexto 11">
            <a:extLst>
              <a:ext uri="{FF2B5EF4-FFF2-40B4-BE49-F238E27FC236}">
                <a16:creationId xmlns:a16="http://schemas.microsoft.com/office/drawing/2014/main" id="{017ADF48-7510-BC9D-58F2-51824FCE30D8}"/>
              </a:ext>
            </a:extLst>
          </p:cNvPr>
          <p:cNvSpPr txBox="1"/>
          <p:nvPr/>
        </p:nvSpPr>
        <p:spPr>
          <a:xfrm>
            <a:off x="2575287" y="2744538"/>
            <a:ext cx="6192688" cy="3600986"/>
          </a:xfrm>
          <a:prstGeom prst="rect">
            <a:avLst/>
          </a:prstGeom>
          <a:noFill/>
        </p:spPr>
        <p:txBody>
          <a:bodyPr wrap="square">
            <a:spAutoFit/>
          </a:bodyPr>
          <a:lstStyle/>
          <a:p>
            <a:r>
              <a:rPr lang="es-ES" dirty="0"/>
              <a:t>2. Realizar una </a:t>
            </a:r>
            <a:r>
              <a:rPr lang="es-ES" b="1" dirty="0">
                <a:solidFill>
                  <a:srgbClr val="FF0000"/>
                </a:solidFill>
              </a:rPr>
              <a:t>diversificación</a:t>
            </a:r>
            <a:r>
              <a:rPr lang="es-ES" dirty="0"/>
              <a:t> de cultivos en la explotación, a partir de 2023. </a:t>
            </a:r>
          </a:p>
          <a:p>
            <a:pPr marL="285750" indent="-285750">
              <a:buFontTx/>
              <a:buChar char="-"/>
            </a:pPr>
            <a:r>
              <a:rPr lang="es-ES" sz="1600" dirty="0"/>
              <a:t>Si la </a:t>
            </a:r>
            <a:r>
              <a:rPr lang="es-ES" sz="1600" dirty="0">
                <a:solidFill>
                  <a:srgbClr val="FF0000"/>
                </a:solidFill>
              </a:rPr>
              <a:t>tierra de cultivo </a:t>
            </a:r>
            <a:r>
              <a:rPr lang="es-ES" sz="1600" dirty="0"/>
              <a:t>de la explotación se encuentra </a:t>
            </a:r>
            <a:r>
              <a:rPr lang="es-ES" sz="1600" b="1" dirty="0"/>
              <a:t>entre 10 y 20 hectáreas </a:t>
            </a:r>
            <a:r>
              <a:rPr lang="es-ES" sz="1600" dirty="0"/>
              <a:t>(ambos incluidos), se deben cultivar, al menos, dos cultivos diferentes sin que el principal suponga más del 75% de dicha tierra de cultivo. </a:t>
            </a:r>
          </a:p>
          <a:p>
            <a:pPr marL="285750" indent="-285750">
              <a:buFontTx/>
              <a:buChar char="-"/>
            </a:pPr>
            <a:r>
              <a:rPr lang="es-ES" sz="1600" dirty="0"/>
              <a:t>Si la tierra de cultivo de la explotación es </a:t>
            </a:r>
            <a:r>
              <a:rPr lang="es-ES" sz="1600" b="1" dirty="0"/>
              <a:t>superior a 20 hectáreas e igual o inferior a 30 hectáreas</a:t>
            </a:r>
            <a:r>
              <a:rPr lang="es-ES" sz="1600" dirty="0"/>
              <a:t> se deben cultivar, al menos, dos cultivos diferentes sin que el principal suponga más del 70% de dicha tierra de cultivo. </a:t>
            </a:r>
          </a:p>
          <a:p>
            <a:pPr marL="285750" indent="-285750">
              <a:buFontTx/>
              <a:buChar char="-"/>
            </a:pPr>
            <a:r>
              <a:rPr lang="es-ES" sz="1600" dirty="0"/>
              <a:t>Si la tierra de cultivo de la explotación es </a:t>
            </a:r>
            <a:r>
              <a:rPr lang="es-ES" sz="1600" b="1" dirty="0"/>
              <a:t>superior a las 30 hectárea</a:t>
            </a:r>
            <a:r>
              <a:rPr lang="es-ES" sz="1600" dirty="0"/>
              <a:t>s, debe haber, al menos, tres cultivos diferentes, sin que el principal suponga más del 70% de dicha tierra de cultivo y los dos cultivos mayoritarios juntos no podrán ocupar más del 90% de la misma.</a:t>
            </a:r>
          </a:p>
        </p:txBody>
      </p:sp>
      <p:sp>
        <p:nvSpPr>
          <p:cNvPr id="2" name="Botón de acción: ir hacia delante o siguiente 1">
            <a:hlinkClick r:id="" action="ppaction://hlinkshowjump?jump=nextslide" highlightClick="1"/>
            <a:extLst>
              <a:ext uri="{FF2B5EF4-FFF2-40B4-BE49-F238E27FC236}">
                <a16:creationId xmlns:a16="http://schemas.microsoft.com/office/drawing/2014/main" id="{12C3E959-C04E-176F-9C5F-CF00F03150CA}"/>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9" name="Grupo 8">
            <a:extLst>
              <a:ext uri="{FF2B5EF4-FFF2-40B4-BE49-F238E27FC236}">
                <a16:creationId xmlns:a16="http://schemas.microsoft.com/office/drawing/2014/main" id="{CE7D7E85-AC18-C9B0-191A-5467B1519984}"/>
              </a:ext>
            </a:extLst>
          </p:cNvPr>
          <p:cNvGrpSpPr/>
          <p:nvPr/>
        </p:nvGrpSpPr>
        <p:grpSpPr>
          <a:xfrm>
            <a:off x="1310345" y="5093462"/>
            <a:ext cx="485800" cy="389071"/>
            <a:chOff x="8238601" y="6136273"/>
            <a:chExt cx="485800" cy="389071"/>
          </a:xfrm>
        </p:grpSpPr>
        <p:sp>
          <p:nvSpPr>
            <p:cNvPr id="11" name="Botón de acción: ir hacia delante o siguiente 10">
              <a:hlinkClick r:id="" action="ppaction://hlinkshowjump?jump=nextslide" highlightClick="1"/>
              <a:extLst>
                <a:ext uri="{FF2B5EF4-FFF2-40B4-BE49-F238E27FC236}">
                  <a16:creationId xmlns:a16="http://schemas.microsoft.com/office/drawing/2014/main" id="{AF94DCCD-D1CF-63BD-2244-2DFBF11671B9}"/>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3" name="CuadroTexto 12">
              <a:hlinkClick r:id="" action="ppaction://noaction"/>
              <a:extLst>
                <a:ext uri="{FF2B5EF4-FFF2-40B4-BE49-F238E27FC236}">
                  <a16:creationId xmlns:a16="http://schemas.microsoft.com/office/drawing/2014/main" id="{42216456-C701-73E2-ED30-0A4B5CC47D78}"/>
                </a:ext>
              </a:extLst>
            </p:cNvPr>
            <p:cNvSpPr txBox="1"/>
            <p:nvPr/>
          </p:nvSpPr>
          <p:spPr>
            <a:xfrm>
              <a:off x="8238601" y="6136273"/>
              <a:ext cx="485800" cy="369332"/>
            </a:xfrm>
            <a:prstGeom prst="rect">
              <a:avLst/>
            </a:prstGeom>
            <a:noFill/>
          </p:spPr>
          <p:txBody>
            <a:bodyPr wrap="square">
              <a:spAutoFit/>
            </a:bodyPr>
            <a:lstStyle/>
            <a:p>
              <a:r>
                <a:rPr lang="es-ES" dirty="0"/>
                <a:t>P4</a:t>
              </a:r>
            </a:p>
          </p:txBody>
        </p:sp>
      </p:grpSp>
      <p:sp>
        <p:nvSpPr>
          <p:cNvPr id="14" name="Botón de acción: ir hacia delante o siguiente 13">
            <a:hlinkClick r:id="" action="ppaction://hlinkshowjump?jump=nextslide" highlightClick="1"/>
            <a:extLst>
              <a:ext uri="{FF2B5EF4-FFF2-40B4-BE49-F238E27FC236}">
                <a16:creationId xmlns:a16="http://schemas.microsoft.com/office/drawing/2014/main" id="{6888AE6A-2B29-33D5-25A7-3DBD0E1F0004}"/>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5" name="CuadroTexto 14">
            <a:hlinkClick r:id="" action="ppaction://noaction"/>
            <a:extLst>
              <a:ext uri="{FF2B5EF4-FFF2-40B4-BE49-F238E27FC236}">
                <a16:creationId xmlns:a16="http://schemas.microsoft.com/office/drawing/2014/main" id="{82B37F49-5445-30C4-340F-336AB1F770CA}"/>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1541160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10" name="Picture 2">
            <a:extLst>
              <a:ext uri="{FF2B5EF4-FFF2-40B4-BE49-F238E27FC236}">
                <a16:creationId xmlns:a16="http://schemas.microsoft.com/office/drawing/2014/main" id="{975D2C35-2F52-2A78-6258-0DE2AD9E96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500" r="251" b="59814"/>
          <a:stretch/>
        </p:blipFill>
        <p:spPr bwMode="auto">
          <a:xfrm>
            <a:off x="2531713" y="1004888"/>
            <a:ext cx="6192688" cy="173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uadroTexto 11">
            <a:extLst>
              <a:ext uri="{FF2B5EF4-FFF2-40B4-BE49-F238E27FC236}">
                <a16:creationId xmlns:a16="http://schemas.microsoft.com/office/drawing/2014/main" id="{017ADF48-7510-BC9D-58F2-51824FCE30D8}"/>
              </a:ext>
            </a:extLst>
          </p:cNvPr>
          <p:cNvSpPr txBox="1"/>
          <p:nvPr/>
        </p:nvSpPr>
        <p:spPr>
          <a:xfrm>
            <a:off x="2691065" y="2822361"/>
            <a:ext cx="6033336" cy="3400931"/>
          </a:xfrm>
          <a:prstGeom prst="rect">
            <a:avLst/>
          </a:prstGeom>
          <a:noFill/>
        </p:spPr>
        <p:txBody>
          <a:bodyPr wrap="square">
            <a:spAutoFit/>
          </a:bodyPr>
          <a:lstStyle/>
          <a:p>
            <a:r>
              <a:rPr lang="es-ES" b="1" dirty="0">
                <a:solidFill>
                  <a:srgbClr val="FF0000"/>
                </a:solidFill>
              </a:rPr>
              <a:t>Exentas de cumplir esta BCAM 7 (siempre)</a:t>
            </a:r>
          </a:p>
          <a:p>
            <a:endParaRPr lang="es-ES" b="1" dirty="0">
              <a:solidFill>
                <a:srgbClr val="FF0000"/>
              </a:solidFill>
            </a:endParaRPr>
          </a:p>
          <a:p>
            <a:pPr marL="285750" indent="-285750">
              <a:spcAft>
                <a:spcPts val="600"/>
              </a:spcAft>
              <a:buFontTx/>
              <a:buChar char="-"/>
            </a:pPr>
            <a:r>
              <a:rPr lang="es-ES" sz="1600" dirty="0"/>
              <a:t>En las que más del 75% de las tierras de cultivo se utilice para producir hierbas u otros </a:t>
            </a:r>
            <a:r>
              <a:rPr lang="es-ES" sz="1600" b="1" dirty="0"/>
              <a:t>forrajes</a:t>
            </a:r>
            <a:r>
              <a:rPr lang="es-ES" sz="1600" dirty="0"/>
              <a:t> herbáceos, se utilice para el cultivo de leguminosas, sea tierras en barbecho o esté sujeto a una combinación de esos usos.  </a:t>
            </a:r>
          </a:p>
          <a:p>
            <a:pPr marL="285750" indent="-285750">
              <a:spcAft>
                <a:spcPts val="600"/>
              </a:spcAft>
              <a:buFontTx/>
              <a:buChar char="-"/>
            </a:pPr>
            <a:r>
              <a:rPr lang="es-ES" sz="1600" dirty="0"/>
              <a:t>En las que más del 75% de la superficie agrícola admisible sean </a:t>
            </a:r>
            <a:r>
              <a:rPr lang="es-ES" sz="1600" b="1" dirty="0"/>
              <a:t>pastos permanentes</a:t>
            </a:r>
            <a:r>
              <a:rPr lang="es-ES" sz="1600" dirty="0"/>
              <a:t>, se utilice para producir hierbas u otros forrajes herbáceos o para cultivos bajo agua, o esté sujeto a una combinación de estos usos; </a:t>
            </a:r>
          </a:p>
          <a:p>
            <a:pPr marL="285750" indent="-285750">
              <a:spcAft>
                <a:spcPts val="600"/>
              </a:spcAft>
              <a:buFontTx/>
              <a:buChar char="-"/>
            </a:pPr>
            <a:r>
              <a:rPr lang="es-ES" sz="1600" dirty="0"/>
              <a:t>En las que la superficie de TC sea inferior a </a:t>
            </a:r>
            <a:r>
              <a:rPr lang="es-ES" sz="1600" b="1" dirty="0"/>
              <a:t>10 hectáreas</a:t>
            </a:r>
            <a:r>
              <a:rPr lang="es-ES" sz="1600" dirty="0"/>
              <a:t>. </a:t>
            </a:r>
          </a:p>
          <a:p>
            <a:pPr marL="285750" indent="-285750">
              <a:buFontTx/>
              <a:buChar char="-"/>
            </a:pPr>
            <a:r>
              <a:rPr lang="es-ES" sz="1600" dirty="0"/>
              <a:t>Las certificadas en </a:t>
            </a:r>
            <a:r>
              <a:rPr lang="es-ES" sz="1600" b="1" dirty="0"/>
              <a:t>producción ecológica </a:t>
            </a:r>
          </a:p>
        </p:txBody>
      </p:sp>
      <p:sp>
        <p:nvSpPr>
          <p:cNvPr id="2" name="Botón de acción: ir hacia delante o siguiente 1">
            <a:hlinkClick r:id="" action="ppaction://hlinkshowjump?jump=nextslide" highlightClick="1"/>
            <a:extLst>
              <a:ext uri="{FF2B5EF4-FFF2-40B4-BE49-F238E27FC236}">
                <a16:creationId xmlns:a16="http://schemas.microsoft.com/office/drawing/2014/main" id="{6E264314-B230-C8D9-10BD-C94A894FC0B4}"/>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9" name="Grupo 8">
            <a:extLst>
              <a:ext uri="{FF2B5EF4-FFF2-40B4-BE49-F238E27FC236}">
                <a16:creationId xmlns:a16="http://schemas.microsoft.com/office/drawing/2014/main" id="{B8D0FFD8-429E-4764-EA76-A2AB9AAEAD0B}"/>
              </a:ext>
            </a:extLst>
          </p:cNvPr>
          <p:cNvGrpSpPr/>
          <p:nvPr/>
        </p:nvGrpSpPr>
        <p:grpSpPr>
          <a:xfrm>
            <a:off x="1310345" y="5093462"/>
            <a:ext cx="485800" cy="389071"/>
            <a:chOff x="8238601" y="6136273"/>
            <a:chExt cx="485800" cy="389071"/>
          </a:xfrm>
        </p:grpSpPr>
        <p:sp>
          <p:nvSpPr>
            <p:cNvPr id="11" name="Botón de acción: ir hacia delante o siguiente 10">
              <a:hlinkClick r:id="" action="ppaction://hlinkshowjump?jump=nextslide" highlightClick="1"/>
              <a:extLst>
                <a:ext uri="{FF2B5EF4-FFF2-40B4-BE49-F238E27FC236}">
                  <a16:creationId xmlns:a16="http://schemas.microsoft.com/office/drawing/2014/main" id="{07F1091A-3AEA-DAEE-1865-EC1319823066}"/>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3" name="CuadroTexto 12">
              <a:hlinkClick r:id="" action="ppaction://noaction"/>
              <a:extLst>
                <a:ext uri="{FF2B5EF4-FFF2-40B4-BE49-F238E27FC236}">
                  <a16:creationId xmlns:a16="http://schemas.microsoft.com/office/drawing/2014/main" id="{B9B88A6F-2D07-30BE-1E34-8628241A92EC}"/>
                </a:ext>
              </a:extLst>
            </p:cNvPr>
            <p:cNvSpPr txBox="1"/>
            <p:nvPr/>
          </p:nvSpPr>
          <p:spPr>
            <a:xfrm>
              <a:off x="8238601" y="6136273"/>
              <a:ext cx="485800" cy="369332"/>
            </a:xfrm>
            <a:prstGeom prst="rect">
              <a:avLst/>
            </a:prstGeom>
            <a:noFill/>
          </p:spPr>
          <p:txBody>
            <a:bodyPr wrap="square">
              <a:spAutoFit/>
            </a:bodyPr>
            <a:lstStyle/>
            <a:p>
              <a:r>
                <a:rPr lang="es-ES" dirty="0"/>
                <a:t>P4</a:t>
              </a:r>
            </a:p>
          </p:txBody>
        </p:sp>
      </p:grpSp>
      <p:sp>
        <p:nvSpPr>
          <p:cNvPr id="14" name="Botón de acción: ir hacia delante o siguiente 13">
            <a:hlinkClick r:id="" action="ppaction://hlinkshowjump?jump=nextslide" highlightClick="1"/>
            <a:extLst>
              <a:ext uri="{FF2B5EF4-FFF2-40B4-BE49-F238E27FC236}">
                <a16:creationId xmlns:a16="http://schemas.microsoft.com/office/drawing/2014/main" id="{DF0529AC-9546-7DA0-2521-DD09EE71A7B2}"/>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5" name="CuadroTexto 14">
            <a:hlinkClick r:id="" action="ppaction://noaction"/>
            <a:extLst>
              <a:ext uri="{FF2B5EF4-FFF2-40B4-BE49-F238E27FC236}">
                <a16:creationId xmlns:a16="http://schemas.microsoft.com/office/drawing/2014/main" id="{0F4D1E50-56F7-A814-CC9B-5E81DCDB1592}"/>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3770604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a:extLst>
              <a:ext uri="{FF2B5EF4-FFF2-40B4-BE49-F238E27FC236}">
                <a16:creationId xmlns:a16="http://schemas.microsoft.com/office/drawing/2014/main" id="{068AB309-8498-14AB-BCBC-3C0D34BA73FF}"/>
              </a:ext>
            </a:extLst>
          </p:cNvPr>
          <p:cNvSpPr txBox="1">
            <a:spLocks/>
          </p:cNvSpPr>
          <p:nvPr/>
        </p:nvSpPr>
        <p:spPr>
          <a:xfrm>
            <a:off x="1979712" y="1362472"/>
            <a:ext cx="6984776" cy="50834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lgn="ctr">
              <a:buNone/>
            </a:pPr>
            <a:r>
              <a:rPr lang="es-ES" sz="2400" b="1" dirty="0">
                <a:solidFill>
                  <a:srgbClr val="FF0000"/>
                </a:solidFill>
              </a:rPr>
              <a:t>EXCEPCIONALIDAD CAMPAÑA AGRÍCOLA 2022-23</a:t>
            </a:r>
          </a:p>
          <a:p>
            <a:pPr marL="457200" lvl="1" indent="0" algn="ctr">
              <a:buNone/>
            </a:pPr>
            <a:endParaRPr lang="es-ES" sz="1200" b="1" dirty="0">
              <a:solidFill>
                <a:srgbClr val="FF0000"/>
              </a:solidFill>
            </a:endParaRPr>
          </a:p>
          <a:p>
            <a:pPr lvl="1">
              <a:spcBef>
                <a:spcPts val="0"/>
              </a:spcBef>
              <a:spcAft>
                <a:spcPts val="600"/>
              </a:spcAft>
            </a:pPr>
            <a:r>
              <a:rPr lang="es-ES" sz="2400" dirty="0"/>
              <a:t>En general, NO habrá que cumplir con esta BCAM 7</a:t>
            </a:r>
          </a:p>
          <a:p>
            <a:pPr lvl="1">
              <a:spcBef>
                <a:spcPts val="0"/>
              </a:spcBef>
              <a:spcAft>
                <a:spcPts val="600"/>
              </a:spcAft>
            </a:pPr>
            <a:r>
              <a:rPr lang="es-ES" sz="2400" dirty="0"/>
              <a:t>Pero en los casos en que se solicite un </a:t>
            </a:r>
            <a:r>
              <a:rPr lang="es-ES" sz="2400" b="1" dirty="0" err="1"/>
              <a:t>ecoregímen</a:t>
            </a:r>
            <a:r>
              <a:rPr lang="es-ES" sz="2400" b="1" dirty="0"/>
              <a:t> P3 </a:t>
            </a:r>
            <a:r>
              <a:rPr lang="es-ES" sz="2400" dirty="0"/>
              <a:t>(rotaciones) o </a:t>
            </a:r>
            <a:r>
              <a:rPr lang="es-ES" sz="2400" b="1" dirty="0"/>
              <a:t>P4</a:t>
            </a:r>
            <a:r>
              <a:rPr lang="es-ES" sz="2400" dirty="0"/>
              <a:t> (siembra directa) </a:t>
            </a:r>
            <a:r>
              <a:rPr lang="es-ES" sz="2400" dirty="0">
                <a:solidFill>
                  <a:srgbClr val="FF0000"/>
                </a:solidFill>
              </a:rPr>
              <a:t>SÍ</a:t>
            </a:r>
            <a:r>
              <a:rPr lang="es-ES" sz="2400" dirty="0"/>
              <a:t> que habrá que cumplir la parte relativa a la obligación de </a:t>
            </a:r>
            <a:r>
              <a:rPr lang="es-ES" sz="2400" dirty="0">
                <a:solidFill>
                  <a:srgbClr val="FF0000"/>
                </a:solidFill>
              </a:rPr>
              <a:t>rotación</a:t>
            </a:r>
            <a:r>
              <a:rPr lang="es-ES" sz="2400" dirty="0"/>
              <a:t>                                                                      (pero </a:t>
            </a:r>
            <a:r>
              <a:rPr lang="es-ES" sz="2400" dirty="0">
                <a:solidFill>
                  <a:srgbClr val="FF0000"/>
                </a:solidFill>
              </a:rPr>
              <a:t>NO</a:t>
            </a:r>
            <a:r>
              <a:rPr lang="es-ES" sz="2400" dirty="0"/>
              <a:t> la de </a:t>
            </a:r>
            <a:r>
              <a:rPr lang="es-ES" sz="2400" dirty="0">
                <a:solidFill>
                  <a:srgbClr val="FF0000"/>
                </a:solidFill>
              </a:rPr>
              <a:t>diversificación</a:t>
            </a:r>
            <a:r>
              <a:rPr lang="es-ES" sz="2400" dirty="0"/>
              <a:t>)</a:t>
            </a:r>
          </a:p>
          <a:p>
            <a:pPr lvl="1"/>
            <a:r>
              <a:rPr lang="es-ES" sz="2000" dirty="0"/>
              <a:t>Si se solicita un </a:t>
            </a:r>
            <a:r>
              <a:rPr lang="es-ES" sz="2000" dirty="0" err="1"/>
              <a:t>ecoregímen</a:t>
            </a:r>
            <a:r>
              <a:rPr lang="es-ES" sz="2000" dirty="0"/>
              <a:t> P3 o P4 por una parte de la explotación, deberá cumplir la BCAM 7 en la totalidad de la misma</a:t>
            </a:r>
          </a:p>
        </p:txBody>
      </p:sp>
      <p:pic>
        <p:nvPicPr>
          <p:cNvPr id="4" name="3 Imagen">
            <a:extLst>
              <a:ext uri="{FF2B5EF4-FFF2-40B4-BE49-F238E27FC236}">
                <a16:creationId xmlns:a16="http://schemas.microsoft.com/office/drawing/2014/main" id="{B3D4C1EA-696C-C45F-D205-BE2C1D654B6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6" name="2 Grupo">
            <a:extLst>
              <a:ext uri="{FF2B5EF4-FFF2-40B4-BE49-F238E27FC236}">
                <a16:creationId xmlns:a16="http://schemas.microsoft.com/office/drawing/2014/main" id="{4F5DFE66-6503-F36C-C644-0EC44FFAD308}"/>
              </a:ext>
            </a:extLst>
          </p:cNvPr>
          <p:cNvGrpSpPr>
            <a:grpSpLocks/>
          </p:cNvGrpSpPr>
          <p:nvPr/>
        </p:nvGrpSpPr>
        <p:grpSpPr bwMode="auto">
          <a:xfrm>
            <a:off x="1258888" y="188913"/>
            <a:ext cx="4033192" cy="777875"/>
            <a:chOff x="0" y="0"/>
            <a:chExt cx="7467600" cy="777644"/>
          </a:xfrm>
        </p:grpSpPr>
        <p:sp>
          <p:nvSpPr>
            <p:cNvPr id="7" name="4 Rectángulo redondeado">
              <a:extLst>
                <a:ext uri="{FF2B5EF4-FFF2-40B4-BE49-F238E27FC236}">
                  <a16:creationId xmlns:a16="http://schemas.microsoft.com/office/drawing/2014/main" id="{7C1DCC77-C11F-F2C8-4816-22862D151634}"/>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5 Rectángulo">
              <a:extLst>
                <a:ext uri="{FF2B5EF4-FFF2-40B4-BE49-F238E27FC236}">
                  <a16:creationId xmlns:a16="http://schemas.microsoft.com/office/drawing/2014/main" id="{6012DE5C-3599-ACC5-C5CD-BD1D2874334B}"/>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9" name="2 Rectángulo">
            <a:extLst>
              <a:ext uri="{FF2B5EF4-FFF2-40B4-BE49-F238E27FC236}">
                <a16:creationId xmlns:a16="http://schemas.microsoft.com/office/drawing/2014/main" id="{16776F38-AF44-826D-29D6-B39707B55037}"/>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10" name="Picture 2">
            <a:extLst>
              <a:ext uri="{FF2B5EF4-FFF2-40B4-BE49-F238E27FC236}">
                <a16:creationId xmlns:a16="http://schemas.microsoft.com/office/drawing/2014/main" id="{C268FA6C-4267-E1FF-7E24-3651E76130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979D72BB-2F49-51F4-F6A0-887828339B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8249" y="1212155"/>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Botón de acción: ir hacia delante o siguiente 1">
            <a:hlinkClick r:id="" action="ppaction://hlinkshowjump?jump=nextslide" highlightClick="1"/>
            <a:extLst>
              <a:ext uri="{FF2B5EF4-FFF2-40B4-BE49-F238E27FC236}">
                <a16:creationId xmlns:a16="http://schemas.microsoft.com/office/drawing/2014/main" id="{C3DD09EA-3BC6-6EFD-9774-4D94B41F5D51}"/>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1" name="Grupo 10">
            <a:extLst>
              <a:ext uri="{FF2B5EF4-FFF2-40B4-BE49-F238E27FC236}">
                <a16:creationId xmlns:a16="http://schemas.microsoft.com/office/drawing/2014/main" id="{65D06EE2-91A9-8782-ED0D-04A3D03F8459}"/>
              </a:ext>
            </a:extLst>
          </p:cNvPr>
          <p:cNvGrpSpPr/>
          <p:nvPr/>
        </p:nvGrpSpPr>
        <p:grpSpPr>
          <a:xfrm>
            <a:off x="1310345" y="5093462"/>
            <a:ext cx="485800" cy="389071"/>
            <a:chOff x="8238601" y="6136273"/>
            <a:chExt cx="485800" cy="389071"/>
          </a:xfrm>
        </p:grpSpPr>
        <p:sp>
          <p:nvSpPr>
            <p:cNvPr id="12" name="Botón de acción: ir hacia delante o siguiente 11">
              <a:hlinkClick r:id="" action="ppaction://hlinkshowjump?jump=nextslide" highlightClick="1"/>
              <a:extLst>
                <a:ext uri="{FF2B5EF4-FFF2-40B4-BE49-F238E27FC236}">
                  <a16:creationId xmlns:a16="http://schemas.microsoft.com/office/drawing/2014/main" id="{6E3BCF44-4777-8A7D-1631-B54083422449}"/>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3" name="CuadroTexto 12">
              <a:hlinkClick r:id="" action="ppaction://noaction"/>
              <a:extLst>
                <a:ext uri="{FF2B5EF4-FFF2-40B4-BE49-F238E27FC236}">
                  <a16:creationId xmlns:a16="http://schemas.microsoft.com/office/drawing/2014/main" id="{191974C4-F8E9-A013-54CE-AD1D0C279DE5}"/>
                </a:ext>
              </a:extLst>
            </p:cNvPr>
            <p:cNvSpPr txBox="1"/>
            <p:nvPr/>
          </p:nvSpPr>
          <p:spPr>
            <a:xfrm>
              <a:off x="8238601" y="6136273"/>
              <a:ext cx="485800" cy="369332"/>
            </a:xfrm>
            <a:prstGeom prst="rect">
              <a:avLst/>
            </a:prstGeom>
            <a:noFill/>
          </p:spPr>
          <p:txBody>
            <a:bodyPr wrap="square">
              <a:spAutoFit/>
            </a:bodyPr>
            <a:lstStyle/>
            <a:p>
              <a:r>
                <a:rPr lang="es-ES" dirty="0"/>
                <a:t>P4</a:t>
              </a:r>
            </a:p>
          </p:txBody>
        </p:sp>
      </p:grpSp>
      <p:sp>
        <p:nvSpPr>
          <p:cNvPr id="14" name="Botón de acción: ir hacia delante o siguiente 13">
            <a:hlinkClick r:id="" action="ppaction://hlinkshowjump?jump=nextslide" highlightClick="1"/>
            <a:extLst>
              <a:ext uri="{FF2B5EF4-FFF2-40B4-BE49-F238E27FC236}">
                <a16:creationId xmlns:a16="http://schemas.microsoft.com/office/drawing/2014/main" id="{2E852FD1-2F04-4DA6-FA08-82DD19E3F786}"/>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5" name="CuadroTexto 14">
            <a:hlinkClick r:id="" action="ppaction://noaction"/>
            <a:extLst>
              <a:ext uri="{FF2B5EF4-FFF2-40B4-BE49-F238E27FC236}">
                <a16:creationId xmlns:a16="http://schemas.microsoft.com/office/drawing/2014/main" id="{AFD139FA-E252-C42D-FDAE-E348127AB72A}"/>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2829893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otón de acción: ir hacia delante o siguiente 10">
            <a:hlinkClick r:id="" action="ppaction://hlinkshowjump?jump=nextslide" highlightClick="1"/>
            <a:extLst>
              <a:ext uri="{FF2B5EF4-FFF2-40B4-BE49-F238E27FC236}">
                <a16:creationId xmlns:a16="http://schemas.microsoft.com/office/drawing/2014/main" id="{78D2B9E7-23EB-1D2C-66CC-D6A3A83FA0C6}"/>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122"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grpSp>
        <p:nvGrpSpPr>
          <p:cNvPr id="17" name="Grupo 16">
            <a:extLst>
              <a:ext uri="{FF2B5EF4-FFF2-40B4-BE49-F238E27FC236}">
                <a16:creationId xmlns:a16="http://schemas.microsoft.com/office/drawing/2014/main" id="{4289940B-0647-9B7A-8140-4318C1C57B05}"/>
              </a:ext>
            </a:extLst>
          </p:cNvPr>
          <p:cNvGrpSpPr/>
          <p:nvPr/>
        </p:nvGrpSpPr>
        <p:grpSpPr>
          <a:xfrm>
            <a:off x="1310345" y="5093462"/>
            <a:ext cx="485800" cy="389071"/>
            <a:chOff x="8238601" y="6136273"/>
            <a:chExt cx="485800" cy="389071"/>
          </a:xfrm>
        </p:grpSpPr>
        <p:sp>
          <p:nvSpPr>
            <p:cNvPr id="2" name="Botón de acción: ir hacia delante o siguiente 1">
              <a:hlinkClick r:id="" action="ppaction://hlinkshowjump?jump=nextslide" highlightClick="1"/>
              <a:extLst>
                <a:ext uri="{FF2B5EF4-FFF2-40B4-BE49-F238E27FC236}">
                  <a16:creationId xmlns:a16="http://schemas.microsoft.com/office/drawing/2014/main" id="{EAB9A9EA-ED3D-8C4F-C038-18943731434B}"/>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 action="ppaction://noaction"/>
              <a:extLst>
                <a:ext uri="{FF2B5EF4-FFF2-40B4-BE49-F238E27FC236}">
                  <a16:creationId xmlns:a16="http://schemas.microsoft.com/office/drawing/2014/main" id="{BF08D4AC-A714-73E0-0ABA-7790A3F36507}"/>
                </a:ext>
              </a:extLst>
            </p:cNvPr>
            <p:cNvSpPr txBox="1"/>
            <p:nvPr/>
          </p:nvSpPr>
          <p:spPr>
            <a:xfrm>
              <a:off x="8238601" y="6136273"/>
              <a:ext cx="485800" cy="369332"/>
            </a:xfrm>
            <a:prstGeom prst="rect">
              <a:avLst/>
            </a:prstGeom>
            <a:noFill/>
          </p:spPr>
          <p:txBody>
            <a:bodyPr wrap="square">
              <a:spAutoFit/>
            </a:bodyPr>
            <a:lstStyle/>
            <a:p>
              <a:r>
                <a:rPr lang="es-ES" dirty="0"/>
                <a:t>P4</a:t>
              </a:r>
            </a:p>
          </p:txBody>
        </p:sp>
      </p:grpSp>
      <p:sp>
        <p:nvSpPr>
          <p:cNvPr id="18" name="Botón de acción: ir hacia delante o siguiente 17">
            <a:hlinkClick r:id="" action="ppaction://hlinkshowjump?jump=nextslide" highlightClick="1"/>
            <a:extLst>
              <a:ext uri="{FF2B5EF4-FFF2-40B4-BE49-F238E27FC236}">
                <a16:creationId xmlns:a16="http://schemas.microsoft.com/office/drawing/2014/main" id="{7FB1D28A-06DE-5198-59E3-8D7CC17DFCB9}"/>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9" name="CuadroTexto 8">
            <a:hlinkClick r:id="" action="ppaction://noaction"/>
            <a:extLst>
              <a:ext uri="{FF2B5EF4-FFF2-40B4-BE49-F238E27FC236}">
                <a16:creationId xmlns:a16="http://schemas.microsoft.com/office/drawing/2014/main" id="{10207459-B350-2EF4-F56B-E7CBE36AA64C}"/>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
        <p:nvSpPr>
          <p:cNvPr id="13" name="2 Marcador de contenido">
            <a:extLst>
              <a:ext uri="{FF2B5EF4-FFF2-40B4-BE49-F238E27FC236}">
                <a16:creationId xmlns:a16="http://schemas.microsoft.com/office/drawing/2014/main" id="{462316DC-2B11-336C-7948-6F341AF5864C}"/>
              </a:ext>
            </a:extLst>
          </p:cNvPr>
          <p:cNvSpPr txBox="1">
            <a:spLocks/>
          </p:cNvSpPr>
          <p:nvPr/>
        </p:nvSpPr>
        <p:spPr>
          <a:xfrm>
            <a:off x="1979712" y="1362472"/>
            <a:ext cx="6984776" cy="50834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lgn="ctr">
              <a:buNone/>
            </a:pPr>
            <a:r>
              <a:rPr lang="es-ES" sz="2400" b="1" dirty="0">
                <a:solidFill>
                  <a:srgbClr val="FF0000"/>
                </a:solidFill>
              </a:rPr>
              <a:t>ROTACIÓN CON CULTIVOS SECUNDARIOS</a:t>
            </a:r>
          </a:p>
          <a:p>
            <a:pPr marL="457200" lvl="1" indent="0" algn="ctr">
              <a:buNone/>
            </a:pPr>
            <a:endParaRPr lang="es-ES" sz="1200" b="1" dirty="0">
              <a:solidFill>
                <a:srgbClr val="FF0000"/>
              </a:solidFill>
            </a:endParaRPr>
          </a:p>
          <a:p>
            <a:pPr lvl="1">
              <a:spcBef>
                <a:spcPts val="0"/>
              </a:spcBef>
              <a:spcAft>
                <a:spcPts val="600"/>
              </a:spcAft>
            </a:pPr>
            <a:r>
              <a:rPr lang="es-ES" sz="2000" dirty="0"/>
              <a:t>Ejemplo: guisante y maíz en el mismo año</a:t>
            </a:r>
          </a:p>
          <a:p>
            <a:pPr lvl="1">
              <a:spcBef>
                <a:spcPts val="0"/>
              </a:spcBef>
              <a:spcAft>
                <a:spcPts val="600"/>
              </a:spcAft>
            </a:pPr>
            <a:r>
              <a:rPr lang="es-ES" sz="2000" dirty="0">
                <a:solidFill>
                  <a:srgbClr val="FF0000"/>
                </a:solidFill>
              </a:rPr>
              <a:t>Supuesto 1: NO se acoge a P3 ni P4</a:t>
            </a:r>
          </a:p>
          <a:p>
            <a:pPr lvl="1">
              <a:spcBef>
                <a:spcPts val="0"/>
              </a:spcBef>
              <a:spcAft>
                <a:spcPts val="600"/>
              </a:spcAft>
            </a:pPr>
            <a:r>
              <a:rPr lang="es-ES" sz="2000" dirty="0"/>
              <a:t>Se elimina la obligación de rotar en 2023 y se comprobará la rotación en 2025</a:t>
            </a:r>
          </a:p>
          <a:p>
            <a:pPr lvl="1">
              <a:spcBef>
                <a:spcPts val="0"/>
              </a:spcBef>
              <a:spcAft>
                <a:spcPts val="600"/>
              </a:spcAft>
            </a:pPr>
            <a:r>
              <a:rPr lang="es-ES" sz="2000" dirty="0"/>
              <a:t>Cumple con rotación si ha tenido </a:t>
            </a:r>
            <a:r>
              <a:rPr lang="es-ES" sz="2000" dirty="0" err="1"/>
              <a:t>guisante+maíz</a:t>
            </a:r>
            <a:r>
              <a:rPr lang="es-ES" sz="2000" dirty="0"/>
              <a:t> 3 años seguidos 2022, 2023 y 2024</a:t>
            </a:r>
          </a:p>
          <a:p>
            <a:pPr lvl="1">
              <a:spcBef>
                <a:spcPts val="0"/>
              </a:spcBef>
              <a:spcAft>
                <a:spcPts val="600"/>
              </a:spcAft>
            </a:pPr>
            <a:r>
              <a:rPr lang="es-ES" sz="2000" dirty="0"/>
              <a:t>Si ha rotado (con principal o </a:t>
            </a:r>
            <a:r>
              <a:rPr lang="es-ES" sz="2000" dirty="0" err="1"/>
              <a:t>ppal+secundario</a:t>
            </a:r>
            <a:r>
              <a:rPr lang="es-ES" sz="2000" dirty="0"/>
              <a:t>) en 2023, se contabilizarían 2023, 2024 y 2025 (y cumpliría también)</a:t>
            </a:r>
          </a:p>
          <a:p>
            <a:pPr lvl="1">
              <a:spcBef>
                <a:spcPts val="0"/>
              </a:spcBef>
              <a:spcAft>
                <a:spcPts val="600"/>
              </a:spcAft>
            </a:pPr>
            <a:endParaRPr lang="es-ES" sz="2000" dirty="0"/>
          </a:p>
        </p:txBody>
      </p:sp>
    </p:spTree>
    <p:extLst>
      <p:ext uri="{BB962C8B-B14F-4D97-AF65-F5344CB8AC3E}">
        <p14:creationId xmlns:p14="http://schemas.microsoft.com/office/powerpoint/2010/main" val="4061972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otón de acción: ir hacia delante o siguiente 10">
            <a:hlinkClick r:id="" action="ppaction://hlinkshowjump?jump=nextslide" highlightClick="1"/>
            <a:extLst>
              <a:ext uri="{FF2B5EF4-FFF2-40B4-BE49-F238E27FC236}">
                <a16:creationId xmlns:a16="http://schemas.microsoft.com/office/drawing/2014/main" id="{78D2B9E7-23EB-1D2C-66CC-D6A3A83FA0C6}"/>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122"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grpSp>
        <p:nvGrpSpPr>
          <p:cNvPr id="17" name="Grupo 16">
            <a:extLst>
              <a:ext uri="{FF2B5EF4-FFF2-40B4-BE49-F238E27FC236}">
                <a16:creationId xmlns:a16="http://schemas.microsoft.com/office/drawing/2014/main" id="{4289940B-0647-9B7A-8140-4318C1C57B05}"/>
              </a:ext>
            </a:extLst>
          </p:cNvPr>
          <p:cNvGrpSpPr/>
          <p:nvPr/>
        </p:nvGrpSpPr>
        <p:grpSpPr>
          <a:xfrm>
            <a:off x="1310345" y="5093462"/>
            <a:ext cx="485800" cy="389071"/>
            <a:chOff x="8238601" y="6136273"/>
            <a:chExt cx="485800" cy="389071"/>
          </a:xfrm>
        </p:grpSpPr>
        <p:sp>
          <p:nvSpPr>
            <p:cNvPr id="2" name="Botón de acción: ir hacia delante o siguiente 1">
              <a:hlinkClick r:id="" action="ppaction://hlinkshowjump?jump=nextslide" highlightClick="1"/>
              <a:extLst>
                <a:ext uri="{FF2B5EF4-FFF2-40B4-BE49-F238E27FC236}">
                  <a16:creationId xmlns:a16="http://schemas.microsoft.com/office/drawing/2014/main" id="{EAB9A9EA-ED3D-8C4F-C038-18943731434B}"/>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 action="ppaction://noaction"/>
              <a:extLst>
                <a:ext uri="{FF2B5EF4-FFF2-40B4-BE49-F238E27FC236}">
                  <a16:creationId xmlns:a16="http://schemas.microsoft.com/office/drawing/2014/main" id="{BF08D4AC-A714-73E0-0ABA-7790A3F36507}"/>
                </a:ext>
              </a:extLst>
            </p:cNvPr>
            <p:cNvSpPr txBox="1"/>
            <p:nvPr/>
          </p:nvSpPr>
          <p:spPr>
            <a:xfrm>
              <a:off x="8238601" y="6136273"/>
              <a:ext cx="485800" cy="369332"/>
            </a:xfrm>
            <a:prstGeom prst="rect">
              <a:avLst/>
            </a:prstGeom>
            <a:noFill/>
          </p:spPr>
          <p:txBody>
            <a:bodyPr wrap="square">
              <a:spAutoFit/>
            </a:bodyPr>
            <a:lstStyle/>
            <a:p>
              <a:r>
                <a:rPr lang="es-ES" dirty="0"/>
                <a:t>P4</a:t>
              </a:r>
            </a:p>
          </p:txBody>
        </p:sp>
      </p:grpSp>
      <p:sp>
        <p:nvSpPr>
          <p:cNvPr id="18" name="Botón de acción: ir hacia delante o siguiente 17">
            <a:hlinkClick r:id="" action="ppaction://hlinkshowjump?jump=nextslide" highlightClick="1"/>
            <a:extLst>
              <a:ext uri="{FF2B5EF4-FFF2-40B4-BE49-F238E27FC236}">
                <a16:creationId xmlns:a16="http://schemas.microsoft.com/office/drawing/2014/main" id="{7FB1D28A-06DE-5198-59E3-8D7CC17DFCB9}"/>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9" name="CuadroTexto 8">
            <a:hlinkClick r:id="" action="ppaction://noaction"/>
            <a:extLst>
              <a:ext uri="{FF2B5EF4-FFF2-40B4-BE49-F238E27FC236}">
                <a16:creationId xmlns:a16="http://schemas.microsoft.com/office/drawing/2014/main" id="{10207459-B350-2EF4-F56B-E7CBE36AA64C}"/>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pic>
        <p:nvPicPr>
          <p:cNvPr id="12" name="Imagen 11">
            <a:extLst>
              <a:ext uri="{FF2B5EF4-FFF2-40B4-BE49-F238E27FC236}">
                <a16:creationId xmlns:a16="http://schemas.microsoft.com/office/drawing/2014/main" id="{F72D9BCD-7C2E-4F18-C321-E5D5A76159F8}"/>
              </a:ext>
            </a:extLst>
          </p:cNvPr>
          <p:cNvPicPr>
            <a:picLocks noChangeAspect="1"/>
          </p:cNvPicPr>
          <p:nvPr/>
        </p:nvPicPr>
        <p:blipFill rotWithShape="1">
          <a:blip r:embed="rId6"/>
          <a:srcRect l="23312" t="10459" r="27162" b="10459"/>
          <a:stretch/>
        </p:blipFill>
        <p:spPr>
          <a:xfrm>
            <a:off x="2627784" y="1104451"/>
            <a:ext cx="6018675" cy="5405886"/>
          </a:xfrm>
          <a:prstGeom prst="rect">
            <a:avLst/>
          </a:prstGeom>
        </p:spPr>
      </p:pic>
    </p:spTree>
    <p:extLst>
      <p:ext uri="{BB962C8B-B14F-4D97-AF65-F5344CB8AC3E}">
        <p14:creationId xmlns:p14="http://schemas.microsoft.com/office/powerpoint/2010/main" val="835294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otón de acción: ir hacia delante o siguiente 10">
            <a:hlinkClick r:id="" action="ppaction://hlinkshowjump?jump=nextslide" highlightClick="1"/>
            <a:extLst>
              <a:ext uri="{FF2B5EF4-FFF2-40B4-BE49-F238E27FC236}">
                <a16:creationId xmlns:a16="http://schemas.microsoft.com/office/drawing/2014/main" id="{78D2B9E7-23EB-1D2C-66CC-D6A3A83FA0C6}"/>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122"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grpSp>
        <p:nvGrpSpPr>
          <p:cNvPr id="17" name="Grupo 16">
            <a:extLst>
              <a:ext uri="{FF2B5EF4-FFF2-40B4-BE49-F238E27FC236}">
                <a16:creationId xmlns:a16="http://schemas.microsoft.com/office/drawing/2014/main" id="{4289940B-0647-9B7A-8140-4318C1C57B05}"/>
              </a:ext>
            </a:extLst>
          </p:cNvPr>
          <p:cNvGrpSpPr/>
          <p:nvPr/>
        </p:nvGrpSpPr>
        <p:grpSpPr>
          <a:xfrm>
            <a:off x="1310345" y="5093462"/>
            <a:ext cx="485800" cy="389071"/>
            <a:chOff x="8238601" y="6136273"/>
            <a:chExt cx="485800" cy="389071"/>
          </a:xfrm>
        </p:grpSpPr>
        <p:sp>
          <p:nvSpPr>
            <p:cNvPr id="2" name="Botón de acción: ir hacia delante o siguiente 1">
              <a:hlinkClick r:id="" action="ppaction://hlinkshowjump?jump=nextslide" highlightClick="1"/>
              <a:extLst>
                <a:ext uri="{FF2B5EF4-FFF2-40B4-BE49-F238E27FC236}">
                  <a16:creationId xmlns:a16="http://schemas.microsoft.com/office/drawing/2014/main" id="{EAB9A9EA-ED3D-8C4F-C038-18943731434B}"/>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 action="ppaction://noaction"/>
              <a:extLst>
                <a:ext uri="{FF2B5EF4-FFF2-40B4-BE49-F238E27FC236}">
                  <a16:creationId xmlns:a16="http://schemas.microsoft.com/office/drawing/2014/main" id="{BF08D4AC-A714-73E0-0ABA-7790A3F36507}"/>
                </a:ext>
              </a:extLst>
            </p:cNvPr>
            <p:cNvSpPr txBox="1"/>
            <p:nvPr/>
          </p:nvSpPr>
          <p:spPr>
            <a:xfrm>
              <a:off x="8238601" y="6136273"/>
              <a:ext cx="485800" cy="369332"/>
            </a:xfrm>
            <a:prstGeom prst="rect">
              <a:avLst/>
            </a:prstGeom>
            <a:noFill/>
          </p:spPr>
          <p:txBody>
            <a:bodyPr wrap="square">
              <a:spAutoFit/>
            </a:bodyPr>
            <a:lstStyle/>
            <a:p>
              <a:r>
                <a:rPr lang="es-ES" dirty="0"/>
                <a:t>P4</a:t>
              </a:r>
            </a:p>
          </p:txBody>
        </p:sp>
      </p:grpSp>
      <p:sp>
        <p:nvSpPr>
          <p:cNvPr id="18" name="Botón de acción: ir hacia delante o siguiente 17">
            <a:hlinkClick r:id="" action="ppaction://hlinkshowjump?jump=nextslide" highlightClick="1"/>
            <a:extLst>
              <a:ext uri="{FF2B5EF4-FFF2-40B4-BE49-F238E27FC236}">
                <a16:creationId xmlns:a16="http://schemas.microsoft.com/office/drawing/2014/main" id="{7FB1D28A-06DE-5198-59E3-8D7CC17DFCB9}"/>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9" name="CuadroTexto 8">
            <a:hlinkClick r:id="" action="ppaction://noaction"/>
            <a:extLst>
              <a:ext uri="{FF2B5EF4-FFF2-40B4-BE49-F238E27FC236}">
                <a16:creationId xmlns:a16="http://schemas.microsoft.com/office/drawing/2014/main" id="{10207459-B350-2EF4-F56B-E7CBE36AA64C}"/>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
        <p:nvSpPr>
          <p:cNvPr id="13" name="2 Marcador de contenido">
            <a:extLst>
              <a:ext uri="{FF2B5EF4-FFF2-40B4-BE49-F238E27FC236}">
                <a16:creationId xmlns:a16="http://schemas.microsoft.com/office/drawing/2014/main" id="{462316DC-2B11-336C-7948-6F341AF5864C}"/>
              </a:ext>
            </a:extLst>
          </p:cNvPr>
          <p:cNvSpPr txBox="1">
            <a:spLocks/>
          </p:cNvSpPr>
          <p:nvPr/>
        </p:nvSpPr>
        <p:spPr>
          <a:xfrm>
            <a:off x="1979712" y="1362472"/>
            <a:ext cx="6984776" cy="50834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lgn="ctr">
              <a:buNone/>
            </a:pPr>
            <a:r>
              <a:rPr lang="es-ES" sz="2400" b="1" dirty="0">
                <a:solidFill>
                  <a:srgbClr val="FF0000"/>
                </a:solidFill>
              </a:rPr>
              <a:t>ROTACIÓN CON CULTIVOS SECUNDARIOS</a:t>
            </a:r>
          </a:p>
          <a:p>
            <a:pPr marL="457200" lvl="1" indent="0" algn="ctr">
              <a:buNone/>
            </a:pPr>
            <a:endParaRPr lang="es-ES" sz="1200" b="1" dirty="0">
              <a:solidFill>
                <a:srgbClr val="FF0000"/>
              </a:solidFill>
            </a:endParaRPr>
          </a:p>
          <a:p>
            <a:pPr lvl="1">
              <a:spcBef>
                <a:spcPts val="0"/>
              </a:spcBef>
              <a:spcAft>
                <a:spcPts val="600"/>
              </a:spcAft>
            </a:pPr>
            <a:r>
              <a:rPr lang="es-ES" sz="2000" dirty="0"/>
              <a:t>Ejemplo: guisante y maíz en el mismo año</a:t>
            </a:r>
          </a:p>
          <a:p>
            <a:pPr lvl="1">
              <a:spcBef>
                <a:spcPts val="0"/>
              </a:spcBef>
              <a:spcAft>
                <a:spcPts val="600"/>
              </a:spcAft>
            </a:pPr>
            <a:r>
              <a:rPr lang="es-ES" sz="2000" dirty="0">
                <a:solidFill>
                  <a:srgbClr val="FF0000"/>
                </a:solidFill>
              </a:rPr>
              <a:t>Supuesto 2: SÍ se acoge a P3 o P4</a:t>
            </a:r>
          </a:p>
          <a:p>
            <a:pPr lvl="1">
              <a:spcBef>
                <a:spcPts val="0"/>
              </a:spcBef>
              <a:spcAft>
                <a:spcPts val="600"/>
              </a:spcAft>
            </a:pPr>
            <a:r>
              <a:rPr lang="es-ES" sz="2000" dirty="0"/>
              <a:t>No se puede acoger a la excepción de no rotar en 2023, por lo que los años a tener en cuenta para ver si ha rotado (de alguna manera, con </a:t>
            </a:r>
            <a:r>
              <a:rPr lang="es-ES" sz="2000" dirty="0" err="1"/>
              <a:t>ppal</a:t>
            </a:r>
            <a:r>
              <a:rPr lang="es-ES" sz="2000" dirty="0"/>
              <a:t> o </a:t>
            </a:r>
            <a:r>
              <a:rPr lang="es-ES" sz="2000" dirty="0" err="1"/>
              <a:t>ppal+secundario</a:t>
            </a:r>
            <a:r>
              <a:rPr lang="es-ES" sz="2000" dirty="0"/>
              <a:t>) serán 2022, 2023 y 2024</a:t>
            </a:r>
          </a:p>
          <a:p>
            <a:pPr lvl="1">
              <a:spcBef>
                <a:spcPts val="0"/>
              </a:spcBef>
              <a:spcAft>
                <a:spcPts val="600"/>
              </a:spcAft>
            </a:pPr>
            <a:endParaRPr lang="es-ES" sz="2000" dirty="0"/>
          </a:p>
        </p:txBody>
      </p:sp>
    </p:spTree>
    <p:extLst>
      <p:ext uri="{BB962C8B-B14F-4D97-AF65-F5344CB8AC3E}">
        <p14:creationId xmlns:p14="http://schemas.microsoft.com/office/powerpoint/2010/main" val="4171178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otón de acción: ir hacia delante o siguiente 10">
            <a:hlinkClick r:id="" action="ppaction://hlinkshowjump?jump=nextslide" highlightClick="1"/>
            <a:extLst>
              <a:ext uri="{FF2B5EF4-FFF2-40B4-BE49-F238E27FC236}">
                <a16:creationId xmlns:a16="http://schemas.microsoft.com/office/drawing/2014/main" id="{78D2B9E7-23EB-1D2C-66CC-D6A3A83FA0C6}"/>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122"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grpSp>
        <p:nvGrpSpPr>
          <p:cNvPr id="17" name="Grupo 16">
            <a:extLst>
              <a:ext uri="{FF2B5EF4-FFF2-40B4-BE49-F238E27FC236}">
                <a16:creationId xmlns:a16="http://schemas.microsoft.com/office/drawing/2014/main" id="{4289940B-0647-9B7A-8140-4318C1C57B05}"/>
              </a:ext>
            </a:extLst>
          </p:cNvPr>
          <p:cNvGrpSpPr/>
          <p:nvPr/>
        </p:nvGrpSpPr>
        <p:grpSpPr>
          <a:xfrm>
            <a:off x="1310345" y="5093462"/>
            <a:ext cx="485800" cy="389071"/>
            <a:chOff x="8238601" y="6136273"/>
            <a:chExt cx="485800" cy="389071"/>
          </a:xfrm>
        </p:grpSpPr>
        <p:sp>
          <p:nvSpPr>
            <p:cNvPr id="2" name="Botón de acción: ir hacia delante o siguiente 1">
              <a:hlinkClick r:id="" action="ppaction://hlinkshowjump?jump=nextslide" highlightClick="1"/>
              <a:extLst>
                <a:ext uri="{FF2B5EF4-FFF2-40B4-BE49-F238E27FC236}">
                  <a16:creationId xmlns:a16="http://schemas.microsoft.com/office/drawing/2014/main" id="{EAB9A9EA-ED3D-8C4F-C038-18943731434B}"/>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 action="ppaction://noaction"/>
              <a:extLst>
                <a:ext uri="{FF2B5EF4-FFF2-40B4-BE49-F238E27FC236}">
                  <a16:creationId xmlns:a16="http://schemas.microsoft.com/office/drawing/2014/main" id="{BF08D4AC-A714-73E0-0ABA-7790A3F36507}"/>
                </a:ext>
              </a:extLst>
            </p:cNvPr>
            <p:cNvSpPr txBox="1"/>
            <p:nvPr/>
          </p:nvSpPr>
          <p:spPr>
            <a:xfrm>
              <a:off x="8238601" y="6136273"/>
              <a:ext cx="485800" cy="369332"/>
            </a:xfrm>
            <a:prstGeom prst="rect">
              <a:avLst/>
            </a:prstGeom>
            <a:noFill/>
          </p:spPr>
          <p:txBody>
            <a:bodyPr wrap="square">
              <a:spAutoFit/>
            </a:bodyPr>
            <a:lstStyle/>
            <a:p>
              <a:r>
                <a:rPr lang="es-ES" dirty="0"/>
                <a:t>P4</a:t>
              </a:r>
            </a:p>
          </p:txBody>
        </p:sp>
      </p:grpSp>
      <p:sp>
        <p:nvSpPr>
          <p:cNvPr id="18" name="Botón de acción: ir hacia delante o siguiente 17">
            <a:hlinkClick r:id="" action="ppaction://hlinkshowjump?jump=nextslide" highlightClick="1"/>
            <a:extLst>
              <a:ext uri="{FF2B5EF4-FFF2-40B4-BE49-F238E27FC236}">
                <a16:creationId xmlns:a16="http://schemas.microsoft.com/office/drawing/2014/main" id="{7FB1D28A-06DE-5198-59E3-8D7CC17DFCB9}"/>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9" name="CuadroTexto 8">
            <a:hlinkClick r:id="" action="ppaction://noaction"/>
            <a:extLst>
              <a:ext uri="{FF2B5EF4-FFF2-40B4-BE49-F238E27FC236}">
                <a16:creationId xmlns:a16="http://schemas.microsoft.com/office/drawing/2014/main" id="{10207459-B350-2EF4-F56B-E7CBE36AA64C}"/>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pic>
        <p:nvPicPr>
          <p:cNvPr id="13" name="Imagen 12">
            <a:extLst>
              <a:ext uri="{FF2B5EF4-FFF2-40B4-BE49-F238E27FC236}">
                <a16:creationId xmlns:a16="http://schemas.microsoft.com/office/drawing/2014/main" id="{826BD8D2-2DB8-06B4-CE55-6F105000FD7A}"/>
              </a:ext>
            </a:extLst>
          </p:cNvPr>
          <p:cNvPicPr>
            <a:picLocks noChangeAspect="1"/>
          </p:cNvPicPr>
          <p:nvPr/>
        </p:nvPicPr>
        <p:blipFill rotWithShape="1">
          <a:blip r:embed="rId6"/>
          <a:srcRect l="23056" t="12708" r="26296" b="10583"/>
          <a:stretch/>
        </p:blipFill>
        <p:spPr>
          <a:xfrm>
            <a:off x="2533559" y="1214094"/>
            <a:ext cx="6141148" cy="5231821"/>
          </a:xfrm>
          <a:prstGeom prst="rect">
            <a:avLst/>
          </a:prstGeom>
        </p:spPr>
      </p:pic>
    </p:spTree>
    <p:extLst>
      <p:ext uri="{BB962C8B-B14F-4D97-AF65-F5344CB8AC3E}">
        <p14:creationId xmlns:p14="http://schemas.microsoft.com/office/powerpoint/2010/main" val="3751959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3780" t="-1781" r="877" b="22834"/>
          <a:stretch/>
        </p:blipFill>
        <p:spPr bwMode="auto">
          <a:xfrm>
            <a:off x="2411760" y="1087439"/>
            <a:ext cx="6192688" cy="3565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065D9B9F-A012-16F2-8D2E-467092BF38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0A071F30-0C0E-FFDE-E779-151BFB61B6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1628800"/>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2DB22046-8C5D-F95F-6C63-F51B6EE26A3C}"/>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1FA64661-9F02-261F-B7D2-D09ACE11984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0FE6F405-4931-2C7D-3018-C279836AE28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B7D0DAAF-C781-8202-B092-CFD05FBCF3C8}"/>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9" name="Picture 2">
            <a:extLst>
              <a:ext uri="{FF2B5EF4-FFF2-40B4-BE49-F238E27FC236}">
                <a16:creationId xmlns:a16="http://schemas.microsoft.com/office/drawing/2014/main" id="{4D2A1E56-1562-D643-91AA-D998E06D42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23" r="78000"/>
          <a:stretch/>
        </p:blipFill>
        <p:spPr bwMode="auto">
          <a:xfrm>
            <a:off x="457200" y="1444112"/>
            <a:ext cx="1810544" cy="4349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uadroTexto 10">
            <a:extLst>
              <a:ext uri="{FF2B5EF4-FFF2-40B4-BE49-F238E27FC236}">
                <a16:creationId xmlns:a16="http://schemas.microsoft.com/office/drawing/2014/main" id="{C5FBD288-DE4C-9F1F-80BE-C303C053D1C5}"/>
              </a:ext>
            </a:extLst>
          </p:cNvPr>
          <p:cNvSpPr txBox="1"/>
          <p:nvPr/>
        </p:nvSpPr>
        <p:spPr>
          <a:xfrm>
            <a:off x="2411760" y="2918557"/>
            <a:ext cx="5688631" cy="307777"/>
          </a:xfrm>
          <a:prstGeom prst="rect">
            <a:avLst/>
          </a:prstGeom>
          <a:noFill/>
        </p:spPr>
        <p:txBody>
          <a:bodyPr wrap="square">
            <a:spAutoFit/>
          </a:bodyPr>
          <a:lstStyle/>
          <a:p>
            <a:r>
              <a:rPr lang="es-ES" sz="1400" dirty="0">
                <a:solidFill>
                  <a:srgbClr val="FF0000"/>
                </a:solidFill>
              </a:rPr>
              <a:t>8.1.- porcentaje de superficie dedicada a elementos no productivos</a:t>
            </a:r>
          </a:p>
        </p:txBody>
      </p:sp>
      <p:grpSp>
        <p:nvGrpSpPr>
          <p:cNvPr id="10" name="Grupo 9">
            <a:extLst>
              <a:ext uri="{FF2B5EF4-FFF2-40B4-BE49-F238E27FC236}">
                <a16:creationId xmlns:a16="http://schemas.microsoft.com/office/drawing/2014/main" id="{55D517D8-1ADB-B5AE-CD23-23E2E0479EDD}"/>
              </a:ext>
            </a:extLst>
          </p:cNvPr>
          <p:cNvGrpSpPr/>
          <p:nvPr/>
        </p:nvGrpSpPr>
        <p:grpSpPr>
          <a:xfrm>
            <a:off x="1115616" y="5085184"/>
            <a:ext cx="485800" cy="410149"/>
            <a:chOff x="5914525" y="6220433"/>
            <a:chExt cx="485800" cy="410149"/>
          </a:xfrm>
        </p:grpSpPr>
        <p:sp>
          <p:nvSpPr>
            <p:cNvPr id="13" name="Botón de acción: ir hacia delante o siguiente 12">
              <a:hlinkClick r:id="" action="ppaction://hlinkshowjump?jump=nextslide" highlightClick="1"/>
              <a:extLst>
                <a:ext uri="{FF2B5EF4-FFF2-40B4-BE49-F238E27FC236}">
                  <a16:creationId xmlns:a16="http://schemas.microsoft.com/office/drawing/2014/main" id="{000EA401-488E-1414-1324-F1D7BE6BA7F4}"/>
                </a:ext>
              </a:extLst>
            </p:cNvPr>
            <p:cNvSpPr/>
            <p:nvPr/>
          </p:nvSpPr>
          <p:spPr>
            <a:xfrm>
              <a:off x="5915505" y="622043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 action="ppaction://noaction"/>
              <a:extLst>
                <a:ext uri="{FF2B5EF4-FFF2-40B4-BE49-F238E27FC236}">
                  <a16:creationId xmlns:a16="http://schemas.microsoft.com/office/drawing/2014/main" id="{D18F6242-685A-A72B-FA9F-722CE854990A}"/>
                </a:ext>
              </a:extLst>
            </p:cNvPr>
            <p:cNvSpPr txBox="1"/>
            <p:nvPr/>
          </p:nvSpPr>
          <p:spPr>
            <a:xfrm>
              <a:off x="5914525" y="6261250"/>
              <a:ext cx="485800" cy="369332"/>
            </a:xfrm>
            <a:prstGeom prst="rect">
              <a:avLst/>
            </a:prstGeom>
            <a:noFill/>
          </p:spPr>
          <p:txBody>
            <a:bodyPr wrap="square">
              <a:spAutoFit/>
            </a:bodyPr>
            <a:lstStyle/>
            <a:p>
              <a:r>
                <a:rPr lang="es-ES" dirty="0"/>
                <a:t>P5</a:t>
              </a:r>
            </a:p>
          </p:txBody>
        </p:sp>
      </p:grpSp>
      <p:sp>
        <p:nvSpPr>
          <p:cNvPr id="15" name="CuadroTexto 14">
            <a:extLst>
              <a:ext uri="{FF2B5EF4-FFF2-40B4-BE49-F238E27FC236}">
                <a16:creationId xmlns:a16="http://schemas.microsoft.com/office/drawing/2014/main" id="{C609C4D5-5C18-6EDA-49E4-8C7A9A3276C7}"/>
              </a:ext>
            </a:extLst>
          </p:cNvPr>
          <p:cNvSpPr txBox="1"/>
          <p:nvPr/>
        </p:nvSpPr>
        <p:spPr>
          <a:xfrm>
            <a:off x="3419872" y="5012590"/>
            <a:ext cx="4855389" cy="461665"/>
          </a:xfrm>
          <a:prstGeom prst="rect">
            <a:avLst/>
          </a:prstGeom>
          <a:noFill/>
        </p:spPr>
        <p:txBody>
          <a:bodyPr wrap="square">
            <a:spAutoFit/>
          </a:bodyPr>
          <a:lstStyle/>
          <a:p>
            <a:r>
              <a:rPr lang="es-ES" sz="1200" dirty="0">
                <a:solidFill>
                  <a:schemeClr val="accent1">
                    <a:lumMod val="50000"/>
                  </a:schemeClr>
                </a:solidFill>
              </a:rPr>
              <a:t>También computan las franjas de protección de cauces de la BCAM 4</a:t>
            </a:r>
          </a:p>
          <a:p>
            <a:r>
              <a:rPr lang="es-ES" sz="1200" dirty="0">
                <a:solidFill>
                  <a:schemeClr val="accent1">
                    <a:lumMod val="50000"/>
                  </a:schemeClr>
                </a:solidFill>
              </a:rPr>
              <a:t>Y las superficies y elementos no productivos válidos para el </a:t>
            </a:r>
            <a:r>
              <a:rPr lang="es-ES" sz="1200" dirty="0" err="1">
                <a:solidFill>
                  <a:schemeClr val="accent1">
                    <a:lumMod val="50000"/>
                  </a:schemeClr>
                </a:solidFill>
              </a:rPr>
              <a:t>ecorregimen</a:t>
            </a:r>
            <a:r>
              <a:rPr lang="es-ES" sz="1200" dirty="0">
                <a:solidFill>
                  <a:schemeClr val="accent1">
                    <a:lumMod val="50000"/>
                  </a:schemeClr>
                </a:solidFill>
              </a:rPr>
              <a:t> P5</a:t>
            </a:r>
          </a:p>
        </p:txBody>
      </p:sp>
      <p:cxnSp>
        <p:nvCxnSpPr>
          <p:cNvPr id="16" name="Conector recto de flecha 15">
            <a:extLst>
              <a:ext uri="{FF2B5EF4-FFF2-40B4-BE49-F238E27FC236}">
                <a16:creationId xmlns:a16="http://schemas.microsoft.com/office/drawing/2014/main" id="{8054030A-1EDE-6F45-7B1A-9802F4BC39A5}"/>
              </a:ext>
            </a:extLst>
          </p:cNvPr>
          <p:cNvCxnSpPr>
            <a:cxnSpLocks/>
          </p:cNvCxnSpPr>
          <p:nvPr/>
        </p:nvCxnSpPr>
        <p:spPr>
          <a:xfrm>
            <a:off x="4932040" y="3660286"/>
            <a:ext cx="0" cy="1424898"/>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8" name="CuadroTexto 17">
            <a:extLst>
              <a:ext uri="{FF2B5EF4-FFF2-40B4-BE49-F238E27FC236}">
                <a16:creationId xmlns:a16="http://schemas.microsoft.com/office/drawing/2014/main" id="{5E76F1D1-2FF9-CFD0-B312-B21E13D02FF7}"/>
              </a:ext>
            </a:extLst>
          </p:cNvPr>
          <p:cNvSpPr txBox="1"/>
          <p:nvPr/>
        </p:nvSpPr>
        <p:spPr>
          <a:xfrm>
            <a:off x="6372200" y="1753857"/>
            <a:ext cx="1080120" cy="461665"/>
          </a:xfrm>
          <a:prstGeom prst="rect">
            <a:avLst/>
          </a:prstGeom>
          <a:noFill/>
        </p:spPr>
        <p:txBody>
          <a:bodyPr wrap="square" rtlCol="0">
            <a:spAutoFit/>
          </a:bodyPr>
          <a:lstStyle/>
          <a:p>
            <a:r>
              <a:rPr lang="es-ES" sz="2400" b="1" dirty="0">
                <a:solidFill>
                  <a:srgbClr val="FF0000"/>
                </a:solidFill>
              </a:rPr>
              <a:t>(SENP)</a:t>
            </a:r>
          </a:p>
        </p:txBody>
      </p:sp>
      <p:sp>
        <p:nvSpPr>
          <p:cNvPr id="21" name="CuadroTexto 20">
            <a:extLst>
              <a:ext uri="{FF2B5EF4-FFF2-40B4-BE49-F238E27FC236}">
                <a16:creationId xmlns:a16="http://schemas.microsoft.com/office/drawing/2014/main" id="{03E2B020-2FCA-1555-EA92-64148EC29DD5}"/>
              </a:ext>
            </a:extLst>
          </p:cNvPr>
          <p:cNvSpPr txBox="1"/>
          <p:nvPr/>
        </p:nvSpPr>
        <p:spPr>
          <a:xfrm>
            <a:off x="2555776" y="4423500"/>
            <a:ext cx="5328584" cy="492443"/>
          </a:xfrm>
          <a:prstGeom prst="rect">
            <a:avLst/>
          </a:prstGeom>
          <a:solidFill>
            <a:schemeClr val="bg1"/>
          </a:solidFill>
        </p:spPr>
        <p:txBody>
          <a:bodyPr wrap="square">
            <a:spAutoFit/>
          </a:bodyPr>
          <a:lstStyle/>
          <a:p>
            <a:r>
              <a:rPr lang="es-ES" sz="1300" dirty="0">
                <a:solidFill>
                  <a:schemeClr val="accent1">
                    <a:lumMod val="50000"/>
                  </a:schemeClr>
                </a:solidFill>
              </a:rPr>
              <a:t>	- Los CFN no podrán ser tratados con fitosanitarios</a:t>
            </a:r>
          </a:p>
          <a:p>
            <a:r>
              <a:rPr lang="es-ES" sz="1300" dirty="0">
                <a:solidFill>
                  <a:schemeClr val="accent1">
                    <a:lumMod val="50000"/>
                  </a:schemeClr>
                </a:solidFill>
              </a:rPr>
              <a:t>	- Ni ir seguidos en la rotación por un barbecho </a:t>
            </a:r>
          </a:p>
        </p:txBody>
      </p:sp>
      <p:sp>
        <p:nvSpPr>
          <p:cNvPr id="23" name="CuadroTexto 22">
            <a:extLst>
              <a:ext uri="{FF2B5EF4-FFF2-40B4-BE49-F238E27FC236}">
                <a16:creationId xmlns:a16="http://schemas.microsoft.com/office/drawing/2014/main" id="{DF4EC44D-A23F-96C0-AF77-51FCF08EA859}"/>
              </a:ext>
            </a:extLst>
          </p:cNvPr>
          <p:cNvSpPr txBox="1"/>
          <p:nvPr/>
        </p:nvSpPr>
        <p:spPr>
          <a:xfrm>
            <a:off x="2557184" y="5495333"/>
            <a:ext cx="6192688" cy="1007968"/>
          </a:xfrm>
          <a:prstGeom prst="rect">
            <a:avLst/>
          </a:prstGeom>
          <a:noFill/>
        </p:spPr>
        <p:txBody>
          <a:bodyPr wrap="square">
            <a:spAutoFit/>
          </a:bodyPr>
          <a:lstStyle/>
          <a:p>
            <a:pPr marL="285750" indent="-285750">
              <a:spcAft>
                <a:spcPts val="300"/>
              </a:spcAft>
              <a:buFont typeface="Courier New" panose="02070309020205020404" pitchFamily="49" charset="0"/>
              <a:buChar char="o"/>
            </a:pPr>
            <a:r>
              <a:rPr lang="es-ES" sz="1300" dirty="0">
                <a:solidFill>
                  <a:schemeClr val="accent1">
                    <a:lumMod val="50000"/>
                  </a:schemeClr>
                </a:solidFill>
              </a:rPr>
              <a:t>Se exceptúan de esta obligación 8.1 las explotaciones:</a:t>
            </a:r>
          </a:p>
          <a:p>
            <a:pPr marL="742950" lvl="1" indent="-285750">
              <a:spcAft>
                <a:spcPts val="300"/>
              </a:spcAft>
              <a:buFontTx/>
              <a:buChar char="-"/>
            </a:pPr>
            <a:r>
              <a:rPr lang="es-ES" sz="1300" dirty="0">
                <a:solidFill>
                  <a:schemeClr val="accent1">
                    <a:lumMod val="50000"/>
                  </a:schemeClr>
                </a:solidFill>
              </a:rPr>
              <a:t>con &gt; 75% de TC dedicado a forrajes, leguminosas, barbecho.</a:t>
            </a:r>
          </a:p>
          <a:p>
            <a:pPr marL="742950" lvl="1" indent="-285750">
              <a:spcAft>
                <a:spcPts val="300"/>
              </a:spcAft>
              <a:buFontTx/>
              <a:buChar char="-"/>
            </a:pPr>
            <a:r>
              <a:rPr lang="es-ES" sz="1300" dirty="0">
                <a:solidFill>
                  <a:schemeClr val="accent1">
                    <a:lumMod val="50000"/>
                  </a:schemeClr>
                </a:solidFill>
              </a:rPr>
              <a:t>con &gt; 75% de TC dedicado a pastos permanentes, forrajes.</a:t>
            </a:r>
          </a:p>
          <a:p>
            <a:pPr marL="742950" lvl="1" indent="-285750">
              <a:spcAft>
                <a:spcPts val="300"/>
              </a:spcAft>
              <a:buFontTx/>
              <a:buChar char="-"/>
            </a:pPr>
            <a:r>
              <a:rPr lang="es-ES" sz="1300" dirty="0">
                <a:solidFill>
                  <a:schemeClr val="accent1">
                    <a:lumMod val="50000"/>
                  </a:schemeClr>
                </a:solidFill>
              </a:rPr>
              <a:t>con &lt; 10 hectáreas de tierras de cultivo.  </a:t>
            </a:r>
          </a:p>
        </p:txBody>
      </p:sp>
    </p:spTree>
    <p:extLst>
      <p:ext uri="{BB962C8B-B14F-4D97-AF65-F5344CB8AC3E}">
        <p14:creationId xmlns:p14="http://schemas.microsoft.com/office/powerpoint/2010/main" val="78891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3780" t="-1781" r="877" b="22834"/>
          <a:stretch/>
        </p:blipFill>
        <p:spPr bwMode="auto">
          <a:xfrm>
            <a:off x="2410654" y="1439040"/>
            <a:ext cx="6192688" cy="3565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065D9B9F-A012-16F2-8D2E-467092BF38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0A071F30-0C0E-FFDE-E779-151BFB61B6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8876" y="1958347"/>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2DB22046-8C5D-F95F-6C63-F51B6EE26A3C}"/>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1FA64661-9F02-261F-B7D2-D09ACE11984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0FE6F405-4931-2C7D-3018-C279836AE28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B7D0DAAF-C781-8202-B092-CFD05FBCF3C8}"/>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2" name="Picture 2">
            <a:extLst>
              <a:ext uri="{FF2B5EF4-FFF2-40B4-BE49-F238E27FC236}">
                <a16:creationId xmlns:a16="http://schemas.microsoft.com/office/drawing/2014/main" id="{25703607-28DA-50BC-CD0D-35971DBF71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750" t="77069"/>
          <a:stretch/>
        </p:blipFill>
        <p:spPr bwMode="auto">
          <a:xfrm>
            <a:off x="2304752" y="3758815"/>
            <a:ext cx="6275040" cy="1036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a:extLst>
              <a:ext uri="{FF2B5EF4-FFF2-40B4-BE49-F238E27FC236}">
                <a16:creationId xmlns:a16="http://schemas.microsoft.com/office/drawing/2014/main" id="{4D2A1E56-1562-D643-91AA-D998E06D42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23" r="78000"/>
          <a:stretch/>
        </p:blipFill>
        <p:spPr bwMode="auto">
          <a:xfrm>
            <a:off x="457200" y="1444112"/>
            <a:ext cx="1810544" cy="4349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uadroTexto 11">
            <a:extLst>
              <a:ext uri="{FF2B5EF4-FFF2-40B4-BE49-F238E27FC236}">
                <a16:creationId xmlns:a16="http://schemas.microsoft.com/office/drawing/2014/main" id="{B28B6439-26FE-604C-7EA8-22BB9D3191DE}"/>
              </a:ext>
            </a:extLst>
          </p:cNvPr>
          <p:cNvSpPr txBox="1"/>
          <p:nvPr/>
        </p:nvSpPr>
        <p:spPr>
          <a:xfrm>
            <a:off x="2409391" y="3429000"/>
            <a:ext cx="5688631" cy="307777"/>
          </a:xfrm>
          <a:prstGeom prst="rect">
            <a:avLst/>
          </a:prstGeom>
          <a:solidFill>
            <a:schemeClr val="bg1"/>
          </a:solidFill>
        </p:spPr>
        <p:txBody>
          <a:bodyPr wrap="square">
            <a:spAutoFit/>
          </a:bodyPr>
          <a:lstStyle/>
          <a:p>
            <a:r>
              <a:rPr lang="es-ES" sz="1400" dirty="0">
                <a:solidFill>
                  <a:srgbClr val="FF0000"/>
                </a:solidFill>
              </a:rPr>
              <a:t>8.3 y 8.4.- mantenimiento de elementos del paisaje / setos  árboles</a:t>
            </a:r>
          </a:p>
        </p:txBody>
      </p:sp>
      <p:grpSp>
        <p:nvGrpSpPr>
          <p:cNvPr id="10" name="Grupo 9">
            <a:extLst>
              <a:ext uri="{FF2B5EF4-FFF2-40B4-BE49-F238E27FC236}">
                <a16:creationId xmlns:a16="http://schemas.microsoft.com/office/drawing/2014/main" id="{55D517D8-1ADB-B5AE-CD23-23E2E0479EDD}"/>
              </a:ext>
            </a:extLst>
          </p:cNvPr>
          <p:cNvGrpSpPr/>
          <p:nvPr/>
        </p:nvGrpSpPr>
        <p:grpSpPr>
          <a:xfrm>
            <a:off x="1115616" y="5085184"/>
            <a:ext cx="485800" cy="410149"/>
            <a:chOff x="5914525" y="6220433"/>
            <a:chExt cx="485800" cy="410149"/>
          </a:xfrm>
        </p:grpSpPr>
        <p:sp>
          <p:nvSpPr>
            <p:cNvPr id="13" name="Botón de acción: ir hacia delante o siguiente 12">
              <a:hlinkClick r:id="" action="ppaction://hlinkshowjump?jump=nextslide" highlightClick="1"/>
              <a:extLst>
                <a:ext uri="{FF2B5EF4-FFF2-40B4-BE49-F238E27FC236}">
                  <a16:creationId xmlns:a16="http://schemas.microsoft.com/office/drawing/2014/main" id="{000EA401-488E-1414-1324-F1D7BE6BA7F4}"/>
                </a:ext>
              </a:extLst>
            </p:cNvPr>
            <p:cNvSpPr/>
            <p:nvPr/>
          </p:nvSpPr>
          <p:spPr>
            <a:xfrm>
              <a:off x="5915505" y="622043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 action="ppaction://noaction"/>
              <a:extLst>
                <a:ext uri="{FF2B5EF4-FFF2-40B4-BE49-F238E27FC236}">
                  <a16:creationId xmlns:a16="http://schemas.microsoft.com/office/drawing/2014/main" id="{D18F6242-685A-A72B-FA9F-722CE854990A}"/>
                </a:ext>
              </a:extLst>
            </p:cNvPr>
            <p:cNvSpPr txBox="1"/>
            <p:nvPr/>
          </p:nvSpPr>
          <p:spPr>
            <a:xfrm>
              <a:off x="5914525" y="6261250"/>
              <a:ext cx="485800" cy="369332"/>
            </a:xfrm>
            <a:prstGeom prst="rect">
              <a:avLst/>
            </a:prstGeom>
            <a:noFill/>
          </p:spPr>
          <p:txBody>
            <a:bodyPr wrap="square">
              <a:spAutoFit/>
            </a:bodyPr>
            <a:lstStyle/>
            <a:p>
              <a:r>
                <a:rPr lang="es-ES" dirty="0"/>
                <a:t>P5</a:t>
              </a:r>
            </a:p>
          </p:txBody>
        </p:sp>
      </p:grpSp>
      <p:sp>
        <p:nvSpPr>
          <p:cNvPr id="18" name="CuadroTexto 17">
            <a:extLst>
              <a:ext uri="{FF2B5EF4-FFF2-40B4-BE49-F238E27FC236}">
                <a16:creationId xmlns:a16="http://schemas.microsoft.com/office/drawing/2014/main" id="{5E76F1D1-2FF9-CFD0-B312-B21E13D02FF7}"/>
              </a:ext>
            </a:extLst>
          </p:cNvPr>
          <p:cNvSpPr txBox="1"/>
          <p:nvPr/>
        </p:nvSpPr>
        <p:spPr>
          <a:xfrm>
            <a:off x="6387447" y="2132856"/>
            <a:ext cx="1080120" cy="430887"/>
          </a:xfrm>
          <a:prstGeom prst="rect">
            <a:avLst/>
          </a:prstGeom>
          <a:noFill/>
        </p:spPr>
        <p:txBody>
          <a:bodyPr wrap="square" rtlCol="0">
            <a:spAutoFit/>
          </a:bodyPr>
          <a:lstStyle/>
          <a:p>
            <a:r>
              <a:rPr lang="es-ES" sz="2200" b="1" dirty="0">
                <a:solidFill>
                  <a:srgbClr val="C00000"/>
                </a:solidFill>
              </a:rPr>
              <a:t>(SENP)</a:t>
            </a:r>
          </a:p>
        </p:txBody>
      </p:sp>
      <p:sp>
        <p:nvSpPr>
          <p:cNvPr id="19" name="CuadroTexto 18">
            <a:extLst>
              <a:ext uri="{FF2B5EF4-FFF2-40B4-BE49-F238E27FC236}">
                <a16:creationId xmlns:a16="http://schemas.microsoft.com/office/drawing/2014/main" id="{4ADBAB8F-0FDB-06A7-3E36-2B7A49AF69DB}"/>
              </a:ext>
            </a:extLst>
          </p:cNvPr>
          <p:cNvSpPr txBox="1"/>
          <p:nvPr/>
        </p:nvSpPr>
        <p:spPr>
          <a:xfrm>
            <a:off x="2409390" y="4792472"/>
            <a:ext cx="6170402" cy="892552"/>
          </a:xfrm>
          <a:prstGeom prst="rect">
            <a:avLst/>
          </a:prstGeom>
          <a:solidFill>
            <a:schemeClr val="bg1"/>
          </a:solidFill>
        </p:spPr>
        <p:txBody>
          <a:bodyPr wrap="square">
            <a:spAutoFit/>
          </a:bodyPr>
          <a:lstStyle/>
          <a:p>
            <a:pPr marL="171450" indent="-171450">
              <a:buFont typeface="Courier New" panose="02070309020205020404" pitchFamily="49" charset="0"/>
              <a:buChar char="o"/>
            </a:pPr>
            <a:r>
              <a:rPr lang="es-ES" sz="1300" dirty="0">
                <a:solidFill>
                  <a:schemeClr val="accent1">
                    <a:lumMod val="50000"/>
                  </a:schemeClr>
                </a:solidFill>
              </a:rPr>
              <a:t> Se prohíbe la recolección mecánica nocturna en cultivos permanentes con       plantaciones intensivas de porte alto, denso follaje y en los que haya anidación o pernoctación de aves (de marzo a agosto). </a:t>
            </a:r>
          </a:p>
          <a:p>
            <a:pPr lvl="1"/>
            <a:r>
              <a:rPr lang="es-ES" sz="1300" dirty="0">
                <a:solidFill>
                  <a:schemeClr val="accent1">
                    <a:lumMod val="50000"/>
                  </a:schemeClr>
                </a:solidFill>
              </a:rPr>
              <a:t>- Se exceptúa el viñedo</a:t>
            </a:r>
          </a:p>
        </p:txBody>
      </p:sp>
      <p:sp>
        <p:nvSpPr>
          <p:cNvPr id="21" name="CuadroTexto 20">
            <a:extLst>
              <a:ext uri="{FF2B5EF4-FFF2-40B4-BE49-F238E27FC236}">
                <a16:creationId xmlns:a16="http://schemas.microsoft.com/office/drawing/2014/main" id="{8AD27528-C0B6-795C-E994-9F49ECBA4740}"/>
              </a:ext>
            </a:extLst>
          </p:cNvPr>
          <p:cNvSpPr txBox="1"/>
          <p:nvPr/>
        </p:nvSpPr>
        <p:spPr>
          <a:xfrm>
            <a:off x="4679949" y="4328588"/>
            <a:ext cx="1654098" cy="292388"/>
          </a:xfrm>
          <a:prstGeom prst="rect">
            <a:avLst/>
          </a:prstGeom>
          <a:solidFill>
            <a:schemeClr val="bg1"/>
          </a:solidFill>
        </p:spPr>
        <p:txBody>
          <a:bodyPr wrap="square" rtlCol="0">
            <a:spAutoFit/>
          </a:bodyPr>
          <a:lstStyle/>
          <a:p>
            <a:r>
              <a:rPr lang="es-ES" sz="1300" dirty="0">
                <a:solidFill>
                  <a:schemeClr val="accent5">
                    <a:lumMod val="75000"/>
                  </a:schemeClr>
                </a:solidFill>
              </a:rPr>
              <a:t>marzo a agosto</a:t>
            </a:r>
          </a:p>
        </p:txBody>
      </p:sp>
    </p:spTree>
    <p:extLst>
      <p:ext uri="{BB962C8B-B14F-4D97-AF65-F5344CB8AC3E}">
        <p14:creationId xmlns:p14="http://schemas.microsoft.com/office/powerpoint/2010/main" val="96992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A3E93-EF29-846D-DDCA-6B1675F48936}"/>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7DCC38DD-9EE8-FC25-8F72-0F0BDE3C2C31}"/>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6AB0E3DE-11AF-7954-67E0-8C86DFBAD816}"/>
              </a:ext>
            </a:extLst>
          </p:cNvPr>
          <p:cNvPicPr>
            <a:picLocks noChangeAspect="1"/>
          </p:cNvPicPr>
          <p:nvPr/>
        </p:nvPicPr>
        <p:blipFill>
          <a:blip r:embed="rId2"/>
          <a:stretch>
            <a:fillRect/>
          </a:stretch>
        </p:blipFill>
        <p:spPr>
          <a:xfrm>
            <a:off x="0" y="857250"/>
            <a:ext cx="9144000" cy="5143500"/>
          </a:xfrm>
          <a:prstGeom prst="rect">
            <a:avLst/>
          </a:prstGeom>
        </p:spPr>
      </p:pic>
      <p:sp>
        <p:nvSpPr>
          <p:cNvPr id="6" name="Explosión: 8 puntos 5">
            <a:extLst>
              <a:ext uri="{FF2B5EF4-FFF2-40B4-BE49-F238E27FC236}">
                <a16:creationId xmlns:a16="http://schemas.microsoft.com/office/drawing/2014/main" id="{C368B1A8-5239-C0E7-9AA2-63CCC186E311}"/>
              </a:ext>
            </a:extLst>
          </p:cNvPr>
          <p:cNvSpPr/>
          <p:nvPr/>
        </p:nvSpPr>
        <p:spPr>
          <a:xfrm>
            <a:off x="7812360" y="274638"/>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035812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3 Imagen">
            <a:extLst>
              <a:ext uri="{FF2B5EF4-FFF2-40B4-BE49-F238E27FC236}">
                <a16:creationId xmlns:a16="http://schemas.microsoft.com/office/drawing/2014/main" id="{065D9B9F-A012-16F2-8D2E-467092BF38F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5" name="2 Grupo">
            <a:extLst>
              <a:ext uri="{FF2B5EF4-FFF2-40B4-BE49-F238E27FC236}">
                <a16:creationId xmlns:a16="http://schemas.microsoft.com/office/drawing/2014/main" id="{2DB22046-8C5D-F95F-6C63-F51B6EE26A3C}"/>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1FA64661-9F02-261F-B7D2-D09ACE11984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0FE6F405-4931-2C7D-3018-C279836AE28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B7D0DAAF-C781-8202-B092-CFD05FBCF3C8}"/>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9" name="Picture 2">
            <a:extLst>
              <a:ext uri="{FF2B5EF4-FFF2-40B4-BE49-F238E27FC236}">
                <a16:creationId xmlns:a16="http://schemas.microsoft.com/office/drawing/2014/main" id="{4D2A1E56-1562-D643-91AA-D998E06D424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823" r="78000"/>
          <a:stretch/>
        </p:blipFill>
        <p:spPr bwMode="auto">
          <a:xfrm>
            <a:off x="457200" y="2492896"/>
            <a:ext cx="1810544" cy="3300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Grupo 9">
            <a:extLst>
              <a:ext uri="{FF2B5EF4-FFF2-40B4-BE49-F238E27FC236}">
                <a16:creationId xmlns:a16="http://schemas.microsoft.com/office/drawing/2014/main" id="{55D517D8-1ADB-B5AE-CD23-23E2E0479EDD}"/>
              </a:ext>
            </a:extLst>
          </p:cNvPr>
          <p:cNvGrpSpPr/>
          <p:nvPr/>
        </p:nvGrpSpPr>
        <p:grpSpPr>
          <a:xfrm>
            <a:off x="1115616" y="5085184"/>
            <a:ext cx="485800" cy="410149"/>
            <a:chOff x="5914525" y="6220433"/>
            <a:chExt cx="485800" cy="410149"/>
          </a:xfrm>
        </p:grpSpPr>
        <p:sp>
          <p:nvSpPr>
            <p:cNvPr id="13" name="Botón de acción: ir hacia delante o siguiente 12">
              <a:hlinkClick r:id="" action="ppaction://hlinkshowjump?jump=nextslide" highlightClick="1"/>
              <a:extLst>
                <a:ext uri="{FF2B5EF4-FFF2-40B4-BE49-F238E27FC236}">
                  <a16:creationId xmlns:a16="http://schemas.microsoft.com/office/drawing/2014/main" id="{000EA401-488E-1414-1324-F1D7BE6BA7F4}"/>
                </a:ext>
              </a:extLst>
            </p:cNvPr>
            <p:cNvSpPr/>
            <p:nvPr/>
          </p:nvSpPr>
          <p:spPr>
            <a:xfrm>
              <a:off x="5915505" y="622043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 action="ppaction://noaction"/>
              <a:extLst>
                <a:ext uri="{FF2B5EF4-FFF2-40B4-BE49-F238E27FC236}">
                  <a16:creationId xmlns:a16="http://schemas.microsoft.com/office/drawing/2014/main" id="{D18F6242-685A-A72B-FA9F-722CE854990A}"/>
                </a:ext>
              </a:extLst>
            </p:cNvPr>
            <p:cNvSpPr txBox="1"/>
            <p:nvPr/>
          </p:nvSpPr>
          <p:spPr>
            <a:xfrm>
              <a:off x="5914525" y="6261250"/>
              <a:ext cx="485800" cy="369332"/>
            </a:xfrm>
            <a:prstGeom prst="rect">
              <a:avLst/>
            </a:prstGeom>
            <a:noFill/>
          </p:spPr>
          <p:txBody>
            <a:bodyPr wrap="square">
              <a:spAutoFit/>
            </a:bodyPr>
            <a:lstStyle/>
            <a:p>
              <a:r>
                <a:rPr lang="es-ES" dirty="0"/>
                <a:t>P5</a:t>
              </a:r>
            </a:p>
          </p:txBody>
        </p:sp>
      </p:grpSp>
      <p:pic>
        <p:nvPicPr>
          <p:cNvPr id="19" name="Imagen 18">
            <a:extLst>
              <a:ext uri="{FF2B5EF4-FFF2-40B4-BE49-F238E27FC236}">
                <a16:creationId xmlns:a16="http://schemas.microsoft.com/office/drawing/2014/main" id="{E8B4A932-F0C6-2BAB-ACDE-30FF2FE665F0}"/>
              </a:ext>
            </a:extLst>
          </p:cNvPr>
          <p:cNvPicPr>
            <a:picLocks noChangeAspect="1"/>
          </p:cNvPicPr>
          <p:nvPr/>
        </p:nvPicPr>
        <p:blipFill>
          <a:blip r:embed="rId4"/>
          <a:stretch>
            <a:fillRect/>
          </a:stretch>
        </p:blipFill>
        <p:spPr>
          <a:xfrm>
            <a:off x="191892" y="1211012"/>
            <a:ext cx="8760216" cy="4582441"/>
          </a:xfrm>
          <a:prstGeom prst="rect">
            <a:avLst/>
          </a:prstGeom>
          <a:solidFill>
            <a:schemeClr val="accent5">
              <a:lumMod val="40000"/>
              <a:lumOff val="60000"/>
            </a:schemeClr>
          </a:solidFill>
        </p:spPr>
      </p:pic>
      <p:sp>
        <p:nvSpPr>
          <p:cNvPr id="20" name="Explosión: 8 puntos 19">
            <a:extLst>
              <a:ext uri="{FF2B5EF4-FFF2-40B4-BE49-F238E27FC236}">
                <a16:creationId xmlns:a16="http://schemas.microsoft.com/office/drawing/2014/main" id="{FFEB3780-83EB-E01A-91E3-759762F9828B}"/>
              </a:ext>
            </a:extLst>
          </p:cNvPr>
          <p:cNvSpPr/>
          <p:nvPr/>
        </p:nvSpPr>
        <p:spPr>
          <a:xfrm>
            <a:off x="7885112" y="415144"/>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175740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BDF2ADF3-47AF-6E5C-0843-E318CD476330}"/>
              </a:ext>
            </a:extLst>
          </p:cNvPr>
          <p:cNvGraphicFramePr>
            <a:graphicFrameLocks noGrp="1"/>
          </p:cNvGraphicFramePr>
          <p:nvPr>
            <p:ph idx="1"/>
            <p:extLst>
              <p:ext uri="{D42A27DB-BD31-4B8C-83A1-F6EECF244321}">
                <p14:modId xmlns:p14="http://schemas.microsoft.com/office/powerpoint/2010/main" val="1847354955"/>
              </p:ext>
            </p:extLst>
          </p:nvPr>
        </p:nvGraphicFramePr>
        <p:xfrm>
          <a:off x="107504" y="260648"/>
          <a:ext cx="8928993" cy="6552725"/>
        </p:xfrm>
        <a:graphic>
          <a:graphicData uri="http://schemas.openxmlformats.org/drawingml/2006/table">
            <a:tbl>
              <a:tblPr/>
              <a:tblGrid>
                <a:gridCol w="1136905">
                  <a:extLst>
                    <a:ext uri="{9D8B030D-6E8A-4147-A177-3AD203B41FA5}">
                      <a16:colId xmlns:a16="http://schemas.microsoft.com/office/drawing/2014/main" val="2668819953"/>
                    </a:ext>
                  </a:extLst>
                </a:gridCol>
                <a:gridCol w="436172">
                  <a:extLst>
                    <a:ext uri="{9D8B030D-6E8A-4147-A177-3AD203B41FA5}">
                      <a16:colId xmlns:a16="http://schemas.microsoft.com/office/drawing/2014/main" val="3038004595"/>
                    </a:ext>
                  </a:extLst>
                </a:gridCol>
                <a:gridCol w="378969">
                  <a:extLst>
                    <a:ext uri="{9D8B030D-6E8A-4147-A177-3AD203B41FA5}">
                      <a16:colId xmlns:a16="http://schemas.microsoft.com/office/drawing/2014/main" val="904012051"/>
                    </a:ext>
                  </a:extLst>
                </a:gridCol>
                <a:gridCol w="300314">
                  <a:extLst>
                    <a:ext uri="{9D8B030D-6E8A-4147-A177-3AD203B41FA5}">
                      <a16:colId xmlns:a16="http://schemas.microsoft.com/office/drawing/2014/main" val="1529187833"/>
                    </a:ext>
                  </a:extLst>
                </a:gridCol>
                <a:gridCol w="1337114">
                  <a:extLst>
                    <a:ext uri="{9D8B030D-6E8A-4147-A177-3AD203B41FA5}">
                      <a16:colId xmlns:a16="http://schemas.microsoft.com/office/drawing/2014/main" val="866642050"/>
                    </a:ext>
                  </a:extLst>
                </a:gridCol>
                <a:gridCol w="1337114">
                  <a:extLst>
                    <a:ext uri="{9D8B030D-6E8A-4147-A177-3AD203B41FA5}">
                      <a16:colId xmlns:a16="http://schemas.microsoft.com/office/drawing/2014/main" val="2336071592"/>
                    </a:ext>
                  </a:extLst>
                </a:gridCol>
                <a:gridCol w="337855">
                  <a:extLst>
                    <a:ext uri="{9D8B030D-6E8A-4147-A177-3AD203B41FA5}">
                      <a16:colId xmlns:a16="http://schemas.microsoft.com/office/drawing/2014/main" val="2545552456"/>
                    </a:ext>
                  </a:extLst>
                </a:gridCol>
                <a:gridCol w="1043950">
                  <a:extLst>
                    <a:ext uri="{9D8B030D-6E8A-4147-A177-3AD203B41FA5}">
                      <a16:colId xmlns:a16="http://schemas.microsoft.com/office/drawing/2014/main" val="2400690024"/>
                    </a:ext>
                  </a:extLst>
                </a:gridCol>
                <a:gridCol w="1045737">
                  <a:extLst>
                    <a:ext uri="{9D8B030D-6E8A-4147-A177-3AD203B41FA5}">
                      <a16:colId xmlns:a16="http://schemas.microsoft.com/office/drawing/2014/main" val="2307933357"/>
                    </a:ext>
                  </a:extLst>
                </a:gridCol>
                <a:gridCol w="786538">
                  <a:extLst>
                    <a:ext uri="{9D8B030D-6E8A-4147-A177-3AD203B41FA5}">
                      <a16:colId xmlns:a16="http://schemas.microsoft.com/office/drawing/2014/main" val="705052497"/>
                    </a:ext>
                  </a:extLst>
                </a:gridCol>
                <a:gridCol w="788325">
                  <a:extLst>
                    <a:ext uri="{9D8B030D-6E8A-4147-A177-3AD203B41FA5}">
                      <a16:colId xmlns:a16="http://schemas.microsoft.com/office/drawing/2014/main" val="2670512707"/>
                    </a:ext>
                  </a:extLst>
                </a:gridCol>
              </a:tblGrid>
              <a:tr h="156945">
                <a:tc rowSpan="2">
                  <a:txBody>
                    <a:bodyPr/>
                    <a:lstStyle/>
                    <a:p>
                      <a:pPr algn="ctr" fontAlgn="ctr"/>
                      <a:r>
                        <a:rPr lang="es-ES" sz="500" b="1" i="0" u="none" strike="noStrike" dirty="0">
                          <a:solidFill>
                            <a:srgbClr val="000000"/>
                          </a:solidFill>
                          <a:effectLst/>
                          <a:latin typeface="Calibri" panose="020F0502020204030204" pitchFamily="34" charset="0"/>
                        </a:rPr>
                        <a:t>SENP EN TIERRAS DE CULTIVO</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gridSpan="2">
                  <a:txBody>
                    <a:bodyPr/>
                    <a:lstStyle/>
                    <a:p>
                      <a:pPr algn="ctr" fontAlgn="ctr"/>
                      <a:r>
                        <a:rPr lang="es-ES" sz="500" b="1" i="0" u="none" strike="noStrike">
                          <a:solidFill>
                            <a:srgbClr val="000000"/>
                          </a:solidFill>
                          <a:effectLst/>
                          <a:latin typeface="Calibri" panose="020F0502020204030204" pitchFamily="34" charset="0"/>
                        </a:rPr>
                        <a:t>TIPO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hMerge="1">
                  <a:txBody>
                    <a:bodyPr/>
                    <a:lstStyle/>
                    <a:p>
                      <a:endParaRPr lang="es-ES"/>
                    </a:p>
                  </a:txBody>
                  <a:tcPr/>
                </a:tc>
                <a:tc rowSpan="2">
                  <a:txBody>
                    <a:bodyPr/>
                    <a:lstStyle/>
                    <a:p>
                      <a:pPr algn="ctr" fontAlgn="ctr"/>
                      <a:r>
                        <a:rPr lang="es-ES" sz="500" b="1" i="0" u="none" strike="noStrike">
                          <a:solidFill>
                            <a:srgbClr val="000000"/>
                          </a:solidFill>
                          <a:effectLst/>
                          <a:latin typeface="Calibri" panose="020F0502020204030204" pitchFamily="34" charset="0"/>
                        </a:rPr>
                        <a:t>USO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a:txBody>
                    <a:bodyPr/>
                    <a:lstStyle/>
                    <a:p>
                      <a:pPr algn="ctr" fontAlgn="ctr"/>
                      <a:r>
                        <a:rPr lang="es-ES" sz="500" b="1" i="0" u="none" strike="noStrike">
                          <a:solidFill>
                            <a:srgbClr val="000000"/>
                          </a:solidFill>
                          <a:effectLst/>
                          <a:latin typeface="Calibri" panose="020F0502020204030204" pitchFamily="34" charset="0"/>
                        </a:rPr>
                        <a:t>CODIGO DE PRODUCTO PARA DECLARACION DEL SENP                 </a:t>
                      </a:r>
                      <a:r>
                        <a:rPr lang="es-ES" sz="500" b="0" i="0" u="none" strike="noStrike">
                          <a:solidFill>
                            <a:srgbClr val="000000"/>
                          </a:solidFill>
                          <a:effectLst/>
                          <a:latin typeface="Calibri" panose="020F0502020204030204" pitchFamily="34" charset="0"/>
                        </a:rPr>
                        <a:t>(en naranja los que poseen código propio)</a:t>
                      </a:r>
                      <a:endParaRPr lang="es-ES" sz="500" b="1" i="0" u="none" strike="noStrike">
                        <a:solidFill>
                          <a:srgbClr val="000000"/>
                        </a:solidFill>
                        <a:effectLst/>
                        <a:latin typeface="Calibri" panose="020F0502020204030204" pitchFamily="34" charset="0"/>
                      </a:endParaRP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a:txBody>
                    <a:bodyPr/>
                    <a:lstStyle/>
                    <a:p>
                      <a:pPr algn="ctr" fontAlgn="ctr"/>
                      <a:r>
                        <a:rPr lang="es-ES" sz="500" b="1" i="0" u="none" strike="noStrike" dirty="0">
                          <a:solidFill>
                            <a:srgbClr val="000000"/>
                          </a:solidFill>
                          <a:effectLst/>
                          <a:latin typeface="Calibri" panose="020F0502020204030204" pitchFamily="34" charset="0"/>
                        </a:rPr>
                        <a:t>CARACTERIZACIÓN DEL SENP</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a:txBody>
                    <a:bodyPr/>
                    <a:lstStyle/>
                    <a:p>
                      <a:pPr algn="ctr" fontAlgn="ctr"/>
                      <a:r>
                        <a:rPr lang="pt-BR" sz="500" b="1" i="0" u="none" strike="noStrike">
                          <a:solidFill>
                            <a:srgbClr val="000000"/>
                          </a:solidFill>
                          <a:effectLst/>
                          <a:latin typeface="Calibri" panose="020F0502020204030204" pitchFamily="34" charset="0"/>
                        </a:rPr>
                        <a:t>BCAM 8.1 (4% o 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a:txBody>
                    <a:bodyPr/>
                    <a:lstStyle/>
                    <a:p>
                      <a:pPr algn="ctr" fontAlgn="ctr"/>
                      <a:r>
                        <a:rPr lang="es-ES" sz="500" b="1" i="0" u="none" strike="noStrike">
                          <a:solidFill>
                            <a:srgbClr val="000000"/>
                          </a:solidFill>
                          <a:effectLst/>
                          <a:latin typeface="Calibri" panose="020F0502020204030204" pitchFamily="34" charset="0"/>
                        </a:rPr>
                        <a:t>P5                      (7% o 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a:txBody>
                    <a:bodyPr/>
                    <a:lstStyle/>
                    <a:p>
                      <a:pPr algn="ctr" fontAlgn="ctr"/>
                      <a:r>
                        <a:rPr lang="es-ES" sz="500" b="1" i="0" u="none" strike="noStrike">
                          <a:solidFill>
                            <a:srgbClr val="000000"/>
                          </a:solidFill>
                          <a:effectLst/>
                          <a:latin typeface="Calibri" panose="020F0502020204030204" pitchFamily="34" charset="0"/>
                        </a:rPr>
                        <a:t>FACTOR DE PONDERACIÓN                                                                                          (solo en P5 y/o BCAM 8.1)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gridSpan="2">
                  <a:txBody>
                    <a:bodyPr/>
                    <a:lstStyle/>
                    <a:p>
                      <a:pPr algn="ctr" fontAlgn="ctr"/>
                      <a:r>
                        <a:rPr lang="es-ES" sz="300" b="1" i="0" u="none" strike="noStrike">
                          <a:solidFill>
                            <a:srgbClr val="000000"/>
                          </a:solidFill>
                          <a:effectLst/>
                          <a:latin typeface="Calibri" panose="020F0502020204030204" pitchFamily="34" charset="0"/>
                        </a:rPr>
                        <a:t>AGROECOSISTEMAS EXTENSIVOS DE SECANO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hMerge="1">
                  <a:txBody>
                    <a:bodyPr/>
                    <a:lstStyle/>
                    <a:p>
                      <a:endParaRPr lang="es-ES"/>
                    </a:p>
                  </a:txBody>
                  <a:tcPr/>
                </a:tc>
                <a:extLst>
                  <a:ext uri="{0D108BD9-81ED-4DB2-BD59-A6C34878D82A}">
                    <a16:rowId xmlns:a16="http://schemas.microsoft.com/office/drawing/2014/main" val="117734978"/>
                  </a:ext>
                </a:extLst>
              </a:tr>
              <a:tr h="518825">
                <a:tc vMerge="1">
                  <a:txBody>
                    <a:bodyPr/>
                    <a:lstStyle/>
                    <a:p>
                      <a:endParaRPr lang="es-ES"/>
                    </a:p>
                  </a:txBody>
                  <a:tcPr/>
                </a:tc>
                <a:tc gridSpan="2" vMerge="1">
                  <a:txBody>
                    <a:bodyPr/>
                    <a:lstStyle/>
                    <a:p>
                      <a:endParaRPr lang="es-ES"/>
                    </a:p>
                  </a:txBody>
                  <a:tcPr/>
                </a:tc>
                <a:tc hMerge="1"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BARBECHOS                                                (≥10% sup. contrato)                            </a:t>
                      </a:r>
                      <a:r>
                        <a:rPr lang="es-ES" sz="500" b="0" i="0" u="none" strike="noStrike">
                          <a:solidFill>
                            <a:srgbClr val="000000"/>
                          </a:solidFill>
                          <a:effectLst/>
                          <a:latin typeface="Calibri" panose="020F0502020204030204" pitchFamily="34" charset="0"/>
                        </a:rPr>
                        <a:t> (1)</a:t>
                      </a:r>
                      <a:endParaRPr lang="es-ES" sz="500" b="1" i="0" u="none" strike="noStrike">
                        <a:solidFill>
                          <a:srgbClr val="000000"/>
                        </a:solidFill>
                        <a:effectLst/>
                        <a:latin typeface="Calibri" panose="020F0502020204030204" pitchFamily="34" charset="0"/>
                      </a:endParaRP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s-ES" sz="500" b="1" i="0" u="none" strike="noStrike">
                          <a:solidFill>
                            <a:srgbClr val="000000"/>
                          </a:solidFill>
                          <a:effectLst/>
                          <a:latin typeface="Calibri" panose="020F0502020204030204" pitchFamily="34" charset="0"/>
                        </a:rPr>
                        <a:t>LINDEROS DE VEGETACIÓN ESPONTÁNEA                                                                                         (código de producto 21)                                                      (≥10 % sup. contrato)                    </a:t>
                      </a:r>
                      <a:r>
                        <a:rPr lang="es-ES" sz="500" b="0" i="0" u="none" strike="noStrike">
                          <a:solidFill>
                            <a:srgbClr val="000000"/>
                          </a:solidFill>
                          <a:effectLst/>
                          <a:latin typeface="Calibri" panose="020F0502020204030204" pitchFamily="34" charset="0"/>
                        </a:rPr>
                        <a:t>(2)</a:t>
                      </a:r>
                      <a:endParaRPr lang="es-ES" sz="500" b="1" i="0" u="none" strike="noStrike">
                        <a:solidFill>
                          <a:srgbClr val="000000"/>
                        </a:solidFill>
                        <a:effectLst/>
                        <a:latin typeface="Calibri" panose="020F0502020204030204" pitchFamily="34" charset="0"/>
                      </a:endParaRP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extLst>
                  <a:ext uri="{0D108BD9-81ED-4DB2-BD59-A6C34878D82A}">
                    <a16:rowId xmlns:a16="http://schemas.microsoft.com/office/drawing/2014/main" val="1909532978"/>
                  </a:ext>
                </a:extLst>
              </a:tr>
              <a:tr h="188895">
                <a:tc>
                  <a:txBody>
                    <a:bodyPr/>
                    <a:lstStyle/>
                    <a:p>
                      <a:pPr algn="ctr" fontAlgn="ctr"/>
                      <a:r>
                        <a:rPr lang="es-ES" sz="500" b="1" i="0" u="none" strike="noStrike" dirty="0">
                          <a:solidFill>
                            <a:srgbClr val="000000"/>
                          </a:solidFill>
                          <a:effectLst/>
                          <a:latin typeface="Calibri" panose="020F0502020204030204" pitchFamily="34" charset="0"/>
                        </a:rPr>
                        <a:t>BARBECHO DE BIODIVERSIDAD</a:t>
                      </a:r>
                      <a:r>
                        <a:rPr lang="es-ES" sz="500" b="0" i="0" u="none" strike="noStrike" dirty="0">
                          <a:solidFill>
                            <a:srgbClr val="000000"/>
                          </a:solidFill>
                          <a:effectLst/>
                          <a:latin typeface="Calibri" panose="020F0502020204030204" pitchFamily="34" charset="0"/>
                        </a:rPr>
                        <a:t>                                                                                                                                        (incluidos los barbechos melíferos)</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500" b="0" i="0" u="none" strike="noStrike" dirty="0">
                          <a:solidFill>
                            <a:srgbClr val="000000"/>
                          </a:solidFill>
                          <a:effectLst/>
                          <a:latin typeface="Calibri" panose="020F0502020204030204" pitchFamily="34" charset="0"/>
                        </a:rPr>
                        <a:t>recinto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a:solidFill>
                            <a:srgbClr val="000000"/>
                          </a:solidFill>
                          <a:effectLst/>
                          <a:latin typeface="Calibri" panose="020F0502020204030204" pitchFamily="34" charset="0"/>
                        </a:rPr>
                        <a:t>semillado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1938599"/>
                  </a:ext>
                </a:extLst>
              </a:tr>
              <a:tr h="96118">
                <a:tc rowSpan="4">
                  <a:txBody>
                    <a:bodyPr/>
                    <a:lstStyle/>
                    <a:p>
                      <a:pPr algn="ctr" fontAlgn="ctr"/>
                      <a:r>
                        <a:rPr lang="es-ES" sz="500" b="1" i="0" u="none" strike="noStrike" dirty="0">
                          <a:solidFill>
                            <a:srgbClr val="000000"/>
                          </a:solidFill>
                          <a:effectLst/>
                          <a:latin typeface="Calibri" panose="020F0502020204030204" pitchFamily="34" charset="0"/>
                        </a:rPr>
                        <a:t>MÁRGENES DE BIODIVERSIDAD                                                                                                         </a:t>
                      </a:r>
                      <a:r>
                        <a:rPr lang="es-ES" sz="500" b="0" i="0" u="none" strike="noStrike" dirty="0">
                          <a:solidFill>
                            <a:srgbClr val="000000"/>
                          </a:solidFill>
                          <a:effectLst/>
                          <a:latin typeface="Calibri" panose="020F0502020204030204" pitchFamily="34" charset="0"/>
                        </a:rPr>
                        <a:t> (colindantes con cualquier límite del recinto, con anchura ≥ 2 m y longitud ≥ 25 m)</a:t>
                      </a:r>
                      <a:endParaRPr lang="es-ES" sz="500" b="1" i="0" u="none" strike="noStrike" dirty="0">
                        <a:solidFill>
                          <a:srgbClr val="000000"/>
                        </a:solidFill>
                        <a:effectLst/>
                        <a:latin typeface="Calibri" panose="020F0502020204030204" pitchFamily="34" charset="0"/>
                      </a:endParaRP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rowSpan="4">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es-ES" sz="500" b="0" i="0" u="none" strike="noStrike">
                          <a:solidFill>
                            <a:srgbClr val="000000"/>
                          </a:solidFill>
                          <a:effectLst/>
                          <a:latin typeface="Calibri" panose="020F0502020204030204" pitchFamily="34" charset="0"/>
                        </a:rPr>
                        <a:t>entidad</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semillado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s-ES" sz="500" b="0" i="0" u="none" strike="noStrike">
                          <a:solidFill>
                            <a:srgbClr val="000000"/>
                          </a:solidFill>
                          <a:effectLst/>
                          <a:latin typeface="Calibri" panose="020F0502020204030204" pitchFamily="34" charset="0"/>
                        </a:rPr>
                        <a:t>2</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913838"/>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20 y 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semillado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0606775"/>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es-ES" sz="500" b="1" i="0" u="sng" strike="noStrike">
                          <a:solidFill>
                            <a:srgbClr val="000000"/>
                          </a:solidFill>
                          <a:effectLst/>
                          <a:latin typeface="Calibri" panose="020F0502020204030204" pitchFamily="34" charset="0"/>
                        </a:rPr>
                        <a:t>NO PROCEDE</a:t>
                      </a:r>
                      <a:r>
                        <a:rPr lang="es-ES" sz="500" b="0" i="0" u="none" strike="noStrike">
                          <a:solidFill>
                            <a:srgbClr val="000000"/>
                          </a:solidFill>
                          <a:effectLst/>
                          <a:latin typeface="Calibri" panose="020F0502020204030204" pitchFamily="34" charset="0"/>
                        </a:rPr>
                        <a:t> (el producto 21 requiere que la superficie permanezca sin cultivar y sin realizar ningún tipo de acción durante la duración del contrato)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s-ES"/>
                    </a:p>
                  </a:txBody>
                  <a:tcPr/>
                </a:tc>
                <a:extLst>
                  <a:ext uri="{0D108BD9-81ED-4DB2-BD59-A6C34878D82A}">
                    <a16:rowId xmlns:a16="http://schemas.microsoft.com/office/drawing/2014/main" val="2243292675"/>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ctr"/>
                      <a:r>
                        <a:rPr lang="es-ES" sz="500" b="1" i="0" u="sng" strike="noStrike">
                          <a:solidFill>
                            <a:srgbClr val="000000"/>
                          </a:solidFill>
                          <a:effectLst/>
                          <a:latin typeface="Calibri" panose="020F0502020204030204" pitchFamily="34" charset="0"/>
                        </a:rPr>
                        <a:t>NO PROCEDE</a:t>
                      </a:r>
                      <a:r>
                        <a:rPr lang="es-ES" sz="500" b="0" i="0" u="none" strike="noStrike">
                          <a:solidFill>
                            <a:srgbClr val="000000"/>
                          </a:solidFill>
                          <a:effectLst/>
                          <a:latin typeface="Calibri" panose="020F0502020204030204" pitchFamily="34" charset="0"/>
                        </a:rPr>
                        <a:t> (el producto 334 es idéntico a los márgenes de biodiversidad)</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lnL w="12700" cap="flat" cmpd="sng" algn="ctr">
                      <a:solidFill>
                        <a:srgbClr val="000000"/>
                      </a:solidFill>
                      <a:prstDash val="solid"/>
                      <a:round/>
                      <a:headEnd type="none" w="med" len="med"/>
                      <a:tailEnd type="none" w="med" len="med"/>
                    </a:lnL>
                  </a:tcPr>
                </a:tc>
                <a:tc hMerge="1">
                  <a:txBody>
                    <a:bodyPr/>
                    <a:lstStyle/>
                    <a:p>
                      <a:endParaRPr lang="es-ES"/>
                    </a:p>
                  </a:txBody>
                  <a:tcPr/>
                </a:tc>
                <a:extLst>
                  <a:ext uri="{0D108BD9-81ED-4DB2-BD59-A6C34878D82A}">
                    <a16:rowId xmlns:a16="http://schemas.microsoft.com/office/drawing/2014/main" val="555196691"/>
                  </a:ext>
                </a:extLst>
              </a:tr>
              <a:tr h="96118">
                <a:tc rowSpan="4">
                  <a:txBody>
                    <a:bodyPr/>
                    <a:lstStyle/>
                    <a:p>
                      <a:pPr algn="ctr" fontAlgn="ctr"/>
                      <a:r>
                        <a:rPr lang="es-ES" sz="500" b="1" i="0" u="none" strike="noStrike" dirty="0">
                          <a:solidFill>
                            <a:srgbClr val="000000"/>
                          </a:solidFill>
                          <a:effectLst/>
                          <a:latin typeface="Calibri" panose="020F0502020204030204" pitchFamily="34" charset="0"/>
                        </a:rPr>
                        <a:t>ISLAS DE BIODIVERSIDAD                                                                                                                                      </a:t>
                      </a:r>
                      <a:r>
                        <a:rPr lang="es-ES" sz="500" b="0" i="0" u="none" strike="noStrike" dirty="0">
                          <a:solidFill>
                            <a:srgbClr val="000000"/>
                          </a:solidFill>
                          <a:effectLst/>
                          <a:latin typeface="Calibri" panose="020F0502020204030204" pitchFamily="34" charset="0"/>
                        </a:rPr>
                        <a:t> (no colindantes con los límites del recinto, con superficie ≥ 0,01 ha)</a:t>
                      </a:r>
                      <a:endParaRPr lang="es-ES" sz="500" b="1" i="0" u="none" strike="noStrike" dirty="0">
                        <a:solidFill>
                          <a:srgbClr val="000000"/>
                        </a:solidFill>
                        <a:effectLst/>
                        <a:latin typeface="Calibri" panose="020F0502020204030204" pitchFamily="34" charset="0"/>
                      </a:endParaRP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rowSpan="4">
                  <a:txBody>
                    <a:bodyPr/>
                    <a:lstStyle/>
                    <a:p>
                      <a:pPr algn="ctr" fontAlgn="ctr"/>
                      <a:r>
                        <a:rPr lang="es-ES" sz="500" b="0" i="0" u="none" strike="noStrike" dirty="0">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es-ES" sz="500" b="0" i="0" u="none" strike="noStrike">
                          <a:solidFill>
                            <a:srgbClr val="000000"/>
                          </a:solidFill>
                          <a:effectLst/>
                          <a:latin typeface="Calibri" panose="020F0502020204030204" pitchFamily="34" charset="0"/>
                        </a:rPr>
                        <a:t>entidad</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err="1">
                          <a:solidFill>
                            <a:srgbClr val="000000"/>
                          </a:solidFill>
                          <a:effectLst/>
                          <a:latin typeface="Calibri" panose="020F0502020204030204" pitchFamily="34" charset="0"/>
                        </a:rPr>
                        <a:t>semillado</a:t>
                      </a:r>
                      <a:r>
                        <a:rPr lang="es-ES" sz="500" b="0" i="0" u="none" strike="noStrike" dirty="0">
                          <a:solidFill>
                            <a:srgbClr val="000000"/>
                          </a:solidFill>
                          <a:effectLst/>
                          <a:latin typeface="Calibri" panose="020F0502020204030204" pitchFamily="34" charset="0"/>
                        </a:rPr>
                        <a:t>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s-ES" sz="500" b="0" i="0" u="none" strike="noStrike" dirty="0">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9778021"/>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20 y 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err="1">
                          <a:solidFill>
                            <a:srgbClr val="000000"/>
                          </a:solidFill>
                          <a:effectLst/>
                          <a:latin typeface="Calibri" panose="020F0502020204030204" pitchFamily="34" charset="0"/>
                        </a:rPr>
                        <a:t>semillado</a:t>
                      </a:r>
                      <a:r>
                        <a:rPr lang="es-ES" sz="500" b="0" i="0" u="none" strike="noStrike" dirty="0">
                          <a:solidFill>
                            <a:srgbClr val="000000"/>
                          </a:solidFill>
                          <a:effectLst/>
                          <a:latin typeface="Calibri" panose="020F0502020204030204" pitchFamily="34" charset="0"/>
                        </a:rPr>
                        <a:t>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84345"/>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es-ES" sz="500" b="1" i="0" u="sng" strike="noStrike">
                          <a:solidFill>
                            <a:srgbClr val="000000"/>
                          </a:solidFill>
                          <a:effectLst/>
                          <a:latin typeface="Calibri" panose="020F0502020204030204" pitchFamily="34" charset="0"/>
                        </a:rPr>
                        <a:t>NO PROCEDE</a:t>
                      </a:r>
                      <a:r>
                        <a:rPr lang="es-ES" sz="500" b="0" i="0" u="none" strike="noStrike">
                          <a:solidFill>
                            <a:srgbClr val="000000"/>
                          </a:solidFill>
                          <a:effectLst/>
                          <a:latin typeface="Calibri" panose="020F0502020204030204" pitchFamily="34" charset="0"/>
                        </a:rPr>
                        <a:t> (el producto 21 requiere que la superficie permanezca sin cultivar y sin realizar ningún tipo de acción durante la duración del contrato)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s-ES"/>
                    </a:p>
                  </a:txBody>
                  <a:tcPr/>
                </a:tc>
                <a:extLst>
                  <a:ext uri="{0D108BD9-81ED-4DB2-BD59-A6C34878D82A}">
                    <a16:rowId xmlns:a16="http://schemas.microsoft.com/office/drawing/2014/main" val="2491153074"/>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ctr"/>
                      <a:r>
                        <a:rPr lang="es-ES" sz="500" b="1" i="0" u="sng" strike="noStrike" dirty="0">
                          <a:solidFill>
                            <a:srgbClr val="000000"/>
                          </a:solidFill>
                          <a:effectLst/>
                          <a:latin typeface="Calibri" panose="020F0502020204030204" pitchFamily="34" charset="0"/>
                        </a:rPr>
                        <a:t>NO PROCEDE</a:t>
                      </a:r>
                      <a:r>
                        <a:rPr lang="es-ES" sz="500" b="0" i="0" u="none" strike="noStrike" dirty="0">
                          <a:solidFill>
                            <a:srgbClr val="000000"/>
                          </a:solidFill>
                          <a:effectLst/>
                          <a:latin typeface="Calibri" panose="020F0502020204030204" pitchFamily="34" charset="0"/>
                        </a:rPr>
                        <a:t> (el producto 334 es idéntico a las islas de biodiversidad)</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lnL w="12700" cap="flat" cmpd="sng" algn="ctr">
                      <a:solidFill>
                        <a:srgbClr val="000000"/>
                      </a:solidFill>
                      <a:prstDash val="solid"/>
                      <a:round/>
                      <a:headEnd type="none" w="med" len="med"/>
                      <a:tailEnd type="none" w="med" len="med"/>
                    </a:lnL>
                  </a:tcPr>
                </a:tc>
                <a:tc hMerge="1">
                  <a:txBody>
                    <a:bodyPr/>
                    <a:lstStyle/>
                    <a:p>
                      <a:endParaRPr lang="es-ES"/>
                    </a:p>
                  </a:txBody>
                  <a:tcPr/>
                </a:tc>
                <a:extLst>
                  <a:ext uri="{0D108BD9-81ED-4DB2-BD59-A6C34878D82A}">
                    <a16:rowId xmlns:a16="http://schemas.microsoft.com/office/drawing/2014/main" val="223833764"/>
                  </a:ext>
                </a:extLst>
              </a:tr>
              <a:tr h="188895">
                <a:tc rowSpan="4">
                  <a:txBody>
                    <a:bodyPr/>
                    <a:lstStyle/>
                    <a:p>
                      <a:pPr algn="ctr" fontAlgn="ctr"/>
                      <a:r>
                        <a:rPr lang="es-ES" sz="500" b="1" i="0" u="none" strike="noStrike" dirty="0">
                          <a:solidFill>
                            <a:srgbClr val="000000"/>
                          </a:solidFill>
                          <a:effectLst/>
                          <a:latin typeface="Calibri" panose="020F0502020204030204" pitchFamily="34" charset="0"/>
                        </a:rPr>
                        <a:t>ELEMENTOS DEL PAISAJE</a:t>
                      </a:r>
                      <a:r>
                        <a:rPr lang="es-ES" sz="500" b="0" i="0" u="none" strike="noStrike" dirty="0">
                          <a:solidFill>
                            <a:srgbClr val="000000"/>
                          </a:solidFill>
                          <a:effectLst/>
                          <a:latin typeface="Calibri" panose="020F0502020204030204" pitchFamily="34" charset="0"/>
                        </a:rPr>
                        <a:t>                                                                                                                          (para el caso general, en recintos con superficie ≥ 0,01 ha y ≤ 0,30 ha)</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rowSpan="4">
                  <a:txBody>
                    <a:bodyPr/>
                    <a:lstStyle/>
                    <a:p>
                      <a:pPr algn="ctr" fontAlgn="ctr"/>
                      <a:r>
                        <a:rPr lang="es-ES" sz="500" b="0" i="0" u="none" strike="noStrike">
                          <a:solidFill>
                            <a:srgbClr val="000000"/>
                          </a:solidFill>
                          <a:effectLst/>
                          <a:latin typeface="Calibri" panose="020F0502020204030204" pitchFamily="34" charset="0"/>
                        </a:rPr>
                        <a:t>permanente</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es-ES" sz="500" b="0" i="0" u="none" strike="noStrike" dirty="0">
                          <a:solidFill>
                            <a:srgbClr val="000000"/>
                          </a:solidFill>
                          <a:effectLst/>
                          <a:latin typeface="Calibri" panose="020F0502020204030204" pitchFamily="34" charset="0"/>
                        </a:rPr>
                        <a:t>recinto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s-ES" sz="500" b="1" i="0" u="none" strike="noStrike">
                          <a:solidFill>
                            <a:srgbClr val="000000"/>
                          </a:solidFill>
                          <a:effectLst/>
                          <a:latin typeface="Calibri" panose="020F0502020204030204" pitchFamily="34" charset="0"/>
                        </a:rPr>
                        <a:t>EP</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s-ES" sz="500" b="0" i="0" u="none" strike="noStrike" dirty="0">
                          <a:solidFill>
                            <a:srgbClr val="000000"/>
                          </a:solidFill>
                          <a:effectLst/>
                          <a:latin typeface="Calibri" panose="020F0502020204030204" pitchFamily="34" charset="0"/>
                        </a:rPr>
                        <a:t>ver TABLA EP</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s-ES" sz="500" b="0" i="0" u="none" strike="noStrike">
                          <a:solidFill>
                            <a:srgbClr val="000000"/>
                          </a:solidFill>
                          <a:effectLst/>
                          <a:latin typeface="Calibri" panose="020F0502020204030204" pitchFamily="34" charset="0"/>
                        </a:rPr>
                        <a:t>ver TABLA EP</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056867494"/>
                  </a:ext>
                </a:extLst>
              </a:tr>
              <a:tr h="188895">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20 y 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98524886"/>
                  </a:ext>
                </a:extLst>
              </a:tr>
              <a:tr h="188895">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51077802"/>
                  </a:ext>
                </a:extLst>
              </a:tr>
              <a:tr h="188895">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157407436"/>
                  </a:ext>
                </a:extLst>
              </a:tr>
              <a:tr h="96118">
                <a:tc>
                  <a:txBody>
                    <a:bodyPr/>
                    <a:lstStyle/>
                    <a:p>
                      <a:pPr algn="ctr" fontAlgn="ctr"/>
                      <a:r>
                        <a:rPr lang="es-ES" sz="500" b="1" i="0" u="none" strike="noStrike">
                          <a:solidFill>
                            <a:srgbClr val="000000"/>
                          </a:solidFill>
                          <a:effectLst/>
                          <a:latin typeface="Calibri" panose="020F0502020204030204" pitchFamily="34" charset="0"/>
                        </a:rPr>
                        <a:t>ZONAS DE NO COSECHADO</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500" b="0" i="0" u="none" strike="noStrike">
                          <a:solidFill>
                            <a:srgbClr val="000000"/>
                          </a:solidFill>
                          <a:effectLst/>
                          <a:latin typeface="Calibri" panose="020F0502020204030204" pitchFamily="34" charset="0"/>
                        </a:rPr>
                        <a:t>entidad</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cereal u oleaginosa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cereal u oleaginosa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5065865"/>
                  </a:ext>
                </a:extLst>
              </a:tr>
              <a:tr h="188895">
                <a:tc>
                  <a:txBody>
                    <a:bodyPr/>
                    <a:lstStyle/>
                    <a:p>
                      <a:pPr algn="ctr" fontAlgn="ctr"/>
                      <a:r>
                        <a:rPr lang="es-ES" sz="500" b="1" i="0" u="none" strike="noStrike">
                          <a:solidFill>
                            <a:srgbClr val="000000"/>
                          </a:solidFill>
                          <a:effectLst/>
                          <a:latin typeface="Calibri" panose="020F0502020204030204" pitchFamily="34" charset="0"/>
                        </a:rPr>
                        <a:t>BARBECHO TRADICIONAL</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500" b="0" i="0" u="none" strike="noStrike">
                          <a:solidFill>
                            <a:srgbClr val="000000"/>
                          </a:solidFill>
                          <a:effectLst/>
                          <a:latin typeface="Calibri" panose="020F0502020204030204" pitchFamily="34" charset="0"/>
                        </a:rPr>
                        <a:t>recinto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1" i="0" u="none" strike="noStrike" dirty="0">
                          <a:solidFill>
                            <a:srgbClr val="000000"/>
                          </a:solidFill>
                          <a:effectLst/>
                          <a:latin typeface="Calibri" panose="020F0502020204030204" pitchFamily="34" charset="0"/>
                        </a:rPr>
                        <a:t>20</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a:solidFill>
                            <a:srgbClr val="000000"/>
                          </a:solidFill>
                          <a:effectLst/>
                          <a:latin typeface="Calibri" panose="020F0502020204030204" pitchFamily="34" charset="0"/>
                        </a:rPr>
                        <a:t>mantenimiento con labor, tratamiento fitosanitario o cubierta vegetal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1500854"/>
                  </a:ext>
                </a:extLst>
              </a:tr>
              <a:tr h="96118">
                <a:tc>
                  <a:txBody>
                    <a:bodyPr/>
                    <a:lstStyle/>
                    <a:p>
                      <a:pPr algn="ctr" fontAlgn="ctr"/>
                      <a:r>
                        <a:rPr lang="es-ES" sz="500" b="1" i="0" u="none" strike="noStrike">
                          <a:solidFill>
                            <a:srgbClr val="000000"/>
                          </a:solidFill>
                          <a:effectLst/>
                          <a:latin typeface="Calibri" panose="020F0502020204030204" pitchFamily="34" charset="0"/>
                        </a:rPr>
                        <a:t>BARBECHO SEMILLADO</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500" b="0" i="0" u="none" strike="noStrike">
                          <a:solidFill>
                            <a:srgbClr val="000000"/>
                          </a:solidFill>
                          <a:effectLst/>
                          <a:latin typeface="Calibri" panose="020F0502020204030204" pitchFamily="34" charset="0"/>
                        </a:rPr>
                        <a:t>recinto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1" i="0" u="none" strike="noStrike" dirty="0">
                          <a:solidFill>
                            <a:srgbClr val="000000"/>
                          </a:solidFill>
                          <a:effectLst/>
                          <a:latin typeface="Calibri" panose="020F0502020204030204" pitchFamily="34" charset="0"/>
                        </a:rPr>
                        <a:t>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a:solidFill>
                            <a:srgbClr val="000000"/>
                          </a:solidFill>
                          <a:effectLst/>
                          <a:latin typeface="Calibri" panose="020F0502020204030204" pitchFamily="34" charset="0"/>
                        </a:rPr>
                        <a:t>semillado con cualquier especie/s</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2832125"/>
                  </a:ext>
                </a:extLst>
              </a:tr>
              <a:tr h="188895">
                <a:tc>
                  <a:txBody>
                    <a:bodyPr/>
                    <a:lstStyle/>
                    <a:p>
                      <a:pPr algn="ctr" fontAlgn="ctr"/>
                      <a:r>
                        <a:rPr lang="es-ES" sz="500" b="1" i="0" u="none" strike="noStrike">
                          <a:solidFill>
                            <a:srgbClr val="000000"/>
                          </a:solidFill>
                          <a:effectLst/>
                          <a:latin typeface="Calibri" panose="020F0502020204030204" pitchFamily="34" charset="0"/>
                        </a:rPr>
                        <a:t>BARBECHO MEDIOAMBIENTAL ABANDONO 5 AÑOS</a:t>
                      </a:r>
                      <a:r>
                        <a:rPr lang="es-ES" sz="500" b="0" i="0" u="none" strike="noStrike">
                          <a:solidFill>
                            <a:srgbClr val="000000"/>
                          </a:solidFill>
                          <a:effectLst/>
                          <a:latin typeface="Calibri" panose="020F0502020204030204" pitchFamily="34" charset="0"/>
                        </a:rPr>
                        <a:t> (3)</a:t>
                      </a:r>
                      <a:endParaRPr lang="es-ES" sz="500" b="1" i="0" u="none" strike="noStrike">
                        <a:solidFill>
                          <a:srgbClr val="000000"/>
                        </a:solidFill>
                        <a:effectLst/>
                        <a:latin typeface="Calibri" panose="020F0502020204030204" pitchFamily="34" charset="0"/>
                      </a:endParaRP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ES" sz="500" b="0" i="0" u="none" strike="noStrike">
                          <a:solidFill>
                            <a:srgbClr val="000000"/>
                          </a:solidFill>
                          <a:effectLst/>
                          <a:latin typeface="Calibri" panose="020F0502020204030204" pitchFamily="34" charset="0"/>
                        </a:rPr>
                        <a:t>temporal              (5 años)</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500" b="0" i="0" u="none" strike="noStrike">
                          <a:solidFill>
                            <a:srgbClr val="000000"/>
                          </a:solidFill>
                          <a:effectLst/>
                          <a:latin typeface="Calibri" panose="020F0502020204030204" pitchFamily="34" charset="0"/>
                        </a:rPr>
                        <a:t>recinto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a:solidFill>
                            <a:srgbClr val="000000"/>
                          </a:solidFill>
                          <a:effectLst/>
                          <a:latin typeface="Calibri" panose="020F0502020204030204" pitchFamily="34" charset="0"/>
                        </a:rPr>
                        <a:t>con vegetación espontánea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41328349"/>
                  </a:ext>
                </a:extLst>
              </a:tr>
              <a:tr h="188895">
                <a:tc rowSpan="7">
                  <a:txBody>
                    <a:bodyPr/>
                    <a:lstStyle/>
                    <a:p>
                      <a:pPr algn="ctr" fontAlgn="ctr"/>
                      <a:r>
                        <a:rPr lang="es-ES" sz="500" b="1" i="0" u="none" strike="noStrike" dirty="0">
                          <a:solidFill>
                            <a:srgbClr val="000000"/>
                          </a:solidFill>
                          <a:effectLst/>
                          <a:latin typeface="Calibri" panose="020F0502020204030204" pitchFamily="34" charset="0"/>
                        </a:rPr>
                        <a:t>FRANJAS DE PROTECCIÓN</a:t>
                      </a:r>
                      <a:r>
                        <a:rPr lang="es-ES" sz="500" b="0" i="0" u="none" strike="noStrike" dirty="0">
                          <a:solidFill>
                            <a:srgbClr val="000000"/>
                          </a:solidFill>
                          <a:effectLst/>
                          <a:latin typeface="Calibri" panose="020F0502020204030204" pitchFamily="34" charset="0"/>
                        </a:rPr>
                        <a:t>                                                                                                                             (BCAM 4)</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rowSpan="7">
                  <a:txBody>
                    <a:bodyPr/>
                    <a:lstStyle/>
                    <a:p>
                      <a:pPr algn="ctr" fontAlgn="ctr"/>
                      <a:r>
                        <a:rPr lang="es-ES" sz="500" b="0" i="0" u="none" strike="noStrike">
                          <a:solidFill>
                            <a:srgbClr val="000000"/>
                          </a:solidFill>
                          <a:effectLst/>
                          <a:latin typeface="Calibri" panose="020F0502020204030204" pitchFamily="34" charset="0"/>
                        </a:rPr>
                        <a:t>permanente</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fontAlgn="ctr"/>
                      <a:r>
                        <a:rPr lang="es-ES" sz="500" b="0" i="0" u="none" strike="noStrike">
                          <a:solidFill>
                            <a:srgbClr val="000000"/>
                          </a:solidFill>
                          <a:effectLst/>
                          <a:latin typeface="Calibri" panose="020F0502020204030204" pitchFamily="34" charset="0"/>
                        </a:rPr>
                        <a:t>entidad                                    (con o sin capa en SIGPAC)</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con vegetación espontánea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ctr" fontAlgn="ctr"/>
                      <a:r>
                        <a:rPr lang="es-ES" sz="500" b="0" i="0" u="none" strike="noStrike">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813074071"/>
                  </a:ext>
                </a:extLst>
              </a:tr>
              <a:tr h="188895">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20</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con vegetación espontánea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151866735"/>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semillado cualquier especie/s</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6232809"/>
                  </a:ext>
                </a:extLst>
              </a:tr>
              <a:tr h="188895">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con vegetación espontánea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9389236"/>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semillado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2177037"/>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semillado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s-ES" sz="500" b="1" i="0" u="none" strike="noStrike" dirty="0">
                          <a:solidFill>
                            <a:srgbClr val="000000"/>
                          </a:solidFill>
                          <a:effectLst/>
                          <a:latin typeface="Calibri" panose="020F0502020204030204" pitchFamily="34" charset="0"/>
                        </a:rPr>
                        <a:t>2                                                                                                                                                            (declarar como margen de biodiversidad)</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dirty="0">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9788120"/>
                  </a:ext>
                </a:extLst>
              </a:tr>
              <a:tr h="185552">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20 y 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err="1">
                          <a:solidFill>
                            <a:srgbClr val="000000"/>
                          </a:solidFill>
                          <a:effectLst/>
                          <a:latin typeface="Calibri" panose="020F0502020204030204" pitchFamily="34" charset="0"/>
                        </a:rPr>
                        <a:t>semillado</a:t>
                      </a:r>
                      <a:r>
                        <a:rPr lang="es-ES" sz="500" b="0" i="0" u="none" strike="noStrike" dirty="0">
                          <a:solidFill>
                            <a:srgbClr val="000000"/>
                          </a:solidFill>
                          <a:effectLst/>
                          <a:latin typeface="Calibri" panose="020F0502020204030204" pitchFamily="34" charset="0"/>
                        </a:rPr>
                        <a:t>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5403763"/>
                  </a:ext>
                </a:extLst>
              </a:tr>
              <a:tr h="188895">
                <a:tc rowSpan="5">
                  <a:txBody>
                    <a:bodyPr/>
                    <a:lstStyle/>
                    <a:p>
                      <a:pPr algn="ctr" fontAlgn="ctr"/>
                      <a:r>
                        <a:rPr lang="es-ES" sz="500" b="1" i="0" u="none" strike="noStrike" dirty="0">
                          <a:solidFill>
                            <a:srgbClr val="000000"/>
                          </a:solidFill>
                          <a:effectLst/>
                          <a:latin typeface="Calibri" panose="020F0502020204030204" pitchFamily="34" charset="0"/>
                        </a:rPr>
                        <a:t>LINDES FORESTALES                                                                                                                                   </a:t>
                      </a:r>
                      <a:r>
                        <a:rPr lang="es-ES" sz="500" b="0" i="0" u="none" strike="noStrike" dirty="0">
                          <a:solidFill>
                            <a:srgbClr val="000000"/>
                          </a:solidFill>
                          <a:effectLst/>
                          <a:latin typeface="Calibri" panose="020F0502020204030204" pitchFamily="34" charset="0"/>
                        </a:rPr>
                        <a:t> (mención en BCAM 3 y BCAM 6)                                                                                                               (en recintos colindantes con otro de uso FO)</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rowSpan="5">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algn="ctr" fontAlgn="ctr"/>
                      <a:r>
                        <a:rPr lang="es-ES" sz="500" b="0" i="0" u="none" strike="noStrike">
                          <a:solidFill>
                            <a:srgbClr val="000000"/>
                          </a:solidFill>
                          <a:effectLst/>
                          <a:latin typeface="Calibri" panose="020F0502020204030204" pitchFamily="34" charset="0"/>
                        </a:rPr>
                        <a:t>entidad</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fontAlgn="ctr"/>
                      <a:r>
                        <a:rPr lang="es-ES" sz="500" b="0" i="0" u="none" strike="noStrike" dirty="0">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mantenimiento con labor, tratamiento fitosanitario, cubierta vegetal o semillado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7920290"/>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20</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gridSpan="6">
                  <a:txBody>
                    <a:bodyPr/>
                    <a:lstStyle/>
                    <a:p>
                      <a:pPr algn="ctr" fontAlgn="ctr"/>
                      <a:r>
                        <a:rPr lang="es-ES" sz="500" b="1" i="0" u="sng" strike="noStrike" dirty="0">
                          <a:solidFill>
                            <a:srgbClr val="000000"/>
                          </a:solidFill>
                          <a:effectLst/>
                          <a:latin typeface="Calibri" panose="020F0502020204030204" pitchFamily="34" charset="0"/>
                        </a:rPr>
                        <a:t>NO PROCEDE</a:t>
                      </a:r>
                      <a:r>
                        <a:rPr lang="es-ES" sz="500" b="0" i="0" u="none" strike="noStrike" dirty="0">
                          <a:solidFill>
                            <a:srgbClr val="000000"/>
                          </a:solidFill>
                          <a:effectLst/>
                          <a:latin typeface="Calibri" panose="020F0502020204030204" pitchFamily="34" charset="0"/>
                        </a:rPr>
                        <a:t> (creación de una entidad compatible con un barbecho en recintos declarados de cualquier tipología de barbecho)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4" hMerge="1">
                  <a:txBody>
                    <a:bodyPr/>
                    <a:lstStyle/>
                    <a:p>
                      <a:endParaRPr lang="es-ES"/>
                    </a:p>
                  </a:txBody>
                  <a:tcPr/>
                </a:tc>
                <a:tc rowSpan="4" hMerge="1">
                  <a:txBody>
                    <a:bodyPr/>
                    <a:lstStyle/>
                    <a:p>
                      <a:endParaRPr lang="es-ES"/>
                    </a:p>
                  </a:txBody>
                  <a:tcPr/>
                </a:tc>
                <a:tc rowSpan="4" hMerge="1">
                  <a:txBody>
                    <a:bodyPr/>
                    <a:lstStyle/>
                    <a:p>
                      <a:endParaRPr lang="es-ES"/>
                    </a:p>
                  </a:txBody>
                  <a:tcPr/>
                </a:tc>
                <a:tc rowSpan="4" hMerge="1">
                  <a:txBody>
                    <a:bodyPr/>
                    <a:lstStyle/>
                    <a:p>
                      <a:endParaRPr lang="es-E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rowSpan="4" hMerge="1">
                  <a:txBody>
                    <a:bodyPr/>
                    <a:lstStyle/>
                    <a:p>
                      <a:endParaRPr lang="es-ES"/>
                    </a:p>
                  </a:txBody>
                  <a:tcPr/>
                </a:tc>
                <a:extLst>
                  <a:ext uri="{0D108BD9-81ED-4DB2-BD59-A6C34878D82A}">
                    <a16:rowId xmlns:a16="http://schemas.microsoft.com/office/drawing/2014/main" val="4233024951"/>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062063867"/>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3054339684"/>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761265498"/>
                  </a:ext>
                </a:extLst>
              </a:tr>
              <a:tr h="96118">
                <a:tc>
                  <a:txBody>
                    <a:bodyPr/>
                    <a:lstStyle/>
                    <a:p>
                      <a:pPr algn="l" fontAlgn="ctr"/>
                      <a:endParaRPr lang="es-ES" sz="500" b="0" i="0" u="none" strike="noStrike" dirty="0">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dirty="0">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8992585"/>
                  </a:ext>
                </a:extLst>
              </a:tr>
              <a:tr h="100634">
                <a:tc gridSpan="5">
                  <a:txBody>
                    <a:bodyPr/>
                    <a:lstStyle/>
                    <a:p>
                      <a:pPr algn="ctr" fontAlgn="ctr"/>
                      <a:r>
                        <a:rPr lang="es-ES" sz="500" b="1" i="0" u="none" strike="noStrike">
                          <a:solidFill>
                            <a:srgbClr val="000000"/>
                          </a:solidFill>
                          <a:effectLst/>
                          <a:latin typeface="Calibri" panose="020F0502020204030204" pitchFamily="34" charset="0"/>
                        </a:rPr>
                        <a:t>TABLA EP</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CITAS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gridSpan="5">
                  <a:txBody>
                    <a:bodyPr/>
                    <a:lstStyle/>
                    <a:p>
                      <a:pPr algn="ctr" fontAlgn="ctr"/>
                      <a:r>
                        <a:rPr lang="es-ES" sz="500" b="1" i="0" u="none" strike="noStrike" dirty="0">
                          <a:solidFill>
                            <a:srgbClr val="000000"/>
                          </a:solidFill>
                          <a:effectLst/>
                          <a:latin typeface="Calibri" panose="020F0502020204030204" pitchFamily="34" charset="0"/>
                        </a:rPr>
                        <a:t>NOTAS ACLARATORIAS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7D31"/>
                    </a:solidFill>
                  </a:tcPr>
                </a:tc>
                <a:tc hMerge="1">
                  <a:txBody>
                    <a:bodyPr/>
                    <a:lstStyle/>
                    <a:p>
                      <a:endParaRPr lang="es-ES"/>
                    </a:p>
                  </a:txBody>
                  <a:tcPr/>
                </a:tc>
                <a:tc hMerge="1">
                  <a:txBody>
                    <a:bodyPr/>
                    <a:lstStyle/>
                    <a:p>
                      <a:endParaRPr lang="es-ES"/>
                    </a:p>
                  </a:txBody>
                  <a:tcPr/>
                </a:tc>
                <a:tc hMerge="1">
                  <a:txBody>
                    <a:bodyPr/>
                    <a:lstStyle/>
                    <a:p>
                      <a:endParaRPr lang="es-E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s-ES"/>
                    </a:p>
                  </a:txBody>
                  <a:tcPr/>
                </a:tc>
                <a:extLst>
                  <a:ext uri="{0D108BD9-81ED-4DB2-BD59-A6C34878D82A}">
                    <a16:rowId xmlns:a16="http://schemas.microsoft.com/office/drawing/2014/main" val="2683350980"/>
                  </a:ext>
                </a:extLst>
              </a:tr>
              <a:tr h="281671">
                <a:tc gridSpan="2">
                  <a:txBody>
                    <a:bodyPr/>
                    <a:lstStyle/>
                    <a:p>
                      <a:pPr algn="ctr" fontAlgn="ctr"/>
                      <a:r>
                        <a:rPr lang="es-ES" sz="500" b="1" i="0" u="none" strike="noStrike" dirty="0">
                          <a:solidFill>
                            <a:srgbClr val="000000"/>
                          </a:solidFill>
                          <a:effectLst/>
                          <a:latin typeface="Calibri" panose="020F0502020204030204" pitchFamily="34" charset="0"/>
                        </a:rPr>
                        <a:t>Caracterización EP</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h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Admisible (producto 21) </a:t>
                      </a:r>
                      <a:r>
                        <a:rPr lang="es-ES" sz="500" b="0" i="0" u="none" strike="noStrike">
                          <a:solidFill>
                            <a:srgbClr val="000000"/>
                          </a:solidFill>
                          <a:effectLst/>
                          <a:latin typeface="Calibri" panose="020F0502020204030204" pitchFamily="34" charset="0"/>
                        </a:rPr>
                        <a:t>(3)</a:t>
                      </a:r>
                      <a:endParaRPr lang="es-ES" sz="500" b="1" i="0" u="none" strike="noStrike">
                        <a:solidFill>
                          <a:srgbClr val="000000"/>
                        </a:solidFill>
                        <a:effectLst/>
                        <a:latin typeface="Calibri" panose="020F0502020204030204" pitchFamily="34" charset="0"/>
                      </a:endParaRP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s-ES" sz="500" b="1" i="0" u="none" strike="noStrike">
                          <a:solidFill>
                            <a:srgbClr val="000000"/>
                          </a:solidFill>
                          <a:effectLst/>
                          <a:latin typeface="Calibri" panose="020F0502020204030204" pitchFamily="34" charset="0"/>
                        </a:rPr>
                        <a:t>Incidencia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s-ES" sz="500" b="1" i="0" u="none" strike="noStrike">
                          <a:solidFill>
                            <a:srgbClr val="000000"/>
                          </a:solidFill>
                          <a:effectLst/>
                          <a:latin typeface="Calibri" panose="020F0502020204030204" pitchFamily="34" charset="0"/>
                        </a:rPr>
                        <a:t>Factor de ponderación                                                        (solo en BCAM 8.1 y P5)</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l" fontAlgn="ctr"/>
                      <a:r>
                        <a:rPr lang="es-ES" sz="500" b="0" i="0" u="none" strike="noStrike">
                          <a:solidFill>
                            <a:srgbClr val="000000"/>
                          </a:solidFill>
                          <a:effectLst/>
                          <a:latin typeface="Calibri" panose="020F0502020204030204" pitchFamily="34" charset="0"/>
                        </a:rPr>
                        <a:t>(1) Solamente en contratos nuevos (periodo 2023/27), pero NO en los antiguos (finalización en 2023 o 2024).</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gridSpan="5">
                  <a:txBody>
                    <a:bodyPr/>
                    <a:lstStyle/>
                    <a:p>
                      <a:pPr algn="l" fontAlgn="ctr"/>
                      <a:r>
                        <a:rPr lang="es-ES" sz="500" b="0" i="0" u="none" strike="noStrike" dirty="0">
                          <a:solidFill>
                            <a:srgbClr val="000000"/>
                          </a:solidFill>
                          <a:effectLst/>
                          <a:latin typeface="Calibri" panose="020F0502020204030204" pitchFamily="34" charset="0"/>
                        </a:rPr>
                        <a:t>Se simplifica la identificación para la declaración de </a:t>
                      </a:r>
                      <a:r>
                        <a:rPr lang="es-ES" sz="500" b="1" i="0" u="sng" strike="noStrike" dirty="0">
                          <a:solidFill>
                            <a:srgbClr val="000000"/>
                          </a:solidFill>
                          <a:effectLst/>
                          <a:latin typeface="Calibri" panose="020F0502020204030204" pitchFamily="34" charset="0"/>
                        </a:rPr>
                        <a:t>BARBECHOS</a:t>
                      </a:r>
                      <a:r>
                        <a:rPr lang="es-ES" sz="500" b="0" i="0" u="none" strike="noStrike" dirty="0">
                          <a:solidFill>
                            <a:srgbClr val="000000"/>
                          </a:solidFill>
                          <a:effectLst/>
                          <a:latin typeface="Calibri" panose="020F0502020204030204" pitchFamily="34" charset="0"/>
                        </a:rPr>
                        <a:t>, mediante la eliminación del producto 24 y el cambio de nomenclatura del producto 23:                                                                                                                                                                                                                                                                                                                                         </a:t>
                      </a:r>
                      <a:r>
                        <a:rPr lang="es-ES" sz="500" b="1" i="0" u="sng" strike="noStrike" dirty="0">
                          <a:solidFill>
                            <a:srgbClr val="000000"/>
                          </a:solidFill>
                          <a:effectLst/>
                          <a:latin typeface="Calibri" panose="020F0502020204030204" pitchFamily="34" charset="0"/>
                        </a:rPr>
                        <a:t>20</a:t>
                      </a:r>
                      <a:r>
                        <a:rPr lang="es-ES" sz="500" b="0" i="0" u="none" strike="noStrike" dirty="0">
                          <a:solidFill>
                            <a:srgbClr val="000000"/>
                          </a:solidFill>
                          <a:effectLst/>
                          <a:latin typeface="Calibri" panose="020F0502020204030204" pitchFamily="34" charset="0"/>
                        </a:rPr>
                        <a:t> → para barbechos tradicionales (labor o tratamiento fitosanitario) y, con cubierta vegetal espontánea.                                                                                                                                                                                                                                                                                                                                                                                                                                                                         </a:t>
                      </a:r>
                      <a:r>
                        <a:rPr lang="es-ES" sz="500" b="1" i="0" u="sng" strike="noStrike" dirty="0">
                          <a:solidFill>
                            <a:srgbClr val="000000"/>
                          </a:solidFill>
                          <a:effectLst/>
                          <a:latin typeface="Calibri" panose="020F0502020204030204" pitchFamily="34" charset="0"/>
                        </a:rPr>
                        <a:t>23</a:t>
                      </a:r>
                      <a:r>
                        <a:rPr lang="es-ES" sz="500" b="0" i="0" u="none" strike="noStrike" dirty="0">
                          <a:solidFill>
                            <a:srgbClr val="000000"/>
                          </a:solidFill>
                          <a:effectLst/>
                          <a:latin typeface="Calibri" panose="020F0502020204030204" pitchFamily="34" charset="0"/>
                        </a:rPr>
                        <a:t> → para barbechos </a:t>
                      </a:r>
                      <a:r>
                        <a:rPr lang="es-ES" sz="500" b="0" i="0" u="none" strike="noStrike" dirty="0" err="1">
                          <a:solidFill>
                            <a:srgbClr val="000000"/>
                          </a:solidFill>
                          <a:effectLst/>
                          <a:latin typeface="Calibri" panose="020F0502020204030204" pitchFamily="34" charset="0"/>
                        </a:rPr>
                        <a:t>semillados</a:t>
                      </a:r>
                      <a:r>
                        <a:rPr lang="es-ES" sz="500" b="0" i="0" u="none" strike="noStrike" dirty="0">
                          <a:solidFill>
                            <a:srgbClr val="000000"/>
                          </a:solidFill>
                          <a:effectLst/>
                          <a:latin typeface="Calibri" panose="020F0502020204030204" pitchFamily="34" charset="0"/>
                        </a:rPr>
                        <a:t> (utilización para incremento del 10% del porcentaje máximo de barbecho en P3).                                                                                                                                                                                                                                                                                                                                                                                                                      </a:t>
                      </a:r>
                      <a:r>
                        <a:rPr lang="es-ES" sz="500" b="1" i="0" u="sng" strike="noStrike" dirty="0">
                          <a:solidFill>
                            <a:srgbClr val="000000"/>
                          </a:solidFill>
                          <a:effectLst/>
                          <a:latin typeface="Calibri" panose="020F0502020204030204" pitchFamily="34" charset="0"/>
                        </a:rPr>
                        <a:t>21</a:t>
                      </a:r>
                      <a:r>
                        <a:rPr lang="es-ES" sz="500" b="0" i="0" u="none" strike="noStrike" dirty="0">
                          <a:solidFill>
                            <a:srgbClr val="000000"/>
                          </a:solidFill>
                          <a:effectLst/>
                          <a:latin typeface="Calibri" panose="020F0502020204030204" pitchFamily="34" charset="0"/>
                        </a:rPr>
                        <a:t> → para barbechos medioambientales de abandono durante 5 años (linderos de vegetación espontánea en agroecosistemas extensivos de secano).                                                                                                                                                                                                                                                                                                                                               </a:t>
                      </a:r>
                      <a:r>
                        <a:rPr lang="es-ES" sz="500" b="1" i="0" u="sng" strike="noStrike" dirty="0">
                          <a:solidFill>
                            <a:srgbClr val="000000"/>
                          </a:solidFill>
                          <a:effectLst/>
                          <a:latin typeface="Calibri" panose="020F0502020204030204" pitchFamily="34" charset="0"/>
                        </a:rPr>
                        <a:t>334</a:t>
                      </a:r>
                      <a:r>
                        <a:rPr lang="es-ES" sz="500" b="0" i="0" u="none" strike="noStrike" dirty="0">
                          <a:solidFill>
                            <a:srgbClr val="000000"/>
                          </a:solidFill>
                          <a:effectLst/>
                          <a:latin typeface="Calibri" panose="020F0502020204030204" pitchFamily="34" charset="0"/>
                        </a:rPr>
                        <a:t> → para barbechos de biodiversidad (porcentaje mínimo de SENP).</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es-ES"/>
                    </a:p>
                  </a:txBody>
                  <a:tcPr/>
                </a:tc>
                <a:tc rowSpan="3" hMerge="1">
                  <a:txBody>
                    <a:bodyPr/>
                    <a:lstStyle/>
                    <a:p>
                      <a:endParaRPr lang="es-ES"/>
                    </a:p>
                  </a:txBody>
                  <a:tcPr/>
                </a:tc>
                <a:tc rowSpan="3" hMerge="1">
                  <a:txBody>
                    <a:bodyPr/>
                    <a:lstStyle/>
                    <a:p>
                      <a:endParaRPr lang="es-ES"/>
                    </a:p>
                  </a:txBody>
                  <a:tcPr>
                    <a:lnL w="12700" cap="flat" cmpd="sng" algn="ctr">
                      <a:solidFill>
                        <a:srgbClr val="000000"/>
                      </a:solidFill>
                      <a:prstDash val="solid"/>
                      <a:round/>
                      <a:headEnd type="none" w="med" len="med"/>
                      <a:tailEnd type="none" w="med" len="med"/>
                    </a:lnL>
                  </a:tcPr>
                </a:tc>
                <a:tc rowSpan="3" hMerge="1">
                  <a:txBody>
                    <a:bodyPr/>
                    <a:lstStyle/>
                    <a:p>
                      <a:endParaRPr lang="es-ES"/>
                    </a:p>
                  </a:txBody>
                  <a:tcPr/>
                </a:tc>
                <a:extLst>
                  <a:ext uri="{0D108BD9-81ED-4DB2-BD59-A6C34878D82A}">
                    <a16:rowId xmlns:a16="http://schemas.microsoft.com/office/drawing/2014/main" val="739015138"/>
                  </a:ext>
                </a:extLst>
              </a:tr>
              <a:tr h="188895">
                <a:tc gridSpan="2">
                  <a:txBody>
                    <a:bodyPr/>
                    <a:lstStyle/>
                    <a:p>
                      <a:pPr algn="ctr" fontAlgn="ctr"/>
                      <a:r>
                        <a:rPr lang="es-ES" sz="500" b="1" i="0" u="none" strike="noStrike" dirty="0">
                          <a:solidFill>
                            <a:srgbClr val="000000"/>
                          </a:solidFill>
                          <a:effectLst/>
                          <a:latin typeface="Calibri" panose="020F0502020204030204" pitchFamily="34" charset="0"/>
                        </a:rPr>
                        <a:t>Terrazas de retención, bancales y ribazos                                                  </a:t>
                      </a:r>
                      <a:r>
                        <a:rPr lang="es-ES" sz="500" b="0" i="0" u="none" strike="noStrike" dirty="0">
                          <a:solidFill>
                            <a:srgbClr val="000000"/>
                          </a:solidFill>
                          <a:effectLst/>
                          <a:latin typeface="Calibri" panose="020F0502020204030204" pitchFamily="34" charset="0"/>
                        </a:rPr>
                        <a:t> (≤ 10 m anchura)</a:t>
                      </a:r>
                      <a:r>
                        <a:rPr lang="es-ES" sz="500" b="1" i="0" u="none" strike="noStrike" dirty="0">
                          <a:solidFill>
                            <a:srgbClr val="000000"/>
                          </a:solidFill>
                          <a:effectLst/>
                          <a:latin typeface="Calibri" panose="020F0502020204030204" pitchFamily="34" charset="0"/>
                        </a:rPr>
                        <a:t> (TR)</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139</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500" b="0" i="0" u="none" strike="noStrike" dirty="0">
                          <a:solidFill>
                            <a:srgbClr val="000000"/>
                          </a:solidFill>
                          <a:effectLst/>
                          <a:latin typeface="Calibri" panose="020F0502020204030204" pitchFamily="34" charset="0"/>
                        </a:rPr>
                        <a:t>(2) En contratos antiguos ≥ 5%.</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522292149"/>
                  </a:ext>
                </a:extLst>
              </a:tr>
              <a:tr h="182210">
                <a:tc gridSpan="2">
                  <a:txBody>
                    <a:bodyPr/>
                    <a:lstStyle/>
                    <a:p>
                      <a:pPr algn="ctr" fontAlgn="ctr"/>
                      <a:r>
                        <a:rPr lang="es-ES" sz="500" b="1" i="0" u="none" strike="noStrike" dirty="0">
                          <a:solidFill>
                            <a:srgbClr val="000000"/>
                          </a:solidFill>
                          <a:effectLst/>
                          <a:latin typeface="Calibri" panose="020F0502020204030204" pitchFamily="34" charset="0"/>
                        </a:rPr>
                        <a:t>Setos y franjas arboladas</a:t>
                      </a:r>
                      <a:r>
                        <a:rPr lang="es-ES" sz="500" b="0" i="0" u="none" strike="noStrike" dirty="0">
                          <a:solidFill>
                            <a:srgbClr val="000000"/>
                          </a:solidFill>
                          <a:effectLst/>
                          <a:latin typeface="Calibri" panose="020F0502020204030204" pitchFamily="34" charset="0"/>
                        </a:rPr>
                        <a:t> (≤ 10 m anchura)</a:t>
                      </a:r>
                      <a:r>
                        <a:rPr lang="es-ES" sz="500" b="1" i="0" u="none" strike="noStrike" dirty="0">
                          <a:solidFill>
                            <a:srgbClr val="000000"/>
                          </a:solidFill>
                          <a:effectLst/>
                          <a:latin typeface="Calibri" panose="020F0502020204030204" pitchFamily="34" charset="0"/>
                        </a:rPr>
                        <a:t> (ST)</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216</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2</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6">
                  <a:txBody>
                    <a:bodyPr/>
                    <a:lstStyle/>
                    <a:p>
                      <a:pPr algn="l" fontAlgn="ctr"/>
                      <a:r>
                        <a:rPr lang="es-ES" sz="500" b="0" i="0" u="none" strike="noStrike" dirty="0">
                          <a:solidFill>
                            <a:srgbClr val="000000"/>
                          </a:solidFill>
                          <a:effectLst/>
                          <a:latin typeface="Calibri" panose="020F0502020204030204" pitchFamily="34" charset="0"/>
                        </a:rPr>
                        <a:t>(3) En forma de </a:t>
                      </a:r>
                      <a:r>
                        <a:rPr lang="es-ES" sz="500" b="0" i="0" u="sng" strike="noStrike" dirty="0">
                          <a:solidFill>
                            <a:srgbClr val="000000"/>
                          </a:solidFill>
                          <a:effectLst/>
                          <a:latin typeface="Calibri" panose="020F0502020204030204" pitchFamily="34" charset="0"/>
                        </a:rPr>
                        <a:t>linderos de vegetación espontánea</a:t>
                      </a:r>
                      <a:r>
                        <a:rPr lang="es-ES" sz="500" b="0" i="0" u="none" strike="noStrike" dirty="0">
                          <a:solidFill>
                            <a:srgbClr val="000000"/>
                          </a:solidFill>
                          <a:effectLst/>
                          <a:latin typeface="Calibri" panose="020F0502020204030204" pitchFamily="34" charset="0"/>
                        </a:rPr>
                        <a:t> en recintos de región TCS ubicados en </a:t>
                      </a:r>
                      <a:r>
                        <a:rPr lang="es-ES" sz="500" b="0" i="0" u="sng" strike="noStrike" dirty="0">
                          <a:solidFill>
                            <a:srgbClr val="000000"/>
                          </a:solidFill>
                          <a:effectLst/>
                          <a:latin typeface="Calibri" panose="020F0502020204030204" pitchFamily="34" charset="0"/>
                        </a:rPr>
                        <a:t>zonas ZEPA</a:t>
                      </a:r>
                      <a:r>
                        <a:rPr lang="es-ES" sz="500" b="0" i="0" u="none" strike="noStrike" dirty="0">
                          <a:solidFill>
                            <a:srgbClr val="000000"/>
                          </a:solidFill>
                          <a:effectLst/>
                          <a:latin typeface="Calibri" panose="020F0502020204030204" pitchFamily="34" charset="0"/>
                        </a:rPr>
                        <a:t> del territorio de la Comunidad de </a:t>
                      </a:r>
                      <a:r>
                        <a:rPr lang="es-ES" sz="500" b="0" i="0" u="sng" strike="noStrike" dirty="0">
                          <a:solidFill>
                            <a:srgbClr val="000000"/>
                          </a:solidFill>
                          <a:effectLst/>
                          <a:latin typeface="Calibri" panose="020F0502020204030204" pitchFamily="34" charset="0"/>
                        </a:rPr>
                        <a:t>CyL</a:t>
                      </a:r>
                      <a:r>
                        <a:rPr lang="es-ES" sz="500" b="0" i="0" u="none" strike="noStrike" dirty="0">
                          <a:solidFill>
                            <a:srgbClr val="000000"/>
                          </a:solidFill>
                          <a:effectLst/>
                          <a:latin typeface="Calibri" panose="020F0502020204030204" pitchFamily="34" charset="0"/>
                        </a:rPr>
                        <a:t>, con una </a:t>
                      </a:r>
                      <a:r>
                        <a:rPr lang="es-ES" sz="500" b="0" i="0" u="sng" strike="noStrike" dirty="0">
                          <a:solidFill>
                            <a:srgbClr val="000000"/>
                          </a:solidFill>
                          <a:effectLst/>
                          <a:latin typeface="Calibri" panose="020F0502020204030204" pitchFamily="34" charset="0"/>
                        </a:rPr>
                        <a:t>anchura mínima de 5 m</a:t>
                      </a:r>
                      <a:r>
                        <a:rPr lang="es-ES" sz="500" b="0" i="0" u="none" strike="noStrike" dirty="0">
                          <a:solidFill>
                            <a:srgbClr val="000000"/>
                          </a:solidFill>
                          <a:effectLst/>
                          <a:latin typeface="Calibri" panose="020F0502020204030204" pitchFamily="34" charset="0"/>
                        </a:rPr>
                        <a:t> y situados a una distancia de </a:t>
                      </a:r>
                      <a:r>
                        <a:rPr lang="es-ES" sz="500" b="0" i="0" u="sng" strike="noStrike" dirty="0">
                          <a:solidFill>
                            <a:srgbClr val="000000"/>
                          </a:solidFill>
                          <a:effectLst/>
                          <a:latin typeface="Calibri" panose="020F0502020204030204" pitchFamily="34" charset="0"/>
                        </a:rPr>
                        <a:t>más de 500 m de núcleos urbanos</a:t>
                      </a:r>
                      <a:r>
                        <a:rPr lang="es-ES" sz="500" b="0" i="0" u="none" strike="noStrike" dirty="0">
                          <a:solidFill>
                            <a:srgbClr val="000000"/>
                          </a:solidFill>
                          <a:effectLst/>
                          <a:latin typeface="Calibri" panose="020F0502020204030204" pitchFamily="34" charset="0"/>
                        </a:rPr>
                        <a:t> y de </a:t>
                      </a:r>
                      <a:r>
                        <a:rPr lang="es-ES" sz="500" b="0" i="0" u="sng" strike="noStrike" dirty="0">
                          <a:solidFill>
                            <a:srgbClr val="000000"/>
                          </a:solidFill>
                          <a:effectLst/>
                          <a:latin typeface="Calibri" panose="020F0502020204030204" pitchFamily="34" charset="0"/>
                        </a:rPr>
                        <a:t>más de 250 m de vías de comunicación (carreteras y líneas de ferrocarril)</a:t>
                      </a:r>
                      <a:r>
                        <a:rPr lang="es-ES" sz="500" b="0" i="0" u="none" strike="noStrike" dirty="0">
                          <a:solidFill>
                            <a:srgbClr val="000000"/>
                          </a:solidFill>
                          <a:effectLst/>
                          <a:latin typeface="Calibri" panose="020F0502020204030204" pitchFamily="34" charset="0"/>
                        </a:rPr>
                        <a:t>, </a:t>
                      </a:r>
                      <a:r>
                        <a:rPr lang="es-ES" sz="500" b="0" i="0" u="sng" strike="noStrike" dirty="0">
                          <a:solidFill>
                            <a:srgbClr val="000000"/>
                          </a:solidFill>
                          <a:effectLst/>
                          <a:latin typeface="Calibri" panose="020F0502020204030204" pitchFamily="34" charset="0"/>
                        </a:rPr>
                        <a:t>sin </a:t>
                      </a:r>
                      <a:r>
                        <a:rPr lang="es-ES" sz="500" b="0" i="0" u="sng" strike="noStrike" dirty="0" err="1">
                          <a:solidFill>
                            <a:srgbClr val="000000"/>
                          </a:solidFill>
                          <a:effectLst/>
                          <a:latin typeface="Calibri" panose="020F0502020204030204" pitchFamily="34" charset="0"/>
                        </a:rPr>
                        <a:t>posibillidad</a:t>
                      </a:r>
                      <a:r>
                        <a:rPr lang="es-ES" sz="500" b="0" i="0" u="sng" strike="noStrike" dirty="0">
                          <a:solidFill>
                            <a:srgbClr val="000000"/>
                          </a:solidFill>
                          <a:effectLst/>
                          <a:latin typeface="Calibri" panose="020F0502020204030204" pitchFamily="34" charset="0"/>
                        </a:rPr>
                        <a:t> de rotación durante los 5 años</a:t>
                      </a:r>
                      <a:r>
                        <a:rPr lang="es-ES" sz="500" b="0" i="0" u="none" strike="noStrike" dirty="0">
                          <a:solidFill>
                            <a:srgbClr val="000000"/>
                          </a:solidFill>
                          <a:effectLst/>
                          <a:latin typeface="Calibri" panose="020F0502020204030204" pitchFamily="34" charset="0"/>
                        </a:rPr>
                        <a:t> de duración del contratos.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448971964"/>
                  </a:ext>
                </a:extLst>
              </a:tr>
              <a:tr h="96118">
                <a:tc gridSpan="2">
                  <a:txBody>
                    <a:bodyPr/>
                    <a:lstStyle/>
                    <a:p>
                      <a:pPr algn="ctr" fontAlgn="ctr"/>
                      <a:r>
                        <a:rPr lang="es-ES" sz="500" b="1" i="0" u="none" strike="noStrike">
                          <a:solidFill>
                            <a:srgbClr val="000000"/>
                          </a:solidFill>
                          <a:effectLst/>
                          <a:latin typeface="Calibri" panose="020F0502020204030204" pitchFamily="34" charset="0"/>
                        </a:rPr>
                        <a:t>Árbol aislado (AB)</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217</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rowSpan="2" gridSpan="5">
                  <a:txBody>
                    <a:bodyPr/>
                    <a:lstStyle/>
                    <a:p>
                      <a:pPr algn="l" fontAlgn="ctr"/>
                      <a:r>
                        <a:rPr lang="es-ES" sz="500" b="0" i="0" u="none" strike="noStrike" dirty="0">
                          <a:solidFill>
                            <a:srgbClr val="000000"/>
                          </a:solidFill>
                          <a:effectLst/>
                          <a:latin typeface="Calibri" panose="020F0502020204030204" pitchFamily="34" charset="0"/>
                        </a:rPr>
                        <a:t>Las SENP que sean admisibles, tanto para BCAM 8.1 como para P5, </a:t>
                      </a:r>
                      <a:r>
                        <a:rPr lang="es-ES" sz="500" b="1" i="0" u="sng" strike="noStrike" dirty="0">
                          <a:solidFill>
                            <a:srgbClr val="000000"/>
                          </a:solidFill>
                          <a:effectLst/>
                          <a:latin typeface="Calibri" panose="020F0502020204030204" pitchFamily="34" charset="0"/>
                        </a:rPr>
                        <a:t>NO</a:t>
                      </a:r>
                      <a:r>
                        <a:rPr lang="es-ES" sz="500" b="0" i="0" u="none" strike="noStrike" dirty="0">
                          <a:solidFill>
                            <a:srgbClr val="000000"/>
                          </a:solidFill>
                          <a:effectLst/>
                          <a:latin typeface="Calibri" panose="020F0502020204030204" pitchFamily="34" charset="0"/>
                        </a:rPr>
                        <a:t> podrán computar simultáneamente para alcanzar los porcentajes mínimos establecidos en la norma de condicionalidad y la práctica del ecorrégimen citadas.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s-ES"/>
                    </a:p>
                  </a:txBody>
                  <a:tcPr/>
                </a:tc>
                <a:tc rowSpan="2" hMerge="1">
                  <a:txBody>
                    <a:bodyPr/>
                    <a:lstStyle/>
                    <a:p>
                      <a:endParaRPr lang="es-ES"/>
                    </a:p>
                  </a:txBody>
                  <a:tcPr/>
                </a:tc>
                <a:tc rowSpan="2" hMerge="1">
                  <a:txBody>
                    <a:bodyPr/>
                    <a:lstStyle/>
                    <a:p>
                      <a:endParaRPr lang="es-ES"/>
                    </a:p>
                  </a:txBody>
                  <a:tcPr>
                    <a:lnL w="12700" cap="flat" cmpd="sng" algn="ctr">
                      <a:solidFill>
                        <a:srgbClr val="000000"/>
                      </a:solidFill>
                      <a:prstDash val="solid"/>
                      <a:round/>
                      <a:headEnd type="none" w="med" len="med"/>
                      <a:tailEnd type="none" w="med" len="med"/>
                    </a:lnL>
                  </a:tcPr>
                </a:tc>
                <a:tc rowSpan="2" hMerge="1">
                  <a:txBody>
                    <a:bodyPr/>
                    <a:lstStyle/>
                    <a:p>
                      <a:endParaRPr lang="es-ES"/>
                    </a:p>
                  </a:txBody>
                  <a:tcPr/>
                </a:tc>
                <a:extLst>
                  <a:ext uri="{0D108BD9-81ED-4DB2-BD59-A6C34878D82A}">
                    <a16:rowId xmlns:a16="http://schemas.microsoft.com/office/drawing/2014/main" val="3152021154"/>
                  </a:ext>
                </a:extLst>
              </a:tr>
              <a:tr h="96118">
                <a:tc gridSpan="2">
                  <a:txBody>
                    <a:bodyPr/>
                    <a:lstStyle/>
                    <a:p>
                      <a:pPr algn="ctr" fontAlgn="ctr"/>
                      <a:r>
                        <a:rPr lang="es-ES" sz="500" b="1" i="0" u="none" strike="noStrike">
                          <a:solidFill>
                            <a:srgbClr val="000000"/>
                          </a:solidFill>
                          <a:effectLst/>
                          <a:latin typeface="Calibri" panose="020F0502020204030204" pitchFamily="34" charset="0"/>
                        </a:rPr>
                        <a:t>Árboles en hilera </a:t>
                      </a:r>
                      <a:r>
                        <a:rPr lang="es-ES" sz="500" b="0" i="0" u="none" strike="noStrike">
                          <a:solidFill>
                            <a:srgbClr val="000000"/>
                          </a:solidFill>
                          <a:effectLst/>
                          <a:latin typeface="Calibri" panose="020F0502020204030204" pitchFamily="34" charset="0"/>
                        </a:rPr>
                        <a:t>(≤ 10 m anchura)</a:t>
                      </a:r>
                      <a:r>
                        <a:rPr lang="es-ES" sz="500" b="1" i="0" u="none" strike="noStrike">
                          <a:solidFill>
                            <a:srgbClr val="000000"/>
                          </a:solidFill>
                          <a:effectLst/>
                          <a:latin typeface="Calibri" panose="020F0502020204030204" pitchFamily="34" charset="0"/>
                        </a:rPr>
                        <a:t> (AB)</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2</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2685190717"/>
                  </a:ext>
                </a:extLst>
              </a:tr>
              <a:tr h="96118">
                <a:tc gridSpan="2">
                  <a:txBody>
                    <a:bodyPr/>
                    <a:lstStyle/>
                    <a:p>
                      <a:pPr algn="ctr" fontAlgn="ctr"/>
                      <a:r>
                        <a:rPr lang="es-ES" sz="500" b="1" i="0" u="none" strike="noStrike">
                          <a:solidFill>
                            <a:srgbClr val="000000"/>
                          </a:solidFill>
                          <a:effectLst/>
                          <a:latin typeface="Calibri" panose="020F0502020204030204" pitchFamily="34" charset="0"/>
                        </a:rPr>
                        <a:t>Grupos de árboles (AB)</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135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rowSpan="3" gridSpan="5">
                  <a:txBody>
                    <a:bodyPr/>
                    <a:lstStyle/>
                    <a:p>
                      <a:pPr algn="l" fontAlgn="ctr"/>
                      <a:r>
                        <a:rPr lang="es-ES" sz="500" b="0" i="0" u="none" strike="noStrike" dirty="0">
                          <a:solidFill>
                            <a:srgbClr val="000000"/>
                          </a:solidFill>
                          <a:effectLst/>
                          <a:latin typeface="Calibri" panose="020F0502020204030204" pitchFamily="34" charset="0"/>
                        </a:rPr>
                        <a:t>Las SENP que sean admisibles, tanto para BCAM 8.1 como para agroecosistemas extensivos de secano, </a:t>
                      </a:r>
                      <a:r>
                        <a:rPr lang="es-ES" sz="500" b="1" i="0" u="sng" strike="noStrike" dirty="0">
                          <a:solidFill>
                            <a:srgbClr val="000000"/>
                          </a:solidFill>
                          <a:effectLst/>
                          <a:latin typeface="Calibri" panose="020F0502020204030204" pitchFamily="34" charset="0"/>
                        </a:rPr>
                        <a:t>NO</a:t>
                      </a:r>
                      <a:r>
                        <a:rPr lang="es-ES" sz="500" b="0" i="0" u="none" strike="noStrike" dirty="0">
                          <a:solidFill>
                            <a:srgbClr val="000000"/>
                          </a:solidFill>
                          <a:effectLst/>
                          <a:latin typeface="Calibri" panose="020F0502020204030204" pitchFamily="34" charset="0"/>
                        </a:rPr>
                        <a:t> podrán computar simultáneamente para alcanzar los porcentajes mínimos establecidos en la norma de condicionalidad y la intervención medioambiental citadas.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es-ES"/>
                    </a:p>
                  </a:txBody>
                  <a:tcPr/>
                </a:tc>
                <a:tc rowSpan="3" hMerge="1">
                  <a:txBody>
                    <a:bodyPr/>
                    <a:lstStyle/>
                    <a:p>
                      <a:endParaRPr lang="es-ES"/>
                    </a:p>
                  </a:txBody>
                  <a:tcPr/>
                </a:tc>
                <a:tc rowSpan="3" hMerge="1">
                  <a:txBody>
                    <a:bodyPr/>
                    <a:lstStyle/>
                    <a:p>
                      <a:endParaRPr lang="es-ES"/>
                    </a:p>
                  </a:txBody>
                  <a:tcPr>
                    <a:lnL w="12700" cap="flat" cmpd="sng" algn="ctr">
                      <a:solidFill>
                        <a:srgbClr val="000000"/>
                      </a:solidFill>
                      <a:prstDash val="solid"/>
                      <a:round/>
                      <a:headEnd type="none" w="med" len="med"/>
                      <a:tailEnd type="none" w="med" len="med"/>
                    </a:lnL>
                  </a:tcPr>
                </a:tc>
                <a:tc rowSpan="3" hMerge="1">
                  <a:txBody>
                    <a:bodyPr/>
                    <a:lstStyle/>
                    <a:p>
                      <a:endParaRPr lang="es-ES"/>
                    </a:p>
                  </a:txBody>
                  <a:tcPr/>
                </a:tc>
                <a:extLst>
                  <a:ext uri="{0D108BD9-81ED-4DB2-BD59-A6C34878D82A}">
                    <a16:rowId xmlns:a16="http://schemas.microsoft.com/office/drawing/2014/main" val="1316648000"/>
                  </a:ext>
                </a:extLst>
              </a:tr>
              <a:tr h="96118">
                <a:tc gridSpan="2">
                  <a:txBody>
                    <a:bodyPr/>
                    <a:lstStyle/>
                    <a:p>
                      <a:pPr algn="ctr" fontAlgn="ctr"/>
                      <a:r>
                        <a:rPr lang="es-ES" sz="500" b="1" i="0" u="none" strike="noStrike">
                          <a:solidFill>
                            <a:srgbClr val="000000"/>
                          </a:solidFill>
                          <a:effectLst/>
                          <a:latin typeface="Calibri" panose="020F0502020204030204" pitchFamily="34" charset="0"/>
                        </a:rPr>
                        <a:t>Lindes de campo</a:t>
                      </a:r>
                      <a:r>
                        <a:rPr lang="es-ES" sz="500" b="0" i="0" u="none" strike="noStrike">
                          <a:solidFill>
                            <a:srgbClr val="000000"/>
                          </a:solidFill>
                          <a:effectLst/>
                          <a:latin typeface="Calibri" panose="020F0502020204030204" pitchFamily="34" charset="0"/>
                        </a:rPr>
                        <a:t> (≤ 10 m anchura)</a:t>
                      </a:r>
                      <a:r>
                        <a:rPr lang="es-ES" sz="500" b="1" i="0" u="none" strike="noStrike">
                          <a:solidFill>
                            <a:srgbClr val="000000"/>
                          </a:solidFill>
                          <a:effectLst/>
                          <a:latin typeface="Calibri" panose="020F0502020204030204" pitchFamily="34" charset="0"/>
                        </a:rPr>
                        <a:t> (LD)</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136</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539186238"/>
                  </a:ext>
                </a:extLst>
              </a:tr>
              <a:tr h="271644">
                <a:tc gridSpan="2">
                  <a:txBody>
                    <a:bodyPr/>
                    <a:lstStyle/>
                    <a:p>
                      <a:pPr algn="ctr" fontAlgn="ctr"/>
                      <a:r>
                        <a:rPr lang="es-ES" sz="500" b="1" i="0" u="none" strike="noStrike">
                          <a:solidFill>
                            <a:srgbClr val="000000"/>
                          </a:solidFill>
                          <a:effectLst/>
                          <a:latin typeface="Calibri" panose="020F0502020204030204" pitchFamily="34" charset="0"/>
                        </a:rPr>
                        <a:t>Charcas, lagunas, estanques y abrevaderos naturales                 </a:t>
                      </a:r>
                      <a:r>
                        <a:rPr lang="es-ES" sz="500" b="0" i="0" u="none" strike="noStrike">
                          <a:solidFill>
                            <a:srgbClr val="000000"/>
                          </a:solidFill>
                          <a:effectLst/>
                          <a:latin typeface="Calibri" panose="020F0502020204030204" pitchFamily="34" charset="0"/>
                        </a:rPr>
                        <a:t>(≤ 0,10 ha)</a:t>
                      </a:r>
                      <a:r>
                        <a:rPr lang="es-ES" sz="500" b="1" i="0" u="none" strike="noStrike">
                          <a:solidFill>
                            <a:srgbClr val="000000"/>
                          </a:solidFill>
                          <a:effectLst/>
                          <a:latin typeface="Calibri" panose="020F0502020204030204" pitchFamily="34" charset="0"/>
                        </a:rPr>
                        <a:t> (CH)</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137</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3616771001"/>
                  </a:ext>
                </a:extLst>
              </a:tr>
              <a:tr h="188895">
                <a:tc gridSpan="2">
                  <a:txBody>
                    <a:bodyPr/>
                    <a:lstStyle/>
                    <a:p>
                      <a:pPr algn="ctr" fontAlgn="ctr"/>
                      <a:r>
                        <a:rPr lang="es-ES" sz="500" b="1" i="0" u="none" strike="noStrike" dirty="0">
                          <a:solidFill>
                            <a:srgbClr val="000000"/>
                          </a:solidFill>
                          <a:effectLst/>
                          <a:latin typeface="Calibri" panose="020F0502020204030204" pitchFamily="34" charset="0"/>
                        </a:rPr>
                        <a:t>Islas o enclaves de vegetación o roca y majanos                                   </a:t>
                      </a:r>
                      <a:r>
                        <a:rPr lang="es-ES" sz="500" b="0" i="0" u="none" strike="noStrike" dirty="0">
                          <a:solidFill>
                            <a:srgbClr val="000000"/>
                          </a:solidFill>
                          <a:effectLst/>
                          <a:latin typeface="Calibri" panose="020F0502020204030204" pitchFamily="34" charset="0"/>
                        </a:rPr>
                        <a:t>  (≤ 010 ha)</a:t>
                      </a:r>
                      <a:r>
                        <a:rPr lang="es-ES" sz="500" b="1" i="0" u="none" strike="noStrike" dirty="0">
                          <a:solidFill>
                            <a:srgbClr val="000000"/>
                          </a:solidFill>
                          <a:effectLst/>
                          <a:latin typeface="Calibri" panose="020F0502020204030204" pitchFamily="34" charset="0"/>
                        </a:rPr>
                        <a:t> (IS)</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138</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500" b="0" i="0" u="none" strike="noStrike" dirty="0">
                          <a:solidFill>
                            <a:srgbClr val="000000"/>
                          </a:solidFill>
                          <a:effectLst/>
                          <a:latin typeface="Calibri" panose="020F0502020204030204" pitchFamily="34" charset="0"/>
                        </a:rPr>
                        <a:t> </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3" gridSpan="5">
                  <a:txBody>
                    <a:bodyPr/>
                    <a:lstStyle/>
                    <a:p>
                      <a:pPr algn="l" fontAlgn="ctr"/>
                      <a:r>
                        <a:rPr lang="es-ES" sz="500" b="0" i="0" u="none" strike="noStrike" dirty="0">
                          <a:solidFill>
                            <a:srgbClr val="000000"/>
                          </a:solidFill>
                          <a:effectLst/>
                          <a:latin typeface="Calibri" panose="020F0502020204030204" pitchFamily="34" charset="0"/>
                        </a:rPr>
                        <a:t>Las SENP que sean admisibles, tanto para P5 como para agroecosistemas extensivos de secano, </a:t>
                      </a:r>
                      <a:r>
                        <a:rPr lang="es-ES" sz="500" b="1" i="0" u="sng" strike="noStrike" dirty="0">
                          <a:solidFill>
                            <a:srgbClr val="000000"/>
                          </a:solidFill>
                          <a:effectLst/>
                          <a:latin typeface="Calibri" panose="020F0502020204030204" pitchFamily="34" charset="0"/>
                        </a:rPr>
                        <a:t>SÍ</a:t>
                      </a:r>
                      <a:r>
                        <a:rPr lang="es-ES" sz="500" b="0" i="0" u="none" strike="noStrike" dirty="0">
                          <a:solidFill>
                            <a:srgbClr val="000000"/>
                          </a:solidFill>
                          <a:effectLst/>
                          <a:latin typeface="Calibri" panose="020F0502020204030204" pitchFamily="34" charset="0"/>
                        </a:rPr>
                        <a:t> podrán computar simultáneamente para alcanzar los porcentajes mínimos establecidos en la práctica del ecorrégimen y la intervención  medioambiental citadas.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endParaRPr lang="es-ES"/>
                    </a:p>
                  </a:txBody>
                  <a:tcPr/>
                </a:tc>
                <a:tc rowSpan="3" hMerge="1">
                  <a:txBody>
                    <a:bodyPr/>
                    <a:lstStyle/>
                    <a:p>
                      <a:endParaRPr lang="es-ES"/>
                    </a:p>
                  </a:txBody>
                  <a:tcPr/>
                </a:tc>
                <a:tc rowSpan="3" hMerge="1">
                  <a:txBody>
                    <a:bodyPr/>
                    <a:lstStyle/>
                    <a:p>
                      <a:endParaRPr lang="es-ES"/>
                    </a:p>
                  </a:txBody>
                  <a:tcPr>
                    <a:lnL w="12700" cap="flat" cmpd="sng" algn="ctr">
                      <a:solidFill>
                        <a:srgbClr val="000000"/>
                      </a:solidFill>
                      <a:prstDash val="solid"/>
                      <a:round/>
                      <a:headEnd type="none" w="med" len="med"/>
                      <a:tailEnd type="none" w="med" len="med"/>
                    </a:lnL>
                  </a:tcPr>
                </a:tc>
                <a:tc rowSpan="3" hMerge="1">
                  <a:txBody>
                    <a:bodyPr/>
                    <a:lstStyle/>
                    <a:p>
                      <a:endParaRPr lang="es-ES"/>
                    </a:p>
                  </a:txBody>
                  <a:tcPr/>
                </a:tc>
                <a:extLst>
                  <a:ext uri="{0D108BD9-81ED-4DB2-BD59-A6C34878D82A}">
                    <a16:rowId xmlns:a16="http://schemas.microsoft.com/office/drawing/2014/main" val="4228777259"/>
                  </a:ext>
                </a:extLst>
              </a:tr>
              <a:tr h="96118">
                <a:tc gridSpan="2">
                  <a:txBody>
                    <a:bodyPr/>
                    <a:lstStyle/>
                    <a:p>
                      <a:pPr algn="ctr" fontAlgn="ctr"/>
                      <a:r>
                        <a:rPr lang="es-ES" sz="500" b="1" i="0" u="none" strike="noStrike">
                          <a:solidFill>
                            <a:srgbClr val="000000"/>
                          </a:solidFill>
                          <a:effectLst/>
                          <a:latin typeface="Calibri" panose="020F0502020204030204" pitchFamily="34" charset="0"/>
                        </a:rPr>
                        <a:t>Muros de piedra (MU)</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222</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500" b="0" i="0" u="none" strike="noStrike" dirty="0">
                          <a:solidFill>
                            <a:srgbClr val="000000"/>
                          </a:solidFill>
                          <a:effectLst/>
                          <a:latin typeface="Calibri" panose="020F0502020204030204" pitchFamily="34" charset="0"/>
                        </a:rPr>
                        <a:t> </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344438174"/>
                  </a:ext>
                </a:extLst>
              </a:tr>
              <a:tr h="188895">
                <a:tc gridSpan="2">
                  <a:txBody>
                    <a:bodyPr/>
                    <a:lstStyle/>
                    <a:p>
                      <a:pPr algn="ctr" fontAlgn="ctr"/>
                      <a:r>
                        <a:rPr lang="es-ES" sz="500" b="1" i="0" u="none" strike="noStrike">
                          <a:solidFill>
                            <a:srgbClr val="000000"/>
                          </a:solidFill>
                          <a:effectLst/>
                          <a:latin typeface="Calibri" panose="020F0502020204030204" pitchFamily="34" charset="0"/>
                        </a:rPr>
                        <a:t>Pequeñas construcciones de arquitectura tradicional (CO)</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215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ES" sz="500" b="0" i="0" u="none" strike="noStrike" dirty="0">
                          <a:solidFill>
                            <a:srgbClr val="000000"/>
                          </a:solidFill>
                          <a:effectLst/>
                          <a:latin typeface="Calibri" panose="020F0502020204030204" pitchFamily="34" charset="0"/>
                        </a:rPr>
                        <a:t> </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309384307"/>
                  </a:ext>
                </a:extLst>
              </a:tr>
            </a:tbl>
          </a:graphicData>
        </a:graphic>
      </p:graphicFrame>
      <p:sp>
        <p:nvSpPr>
          <p:cNvPr id="2" name="Explosión: 8 puntos 1">
            <a:extLst>
              <a:ext uri="{FF2B5EF4-FFF2-40B4-BE49-F238E27FC236}">
                <a16:creationId xmlns:a16="http://schemas.microsoft.com/office/drawing/2014/main" id="{69CDBC77-3A10-184E-E72C-112218EEE675}"/>
              </a:ext>
            </a:extLst>
          </p:cNvPr>
          <p:cNvSpPr/>
          <p:nvPr/>
        </p:nvSpPr>
        <p:spPr>
          <a:xfrm>
            <a:off x="251520" y="97667"/>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408948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823" r="78000"/>
          <a:stretch/>
        </p:blipFill>
        <p:spPr bwMode="auto">
          <a:xfrm>
            <a:off x="457200" y="1340767"/>
            <a:ext cx="1810544" cy="4349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065D9B9F-A012-16F2-8D2E-467092BF38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5" name="2 Grupo">
            <a:extLst>
              <a:ext uri="{FF2B5EF4-FFF2-40B4-BE49-F238E27FC236}">
                <a16:creationId xmlns:a16="http://schemas.microsoft.com/office/drawing/2014/main" id="{2DB22046-8C5D-F95F-6C63-F51B6EE26A3C}"/>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1FA64661-9F02-261F-B7D2-D09ACE11984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0FE6F405-4931-2C7D-3018-C279836AE28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B7D0DAAF-C781-8202-B092-CFD05FBCF3C8}"/>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2 Marcador de contenido">
            <a:extLst>
              <a:ext uri="{FF2B5EF4-FFF2-40B4-BE49-F238E27FC236}">
                <a16:creationId xmlns:a16="http://schemas.microsoft.com/office/drawing/2014/main" id="{B59E34C0-3ED9-3B40-A601-989540F3C22E}"/>
              </a:ext>
            </a:extLst>
          </p:cNvPr>
          <p:cNvSpPr txBox="1">
            <a:spLocks/>
          </p:cNvSpPr>
          <p:nvPr/>
        </p:nvSpPr>
        <p:spPr>
          <a:xfrm>
            <a:off x="2061975" y="1351165"/>
            <a:ext cx="6419056" cy="41660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es-ES" b="1" dirty="0">
                <a:solidFill>
                  <a:srgbClr val="FF0000"/>
                </a:solidFill>
              </a:rPr>
              <a:t>EXCEPCIONALIDAD CAMPAÑA AGRÍCOLA 2022-23</a:t>
            </a:r>
          </a:p>
        </p:txBody>
      </p:sp>
      <p:sp>
        <p:nvSpPr>
          <p:cNvPr id="10" name="CuadroTexto 9">
            <a:extLst>
              <a:ext uri="{FF2B5EF4-FFF2-40B4-BE49-F238E27FC236}">
                <a16:creationId xmlns:a16="http://schemas.microsoft.com/office/drawing/2014/main" id="{C35592B0-31D5-F9F6-96EC-AAE0379C1779}"/>
              </a:ext>
            </a:extLst>
          </p:cNvPr>
          <p:cNvSpPr txBox="1"/>
          <p:nvPr/>
        </p:nvSpPr>
        <p:spPr>
          <a:xfrm>
            <a:off x="2153010" y="2348880"/>
            <a:ext cx="6400800" cy="3939540"/>
          </a:xfrm>
          <a:prstGeom prst="rect">
            <a:avLst/>
          </a:prstGeom>
          <a:noFill/>
        </p:spPr>
        <p:txBody>
          <a:bodyPr wrap="square">
            <a:spAutoFit/>
          </a:bodyPr>
          <a:lstStyle/>
          <a:p>
            <a:pPr lvl="1">
              <a:spcBef>
                <a:spcPts val="0"/>
              </a:spcBef>
              <a:spcAft>
                <a:spcPts val="600"/>
              </a:spcAft>
            </a:pPr>
            <a:r>
              <a:rPr lang="es-ES" sz="2400" dirty="0"/>
              <a:t>- En general, </a:t>
            </a:r>
            <a:r>
              <a:rPr lang="es-ES" sz="2400" b="1" dirty="0"/>
              <a:t>NO</a:t>
            </a:r>
            <a:r>
              <a:rPr lang="es-ES" sz="2400" dirty="0"/>
              <a:t> habrá que cumplir con esta 	BCAM 8</a:t>
            </a:r>
          </a:p>
          <a:p>
            <a:pPr marL="800100" lvl="1" indent="-342900">
              <a:spcBef>
                <a:spcPts val="0"/>
              </a:spcBef>
              <a:spcAft>
                <a:spcPts val="600"/>
              </a:spcAft>
              <a:buFontTx/>
              <a:buChar char="-"/>
            </a:pPr>
            <a:r>
              <a:rPr lang="es-ES" sz="2400" dirty="0"/>
              <a:t>Pero en los casos en que se solicite un </a:t>
            </a:r>
            <a:r>
              <a:rPr lang="es-ES" sz="2400" b="1" dirty="0" err="1"/>
              <a:t>ecoregímen</a:t>
            </a:r>
            <a:r>
              <a:rPr lang="es-ES" sz="2400" b="1" dirty="0"/>
              <a:t> P5  </a:t>
            </a:r>
            <a:r>
              <a:rPr lang="es-ES" sz="2400" dirty="0"/>
              <a:t>(espacios de biodiversidad)     </a:t>
            </a:r>
            <a:r>
              <a:rPr lang="es-ES" sz="2400" b="1" dirty="0">
                <a:solidFill>
                  <a:srgbClr val="FF0000"/>
                </a:solidFill>
              </a:rPr>
              <a:t>SÍ</a:t>
            </a:r>
            <a:r>
              <a:rPr lang="es-ES" sz="2400" b="1" dirty="0"/>
              <a:t> que habrá que respetar la BCAM 8 </a:t>
            </a:r>
            <a:r>
              <a:rPr lang="es-ES" sz="2400" dirty="0"/>
              <a:t>en la totalidad de las tierras de cultivo de la explotación</a:t>
            </a:r>
          </a:p>
          <a:p>
            <a:pPr marL="800100" lvl="1" indent="-342900">
              <a:spcBef>
                <a:spcPts val="0"/>
              </a:spcBef>
              <a:spcAft>
                <a:spcPts val="600"/>
              </a:spcAft>
              <a:buFontTx/>
              <a:buChar char="-"/>
            </a:pPr>
            <a:r>
              <a:rPr lang="es-ES" sz="2400" dirty="0"/>
              <a:t>Nota: en la superficie “liberada”, no dedicada al barbecho, no se puede sembrar maíz ni soja </a:t>
            </a:r>
          </a:p>
        </p:txBody>
      </p:sp>
      <p:grpSp>
        <p:nvGrpSpPr>
          <p:cNvPr id="4" name="Grupo 3">
            <a:extLst>
              <a:ext uri="{FF2B5EF4-FFF2-40B4-BE49-F238E27FC236}">
                <a16:creationId xmlns:a16="http://schemas.microsoft.com/office/drawing/2014/main" id="{33B9F1E3-0E0B-72D5-9CA7-F0968A2D33EE}"/>
              </a:ext>
            </a:extLst>
          </p:cNvPr>
          <p:cNvGrpSpPr/>
          <p:nvPr/>
        </p:nvGrpSpPr>
        <p:grpSpPr>
          <a:xfrm>
            <a:off x="1115616" y="5085184"/>
            <a:ext cx="485800" cy="410149"/>
            <a:chOff x="5914525" y="6220433"/>
            <a:chExt cx="485800" cy="410149"/>
          </a:xfrm>
        </p:grpSpPr>
        <p:sp>
          <p:nvSpPr>
            <p:cNvPr id="9" name="Botón de acción: ir hacia delante o siguiente 8">
              <a:hlinkClick r:id="" action="ppaction://hlinkshowjump?jump=nextslide" highlightClick="1"/>
              <a:extLst>
                <a:ext uri="{FF2B5EF4-FFF2-40B4-BE49-F238E27FC236}">
                  <a16:creationId xmlns:a16="http://schemas.microsoft.com/office/drawing/2014/main" id="{3D31EF75-D2FA-5BD6-4D75-B8ADBBE6AC20}"/>
                </a:ext>
              </a:extLst>
            </p:cNvPr>
            <p:cNvSpPr/>
            <p:nvPr/>
          </p:nvSpPr>
          <p:spPr>
            <a:xfrm>
              <a:off x="5915505" y="622043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1" name="CuadroTexto 10">
              <a:hlinkClick r:id="" action="ppaction://noaction"/>
              <a:extLst>
                <a:ext uri="{FF2B5EF4-FFF2-40B4-BE49-F238E27FC236}">
                  <a16:creationId xmlns:a16="http://schemas.microsoft.com/office/drawing/2014/main" id="{1E334CDD-7B22-08AA-2275-8585FB5B4BC3}"/>
                </a:ext>
              </a:extLst>
            </p:cNvPr>
            <p:cNvSpPr txBox="1"/>
            <p:nvPr/>
          </p:nvSpPr>
          <p:spPr>
            <a:xfrm>
              <a:off x="5914525" y="6261250"/>
              <a:ext cx="485800" cy="369332"/>
            </a:xfrm>
            <a:prstGeom prst="rect">
              <a:avLst/>
            </a:prstGeom>
            <a:noFill/>
          </p:spPr>
          <p:txBody>
            <a:bodyPr wrap="square">
              <a:spAutoFit/>
            </a:bodyPr>
            <a:lstStyle/>
            <a:p>
              <a:r>
                <a:rPr lang="es-ES" dirty="0"/>
                <a:t>P5</a:t>
              </a:r>
            </a:p>
          </p:txBody>
        </p:sp>
      </p:grpSp>
    </p:spTree>
    <p:extLst>
      <p:ext uri="{BB962C8B-B14F-4D97-AF65-F5344CB8AC3E}">
        <p14:creationId xmlns:p14="http://schemas.microsoft.com/office/powerpoint/2010/main" val="17378864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5C870D5-25F1-80F5-DBB0-33A82C77844B}"/>
              </a:ext>
            </a:extLst>
          </p:cNvPr>
          <p:cNvPicPr>
            <a:picLocks noChangeAspect="1"/>
          </p:cNvPicPr>
          <p:nvPr/>
        </p:nvPicPr>
        <p:blipFill>
          <a:blip r:embed="rId2"/>
          <a:stretch>
            <a:fillRect/>
          </a:stretch>
        </p:blipFill>
        <p:spPr>
          <a:xfrm>
            <a:off x="251520" y="1608863"/>
            <a:ext cx="8547652" cy="3931920"/>
          </a:xfrm>
          <a:prstGeom prst="rect">
            <a:avLst/>
          </a:prstGeom>
        </p:spPr>
      </p:pic>
      <p:pic>
        <p:nvPicPr>
          <p:cNvPr id="6" name="3 Imagen">
            <a:extLst>
              <a:ext uri="{FF2B5EF4-FFF2-40B4-BE49-F238E27FC236}">
                <a16:creationId xmlns:a16="http://schemas.microsoft.com/office/drawing/2014/main" id="{BD712916-6F87-57C7-EEAB-E151C57BA32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7" name="Picture 3">
            <a:extLst>
              <a:ext uri="{FF2B5EF4-FFF2-40B4-BE49-F238E27FC236}">
                <a16:creationId xmlns:a16="http://schemas.microsoft.com/office/drawing/2014/main" id="{0F429BA6-5150-8F8D-C03F-C45EEF2C52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3677" y="2564904"/>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2 Grupo">
            <a:extLst>
              <a:ext uri="{FF2B5EF4-FFF2-40B4-BE49-F238E27FC236}">
                <a16:creationId xmlns:a16="http://schemas.microsoft.com/office/drawing/2014/main" id="{F5457020-65E0-ED4B-8E05-C89BC46B9741}"/>
              </a:ext>
            </a:extLst>
          </p:cNvPr>
          <p:cNvGrpSpPr>
            <a:grpSpLocks/>
          </p:cNvGrpSpPr>
          <p:nvPr/>
        </p:nvGrpSpPr>
        <p:grpSpPr bwMode="auto">
          <a:xfrm>
            <a:off x="1258888" y="188913"/>
            <a:ext cx="4033192" cy="777875"/>
            <a:chOff x="0" y="0"/>
            <a:chExt cx="7467600" cy="777644"/>
          </a:xfrm>
        </p:grpSpPr>
        <p:sp>
          <p:nvSpPr>
            <p:cNvPr id="9" name="4 Rectángulo redondeado">
              <a:extLst>
                <a:ext uri="{FF2B5EF4-FFF2-40B4-BE49-F238E27FC236}">
                  <a16:creationId xmlns:a16="http://schemas.microsoft.com/office/drawing/2014/main" id="{513A53A0-4E77-C3A7-D4D4-EAA2A903A4C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5 Rectángulo">
              <a:extLst>
                <a:ext uri="{FF2B5EF4-FFF2-40B4-BE49-F238E27FC236}">
                  <a16:creationId xmlns:a16="http://schemas.microsoft.com/office/drawing/2014/main" id="{C4F475E0-1B34-F7B1-7A0D-5889F37BD663}"/>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1" name="2 Rectángulo">
            <a:extLst>
              <a:ext uri="{FF2B5EF4-FFF2-40B4-BE49-F238E27FC236}">
                <a16:creationId xmlns:a16="http://schemas.microsoft.com/office/drawing/2014/main" id="{DE9B1500-5B36-8F72-C7C8-6AC4B351F776}"/>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Tree>
    <p:extLst>
      <p:ext uri="{BB962C8B-B14F-4D97-AF65-F5344CB8AC3E}">
        <p14:creationId xmlns:p14="http://schemas.microsoft.com/office/powerpoint/2010/main" val="854853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0542" y="1103291"/>
            <a:ext cx="8229600" cy="4137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F3AC32F2-E4A1-60B5-7AEB-70827F40984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4" name="2 Grupo">
            <a:extLst>
              <a:ext uri="{FF2B5EF4-FFF2-40B4-BE49-F238E27FC236}">
                <a16:creationId xmlns:a16="http://schemas.microsoft.com/office/drawing/2014/main" id="{39FD0EAC-04E4-5539-0B7E-637EC0E283F2}"/>
              </a:ext>
            </a:extLst>
          </p:cNvPr>
          <p:cNvGrpSpPr>
            <a:grpSpLocks/>
          </p:cNvGrpSpPr>
          <p:nvPr/>
        </p:nvGrpSpPr>
        <p:grpSpPr bwMode="auto">
          <a:xfrm>
            <a:off x="1258888" y="188913"/>
            <a:ext cx="4033192" cy="777875"/>
            <a:chOff x="0" y="0"/>
            <a:chExt cx="7467600" cy="777644"/>
          </a:xfrm>
        </p:grpSpPr>
        <p:sp>
          <p:nvSpPr>
            <p:cNvPr id="5" name="4 Rectángulo redondeado">
              <a:extLst>
                <a:ext uri="{FF2B5EF4-FFF2-40B4-BE49-F238E27FC236}">
                  <a16:creationId xmlns:a16="http://schemas.microsoft.com/office/drawing/2014/main" id="{EF1F360E-961A-0828-45D9-804CDA6DF13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a:extLst>
                <a:ext uri="{FF2B5EF4-FFF2-40B4-BE49-F238E27FC236}">
                  <a16:creationId xmlns:a16="http://schemas.microsoft.com/office/drawing/2014/main" id="{546B5959-CC5A-ADB3-F71B-89D9FD99D87A}"/>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6B60BB39-7E16-E6FC-AD8E-296B8DC09EA0}"/>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8" name="Picture 2">
            <a:extLst>
              <a:ext uri="{FF2B5EF4-FFF2-40B4-BE49-F238E27FC236}">
                <a16:creationId xmlns:a16="http://schemas.microsoft.com/office/drawing/2014/main" id="{7C83DA7F-6C10-B017-F881-546776C26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4296" y="1140825"/>
            <a:ext cx="539242" cy="559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uadroTexto 1">
            <a:extLst>
              <a:ext uri="{FF2B5EF4-FFF2-40B4-BE49-F238E27FC236}">
                <a16:creationId xmlns:a16="http://schemas.microsoft.com/office/drawing/2014/main" id="{C468954A-CF3D-78D0-878E-4596D713B1E9}"/>
              </a:ext>
            </a:extLst>
          </p:cNvPr>
          <p:cNvSpPr txBox="1"/>
          <p:nvPr/>
        </p:nvSpPr>
        <p:spPr>
          <a:xfrm>
            <a:off x="4067944" y="1562308"/>
            <a:ext cx="5688631" cy="276999"/>
          </a:xfrm>
          <a:prstGeom prst="rect">
            <a:avLst/>
          </a:prstGeom>
          <a:noFill/>
        </p:spPr>
        <p:txBody>
          <a:bodyPr wrap="square">
            <a:spAutoFit/>
          </a:bodyPr>
          <a:lstStyle/>
          <a:p>
            <a:r>
              <a:rPr lang="es-ES" sz="1200" dirty="0">
                <a:solidFill>
                  <a:schemeClr val="tx2"/>
                </a:solidFill>
                <a:latin typeface="Candara" panose="020E0502030303020204" pitchFamily="34" charset="0"/>
              </a:rPr>
              <a:t>*  Según RD 1051 de Nutrición Sostenible de Suelos (RDNS)</a:t>
            </a:r>
          </a:p>
        </p:txBody>
      </p:sp>
      <p:sp>
        <p:nvSpPr>
          <p:cNvPr id="14" name="CuadroTexto 13">
            <a:extLst>
              <a:ext uri="{FF2B5EF4-FFF2-40B4-BE49-F238E27FC236}">
                <a16:creationId xmlns:a16="http://schemas.microsoft.com/office/drawing/2014/main" id="{E0E688A3-9CC6-6297-DE3C-5A12C3BD2638}"/>
              </a:ext>
            </a:extLst>
          </p:cNvPr>
          <p:cNvSpPr txBox="1"/>
          <p:nvPr/>
        </p:nvSpPr>
        <p:spPr>
          <a:xfrm>
            <a:off x="2627784" y="1994000"/>
            <a:ext cx="6293639" cy="5201424"/>
          </a:xfrm>
          <a:prstGeom prst="rect">
            <a:avLst/>
          </a:prstGeom>
          <a:solidFill>
            <a:schemeClr val="bg1"/>
          </a:solidFill>
        </p:spPr>
        <p:txBody>
          <a:bodyPr wrap="square">
            <a:spAutoFit/>
          </a:bodyPr>
          <a:lstStyle/>
          <a:p>
            <a:pPr algn="just"/>
            <a:r>
              <a:rPr lang="es-ES" sz="1200" dirty="0">
                <a:cs typeface="Arial" panose="020B0604020202020204" pitchFamily="34" charset="0"/>
              </a:rPr>
              <a:t>Todas las operaciones de aporte de nutrientes o materia orgánica al suelo deben de estar correctamente registradas en el </a:t>
            </a:r>
            <a:r>
              <a:rPr lang="es-ES" sz="1200" b="1" dirty="0">
                <a:cs typeface="Arial" panose="020B0604020202020204" pitchFamily="34" charset="0"/>
              </a:rPr>
              <a:t>CUADERNO DIGITAL de explotación.</a:t>
            </a:r>
          </a:p>
          <a:p>
            <a:pPr algn="just"/>
            <a:endParaRPr lang="es-ES" sz="800" b="1" dirty="0">
              <a:cs typeface="Arial" panose="020B0604020202020204" pitchFamily="34" charset="0"/>
            </a:endParaRPr>
          </a:p>
          <a:p>
            <a:pPr marL="628650" lvl="1" indent="-171450" algn="just">
              <a:buFont typeface="Arial" panose="020B0604020202020204" pitchFamily="34" charset="0"/>
              <a:buChar char="•"/>
            </a:pPr>
            <a:r>
              <a:rPr lang="es-ES" sz="1200" dirty="0">
                <a:cs typeface="Arial" panose="020B0604020202020204" pitchFamily="34" charset="0"/>
              </a:rPr>
              <a:t>A partir de 1 de septiembre de 2024, para las explotaciones que cumplan alguna de las siguientes condiciones:</a:t>
            </a:r>
          </a:p>
          <a:p>
            <a:pPr marL="1085850" lvl="2" indent="-171450" algn="just">
              <a:buFont typeface="Arial" panose="020B0604020202020204" pitchFamily="34" charset="0"/>
              <a:buChar char="•"/>
            </a:pPr>
            <a:r>
              <a:rPr lang="es-ES" sz="1200" dirty="0">
                <a:solidFill>
                  <a:srgbClr val="000000"/>
                </a:solidFill>
                <a:effectLst/>
                <a:ea typeface="Calibri" panose="020F0502020204030204" pitchFamily="34" charset="0"/>
                <a:cs typeface="Arial" panose="020B0604020202020204" pitchFamily="34" charset="0"/>
              </a:rPr>
              <a:t>Superen las superficies (</a:t>
            </a:r>
            <a:r>
              <a:rPr lang="es-ES" sz="1200" dirty="0">
                <a:cs typeface="Arial" panose="020B0604020202020204" pitchFamily="34" charset="0"/>
              </a:rPr>
              <a:t>30 ha de tierra de cultivo o 30 ha de pastos permanentes o  10 ha de cultivos permanentes).</a:t>
            </a:r>
          </a:p>
          <a:p>
            <a:pPr marL="1085850" lvl="2" indent="-171450" algn="just">
              <a:buFont typeface="Arial" panose="020B0604020202020204" pitchFamily="34" charset="0"/>
              <a:buChar char="•"/>
            </a:pPr>
            <a:r>
              <a:rPr lang="es-ES" sz="1200" dirty="0">
                <a:cs typeface="Arial" panose="020B0604020202020204" pitchFamily="34" charset="0"/>
              </a:rPr>
              <a:t>Sobre el total de su superficie tengan más de 5 ha de regadío.</a:t>
            </a:r>
          </a:p>
          <a:p>
            <a:pPr marL="1085850" lvl="2" indent="-171450" algn="just">
              <a:buFont typeface="Arial" panose="020B0604020202020204" pitchFamily="34" charset="0"/>
              <a:buChar char="•"/>
            </a:pPr>
            <a:r>
              <a:rPr lang="es-ES" sz="1200" dirty="0">
                <a:cs typeface="Arial" panose="020B0604020202020204" pitchFamily="34" charset="0"/>
              </a:rPr>
              <a:t>Dispongan de al menos 0,1 has de invernadero.</a:t>
            </a:r>
          </a:p>
          <a:p>
            <a:pPr marL="628650" lvl="1" indent="-171450" algn="just">
              <a:buFont typeface="Arial" panose="020B0604020202020204" pitchFamily="34" charset="0"/>
              <a:buChar char="•"/>
            </a:pPr>
            <a:r>
              <a:rPr lang="es-ES" sz="1200" dirty="0">
                <a:cs typeface="Arial" panose="020B0604020202020204" pitchFamily="34" charset="0"/>
              </a:rPr>
              <a:t>A partir de 1 de septiembre de 2025 para el resto.</a:t>
            </a:r>
          </a:p>
          <a:p>
            <a:pPr marL="628650" lvl="1" indent="-171450" algn="just">
              <a:buFont typeface="Arial" panose="020B0604020202020204" pitchFamily="34" charset="0"/>
              <a:buChar char="•"/>
            </a:pPr>
            <a:r>
              <a:rPr lang="es-ES" sz="1200" dirty="0">
                <a:cs typeface="Arial" panose="020B0604020202020204" pitchFamily="34" charset="0"/>
              </a:rPr>
              <a:t>Quedan eximidas indefinidamente de CUE las explotaciones con superficie de tierras de cultivo+ permanentes ≤ 5 has y de regadío ≤ 1 ha. Y las que tengan sólo pastos en los que no apliquen fertilizantes  </a:t>
            </a:r>
          </a:p>
          <a:p>
            <a:pPr marL="0" indent="0" algn="just">
              <a:buNone/>
            </a:pPr>
            <a:endParaRPr lang="es-ES" sz="1200" dirty="0">
              <a:cs typeface="Arial" panose="020B0604020202020204" pitchFamily="34" charset="0"/>
            </a:endParaRPr>
          </a:p>
          <a:p>
            <a:pPr algn="just"/>
            <a:r>
              <a:rPr lang="es-ES" sz="1200" dirty="0">
                <a:cs typeface="Arial" panose="020B0604020202020204" pitchFamily="34" charset="0"/>
              </a:rPr>
              <a:t>Contar con un </a:t>
            </a:r>
            <a:r>
              <a:rPr lang="es-ES" sz="1200" b="1" dirty="0">
                <a:cs typeface="Arial" panose="020B0604020202020204" pitchFamily="34" charset="0"/>
              </a:rPr>
              <a:t>PLAN DE ABONADO </a:t>
            </a:r>
            <a:r>
              <a:rPr lang="es-ES" sz="1200" dirty="0">
                <a:cs typeface="Arial" panose="020B0604020202020204" pitchFamily="34" charset="0"/>
              </a:rPr>
              <a:t>para cada unidad de producción integrante de la misma.</a:t>
            </a:r>
            <a:r>
              <a:rPr lang="es-ES" sz="1200" b="0" i="0" u="none" strike="noStrike" baseline="0" dirty="0">
                <a:solidFill>
                  <a:srgbClr val="000000"/>
                </a:solidFill>
                <a:cs typeface="Arial" panose="020B0604020202020204" pitchFamily="34" charset="0"/>
              </a:rPr>
              <a:t> </a:t>
            </a:r>
          </a:p>
          <a:p>
            <a:pPr lvl="1" algn="just"/>
            <a:r>
              <a:rPr lang="es-ES" sz="1200" b="0" i="0" u="none" strike="noStrike" baseline="0" dirty="0">
                <a:solidFill>
                  <a:srgbClr val="000000"/>
                </a:solidFill>
                <a:cs typeface="Arial" panose="020B0604020202020204" pitchFamily="34" charset="0"/>
              </a:rPr>
              <a:t>Se exceptúa de esta obligación a las unidades de producción que no superen las 10 has de superficie, siempre que sean de secano o estén dedicadas únicamente a pastos o cultivos forrajeros para autoconsumo. </a:t>
            </a:r>
          </a:p>
          <a:p>
            <a:pPr marL="457200" indent="-457200" algn="just">
              <a:buFont typeface="+mj-lt"/>
              <a:buAutoNum type="arabicParenR" startAt="2"/>
            </a:pPr>
            <a:endParaRPr lang="es-ES" sz="1200" dirty="0">
              <a:solidFill>
                <a:srgbClr val="000000"/>
              </a:solidFill>
              <a:cs typeface="Arial" panose="020B0604020202020204" pitchFamily="34" charset="0"/>
            </a:endParaRPr>
          </a:p>
          <a:p>
            <a:pPr algn="just"/>
            <a:r>
              <a:rPr lang="es-ES" sz="1200" b="1" i="0" u="none" strike="noStrike" baseline="0" dirty="0">
                <a:solidFill>
                  <a:srgbClr val="000000"/>
                </a:solidFill>
                <a:cs typeface="Arial" panose="020B0604020202020204" pitchFamily="34" charset="0"/>
              </a:rPr>
              <a:t>Aplicación localizada de PURINES y enterrado de ESTIÉRCOLES sólidos</a:t>
            </a:r>
            <a:r>
              <a:rPr lang="es-ES" sz="1200" b="0" i="0" u="none" strike="noStrike" baseline="0" dirty="0">
                <a:solidFill>
                  <a:srgbClr val="000000"/>
                </a:solidFill>
                <a:cs typeface="Arial" panose="020B0604020202020204" pitchFamily="34" charset="0"/>
              </a:rPr>
              <a:t>: </a:t>
            </a:r>
          </a:p>
          <a:p>
            <a:pPr marL="628650" lvl="1" indent="-171450" algn="just">
              <a:buFont typeface="Arial" panose="020B0604020202020204" pitchFamily="34" charset="0"/>
              <a:buChar char="•"/>
            </a:pPr>
            <a:r>
              <a:rPr lang="es-ES" sz="1200" b="0" i="0" u="none" strike="noStrike" baseline="0" dirty="0">
                <a:solidFill>
                  <a:srgbClr val="000000"/>
                </a:solidFill>
                <a:cs typeface="Arial" panose="020B0604020202020204" pitchFamily="34" charset="0"/>
              </a:rPr>
              <a:t>Se prohíbe la aplicación de purines mediante sistemas de plato, abanico y por cañón, salvo en los recintos con pendientes medias superiores al 10%.</a:t>
            </a:r>
          </a:p>
          <a:p>
            <a:pPr marL="628650" lvl="1" indent="-171450" algn="just">
              <a:buFont typeface="Arial" panose="020B0604020202020204" pitchFamily="34" charset="0"/>
              <a:buChar char="•"/>
            </a:pPr>
            <a:r>
              <a:rPr lang="es-ES" sz="1200" b="0" i="0" u="none" strike="noStrike" baseline="0" dirty="0">
                <a:solidFill>
                  <a:srgbClr val="000000"/>
                </a:solidFill>
                <a:cs typeface="Arial" panose="020B0604020202020204" pitchFamily="34" charset="0"/>
              </a:rPr>
              <a:t>Tampoco</a:t>
            </a:r>
            <a:r>
              <a:rPr lang="es-ES" sz="1200" b="0" i="0" u="none" strike="noStrike" dirty="0">
                <a:solidFill>
                  <a:srgbClr val="000000"/>
                </a:solidFill>
                <a:cs typeface="Arial" panose="020B0604020202020204" pitchFamily="34" charset="0"/>
              </a:rPr>
              <a:t> se podrán utilizar estos sistemas cuando la humedad del material sea &gt;90%</a:t>
            </a:r>
            <a:endParaRPr lang="es-ES" sz="1200" b="0" i="0" u="none" strike="noStrike" baseline="0" dirty="0">
              <a:solidFill>
                <a:srgbClr val="000000"/>
              </a:solidFill>
              <a:cs typeface="Arial" panose="020B0604020202020204" pitchFamily="34" charset="0"/>
            </a:endParaRPr>
          </a:p>
          <a:p>
            <a:pPr marL="628650" lvl="1" indent="-171450" algn="just">
              <a:buFont typeface="Arial" panose="020B0604020202020204" pitchFamily="34" charset="0"/>
              <a:buChar char="•"/>
            </a:pPr>
            <a:r>
              <a:rPr lang="es-ES" sz="1200" b="0" i="0" u="none" strike="noStrike" baseline="0" dirty="0">
                <a:solidFill>
                  <a:srgbClr val="000000"/>
                </a:solidFill>
                <a:cs typeface="Arial" panose="020B0604020202020204" pitchFamily="34" charset="0"/>
              </a:rPr>
              <a:t>Los estiércoles deben ser enterrados lo antes posible tras su aplicación y siempre en las primeras 12 horas, mediante arado de vertedera, </a:t>
            </a:r>
            <a:r>
              <a:rPr lang="es-ES" sz="1200" b="0" i="0" u="none" strike="noStrike" baseline="0" dirty="0" err="1">
                <a:solidFill>
                  <a:srgbClr val="000000"/>
                </a:solidFill>
                <a:cs typeface="Arial" panose="020B0604020202020204" pitchFamily="34" charset="0"/>
              </a:rPr>
              <a:t>chísel</a:t>
            </a:r>
            <a:r>
              <a:rPr lang="es-ES" sz="1200" b="0" i="0" u="none" strike="noStrike" baseline="0" dirty="0">
                <a:solidFill>
                  <a:srgbClr val="000000"/>
                </a:solidFill>
                <a:cs typeface="Arial" panose="020B0604020202020204" pitchFamily="34" charset="0"/>
              </a:rPr>
              <a:t>, cultivador o labor equivalente.</a:t>
            </a:r>
          </a:p>
          <a:p>
            <a:pPr marL="457200" indent="-457200" algn="just">
              <a:buFont typeface="+mj-lt"/>
              <a:buAutoNum type="arabicParenR" startAt="2"/>
            </a:pPr>
            <a:endParaRPr lang="es-ES" sz="1200" dirty="0">
              <a:solidFill>
                <a:srgbClr val="000000"/>
              </a:solidFill>
              <a:latin typeface="Arial" panose="020B0604020202020204" pitchFamily="34" charset="0"/>
              <a:cs typeface="Arial" panose="020B0604020202020204" pitchFamily="34" charset="0"/>
            </a:endParaRPr>
          </a:p>
          <a:p>
            <a:pPr marL="457200" indent="-457200" algn="just">
              <a:buFont typeface="+mj-lt"/>
              <a:buAutoNum type="arabicParenR" startAt="2"/>
            </a:pPr>
            <a:endParaRPr lang="es-E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83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 calcmode="lin" valueType="num">
                                      <p:cBhvr additive="base">
                                        <p:cTn id="1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anim calcmode="lin" valueType="num">
                                      <p:cBhvr additive="base">
                                        <p:cTn id="1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anim calcmode="lin" valueType="num">
                                      <p:cBhvr additive="base">
                                        <p:cTn id="19"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anim calcmode="lin" valueType="num">
                                      <p:cBhvr additive="base">
                                        <p:cTn id="23"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 calcmode="lin" valueType="num">
                                      <p:cBhvr additive="base">
                                        <p:cTn id="2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xEl>
                                              <p:pRg st="6" end="6"/>
                                            </p:txEl>
                                          </p:spTgt>
                                        </p:tgtEl>
                                        <p:attrNameLst>
                                          <p:attrName>style.visibility</p:attrName>
                                        </p:attrNameLst>
                                      </p:cBhvr>
                                      <p:to>
                                        <p:strVal val="visible"/>
                                      </p:to>
                                    </p:set>
                                    <p:anim calcmode="lin" valueType="num">
                                      <p:cBhvr additive="base">
                                        <p:cTn id="31"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4">
                                            <p:txEl>
                                              <p:pRg st="7" end="7"/>
                                            </p:txEl>
                                          </p:spTgt>
                                        </p:tgtEl>
                                        <p:attrNameLst>
                                          <p:attrName>style.visibility</p:attrName>
                                        </p:attrNameLst>
                                      </p:cBhvr>
                                      <p:to>
                                        <p:strVal val="visible"/>
                                      </p:to>
                                    </p:set>
                                    <p:anim calcmode="lin" valueType="num">
                                      <p:cBhvr additive="base">
                                        <p:cTn id="35"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4">
                                            <p:txEl>
                                              <p:pRg st="9" end="9"/>
                                            </p:txEl>
                                          </p:spTgt>
                                        </p:tgtEl>
                                        <p:attrNameLst>
                                          <p:attrName>style.visibility</p:attrName>
                                        </p:attrNameLst>
                                      </p:cBhvr>
                                      <p:to>
                                        <p:strVal val="visible"/>
                                      </p:to>
                                    </p:set>
                                    <p:anim calcmode="lin" valueType="num">
                                      <p:cBhvr additive="base">
                                        <p:cTn id="41"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 calcmode="lin" valueType="num">
                                      <p:cBhvr additive="base">
                                        <p:cTn id="47" dur="500" fill="hold"/>
                                        <p:tgtEl>
                                          <p:spTgt spid="14">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4">
                                            <p:txEl>
                                              <p:pRg st="12" end="12"/>
                                            </p:txEl>
                                          </p:spTgt>
                                        </p:tgtEl>
                                        <p:attrNameLst>
                                          <p:attrName>style.visibility</p:attrName>
                                        </p:attrNameLst>
                                      </p:cBhvr>
                                      <p:to>
                                        <p:strVal val="visible"/>
                                      </p:to>
                                    </p:set>
                                    <p:anim calcmode="lin" valueType="num">
                                      <p:cBhvr additive="base">
                                        <p:cTn id="53" dur="500" fill="hold"/>
                                        <p:tgtEl>
                                          <p:spTgt spid="14">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4">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4">
                                            <p:txEl>
                                              <p:pRg st="13" end="13"/>
                                            </p:txEl>
                                          </p:spTgt>
                                        </p:tgtEl>
                                        <p:attrNameLst>
                                          <p:attrName>style.visibility</p:attrName>
                                        </p:attrNameLst>
                                      </p:cBhvr>
                                      <p:to>
                                        <p:strVal val="visible"/>
                                      </p:to>
                                    </p:set>
                                    <p:anim calcmode="lin" valueType="num">
                                      <p:cBhvr additive="base">
                                        <p:cTn id="57" dur="500" fill="hold"/>
                                        <p:tgtEl>
                                          <p:spTgt spid="14">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4">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4">
                                            <p:txEl>
                                              <p:pRg st="14" end="14"/>
                                            </p:txEl>
                                          </p:spTgt>
                                        </p:tgtEl>
                                        <p:attrNameLst>
                                          <p:attrName>style.visibility</p:attrName>
                                        </p:attrNameLst>
                                      </p:cBhvr>
                                      <p:to>
                                        <p:strVal val="visible"/>
                                      </p:to>
                                    </p:set>
                                    <p:anim calcmode="lin" valueType="num">
                                      <p:cBhvr additive="base">
                                        <p:cTn id="61" dur="500" fill="hold"/>
                                        <p:tgtEl>
                                          <p:spTgt spid="14">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14" end="1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4">
                                            <p:txEl>
                                              <p:pRg st="15" end="15"/>
                                            </p:txEl>
                                          </p:spTgt>
                                        </p:tgtEl>
                                        <p:attrNameLst>
                                          <p:attrName>style.visibility</p:attrName>
                                        </p:attrNameLst>
                                      </p:cBhvr>
                                      <p:to>
                                        <p:strVal val="visible"/>
                                      </p:to>
                                    </p:set>
                                    <p:anim calcmode="lin" valueType="num">
                                      <p:cBhvr additive="base">
                                        <p:cTn id="65" dur="500" fill="hold"/>
                                        <p:tgtEl>
                                          <p:spTgt spid="14">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4">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3 Imagen">
            <a:extLst>
              <a:ext uri="{FF2B5EF4-FFF2-40B4-BE49-F238E27FC236}">
                <a16:creationId xmlns:a16="http://schemas.microsoft.com/office/drawing/2014/main" id="{F3AC32F2-E4A1-60B5-7AEB-70827F40984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4" name="2 Grupo">
            <a:extLst>
              <a:ext uri="{FF2B5EF4-FFF2-40B4-BE49-F238E27FC236}">
                <a16:creationId xmlns:a16="http://schemas.microsoft.com/office/drawing/2014/main" id="{39FD0EAC-04E4-5539-0B7E-637EC0E283F2}"/>
              </a:ext>
            </a:extLst>
          </p:cNvPr>
          <p:cNvGrpSpPr>
            <a:grpSpLocks/>
          </p:cNvGrpSpPr>
          <p:nvPr/>
        </p:nvGrpSpPr>
        <p:grpSpPr bwMode="auto">
          <a:xfrm>
            <a:off x="1258888" y="188913"/>
            <a:ext cx="6553472" cy="777875"/>
            <a:chOff x="0" y="0"/>
            <a:chExt cx="7467600" cy="777644"/>
          </a:xfrm>
        </p:grpSpPr>
        <p:sp>
          <p:nvSpPr>
            <p:cNvPr id="5" name="4 Rectángulo redondeado">
              <a:extLst>
                <a:ext uri="{FF2B5EF4-FFF2-40B4-BE49-F238E27FC236}">
                  <a16:creationId xmlns:a16="http://schemas.microsoft.com/office/drawing/2014/main" id="{EF1F360E-961A-0828-45D9-804CDA6DF13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a:extLst>
                <a:ext uri="{FF2B5EF4-FFF2-40B4-BE49-F238E27FC236}">
                  <a16:creationId xmlns:a16="http://schemas.microsoft.com/office/drawing/2014/main" id="{546B5959-CC5A-ADB3-F71B-89D9FD99D87A}"/>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6B60BB39-7E16-E6FC-AD8E-296B8DC09EA0}"/>
              </a:ext>
            </a:extLst>
          </p:cNvPr>
          <p:cNvSpPr>
            <a:spLocks noChangeArrowheads="1"/>
          </p:cNvSpPr>
          <p:nvPr/>
        </p:nvSpPr>
        <p:spPr bwMode="auto">
          <a:xfrm>
            <a:off x="1547813" y="347663"/>
            <a:ext cx="60244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 Incumplimientos </a:t>
            </a:r>
          </a:p>
        </p:txBody>
      </p:sp>
      <p:sp>
        <p:nvSpPr>
          <p:cNvPr id="11" name="CuadroTexto 10">
            <a:extLst>
              <a:ext uri="{FF2B5EF4-FFF2-40B4-BE49-F238E27FC236}">
                <a16:creationId xmlns:a16="http://schemas.microsoft.com/office/drawing/2014/main" id="{33AD2E2D-B8F7-E780-F71F-35B48FCD54C2}"/>
              </a:ext>
            </a:extLst>
          </p:cNvPr>
          <p:cNvSpPr txBox="1"/>
          <p:nvPr/>
        </p:nvSpPr>
        <p:spPr>
          <a:xfrm>
            <a:off x="1292324" y="1585654"/>
            <a:ext cx="6486600" cy="3139321"/>
          </a:xfrm>
          <a:prstGeom prst="rect">
            <a:avLst/>
          </a:prstGeom>
          <a:noFill/>
        </p:spPr>
        <p:txBody>
          <a:bodyPr wrap="square">
            <a:spAutoFit/>
          </a:bodyPr>
          <a:lstStyle/>
          <a:p>
            <a:pPr marL="0" lvl="1" indent="0">
              <a:spcBef>
                <a:spcPts val="1000"/>
              </a:spcBef>
              <a:buNone/>
            </a:pPr>
            <a:r>
              <a:rPr lang="es-ES" sz="1800" b="1" dirty="0">
                <a:solidFill>
                  <a:srgbClr val="FF0000"/>
                </a:solidFill>
              </a:rPr>
              <a:t>Valoración de incumplimientos </a:t>
            </a:r>
            <a:r>
              <a:rPr lang="es-ES" sz="1800" b="1" dirty="0"/>
              <a:t>en función de criterios:</a:t>
            </a:r>
          </a:p>
          <a:p>
            <a:pPr lvl="1"/>
            <a:endParaRPr lang="es-ES" sz="1800" u="sng" dirty="0">
              <a:solidFill>
                <a:srgbClr val="0070C0"/>
              </a:solidFill>
            </a:endParaRPr>
          </a:p>
          <a:p>
            <a:pPr lvl="1"/>
            <a:r>
              <a:rPr lang="es-ES" sz="1800" u="sng" dirty="0">
                <a:solidFill>
                  <a:srgbClr val="0070C0"/>
                </a:solidFill>
              </a:rPr>
              <a:t>Gravedad</a:t>
            </a:r>
            <a:r>
              <a:rPr lang="es-ES" sz="1800" dirty="0"/>
              <a:t>     (A = leve, B = grave, C = muy grave).</a:t>
            </a:r>
          </a:p>
          <a:p>
            <a:pPr lvl="1"/>
            <a:endParaRPr lang="es-ES" sz="1800" u="sng" dirty="0">
              <a:solidFill>
                <a:srgbClr val="0070C0"/>
              </a:solidFill>
            </a:endParaRPr>
          </a:p>
          <a:p>
            <a:pPr lvl="1"/>
            <a:r>
              <a:rPr lang="es-ES" sz="1800" u="sng" dirty="0">
                <a:solidFill>
                  <a:srgbClr val="0070C0"/>
                </a:solidFill>
              </a:rPr>
              <a:t>Alcance</a:t>
            </a:r>
            <a:r>
              <a:rPr lang="es-ES" sz="1800" dirty="0"/>
              <a:t>        (A = solo en la explotación, B = repercusiones fuera de la explotación).</a:t>
            </a:r>
          </a:p>
          <a:p>
            <a:pPr lvl="1"/>
            <a:endParaRPr lang="es-ES" sz="1800" u="sng" dirty="0">
              <a:solidFill>
                <a:srgbClr val="0070C0"/>
              </a:solidFill>
            </a:endParaRPr>
          </a:p>
          <a:p>
            <a:pPr lvl="1"/>
            <a:r>
              <a:rPr lang="es-ES" sz="1800" u="sng" dirty="0">
                <a:solidFill>
                  <a:srgbClr val="0070C0"/>
                </a:solidFill>
              </a:rPr>
              <a:t>Persistencia</a:t>
            </a:r>
            <a:r>
              <a:rPr lang="es-ES" sz="1800" dirty="0"/>
              <a:t>  (A= si/no existen efectos o duran menos de un año, B = existen efectos que duran más de un año, C = los efectos si/no son subsanables y condicionan el potencial productivo de la zona)</a:t>
            </a:r>
          </a:p>
        </p:txBody>
      </p:sp>
      <p:sp>
        <p:nvSpPr>
          <p:cNvPr id="12" name="Explosión: 8 puntos 11">
            <a:extLst>
              <a:ext uri="{FF2B5EF4-FFF2-40B4-BE49-F238E27FC236}">
                <a16:creationId xmlns:a16="http://schemas.microsoft.com/office/drawing/2014/main" id="{A4E1F584-83D4-75E8-BAC8-FAF119AC8EFC}"/>
              </a:ext>
            </a:extLst>
          </p:cNvPr>
          <p:cNvSpPr/>
          <p:nvPr/>
        </p:nvSpPr>
        <p:spPr>
          <a:xfrm>
            <a:off x="8244408" y="629308"/>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05736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a:extLst>
              <a:ext uri="{FF2B5EF4-FFF2-40B4-BE49-F238E27FC236}">
                <a16:creationId xmlns:a16="http://schemas.microsoft.com/office/drawing/2014/main" id="{39FD0EAC-04E4-5539-0B7E-637EC0E283F2}"/>
              </a:ext>
            </a:extLst>
          </p:cNvPr>
          <p:cNvGrpSpPr>
            <a:grpSpLocks/>
          </p:cNvGrpSpPr>
          <p:nvPr/>
        </p:nvGrpSpPr>
        <p:grpSpPr bwMode="auto">
          <a:xfrm>
            <a:off x="1258888" y="188913"/>
            <a:ext cx="6553472" cy="777875"/>
            <a:chOff x="0" y="0"/>
            <a:chExt cx="7467600" cy="777644"/>
          </a:xfrm>
        </p:grpSpPr>
        <p:sp>
          <p:nvSpPr>
            <p:cNvPr id="5" name="4 Rectángulo redondeado">
              <a:extLst>
                <a:ext uri="{FF2B5EF4-FFF2-40B4-BE49-F238E27FC236}">
                  <a16:creationId xmlns:a16="http://schemas.microsoft.com/office/drawing/2014/main" id="{EF1F360E-961A-0828-45D9-804CDA6DF13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a:extLst>
                <a:ext uri="{FF2B5EF4-FFF2-40B4-BE49-F238E27FC236}">
                  <a16:creationId xmlns:a16="http://schemas.microsoft.com/office/drawing/2014/main" id="{546B5959-CC5A-ADB3-F71B-89D9FD99D87A}"/>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6B60BB39-7E16-E6FC-AD8E-296B8DC09EA0}"/>
              </a:ext>
            </a:extLst>
          </p:cNvPr>
          <p:cNvSpPr>
            <a:spLocks noChangeArrowheads="1"/>
          </p:cNvSpPr>
          <p:nvPr/>
        </p:nvSpPr>
        <p:spPr bwMode="auto">
          <a:xfrm>
            <a:off x="1547813" y="347663"/>
            <a:ext cx="60244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 Incumplimientos </a:t>
            </a:r>
          </a:p>
        </p:txBody>
      </p:sp>
      <p:graphicFrame>
        <p:nvGraphicFramePr>
          <p:cNvPr id="2" name="Marcador de contenido 6">
            <a:extLst>
              <a:ext uri="{FF2B5EF4-FFF2-40B4-BE49-F238E27FC236}">
                <a16:creationId xmlns:a16="http://schemas.microsoft.com/office/drawing/2014/main" id="{8CE7DE88-4814-99A8-8A26-205DAC30F723}"/>
              </a:ext>
            </a:extLst>
          </p:cNvPr>
          <p:cNvGraphicFramePr>
            <a:graphicFrameLocks noGrp="1"/>
          </p:cNvGraphicFramePr>
          <p:nvPr>
            <p:ph idx="1"/>
            <p:extLst>
              <p:ext uri="{D42A27DB-BD31-4B8C-83A1-F6EECF244321}">
                <p14:modId xmlns:p14="http://schemas.microsoft.com/office/powerpoint/2010/main" val="1627661700"/>
              </p:ext>
            </p:extLst>
          </p:nvPr>
        </p:nvGraphicFramePr>
        <p:xfrm>
          <a:off x="107504" y="965097"/>
          <a:ext cx="8928991" cy="5900408"/>
        </p:xfrm>
        <a:graphic>
          <a:graphicData uri="http://schemas.openxmlformats.org/drawingml/2006/table">
            <a:tbl>
              <a:tblPr/>
              <a:tblGrid>
                <a:gridCol w="1401781">
                  <a:extLst>
                    <a:ext uri="{9D8B030D-6E8A-4147-A177-3AD203B41FA5}">
                      <a16:colId xmlns:a16="http://schemas.microsoft.com/office/drawing/2014/main" val="20000"/>
                    </a:ext>
                  </a:extLst>
                </a:gridCol>
                <a:gridCol w="2002542">
                  <a:extLst>
                    <a:ext uri="{9D8B030D-6E8A-4147-A177-3AD203B41FA5}">
                      <a16:colId xmlns:a16="http://schemas.microsoft.com/office/drawing/2014/main" val="20001"/>
                    </a:ext>
                  </a:extLst>
                </a:gridCol>
                <a:gridCol w="1413561">
                  <a:extLst>
                    <a:ext uri="{9D8B030D-6E8A-4147-A177-3AD203B41FA5}">
                      <a16:colId xmlns:a16="http://schemas.microsoft.com/office/drawing/2014/main" val="20002"/>
                    </a:ext>
                  </a:extLst>
                </a:gridCol>
                <a:gridCol w="942375">
                  <a:extLst>
                    <a:ext uri="{9D8B030D-6E8A-4147-A177-3AD203B41FA5}">
                      <a16:colId xmlns:a16="http://schemas.microsoft.com/office/drawing/2014/main" val="20003"/>
                    </a:ext>
                  </a:extLst>
                </a:gridCol>
                <a:gridCol w="1837628">
                  <a:extLst>
                    <a:ext uri="{9D8B030D-6E8A-4147-A177-3AD203B41FA5}">
                      <a16:colId xmlns:a16="http://schemas.microsoft.com/office/drawing/2014/main" val="20004"/>
                    </a:ext>
                  </a:extLst>
                </a:gridCol>
                <a:gridCol w="1331104">
                  <a:extLst>
                    <a:ext uri="{9D8B030D-6E8A-4147-A177-3AD203B41FA5}">
                      <a16:colId xmlns:a16="http://schemas.microsoft.com/office/drawing/2014/main" val="20005"/>
                    </a:ext>
                  </a:extLst>
                </a:gridCol>
              </a:tblGrid>
              <a:tr h="284211">
                <a:tc gridSpan="6">
                  <a:txBody>
                    <a:bodyPr/>
                    <a:lstStyle/>
                    <a:p>
                      <a:pPr algn="ctr" fontAlgn="ctr"/>
                      <a:r>
                        <a:rPr lang="es-ES" sz="2000" b="1" i="0" u="none" strike="noStrike" dirty="0">
                          <a:solidFill>
                            <a:srgbClr val="000000"/>
                          </a:solidFill>
                          <a:effectLst/>
                          <a:latin typeface="Calibri" panose="020F0502020204030204" pitchFamily="34" charset="0"/>
                        </a:rPr>
                        <a:t>PENALIZACIONES POR INCUMPLIMIENTOS</a:t>
                      </a:r>
                    </a:p>
                  </a:txBody>
                  <a:tcPr marL="7166" marR="7166" marT="716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08080"/>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200906">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s-ES" sz="1200" b="0" i="0" u="none" strike="noStrike" dirty="0">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s-ES" sz="1200" b="0" i="0" u="none" strike="noStrike" dirty="0">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s-ES" sz="1200" b="0" i="0" u="none" strike="noStrike" dirty="0">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3138">
                <a:tc>
                  <a:txBody>
                    <a:bodyPr/>
                    <a:lstStyle/>
                    <a:p>
                      <a:pPr algn="ctr" fontAlgn="ctr"/>
                      <a:r>
                        <a:rPr lang="es-ES" sz="1200" b="0" i="0" u="none" strike="noStrike" dirty="0">
                          <a:solidFill>
                            <a:srgbClr val="000000"/>
                          </a:solidFill>
                          <a:effectLst/>
                          <a:latin typeface="Calibri" panose="020F0502020204030204" pitchFamily="34" charset="0"/>
                        </a:rPr>
                        <a:t>GENERAL</a:t>
                      </a:r>
                    </a:p>
                  </a:txBody>
                  <a:tcPr marL="7166" marR="7166" marT="716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gridSpan="2">
                  <a:txBody>
                    <a:bodyPr/>
                    <a:lstStyle/>
                    <a:p>
                      <a:pPr algn="ctr" fontAlgn="ctr"/>
                      <a:r>
                        <a:rPr lang="es-ES" sz="1200" b="0" i="0" u="none" strike="noStrike" dirty="0">
                          <a:solidFill>
                            <a:srgbClr val="000000"/>
                          </a:solidFill>
                          <a:effectLst/>
                          <a:latin typeface="Calibri" panose="020F0502020204030204" pitchFamily="34" charset="0"/>
                        </a:rPr>
                        <a:t>NO INTENCIONADO</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hMerge="1">
                  <a:txBody>
                    <a:bodyPr/>
                    <a:lstStyle/>
                    <a:p>
                      <a:endParaRPr lang="es-ES"/>
                    </a:p>
                  </a:txBody>
                  <a:tcPr/>
                </a:tc>
                <a:tc gridSpan="3">
                  <a:txBody>
                    <a:bodyPr/>
                    <a:lstStyle/>
                    <a:p>
                      <a:pPr algn="ctr" fontAlgn="ctr"/>
                      <a:r>
                        <a:rPr lang="es-ES" sz="1200" b="0" i="0" u="none" strike="noStrike" dirty="0">
                          <a:solidFill>
                            <a:srgbClr val="000000"/>
                          </a:solidFill>
                          <a:effectLst/>
                          <a:latin typeface="Calibri" panose="020F0502020204030204" pitchFamily="34" charset="0"/>
                        </a:rPr>
                        <a:t>NO INTENCIONADO CON CONSECUENCIAS GRAVES</a:t>
                      </a:r>
                    </a:p>
                  </a:txBody>
                  <a:tcPr marL="7166" marR="7166" marT="716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2"/>
                  </a:ext>
                </a:extLst>
              </a:tr>
              <a:tr h="173138">
                <a:tc rowSpan="2">
                  <a:txBody>
                    <a:bodyPr/>
                    <a:lstStyle/>
                    <a:p>
                      <a:pPr algn="ctr" fontAlgn="ctr"/>
                      <a:r>
                        <a:rPr lang="es-ES" sz="1200" b="0" i="0" u="none" strike="noStrike" dirty="0">
                          <a:solidFill>
                            <a:srgbClr val="000000"/>
                          </a:solidFill>
                          <a:effectLst/>
                          <a:latin typeface="Calibri" panose="020F0502020204030204" pitchFamily="34" charset="0"/>
                        </a:rPr>
                        <a:t>3%</a:t>
                      </a:r>
                    </a:p>
                  </a:txBody>
                  <a:tcPr marL="7166" marR="7166" marT="716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200" b="0" i="0" u="none" strike="noStrike" dirty="0">
                          <a:solidFill>
                            <a:srgbClr val="000000"/>
                          </a:solidFill>
                          <a:effectLst/>
                          <a:latin typeface="Calibri" panose="020F0502020204030204" pitchFamily="34" charset="0"/>
                        </a:rPr>
                        <a:t>monitorización (1)</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1200" b="0" i="0" u="none" strike="noStrike" dirty="0">
                          <a:solidFill>
                            <a:srgbClr val="000000"/>
                          </a:solidFill>
                          <a:effectLst/>
                          <a:latin typeface="Calibri" panose="020F0502020204030204" pitchFamily="34" charset="0"/>
                        </a:rPr>
                        <a:t>≥0,5%</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3">
                  <a:txBody>
                    <a:bodyPr/>
                    <a:lstStyle/>
                    <a:p>
                      <a:pPr algn="ctr" fontAlgn="ctr"/>
                      <a:r>
                        <a:rPr lang="es-ES" sz="1200" b="0" i="0" u="none" strike="noStrike">
                          <a:solidFill>
                            <a:srgbClr val="000000"/>
                          </a:solidFill>
                          <a:effectLst/>
                          <a:latin typeface="Calibri" panose="020F0502020204030204" pitchFamily="34" charset="0"/>
                        </a:rPr>
                        <a:t>≤10%</a:t>
                      </a:r>
                    </a:p>
                  </a:txBody>
                  <a:tcPr marL="7166" marR="7166" marT="716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s-ES"/>
                    </a:p>
                  </a:txBody>
                  <a:tcPr/>
                </a:tc>
                <a:tc rowSpan="2" hMerge="1">
                  <a:txBody>
                    <a:bodyPr/>
                    <a:lstStyle/>
                    <a:p>
                      <a:endParaRPr lang="es-ES"/>
                    </a:p>
                  </a:txBody>
                  <a:tcPr/>
                </a:tc>
                <a:extLst>
                  <a:ext uri="{0D108BD9-81ED-4DB2-BD59-A6C34878D82A}">
                    <a16:rowId xmlns:a16="http://schemas.microsoft.com/office/drawing/2014/main" val="10003"/>
                  </a:ext>
                </a:extLst>
              </a:tr>
              <a:tr h="173138">
                <a:tc vMerge="1">
                  <a:txBody>
                    <a:bodyPr/>
                    <a:lstStyle/>
                    <a:p>
                      <a:endParaRPr lang="es-ES"/>
                    </a:p>
                  </a:txBody>
                  <a:tcPr/>
                </a:tc>
                <a:tc>
                  <a:txBody>
                    <a:bodyPr/>
                    <a:lstStyle/>
                    <a:p>
                      <a:pPr algn="ctr" fontAlgn="ctr"/>
                      <a:r>
                        <a:rPr lang="es-ES" sz="1200" b="0" i="0" u="none" strike="noStrike">
                          <a:solidFill>
                            <a:srgbClr val="000000"/>
                          </a:solidFill>
                          <a:effectLst/>
                          <a:latin typeface="Calibri" panose="020F0502020204030204" pitchFamily="34" charset="0"/>
                        </a:rPr>
                        <a:t>RNM (1)</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1200" b="0" i="0" u="none" strike="noStrike">
                          <a:solidFill>
                            <a:srgbClr val="000000"/>
                          </a:solidFill>
                          <a:effectLst/>
                          <a:latin typeface="Calibri" panose="020F0502020204030204" pitchFamily="34" charset="0"/>
                        </a:rPr>
                        <a:t>≥1%</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0004"/>
                  </a:ext>
                </a:extLst>
              </a:tr>
              <a:tr h="200906">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MAS DE UN INCUMPLIMIENTO NO INTENCIONADO Y NO RECURRENTE</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6"/>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≤5% SI NO EXISTEN CONSECUENCIAS GRAVES</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7"/>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≤10% SI EXISTEN CONSECUENCIAS GRAVES EN ALGUN INCUMPLIMIENTO</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8"/>
                  </a:ext>
                </a:extLst>
              </a:tr>
              <a:tr h="200906">
                <a:tc>
                  <a:txBody>
                    <a:bodyPr/>
                    <a:lstStyle/>
                    <a:p>
                      <a:pPr algn="ctr" fontAlgn="ctr"/>
                      <a:endParaRPr lang="es-ES" sz="1400" b="0" i="0" u="none" strike="noStrike" dirty="0">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REITERACION DE INCUMPLIMIENTOS NO INTENCIONADOS DURANTE 3 AÑOS NATURALES</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0"/>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10%</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1"/>
                  </a:ext>
                </a:extLst>
              </a:tr>
              <a:tr h="200906">
                <a:tc>
                  <a:txBody>
                    <a:bodyPr/>
                    <a:lstStyle/>
                    <a:p>
                      <a:pPr algn="ctr" fontAlgn="ctr"/>
                      <a:endParaRPr lang="es-ES" sz="14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REITERACION DE MAS DE UN INCUMPLIMIENTO NO INTENCIONADO Y NO RECURRENTE EL MISMO AÑO NATURAL</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3"/>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20%</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4"/>
                  </a:ext>
                </a:extLst>
              </a:tr>
              <a:tr h="200906">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dirty="0">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INCUMPLIMIENTOS INTENCIONADOS</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6"/>
                  </a:ext>
                </a:extLst>
              </a:tr>
              <a:tr h="173138">
                <a:tc gridSpan="6">
                  <a:txBody>
                    <a:bodyPr/>
                    <a:lstStyle/>
                    <a:p>
                      <a:pPr algn="ctr" fontAlgn="ctr"/>
                      <a:r>
                        <a:rPr lang="es-ES" sz="1200" b="0" i="0" u="none" strike="noStrike">
                          <a:solidFill>
                            <a:srgbClr val="000000"/>
                          </a:solidFill>
                          <a:effectLst/>
                          <a:latin typeface="Calibri" panose="020F0502020204030204" pitchFamily="34" charset="0"/>
                        </a:rPr>
                        <a:t>≥15%</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7"/>
                  </a:ext>
                </a:extLst>
              </a:tr>
              <a:tr h="200906">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MAS DE UN INCUMPLIMIENTO INTENCIONADO</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9"/>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suma de los porcentajes de todos ellos sin exceder del 100%</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20"/>
                  </a:ext>
                </a:extLst>
              </a:tr>
              <a:tr h="200906">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MULTIPLES CASOS DE INCUMPLIMIENTOS NO INTENCIONADOS, RECURRENTES E INTENCIONADOS EL MISMO AÑO NATURAL</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22"/>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suma de los porcentajes de todos ellos pudiéndose alcanzar el 100%</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23"/>
                  </a:ext>
                </a:extLst>
              </a:tr>
              <a:tr h="200906">
                <a:tc>
                  <a:txBody>
                    <a:bodyPr/>
                    <a:lstStyle/>
                    <a:p>
                      <a:pPr algn="ctr" fontAlgn="ctr"/>
                      <a:endParaRPr lang="es-ES" sz="14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339748">
                <a:tc gridSpan="6">
                  <a:txBody>
                    <a:bodyPr/>
                    <a:lstStyle/>
                    <a:p>
                      <a:pPr algn="ctr" fontAlgn="ctr"/>
                      <a:r>
                        <a:rPr lang="es-ES" sz="1200" b="0" i="0" u="none" strike="noStrike" dirty="0">
                          <a:solidFill>
                            <a:srgbClr val="000000"/>
                          </a:solidFill>
                          <a:effectLst/>
                          <a:latin typeface="Calibri" panose="020F0502020204030204" pitchFamily="34" charset="0"/>
                        </a:rPr>
                        <a:t>Se podrá decidir no aplicar una penalización al beneficiario de las ayudas cuando el importe de la penalización sea inferior o igual a 100 € por año natural, así</a:t>
                      </a:r>
                      <a:r>
                        <a:rPr lang="es-ES" sz="1200" b="0" i="0" u="none" strike="noStrike" baseline="0" dirty="0">
                          <a:solidFill>
                            <a:srgbClr val="000000"/>
                          </a:solidFill>
                          <a:effectLst/>
                          <a:latin typeface="Calibri" panose="020F0502020204030204" pitchFamily="34" charset="0"/>
                        </a:rPr>
                        <a:t> como si el incumplimiento tiene consecuencias insignificantes.</a:t>
                      </a:r>
                      <a:endParaRPr lang="es-ES" sz="1200" b="0" i="0" u="none" strike="noStrike" dirty="0">
                        <a:solidFill>
                          <a:srgbClr val="000000"/>
                        </a:solidFill>
                        <a:effectLst/>
                        <a:latin typeface="Calibri" panose="020F0502020204030204" pitchFamily="34" charset="0"/>
                      </a:endParaRP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25"/>
                  </a:ext>
                </a:extLst>
              </a:tr>
              <a:tr h="200906">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6"/>
                  </a:ext>
                </a:extLst>
              </a:tr>
              <a:tr h="173138">
                <a:tc gridSpan="6">
                  <a:txBody>
                    <a:bodyPr/>
                    <a:lstStyle/>
                    <a:p>
                      <a:pPr algn="l" fontAlgn="b"/>
                      <a:r>
                        <a:rPr lang="es-ES" sz="1200" b="0" i="0" u="none" strike="noStrike" dirty="0">
                          <a:solidFill>
                            <a:srgbClr val="000000"/>
                          </a:solidFill>
                          <a:effectLst/>
                          <a:latin typeface="Calibri" panose="020F0502020204030204" pitchFamily="34" charset="0"/>
                        </a:rPr>
                        <a:t>(1) De acuerdo a la valoración de gravedad, alcance y persistencia se podrá reducir al 0,5</a:t>
                      </a:r>
                      <a:r>
                        <a:rPr lang="es-ES" sz="1200" b="0" i="0" u="none" strike="noStrike" baseline="0" dirty="0">
                          <a:solidFill>
                            <a:srgbClr val="000000"/>
                          </a:solidFill>
                          <a:effectLst/>
                          <a:latin typeface="Calibri" panose="020F0502020204030204" pitchFamily="34" charset="0"/>
                        </a:rPr>
                        <a:t> o 1</a:t>
                      </a:r>
                      <a:r>
                        <a:rPr lang="es-ES" sz="1200" b="0" i="0" u="none" strike="noStrike" dirty="0">
                          <a:solidFill>
                            <a:srgbClr val="000000"/>
                          </a:solidFill>
                          <a:effectLst/>
                          <a:latin typeface="Calibri" panose="020F0502020204030204" pitchFamily="34" charset="0"/>
                        </a:rPr>
                        <a:t>%</a:t>
                      </a:r>
                    </a:p>
                  </a:txBody>
                  <a:tcPr marL="7166" marR="7166" marT="7166" marB="0" anchor="b">
                    <a:lnL>
                      <a:noFill/>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27"/>
                  </a:ext>
                </a:extLst>
              </a:tr>
            </a:tbl>
          </a:graphicData>
        </a:graphic>
      </p:graphicFrame>
    </p:spTree>
    <p:extLst>
      <p:ext uri="{BB962C8B-B14F-4D97-AF65-F5344CB8AC3E}">
        <p14:creationId xmlns:p14="http://schemas.microsoft.com/office/powerpoint/2010/main" val="42676637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9209</TotalTime>
  <Words>4024</Words>
  <Application>Microsoft Office PowerPoint</Application>
  <PresentationFormat>Presentación en pantalla (4:3)</PresentationFormat>
  <Paragraphs>551</Paragraphs>
  <Slides>31</Slides>
  <Notes>5</Notes>
  <HiddenSlides>2</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31</vt:i4>
      </vt:variant>
    </vt:vector>
  </HeadingPairs>
  <TitlesOfParts>
    <vt:vector size="37" baseType="lpstr">
      <vt:lpstr>Arial</vt:lpstr>
      <vt:lpstr>Calibri</vt:lpstr>
      <vt:lpstr>Candara</vt:lpstr>
      <vt:lpstr>Courier New</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 jóvenes 2021</dc:title>
  <dc:creator>jsantos</dc:creator>
  <cp:lastModifiedBy>Jose Santos</cp:lastModifiedBy>
  <cp:revision>289</cp:revision>
  <cp:lastPrinted>2024-01-08T17:13:32Z</cp:lastPrinted>
  <dcterms:created xsi:type="dcterms:W3CDTF">2021-10-13T09:25:07Z</dcterms:created>
  <dcterms:modified xsi:type="dcterms:W3CDTF">2024-01-08T18:03:58Z</dcterms:modified>
</cp:coreProperties>
</file>