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chart2.xml" ContentType="application/vnd.openxmlformats-officedocument.drawingml.char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media/image90.jpg" ContentType="image/jpg"/>
  <Override PartName="/ppt/media/image92.jpg" ContentType="image/jpg"/>
  <Override PartName="/ppt/media/image95.jpg" ContentType="image/jpg"/>
  <Override PartName="/ppt/media/image97.jpg" ContentType="image/jpg"/>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9"/>
  </p:notesMasterIdLst>
  <p:sldIdLst>
    <p:sldId id="396" r:id="rId2"/>
    <p:sldId id="452" r:id="rId3"/>
    <p:sldId id="257" r:id="rId4"/>
    <p:sldId id="349" r:id="rId5"/>
    <p:sldId id="304" r:id="rId6"/>
    <p:sldId id="258" r:id="rId7"/>
    <p:sldId id="350" r:id="rId8"/>
    <p:sldId id="353" r:id="rId9"/>
    <p:sldId id="305" r:id="rId10"/>
    <p:sldId id="306" r:id="rId11"/>
    <p:sldId id="312" r:id="rId12"/>
    <p:sldId id="285" r:id="rId13"/>
    <p:sldId id="259" r:id="rId14"/>
    <p:sldId id="308" r:id="rId15"/>
    <p:sldId id="309" r:id="rId16"/>
    <p:sldId id="310" r:id="rId17"/>
    <p:sldId id="354" r:id="rId18"/>
    <p:sldId id="314" r:id="rId19"/>
    <p:sldId id="307" r:id="rId20"/>
    <p:sldId id="329" r:id="rId21"/>
    <p:sldId id="265" r:id="rId22"/>
    <p:sldId id="315" r:id="rId23"/>
    <p:sldId id="260" r:id="rId24"/>
    <p:sldId id="263" r:id="rId25"/>
    <p:sldId id="270" r:id="rId26"/>
    <p:sldId id="333" r:id="rId27"/>
    <p:sldId id="271" r:id="rId28"/>
    <p:sldId id="334" r:id="rId29"/>
    <p:sldId id="272" r:id="rId30"/>
    <p:sldId id="273" r:id="rId31"/>
    <p:sldId id="267" r:id="rId32"/>
    <p:sldId id="269" r:id="rId33"/>
    <p:sldId id="268" r:id="rId34"/>
    <p:sldId id="262" r:id="rId35"/>
    <p:sldId id="357" r:id="rId36"/>
    <p:sldId id="348" r:id="rId37"/>
    <p:sldId id="264" r:id="rId38"/>
    <p:sldId id="358" r:id="rId39"/>
    <p:sldId id="376" r:id="rId40"/>
    <p:sldId id="330" r:id="rId41"/>
    <p:sldId id="377" r:id="rId42"/>
    <p:sldId id="379" r:id="rId43"/>
    <p:sldId id="378" r:id="rId44"/>
    <p:sldId id="398" r:id="rId45"/>
    <p:sldId id="275" r:id="rId46"/>
    <p:sldId id="266" r:id="rId47"/>
    <p:sldId id="338" r:id="rId48"/>
    <p:sldId id="318" r:id="rId49"/>
    <p:sldId id="459" r:id="rId50"/>
    <p:sldId id="464" r:id="rId51"/>
    <p:sldId id="366" r:id="rId52"/>
    <p:sldId id="453" r:id="rId53"/>
    <p:sldId id="454" r:id="rId54"/>
    <p:sldId id="455" r:id="rId55"/>
    <p:sldId id="369" r:id="rId56"/>
    <p:sldId id="399" r:id="rId57"/>
    <p:sldId id="462" r:id="rId58"/>
    <p:sldId id="465" r:id="rId59"/>
    <p:sldId id="380" r:id="rId60"/>
    <p:sldId id="381" r:id="rId61"/>
    <p:sldId id="382" r:id="rId62"/>
    <p:sldId id="372" r:id="rId63"/>
    <p:sldId id="418" r:id="rId64"/>
    <p:sldId id="419" r:id="rId65"/>
    <p:sldId id="420" r:id="rId66"/>
    <p:sldId id="421" r:id="rId67"/>
    <p:sldId id="466" r:id="rId68"/>
    <p:sldId id="385" r:id="rId69"/>
    <p:sldId id="467" r:id="rId70"/>
    <p:sldId id="458" r:id="rId71"/>
    <p:sldId id="456" r:id="rId72"/>
    <p:sldId id="278" r:id="rId73"/>
    <p:sldId id="383" r:id="rId74"/>
    <p:sldId id="371" r:id="rId75"/>
    <p:sldId id="342" r:id="rId76"/>
    <p:sldId id="460" r:id="rId77"/>
    <p:sldId id="461" r:id="rId78"/>
    <p:sldId id="321" r:id="rId79"/>
    <p:sldId id="323" r:id="rId80"/>
    <p:sldId id="346" r:id="rId81"/>
    <p:sldId id="426" r:id="rId82"/>
    <p:sldId id="343" r:id="rId83"/>
    <p:sldId id="468" r:id="rId84"/>
    <p:sldId id="415" r:id="rId85"/>
    <p:sldId id="386" r:id="rId86"/>
    <p:sldId id="387" r:id="rId87"/>
    <p:sldId id="388" r:id="rId88"/>
    <p:sldId id="389" r:id="rId89"/>
    <p:sldId id="344" r:id="rId90"/>
    <p:sldId id="416" r:id="rId91"/>
    <p:sldId id="390" r:id="rId92"/>
    <p:sldId id="391" r:id="rId93"/>
    <p:sldId id="392" r:id="rId94"/>
    <p:sldId id="359" r:id="rId95"/>
    <p:sldId id="424" r:id="rId96"/>
    <p:sldId id="360" r:id="rId97"/>
    <p:sldId id="457" r:id="rId98"/>
    <p:sldId id="402" r:id="rId99"/>
    <p:sldId id="401" r:id="rId100"/>
    <p:sldId id="393" r:id="rId101"/>
    <p:sldId id="361" r:id="rId102"/>
    <p:sldId id="417" r:id="rId103"/>
    <p:sldId id="394" r:id="rId104"/>
    <p:sldId id="395" r:id="rId105"/>
    <p:sldId id="322" r:id="rId106"/>
    <p:sldId id="469" r:id="rId107"/>
    <p:sldId id="470" r:id="rId108"/>
    <p:sldId id="471" r:id="rId109"/>
    <p:sldId id="472" r:id="rId110"/>
    <p:sldId id="473" r:id="rId111"/>
    <p:sldId id="261" r:id="rId112"/>
    <p:sldId id="474" r:id="rId113"/>
    <p:sldId id="475" r:id="rId114"/>
    <p:sldId id="476" r:id="rId115"/>
    <p:sldId id="477" r:id="rId116"/>
    <p:sldId id="478" r:id="rId117"/>
    <p:sldId id="479" r:id="rId118"/>
    <p:sldId id="480" r:id="rId119"/>
    <p:sldId id="324" r:id="rId120"/>
    <p:sldId id="325" r:id="rId121"/>
    <p:sldId id="362" r:id="rId122"/>
    <p:sldId id="364" r:id="rId123"/>
    <p:sldId id="363" r:id="rId124"/>
    <p:sldId id="422" r:id="rId125"/>
    <p:sldId id="423" r:id="rId126"/>
    <p:sldId id="481" r:id="rId127"/>
    <p:sldId id="276" r:id="rId128"/>
    <p:sldId id="482" r:id="rId129"/>
    <p:sldId id="483" r:id="rId130"/>
    <p:sldId id="279" r:id="rId131"/>
    <p:sldId id="280" r:id="rId132"/>
    <p:sldId id="281" r:id="rId133"/>
    <p:sldId id="484" r:id="rId134"/>
    <p:sldId id="283" r:id="rId135"/>
    <p:sldId id="284" r:id="rId136"/>
    <p:sldId id="326" r:id="rId137"/>
    <p:sldId id="331" r:id="rId138"/>
    <p:sldId id="327" r:id="rId139"/>
    <p:sldId id="256" r:id="rId140"/>
    <p:sldId id="427" r:id="rId141"/>
    <p:sldId id="440" r:id="rId142"/>
    <p:sldId id="441" r:id="rId143"/>
    <p:sldId id="442" r:id="rId144"/>
    <p:sldId id="443" r:id="rId145"/>
    <p:sldId id="444" r:id="rId146"/>
    <p:sldId id="445" r:id="rId147"/>
    <p:sldId id="446" r:id="rId148"/>
    <p:sldId id="447" r:id="rId149"/>
    <p:sldId id="448" r:id="rId150"/>
    <p:sldId id="436" r:id="rId151"/>
    <p:sldId id="450" r:id="rId152"/>
    <p:sldId id="437" r:id="rId153"/>
    <p:sldId id="438" r:id="rId154"/>
    <p:sldId id="439" r:id="rId155"/>
    <p:sldId id="451" r:id="rId156"/>
    <p:sldId id="449" r:id="rId157"/>
    <p:sldId id="328" r:id="rId158"/>
    <p:sldId id="352" r:id="rId159"/>
    <p:sldId id="351" r:id="rId160"/>
    <p:sldId id="335" r:id="rId161"/>
    <p:sldId id="336" r:id="rId162"/>
    <p:sldId id="311" r:id="rId163"/>
    <p:sldId id="355" r:id="rId164"/>
    <p:sldId id="356" r:id="rId165"/>
    <p:sldId id="337" r:id="rId166"/>
    <p:sldId id="463" r:id="rId167"/>
    <p:sldId id="282" r:id="rId168"/>
  </p:sldIdLst>
  <p:sldSz cx="9144000" cy="6858000" type="screen4x3"/>
  <p:notesSz cx="6735763" cy="9866313"/>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2623" autoAdjust="0"/>
    <p:restoredTop sz="94660"/>
  </p:normalViewPr>
  <p:slideViewPr>
    <p:cSldViewPr>
      <p:cViewPr varScale="1">
        <p:scale>
          <a:sx n="112" d="100"/>
          <a:sy n="112" d="100"/>
        </p:scale>
        <p:origin x="672"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presProps" Target="presProps.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viewProps" Target="viewProps.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72" Type="http://schemas.openxmlformats.org/officeDocument/2006/relationships/theme" Target="theme/theme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r>
              <a:rPr lang="es-ES" b="1" dirty="0"/>
              <a:t>COMPARACIÓN</a:t>
            </a:r>
            <a:r>
              <a:rPr lang="es-ES" b="1" baseline="0" dirty="0"/>
              <a:t> ENTRE MODELOS (ABSR+PR)/ABR, EN % DE IMPORTE. REGIÓN TCHS 2 (CERRATO-PA)</a:t>
            </a:r>
            <a:endParaRPr lang="es-ES" b="1" dirty="0"/>
          </a:p>
        </c:rich>
      </c:tx>
      <c:layout>
        <c:manualLayout>
          <c:xMode val="edge"/>
          <c:yMode val="edge"/>
          <c:x val="0.17513509340744168"/>
          <c:y val="5.2926249351348937E-4"/>
        </c:manualLayout>
      </c:layout>
      <c:overlay val="0"/>
      <c:spPr>
        <a:solidFill>
          <a:schemeClr val="accent4">
            <a:lumMod val="20000"/>
            <a:lumOff val="80000"/>
          </a:schemeClr>
        </a:solidFill>
        <a:ln>
          <a:noFill/>
        </a:ln>
        <a:effectLst/>
      </c:spPr>
    </c:title>
    <c:autoTitleDeleted val="0"/>
    <c:plotArea>
      <c:layout/>
      <c:barChart>
        <c:barDir val="col"/>
        <c:grouping val="clustered"/>
        <c:varyColors val="0"/>
        <c:ser>
          <c:idx val="1"/>
          <c:order val="0"/>
          <c:tx>
            <c:strRef>
              <c:f>'EJ PR REGION 2 TCHS'!$B$1</c:f>
              <c:strCache>
                <c:ptCount val="1"/>
                <c:pt idx="0">
                  <c:v>SUPERFICIE ACUMULADA</c:v>
                </c:pt>
              </c:strCache>
            </c:strRef>
          </c:tx>
          <c:spPr>
            <a:solidFill>
              <a:schemeClr val="accent2"/>
            </a:solidFill>
            <a:ln>
              <a:noFill/>
            </a:ln>
            <a:effectLst/>
          </c:spPr>
          <c:invertIfNegative val="0"/>
          <c:dLbls>
            <c:spPr>
              <a:solidFill>
                <a:schemeClr val="accent6">
                  <a:lumMod val="40000"/>
                  <a:lumOff val="60000"/>
                </a:schemeClr>
              </a:solid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mn-lt"/>
                    <a:ea typeface="+mn-ea"/>
                    <a:cs typeface="+mn-cs"/>
                  </a:defRPr>
                </a:pPr>
                <a:endParaRPr lang="es-E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'EJ PR REGION 2 TCHS'!$B$2:$B$9</c:f>
              <c:numCache>
                <c:formatCode>General</c:formatCode>
                <c:ptCount val="8"/>
                <c:pt idx="0">
                  <c:v>10.83</c:v>
                </c:pt>
                <c:pt idx="1">
                  <c:v>71.66</c:v>
                </c:pt>
                <c:pt idx="2">
                  <c:v>100</c:v>
                </c:pt>
                <c:pt idx="3">
                  <c:v>110</c:v>
                </c:pt>
                <c:pt idx="4">
                  <c:v>120</c:v>
                </c:pt>
                <c:pt idx="5">
                  <c:v>130</c:v>
                </c:pt>
                <c:pt idx="6">
                  <c:v>140</c:v>
                </c:pt>
                <c:pt idx="7">
                  <c:v>150</c:v>
                </c:pt>
              </c:numCache>
            </c:numRef>
          </c:cat>
          <c:val>
            <c:numRef>
              <c:f>'EJ PR REGION 2 TCHS'!$K$2:$K$9</c:f>
              <c:numCache>
                <c:formatCode>0.0%</c:formatCode>
                <c:ptCount val="8"/>
                <c:pt idx="0">
                  <c:v>1.0001785395465097</c:v>
                </c:pt>
                <c:pt idx="1">
                  <c:v>1.1417325949978132</c:v>
                </c:pt>
                <c:pt idx="2">
                  <c:v>1.0543828423495805</c:v>
                </c:pt>
                <c:pt idx="3">
                  <c:v>1.034303663306877</c:v>
                </c:pt>
                <c:pt idx="4">
                  <c:v>1.0175710141046241</c:v>
                </c:pt>
                <c:pt idx="5">
                  <c:v>1.0034126186257948</c:v>
                </c:pt>
                <c:pt idx="6">
                  <c:v>0.99127685107251251</c:v>
                </c:pt>
                <c:pt idx="7">
                  <c:v>0.98075918585966793</c:v>
                </c:pt>
              </c:numCache>
            </c:numRef>
          </c:val>
          <c:extLst>
            <c:ext xmlns:c16="http://schemas.microsoft.com/office/drawing/2014/chart" uri="{C3380CC4-5D6E-409C-BE32-E72D297353CC}">
              <c16:uniqueId val="{00000000-3417-424E-8D86-A192FE6C523C}"/>
            </c:ext>
          </c:extLst>
        </c:ser>
        <c:dLbls>
          <c:dLblPos val="outEnd"/>
          <c:showLegendKey val="0"/>
          <c:showVal val="1"/>
          <c:showCatName val="0"/>
          <c:showSerName val="0"/>
          <c:showPercent val="0"/>
          <c:showBubbleSize val="0"/>
        </c:dLbls>
        <c:gapWidth val="219"/>
        <c:overlap val="-27"/>
        <c:axId val="84356480"/>
        <c:axId val="84392576"/>
      </c:barChart>
      <c:catAx>
        <c:axId val="84356480"/>
        <c:scaling>
          <c:orientation val="minMax"/>
        </c:scaling>
        <c:delete val="0"/>
        <c:axPos val="b"/>
        <c:title>
          <c:tx>
            <c:rich>
              <a:bodyPr rot="0" spcFirstLastPara="1" vertOverflow="ellipsis" vert="horz" wrap="square" anchor="ctr" anchorCtr="1"/>
              <a:lstStyle/>
              <a:p>
                <a:pPr>
                  <a:defRPr sz="1000" b="1" i="0" u="none" strike="noStrike" kern="1200" baseline="0">
                    <a:solidFill>
                      <a:schemeClr val="tx1">
                        <a:lumMod val="65000"/>
                        <a:lumOff val="35000"/>
                      </a:schemeClr>
                    </a:solidFill>
                    <a:latin typeface="+mn-lt"/>
                    <a:ea typeface="+mn-ea"/>
                    <a:cs typeface="+mn-cs"/>
                  </a:defRPr>
                </a:pPr>
                <a:r>
                  <a:rPr lang="es-ES" b="1" dirty="0"/>
                  <a:t>SUPERFICIE</a:t>
                </a:r>
                <a:r>
                  <a:rPr lang="es-ES" b="1" baseline="0" dirty="0"/>
                  <a:t> DE LA EXPLOTACIÓN EN ha</a:t>
                </a:r>
                <a:endParaRPr lang="es-ES" b="1" dirty="0"/>
              </a:p>
            </c:rich>
          </c:tx>
          <c:layout>
            <c:manualLayout>
              <c:xMode val="edge"/>
              <c:yMode val="edge"/>
              <c:x val="0.42927801889733536"/>
              <c:y val="0.95392646518073176"/>
            </c:manualLayout>
          </c:layout>
          <c:overlay val="0"/>
          <c:spPr>
            <a:solidFill>
              <a:schemeClr val="accent4">
                <a:lumMod val="20000"/>
                <a:lumOff val="80000"/>
              </a:schemeClr>
            </a:solidFill>
            <a:ln>
              <a:noFill/>
            </a:ln>
            <a:effectLst/>
          </c:sp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1" i="0" u="none" strike="noStrike" kern="1200" baseline="0">
                <a:solidFill>
                  <a:schemeClr val="tx1">
                    <a:lumMod val="65000"/>
                    <a:lumOff val="35000"/>
                  </a:schemeClr>
                </a:solidFill>
                <a:latin typeface="+mn-lt"/>
                <a:ea typeface="+mn-ea"/>
                <a:cs typeface="+mn-cs"/>
              </a:defRPr>
            </a:pPr>
            <a:endParaRPr lang="es-ES"/>
          </a:p>
        </c:txPr>
        <c:crossAx val="84392576"/>
        <c:crosses val="autoZero"/>
        <c:auto val="1"/>
        <c:lblAlgn val="ctr"/>
        <c:lblOffset val="100"/>
        <c:noMultiLvlLbl val="0"/>
      </c:catAx>
      <c:valAx>
        <c:axId val="8439257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1" i="0" u="none" strike="noStrike" kern="1200" baseline="0">
                    <a:solidFill>
                      <a:schemeClr val="tx1">
                        <a:lumMod val="65000"/>
                        <a:lumOff val="35000"/>
                      </a:schemeClr>
                    </a:solidFill>
                    <a:latin typeface="+mn-lt"/>
                    <a:ea typeface="+mn-ea"/>
                    <a:cs typeface="+mn-cs"/>
                  </a:defRPr>
                </a:pPr>
                <a:r>
                  <a:rPr lang="en-US" b="1"/>
                  <a:t>%</a:t>
                </a:r>
              </a:p>
            </c:rich>
          </c:tx>
          <c:overlay val="0"/>
          <c:spPr>
            <a:solidFill>
              <a:schemeClr val="accent4">
                <a:lumMod val="20000"/>
                <a:lumOff val="80000"/>
              </a:schemeClr>
            </a:solidFill>
            <a:ln>
              <a:noFill/>
            </a:ln>
            <a:effectLst/>
          </c:spPr>
        </c:title>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1" i="0" u="none" strike="noStrike" kern="1200" baseline="0">
                <a:solidFill>
                  <a:schemeClr val="tx1">
                    <a:lumMod val="65000"/>
                    <a:lumOff val="35000"/>
                  </a:schemeClr>
                </a:solidFill>
                <a:latin typeface="+mn-lt"/>
                <a:ea typeface="+mn-ea"/>
                <a:cs typeface="+mn-cs"/>
              </a:defRPr>
            </a:pPr>
            <a:endParaRPr lang="es-ES"/>
          </a:p>
        </c:txPr>
        <c:crossAx val="8435648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E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r>
              <a:rPr lang="es-ES" b="1" dirty="0"/>
              <a:t>COMPARACIÓN</a:t>
            </a:r>
            <a:r>
              <a:rPr lang="es-ES" b="1" baseline="0" dirty="0"/>
              <a:t> ENTRE MODELOS (ABSR+PR)/ABR, EN % DE IMPORTE. REGIÓN TCHS 2 (CERRATO-PA)</a:t>
            </a:r>
            <a:endParaRPr lang="es-ES" b="1" dirty="0"/>
          </a:p>
        </c:rich>
      </c:tx>
      <c:layout>
        <c:manualLayout>
          <c:xMode val="edge"/>
          <c:yMode val="edge"/>
          <c:x val="0.17513509340744168"/>
          <c:y val="5.2926249351348937E-4"/>
        </c:manualLayout>
      </c:layout>
      <c:overlay val="0"/>
      <c:spPr>
        <a:solidFill>
          <a:schemeClr val="accent4">
            <a:lumMod val="20000"/>
            <a:lumOff val="80000"/>
          </a:schemeClr>
        </a:solidFill>
        <a:ln>
          <a:noFill/>
        </a:ln>
        <a:effectLst/>
      </c:spPr>
    </c:title>
    <c:autoTitleDeleted val="0"/>
    <c:plotArea>
      <c:layout/>
      <c:barChart>
        <c:barDir val="col"/>
        <c:grouping val="clustered"/>
        <c:varyColors val="0"/>
        <c:ser>
          <c:idx val="1"/>
          <c:order val="0"/>
          <c:tx>
            <c:strRef>
              <c:f>'EJ PR REGION 2 TCHS'!$B$1</c:f>
              <c:strCache>
                <c:ptCount val="1"/>
                <c:pt idx="0">
                  <c:v>SUPERFICIE ACUMULADA</c:v>
                </c:pt>
              </c:strCache>
            </c:strRef>
          </c:tx>
          <c:spPr>
            <a:solidFill>
              <a:schemeClr val="accent2"/>
            </a:solidFill>
            <a:ln>
              <a:noFill/>
            </a:ln>
            <a:effectLst/>
          </c:spPr>
          <c:invertIfNegative val="0"/>
          <c:dLbls>
            <c:spPr>
              <a:solidFill>
                <a:schemeClr val="accent6">
                  <a:lumMod val="40000"/>
                  <a:lumOff val="60000"/>
                </a:schemeClr>
              </a:solid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mn-lt"/>
                    <a:ea typeface="+mn-ea"/>
                    <a:cs typeface="+mn-cs"/>
                  </a:defRPr>
                </a:pPr>
                <a:endParaRPr lang="es-E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'EJ PR REGION 2 TCHS'!$B$2:$B$9</c:f>
              <c:numCache>
                <c:formatCode>General</c:formatCode>
                <c:ptCount val="8"/>
                <c:pt idx="0">
                  <c:v>10.83</c:v>
                </c:pt>
                <c:pt idx="1">
                  <c:v>71.66</c:v>
                </c:pt>
                <c:pt idx="2">
                  <c:v>100</c:v>
                </c:pt>
                <c:pt idx="3">
                  <c:v>110</c:v>
                </c:pt>
                <c:pt idx="4">
                  <c:v>120</c:v>
                </c:pt>
                <c:pt idx="5">
                  <c:v>130</c:v>
                </c:pt>
                <c:pt idx="6">
                  <c:v>140</c:v>
                </c:pt>
                <c:pt idx="7">
                  <c:v>150</c:v>
                </c:pt>
              </c:numCache>
            </c:numRef>
          </c:cat>
          <c:val>
            <c:numRef>
              <c:f>'EJ PR REGION 2 TCHS'!$K$2:$K$9</c:f>
              <c:numCache>
                <c:formatCode>0.0%</c:formatCode>
                <c:ptCount val="8"/>
                <c:pt idx="0">
                  <c:v>1.0001785395465097</c:v>
                </c:pt>
                <c:pt idx="1">
                  <c:v>1.1417325949978132</c:v>
                </c:pt>
                <c:pt idx="2">
                  <c:v>1.0543828423495805</c:v>
                </c:pt>
                <c:pt idx="3">
                  <c:v>1.034303663306877</c:v>
                </c:pt>
                <c:pt idx="4">
                  <c:v>1.0175710141046241</c:v>
                </c:pt>
                <c:pt idx="5">
                  <c:v>1.0034126186257948</c:v>
                </c:pt>
                <c:pt idx="6">
                  <c:v>0.99127685107251251</c:v>
                </c:pt>
                <c:pt idx="7">
                  <c:v>0.98075918585966793</c:v>
                </c:pt>
              </c:numCache>
            </c:numRef>
          </c:val>
          <c:extLst>
            <c:ext xmlns:c16="http://schemas.microsoft.com/office/drawing/2014/chart" uri="{C3380CC4-5D6E-409C-BE32-E72D297353CC}">
              <c16:uniqueId val="{00000000-3417-424E-8D86-A192FE6C523C}"/>
            </c:ext>
          </c:extLst>
        </c:ser>
        <c:dLbls>
          <c:dLblPos val="outEnd"/>
          <c:showLegendKey val="0"/>
          <c:showVal val="1"/>
          <c:showCatName val="0"/>
          <c:showSerName val="0"/>
          <c:showPercent val="0"/>
          <c:showBubbleSize val="0"/>
        </c:dLbls>
        <c:gapWidth val="219"/>
        <c:overlap val="-27"/>
        <c:axId val="84356480"/>
        <c:axId val="84392576"/>
      </c:barChart>
      <c:catAx>
        <c:axId val="84356480"/>
        <c:scaling>
          <c:orientation val="minMax"/>
        </c:scaling>
        <c:delete val="0"/>
        <c:axPos val="b"/>
        <c:title>
          <c:tx>
            <c:rich>
              <a:bodyPr rot="0" spcFirstLastPara="1" vertOverflow="ellipsis" vert="horz" wrap="square" anchor="ctr" anchorCtr="1"/>
              <a:lstStyle/>
              <a:p>
                <a:pPr>
                  <a:defRPr sz="1000" b="1" i="0" u="none" strike="noStrike" kern="1200" baseline="0">
                    <a:solidFill>
                      <a:schemeClr val="tx1">
                        <a:lumMod val="65000"/>
                        <a:lumOff val="35000"/>
                      </a:schemeClr>
                    </a:solidFill>
                    <a:latin typeface="+mn-lt"/>
                    <a:ea typeface="+mn-ea"/>
                    <a:cs typeface="+mn-cs"/>
                  </a:defRPr>
                </a:pPr>
                <a:r>
                  <a:rPr lang="es-ES" b="1" dirty="0"/>
                  <a:t>SUPERFICIE</a:t>
                </a:r>
                <a:r>
                  <a:rPr lang="es-ES" b="1" baseline="0" dirty="0"/>
                  <a:t> DE LA EXPLOTACIÓN EN ha</a:t>
                </a:r>
                <a:endParaRPr lang="es-ES" b="1" dirty="0"/>
              </a:p>
            </c:rich>
          </c:tx>
          <c:layout>
            <c:manualLayout>
              <c:xMode val="edge"/>
              <c:yMode val="edge"/>
              <c:x val="0.42927801889733536"/>
              <c:y val="0.95392646518073176"/>
            </c:manualLayout>
          </c:layout>
          <c:overlay val="0"/>
          <c:spPr>
            <a:solidFill>
              <a:schemeClr val="accent4">
                <a:lumMod val="20000"/>
                <a:lumOff val="80000"/>
              </a:schemeClr>
            </a:solidFill>
            <a:ln>
              <a:noFill/>
            </a:ln>
            <a:effectLst/>
          </c:sp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1" i="0" u="none" strike="noStrike" kern="1200" baseline="0">
                <a:solidFill>
                  <a:schemeClr val="tx1">
                    <a:lumMod val="65000"/>
                    <a:lumOff val="35000"/>
                  </a:schemeClr>
                </a:solidFill>
                <a:latin typeface="+mn-lt"/>
                <a:ea typeface="+mn-ea"/>
                <a:cs typeface="+mn-cs"/>
              </a:defRPr>
            </a:pPr>
            <a:endParaRPr lang="es-ES"/>
          </a:p>
        </c:txPr>
        <c:crossAx val="84392576"/>
        <c:crosses val="autoZero"/>
        <c:auto val="1"/>
        <c:lblAlgn val="ctr"/>
        <c:lblOffset val="100"/>
        <c:noMultiLvlLbl val="0"/>
      </c:catAx>
      <c:valAx>
        <c:axId val="8439257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1" i="0" u="none" strike="noStrike" kern="1200" baseline="0">
                    <a:solidFill>
                      <a:schemeClr val="tx1">
                        <a:lumMod val="65000"/>
                        <a:lumOff val="35000"/>
                      </a:schemeClr>
                    </a:solidFill>
                    <a:latin typeface="+mn-lt"/>
                    <a:ea typeface="+mn-ea"/>
                    <a:cs typeface="+mn-cs"/>
                  </a:defRPr>
                </a:pPr>
                <a:r>
                  <a:rPr lang="en-US" b="1"/>
                  <a:t>%</a:t>
                </a:r>
              </a:p>
            </c:rich>
          </c:tx>
          <c:overlay val="0"/>
          <c:spPr>
            <a:solidFill>
              <a:schemeClr val="accent4">
                <a:lumMod val="20000"/>
                <a:lumOff val="80000"/>
              </a:schemeClr>
            </a:solidFill>
            <a:ln>
              <a:noFill/>
            </a:ln>
            <a:effectLst/>
          </c:spPr>
        </c:title>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1" i="0" u="none" strike="noStrike" kern="1200" baseline="0">
                <a:solidFill>
                  <a:schemeClr val="tx1">
                    <a:lumMod val="65000"/>
                    <a:lumOff val="35000"/>
                  </a:schemeClr>
                </a:solidFill>
                <a:latin typeface="+mn-lt"/>
                <a:ea typeface="+mn-ea"/>
                <a:cs typeface="+mn-cs"/>
              </a:defRPr>
            </a:pPr>
            <a:endParaRPr lang="es-ES"/>
          </a:p>
        </c:txPr>
        <c:crossAx val="8435648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E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18831" cy="493316"/>
          </a:xfrm>
          <a:prstGeom prst="rect">
            <a:avLst/>
          </a:prstGeom>
        </p:spPr>
        <p:txBody>
          <a:bodyPr vert="horz" lIns="91440" tIns="45720" rIns="91440" bIns="45720" rtlCol="0"/>
          <a:lstStyle>
            <a:lvl1pPr algn="l">
              <a:defRPr sz="1200"/>
            </a:lvl1pPr>
          </a:lstStyle>
          <a:p>
            <a:endParaRPr lang="es-ES"/>
          </a:p>
        </p:txBody>
      </p:sp>
      <p:sp>
        <p:nvSpPr>
          <p:cNvPr id="3" name="2 Marcador de fecha"/>
          <p:cNvSpPr>
            <a:spLocks noGrp="1"/>
          </p:cNvSpPr>
          <p:nvPr>
            <p:ph type="dt" idx="1"/>
          </p:nvPr>
        </p:nvSpPr>
        <p:spPr>
          <a:xfrm>
            <a:off x="3815373" y="0"/>
            <a:ext cx="2918831" cy="493316"/>
          </a:xfrm>
          <a:prstGeom prst="rect">
            <a:avLst/>
          </a:prstGeom>
        </p:spPr>
        <p:txBody>
          <a:bodyPr vert="horz" lIns="91440" tIns="45720" rIns="91440" bIns="45720" rtlCol="0"/>
          <a:lstStyle>
            <a:lvl1pPr algn="r">
              <a:defRPr sz="1200"/>
            </a:lvl1pPr>
          </a:lstStyle>
          <a:p>
            <a:fld id="{822B7322-A4CF-43BD-9805-B9B03FE9B4B3}" type="datetimeFigureOut">
              <a:rPr lang="es-ES" smtClean="0"/>
              <a:t>09/02/2024</a:t>
            </a:fld>
            <a:endParaRPr lang="es-ES"/>
          </a:p>
        </p:txBody>
      </p:sp>
      <p:sp>
        <p:nvSpPr>
          <p:cNvPr id="4" name="3 Marcador de imagen de diapositiva"/>
          <p:cNvSpPr>
            <a:spLocks noGrp="1" noRot="1" noChangeAspect="1"/>
          </p:cNvSpPr>
          <p:nvPr>
            <p:ph type="sldImg" idx="2"/>
          </p:nvPr>
        </p:nvSpPr>
        <p:spPr>
          <a:xfrm>
            <a:off x="901700" y="739775"/>
            <a:ext cx="4932363" cy="3700463"/>
          </a:xfrm>
          <a:prstGeom prst="rect">
            <a:avLst/>
          </a:prstGeom>
          <a:noFill/>
          <a:ln w="12700">
            <a:solidFill>
              <a:prstClr val="black"/>
            </a:solidFill>
          </a:ln>
        </p:spPr>
        <p:txBody>
          <a:bodyPr vert="horz" lIns="91440" tIns="45720" rIns="91440" bIns="45720" rtlCol="0" anchor="ctr"/>
          <a:lstStyle/>
          <a:p>
            <a:endParaRPr lang="es-ES"/>
          </a:p>
        </p:txBody>
      </p:sp>
      <p:sp>
        <p:nvSpPr>
          <p:cNvPr id="5" name="4 Marcador de notas"/>
          <p:cNvSpPr>
            <a:spLocks noGrp="1"/>
          </p:cNvSpPr>
          <p:nvPr>
            <p:ph type="body" sz="quarter" idx="3"/>
          </p:nvPr>
        </p:nvSpPr>
        <p:spPr>
          <a:xfrm>
            <a:off x="673577" y="4686499"/>
            <a:ext cx="5388610" cy="4439841"/>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9371285"/>
            <a:ext cx="2918831" cy="493316"/>
          </a:xfrm>
          <a:prstGeom prst="rect">
            <a:avLst/>
          </a:prstGeom>
        </p:spPr>
        <p:txBody>
          <a:bodyPr vert="horz" lIns="91440" tIns="45720" rIns="91440" bIns="45720" rtlCol="0" anchor="b"/>
          <a:lstStyle>
            <a:lvl1pPr algn="l">
              <a:defRPr sz="1200"/>
            </a:lvl1pPr>
          </a:lstStyle>
          <a:p>
            <a:endParaRPr lang="es-ES"/>
          </a:p>
        </p:txBody>
      </p:sp>
      <p:sp>
        <p:nvSpPr>
          <p:cNvPr id="7" name="6 Marcador de número de diapositiva"/>
          <p:cNvSpPr>
            <a:spLocks noGrp="1"/>
          </p:cNvSpPr>
          <p:nvPr>
            <p:ph type="sldNum" sz="quarter" idx="5"/>
          </p:nvPr>
        </p:nvSpPr>
        <p:spPr>
          <a:xfrm>
            <a:off x="3815373" y="9371285"/>
            <a:ext cx="2918831" cy="493316"/>
          </a:xfrm>
          <a:prstGeom prst="rect">
            <a:avLst/>
          </a:prstGeom>
        </p:spPr>
        <p:txBody>
          <a:bodyPr vert="horz" lIns="91440" tIns="45720" rIns="91440" bIns="45720" rtlCol="0" anchor="b"/>
          <a:lstStyle>
            <a:lvl1pPr algn="r">
              <a:defRPr sz="1200"/>
            </a:lvl1pPr>
          </a:lstStyle>
          <a:p>
            <a:fld id="{DA875140-FD7D-4092-B3C6-D89339EA349B}" type="slidenum">
              <a:rPr lang="es-ES" smtClean="0"/>
              <a:t>‹Nº›</a:t>
            </a:fld>
            <a:endParaRPr lang="es-ES"/>
          </a:p>
        </p:txBody>
      </p:sp>
    </p:spTree>
    <p:extLst>
      <p:ext uri="{BB962C8B-B14F-4D97-AF65-F5344CB8AC3E}">
        <p14:creationId xmlns:p14="http://schemas.microsoft.com/office/powerpoint/2010/main" val="3871016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DA875140-FD7D-4092-B3C6-D89339EA349B}" type="slidenum">
              <a:rPr lang="es-ES" smtClean="0"/>
              <a:t>59</a:t>
            </a:fld>
            <a:endParaRPr lang="es-ES"/>
          </a:p>
        </p:txBody>
      </p:sp>
    </p:spTree>
    <p:extLst>
      <p:ext uri="{BB962C8B-B14F-4D97-AF65-F5344CB8AC3E}">
        <p14:creationId xmlns:p14="http://schemas.microsoft.com/office/powerpoint/2010/main" val="35331082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DA875140-FD7D-4092-B3C6-D89339EA349B}" type="slidenum">
              <a:rPr lang="es-ES" smtClean="0"/>
              <a:t>63</a:t>
            </a:fld>
            <a:endParaRPr lang="es-ES"/>
          </a:p>
        </p:txBody>
      </p:sp>
    </p:spTree>
    <p:extLst>
      <p:ext uri="{BB962C8B-B14F-4D97-AF65-F5344CB8AC3E}">
        <p14:creationId xmlns:p14="http://schemas.microsoft.com/office/powerpoint/2010/main" val="2540075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DA875140-FD7D-4092-B3C6-D89339EA349B}" type="slidenum">
              <a:rPr lang="es-ES" smtClean="0"/>
              <a:t>64</a:t>
            </a:fld>
            <a:endParaRPr lang="es-ES"/>
          </a:p>
        </p:txBody>
      </p:sp>
    </p:spTree>
    <p:extLst>
      <p:ext uri="{BB962C8B-B14F-4D97-AF65-F5344CB8AC3E}">
        <p14:creationId xmlns:p14="http://schemas.microsoft.com/office/powerpoint/2010/main" val="6979093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DA875140-FD7D-4092-B3C6-D89339EA349B}" type="slidenum">
              <a:rPr lang="es-ES" smtClean="0"/>
              <a:t>65</a:t>
            </a:fld>
            <a:endParaRPr lang="es-ES"/>
          </a:p>
        </p:txBody>
      </p:sp>
    </p:spTree>
    <p:extLst>
      <p:ext uri="{BB962C8B-B14F-4D97-AF65-F5344CB8AC3E}">
        <p14:creationId xmlns:p14="http://schemas.microsoft.com/office/powerpoint/2010/main" val="15204050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DA875140-FD7D-4092-B3C6-D89339EA349B}" type="slidenum">
              <a:rPr lang="es-ES" smtClean="0"/>
              <a:t>66</a:t>
            </a:fld>
            <a:endParaRPr lang="es-ES"/>
          </a:p>
        </p:txBody>
      </p:sp>
    </p:spTree>
    <p:extLst>
      <p:ext uri="{BB962C8B-B14F-4D97-AF65-F5344CB8AC3E}">
        <p14:creationId xmlns:p14="http://schemas.microsoft.com/office/powerpoint/2010/main" val="34268501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CA26FA-CDCB-A194-5E6D-79E9096A95C4}"/>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87427D04-E2E4-8568-E5D1-5F026D5080B6}"/>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893E1A88-0435-27A9-BEC3-CF7D12C82852}"/>
              </a:ext>
            </a:extLst>
          </p:cNvPr>
          <p:cNvSpPr>
            <a:spLocks noGrp="1"/>
          </p:cNvSpPr>
          <p:nvPr>
            <p:ph type="body" idx="1"/>
          </p:nvPr>
        </p:nvSpPr>
        <p:spPr/>
        <p:txBody>
          <a:bodyPr/>
          <a:lstStyle/>
          <a:p>
            <a:endParaRPr lang="es-ES" dirty="0"/>
          </a:p>
        </p:txBody>
      </p:sp>
      <p:sp>
        <p:nvSpPr>
          <p:cNvPr id="4" name="Marcador de número de diapositiva 3">
            <a:extLst>
              <a:ext uri="{FF2B5EF4-FFF2-40B4-BE49-F238E27FC236}">
                <a16:creationId xmlns:a16="http://schemas.microsoft.com/office/drawing/2014/main" id="{2ACA6861-083C-B01A-B612-44B0B7B3F8E5}"/>
              </a:ext>
            </a:extLst>
          </p:cNvPr>
          <p:cNvSpPr>
            <a:spLocks noGrp="1"/>
          </p:cNvSpPr>
          <p:nvPr>
            <p:ph type="sldNum" sz="quarter" idx="5"/>
          </p:nvPr>
        </p:nvSpPr>
        <p:spPr/>
        <p:txBody>
          <a:bodyPr/>
          <a:lstStyle/>
          <a:p>
            <a:fld id="{DA875140-FD7D-4092-B3C6-D89339EA349B}" type="slidenum">
              <a:rPr lang="es-ES" smtClean="0"/>
              <a:t>67</a:t>
            </a:fld>
            <a:endParaRPr lang="es-ES"/>
          </a:p>
        </p:txBody>
      </p:sp>
    </p:spTree>
    <p:extLst>
      <p:ext uri="{BB962C8B-B14F-4D97-AF65-F5344CB8AC3E}">
        <p14:creationId xmlns:p14="http://schemas.microsoft.com/office/powerpoint/2010/main" val="31498454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DA875140-FD7D-4092-B3C6-D89339EA349B}" type="slidenum">
              <a:rPr lang="es-ES" smtClean="0"/>
              <a:t>82</a:t>
            </a:fld>
            <a:endParaRPr lang="es-ES"/>
          </a:p>
        </p:txBody>
      </p:sp>
    </p:spTree>
    <p:extLst>
      <p:ext uri="{BB962C8B-B14F-4D97-AF65-F5344CB8AC3E}">
        <p14:creationId xmlns:p14="http://schemas.microsoft.com/office/powerpoint/2010/main" val="41007976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60A450-4011-95F1-BC82-8B15C48F39F1}"/>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CA64318E-2852-8495-C081-E9C89B9E67AB}"/>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98C81300-3257-9E6E-15FC-7123E495ED71}"/>
              </a:ext>
            </a:extLst>
          </p:cNvPr>
          <p:cNvSpPr>
            <a:spLocks noGrp="1"/>
          </p:cNvSpPr>
          <p:nvPr>
            <p:ph type="body" idx="1"/>
          </p:nvPr>
        </p:nvSpPr>
        <p:spPr/>
        <p:txBody>
          <a:bodyPr/>
          <a:lstStyle/>
          <a:p>
            <a:endParaRPr lang="es-ES" dirty="0"/>
          </a:p>
        </p:txBody>
      </p:sp>
      <p:sp>
        <p:nvSpPr>
          <p:cNvPr id="4" name="Marcador de número de diapositiva 3">
            <a:extLst>
              <a:ext uri="{FF2B5EF4-FFF2-40B4-BE49-F238E27FC236}">
                <a16:creationId xmlns:a16="http://schemas.microsoft.com/office/drawing/2014/main" id="{7F0FD5A1-C61B-E829-EB2D-730905FD41DA}"/>
              </a:ext>
            </a:extLst>
          </p:cNvPr>
          <p:cNvSpPr>
            <a:spLocks noGrp="1"/>
          </p:cNvSpPr>
          <p:nvPr>
            <p:ph type="sldNum" sz="quarter" idx="5"/>
          </p:nvPr>
        </p:nvSpPr>
        <p:spPr/>
        <p:txBody>
          <a:bodyPr/>
          <a:lstStyle/>
          <a:p>
            <a:fld id="{DA875140-FD7D-4092-B3C6-D89339EA349B}" type="slidenum">
              <a:rPr lang="es-ES" smtClean="0"/>
              <a:t>83</a:t>
            </a:fld>
            <a:endParaRPr lang="es-ES"/>
          </a:p>
        </p:txBody>
      </p:sp>
    </p:spTree>
    <p:extLst>
      <p:ext uri="{BB962C8B-B14F-4D97-AF65-F5344CB8AC3E}">
        <p14:creationId xmlns:p14="http://schemas.microsoft.com/office/powerpoint/2010/main" val="607801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DA875140-FD7D-4092-B3C6-D89339EA349B}" type="slidenum">
              <a:rPr lang="es-ES" smtClean="0"/>
              <a:t>84</a:t>
            </a:fld>
            <a:endParaRPr lang="es-ES"/>
          </a:p>
        </p:txBody>
      </p:sp>
    </p:spTree>
    <p:extLst>
      <p:ext uri="{BB962C8B-B14F-4D97-AF65-F5344CB8AC3E}">
        <p14:creationId xmlns:p14="http://schemas.microsoft.com/office/powerpoint/2010/main" val="41302284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1 Marcador de imagen de diapositiva"/>
          <p:cNvSpPr>
            <a:spLocks noGrp="1" noRot="1" noChangeAspect="1" noTextEdit="1"/>
          </p:cNvSpPr>
          <p:nvPr>
            <p:ph type="sldImg"/>
          </p:nvPr>
        </p:nvSpPr>
        <p:spPr bwMode="auto">
          <a:xfrm>
            <a:off x="903288" y="741363"/>
            <a:ext cx="4930775" cy="369887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1139" name="2 Marcador de notas"/>
          <p:cNvSpPr>
            <a:spLocks noGrp="1"/>
          </p:cNvSpPr>
          <p:nvPr>
            <p:ph type="body" idx="1"/>
          </p:nvPr>
        </p:nvSpPr>
        <p:spPr>
          <a:xfrm>
            <a:off x="672071" y="4685751"/>
            <a:ext cx="5391622" cy="443949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564" tIns="45783" rIns="91564" bIns="45783"/>
          <a:lstStyle/>
          <a:p>
            <a:endParaRPr lang="es-ES" altLang="es-ES"/>
          </a:p>
        </p:txBody>
      </p:sp>
      <p:sp>
        <p:nvSpPr>
          <p:cNvPr id="91140" name="3 Marcador de número de diapositiva"/>
          <p:cNvSpPr txBox="1">
            <a:spLocks noGrp="1"/>
          </p:cNvSpPr>
          <p:nvPr/>
        </p:nvSpPr>
        <p:spPr bwMode="auto">
          <a:xfrm>
            <a:off x="3818438" y="9371502"/>
            <a:ext cx="2916249" cy="4925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564" tIns="45783" rIns="91564" bIns="45783" anchor="b"/>
          <a:lstStyle>
            <a:lvl1pPr defTabSz="895350" eaLnBrk="0" hangingPunct="0">
              <a:spcBef>
                <a:spcPct val="30000"/>
              </a:spcBef>
              <a:defRPr sz="1200">
                <a:solidFill>
                  <a:schemeClr val="tx1"/>
                </a:solidFill>
                <a:latin typeface="Calibri" pitchFamily="34" charset="0"/>
              </a:defRPr>
            </a:lvl1pPr>
            <a:lvl2pPr marL="742950" indent="-285750" defTabSz="895350" eaLnBrk="0" hangingPunct="0">
              <a:spcBef>
                <a:spcPct val="30000"/>
              </a:spcBef>
              <a:defRPr sz="1200">
                <a:solidFill>
                  <a:schemeClr val="tx1"/>
                </a:solidFill>
                <a:latin typeface="Calibri" pitchFamily="34" charset="0"/>
              </a:defRPr>
            </a:lvl2pPr>
            <a:lvl3pPr marL="1143000" indent="-228600" defTabSz="895350" eaLnBrk="0" hangingPunct="0">
              <a:spcBef>
                <a:spcPct val="30000"/>
              </a:spcBef>
              <a:defRPr sz="1200">
                <a:solidFill>
                  <a:schemeClr val="tx1"/>
                </a:solidFill>
                <a:latin typeface="Calibri" pitchFamily="34" charset="0"/>
              </a:defRPr>
            </a:lvl3pPr>
            <a:lvl4pPr marL="1600200" indent="-228600" defTabSz="895350" eaLnBrk="0" hangingPunct="0">
              <a:spcBef>
                <a:spcPct val="30000"/>
              </a:spcBef>
              <a:defRPr sz="1200">
                <a:solidFill>
                  <a:schemeClr val="tx1"/>
                </a:solidFill>
                <a:latin typeface="Calibri" pitchFamily="34" charset="0"/>
              </a:defRPr>
            </a:lvl4pPr>
            <a:lvl5pPr marL="2057400" indent="-228600" defTabSz="895350" eaLnBrk="0" hangingPunct="0">
              <a:spcBef>
                <a:spcPct val="30000"/>
              </a:spcBef>
              <a:defRPr sz="1200">
                <a:solidFill>
                  <a:schemeClr val="tx1"/>
                </a:solidFill>
                <a:latin typeface="Calibri" pitchFamily="34" charset="0"/>
              </a:defRPr>
            </a:lvl5pPr>
            <a:lvl6pPr marL="2514600" indent="-228600" defTabSz="895350" eaLnBrk="0" fontAlgn="base" hangingPunct="0">
              <a:spcBef>
                <a:spcPct val="30000"/>
              </a:spcBef>
              <a:spcAft>
                <a:spcPct val="0"/>
              </a:spcAft>
              <a:defRPr sz="1200">
                <a:solidFill>
                  <a:schemeClr val="tx1"/>
                </a:solidFill>
                <a:latin typeface="Calibri" pitchFamily="34" charset="0"/>
              </a:defRPr>
            </a:lvl6pPr>
            <a:lvl7pPr marL="2971800" indent="-228600" defTabSz="895350" eaLnBrk="0" fontAlgn="base" hangingPunct="0">
              <a:spcBef>
                <a:spcPct val="30000"/>
              </a:spcBef>
              <a:spcAft>
                <a:spcPct val="0"/>
              </a:spcAft>
              <a:defRPr sz="1200">
                <a:solidFill>
                  <a:schemeClr val="tx1"/>
                </a:solidFill>
                <a:latin typeface="Calibri" pitchFamily="34" charset="0"/>
              </a:defRPr>
            </a:lvl7pPr>
            <a:lvl8pPr marL="3429000" indent="-228600" defTabSz="895350" eaLnBrk="0" fontAlgn="base" hangingPunct="0">
              <a:spcBef>
                <a:spcPct val="30000"/>
              </a:spcBef>
              <a:spcAft>
                <a:spcPct val="0"/>
              </a:spcAft>
              <a:defRPr sz="1200">
                <a:solidFill>
                  <a:schemeClr val="tx1"/>
                </a:solidFill>
                <a:latin typeface="Calibri" pitchFamily="34" charset="0"/>
              </a:defRPr>
            </a:lvl8pPr>
            <a:lvl9pPr marL="3886200" indent="-228600" defTabSz="895350" eaLnBrk="0" fontAlgn="base" hangingPunct="0">
              <a:spcBef>
                <a:spcPct val="30000"/>
              </a:spcBef>
              <a:spcAft>
                <a:spcPct val="0"/>
              </a:spcAft>
              <a:defRPr sz="1200">
                <a:solidFill>
                  <a:schemeClr val="tx1"/>
                </a:solidFill>
                <a:latin typeface="Calibri" pitchFamily="34" charset="0"/>
              </a:defRPr>
            </a:lvl9pPr>
          </a:lstStyle>
          <a:p>
            <a:pPr algn="r" eaLnBrk="1" hangingPunct="1">
              <a:spcBef>
                <a:spcPct val="0"/>
              </a:spcBef>
            </a:pPr>
            <a:fld id="{D7B645E4-E624-4622-B7DD-868EED7F43F9}" type="slidenum">
              <a:rPr lang="es-ES" altLang="es-ES">
                <a:latin typeface="Arial" charset="0"/>
              </a:rPr>
              <a:pPr algn="r" eaLnBrk="1" hangingPunct="1">
                <a:spcBef>
                  <a:spcPct val="0"/>
                </a:spcBef>
              </a:pPr>
              <a:t>167</a:t>
            </a:fld>
            <a:endParaRPr lang="es-ES" altLang="es-ES">
              <a:latin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a:t>Haga clic para modificar el estilo de título del patrón</a:t>
            </a:r>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p>
        </p:txBody>
      </p:sp>
      <p:sp>
        <p:nvSpPr>
          <p:cNvPr id="4" name="3 Marcador de fecha"/>
          <p:cNvSpPr>
            <a:spLocks noGrp="1"/>
          </p:cNvSpPr>
          <p:nvPr>
            <p:ph type="dt" sz="half" idx="10"/>
          </p:nvPr>
        </p:nvSpPr>
        <p:spPr/>
        <p:txBody>
          <a:bodyPr/>
          <a:lstStyle/>
          <a:p>
            <a:fld id="{FB4E1F6E-8997-4AF3-8C01-22049B8B5D8B}" type="datetimeFigureOut">
              <a:rPr lang="es-ES" smtClean="0"/>
              <a:t>09/02/2024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92685462-7D4D-4253-B369-D8B9C89AEB56}" type="slidenum">
              <a:rPr lang="es-ES" smtClean="0"/>
              <a:t>‹Nº›</a:t>
            </a:fld>
            <a:endParaRPr lang="es-ES"/>
          </a:p>
        </p:txBody>
      </p:sp>
    </p:spTree>
    <p:extLst>
      <p:ext uri="{BB962C8B-B14F-4D97-AF65-F5344CB8AC3E}">
        <p14:creationId xmlns:p14="http://schemas.microsoft.com/office/powerpoint/2010/main" val="33053518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FB4E1F6E-8997-4AF3-8C01-22049B8B5D8B}" type="datetimeFigureOut">
              <a:rPr lang="es-ES" smtClean="0"/>
              <a:t>09/02/2024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92685462-7D4D-4253-B369-D8B9C89AEB56}" type="slidenum">
              <a:rPr lang="es-ES" smtClean="0"/>
              <a:t>‹Nº›</a:t>
            </a:fld>
            <a:endParaRPr lang="es-ES"/>
          </a:p>
        </p:txBody>
      </p:sp>
    </p:spTree>
    <p:extLst>
      <p:ext uri="{BB962C8B-B14F-4D97-AF65-F5344CB8AC3E}">
        <p14:creationId xmlns:p14="http://schemas.microsoft.com/office/powerpoint/2010/main" val="5811831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a:t>Haga clic para modificar el estilo de título del patrón</a:t>
            </a:r>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p>
            <a:fld id="{FB4E1F6E-8997-4AF3-8C01-22049B8B5D8B}" type="datetimeFigureOut">
              <a:rPr lang="es-ES" smtClean="0"/>
              <a:t>09/02/2024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92685462-7D4D-4253-B369-D8B9C89AEB56}" type="slidenum">
              <a:rPr lang="es-ES" smtClean="0"/>
              <a:t>‹Nº›</a:t>
            </a:fld>
            <a:endParaRPr lang="es-ES"/>
          </a:p>
        </p:txBody>
      </p:sp>
    </p:spTree>
    <p:extLst>
      <p:ext uri="{BB962C8B-B14F-4D97-AF65-F5344CB8AC3E}">
        <p14:creationId xmlns:p14="http://schemas.microsoft.com/office/powerpoint/2010/main" val="17980048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fecha"/>
          <p:cNvSpPr>
            <a:spLocks noGrp="1"/>
          </p:cNvSpPr>
          <p:nvPr>
            <p:ph type="dt" sz="half" idx="10"/>
          </p:nvPr>
        </p:nvSpPr>
        <p:spPr/>
        <p:txBody>
          <a:bodyPr/>
          <a:lstStyle/>
          <a:p>
            <a:fld id="{FB4E1F6E-8997-4AF3-8C01-22049B8B5D8B}" type="datetimeFigureOut">
              <a:rPr lang="es-ES" smtClean="0"/>
              <a:t>09/02/2024</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92685462-7D4D-4253-B369-D8B9C89AEB56}" type="slidenum">
              <a:rPr lang="es-ES" smtClean="0"/>
              <a:t>‹Nº›</a:t>
            </a:fld>
            <a:endParaRPr lang="es-ES"/>
          </a:p>
        </p:txBody>
      </p:sp>
    </p:spTree>
    <p:extLst>
      <p:ext uri="{BB962C8B-B14F-4D97-AF65-F5344CB8AC3E}">
        <p14:creationId xmlns:p14="http://schemas.microsoft.com/office/powerpoint/2010/main" val="4186936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6 Marcador de fecha"/>
          <p:cNvSpPr>
            <a:spLocks noGrp="1"/>
          </p:cNvSpPr>
          <p:nvPr>
            <p:ph type="dt" sz="half" idx="10"/>
          </p:nvPr>
        </p:nvSpPr>
        <p:spPr/>
        <p:txBody>
          <a:bodyPr/>
          <a:lstStyle/>
          <a:p>
            <a:fld id="{FB4E1F6E-8997-4AF3-8C01-22049B8B5D8B}" type="datetimeFigureOut">
              <a:rPr lang="es-ES" smtClean="0"/>
              <a:t>09/02/2024</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92685462-7D4D-4253-B369-D8B9C89AEB56}" type="slidenum">
              <a:rPr lang="es-ES" smtClean="0"/>
              <a:t>‹Nº›</a:t>
            </a:fld>
            <a:endParaRPr lang="es-ES"/>
          </a:p>
        </p:txBody>
      </p:sp>
    </p:spTree>
    <p:extLst>
      <p:ext uri="{BB962C8B-B14F-4D97-AF65-F5344CB8AC3E}">
        <p14:creationId xmlns:p14="http://schemas.microsoft.com/office/powerpoint/2010/main" val="9284818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fecha"/>
          <p:cNvSpPr>
            <a:spLocks noGrp="1"/>
          </p:cNvSpPr>
          <p:nvPr>
            <p:ph type="dt" sz="half" idx="10"/>
          </p:nvPr>
        </p:nvSpPr>
        <p:spPr/>
        <p:txBody>
          <a:bodyPr/>
          <a:lstStyle/>
          <a:p>
            <a:fld id="{FB4E1F6E-8997-4AF3-8C01-22049B8B5D8B}" type="datetimeFigureOut">
              <a:rPr lang="es-ES" smtClean="0"/>
              <a:t>09/02/2024</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92685462-7D4D-4253-B369-D8B9C89AEB56}" type="slidenum">
              <a:rPr lang="es-ES" smtClean="0"/>
              <a:t>‹Nº›</a:t>
            </a:fld>
            <a:endParaRPr lang="es-ES"/>
          </a:p>
        </p:txBody>
      </p:sp>
    </p:spTree>
    <p:extLst>
      <p:ext uri="{BB962C8B-B14F-4D97-AF65-F5344CB8AC3E}">
        <p14:creationId xmlns:p14="http://schemas.microsoft.com/office/powerpoint/2010/main" val="17709037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FB4E1F6E-8997-4AF3-8C01-22049B8B5D8B}" type="datetimeFigureOut">
              <a:rPr lang="es-ES" smtClean="0"/>
              <a:t>09/02/2024</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92685462-7D4D-4253-B369-D8B9C89AEB56}" type="slidenum">
              <a:rPr lang="es-ES" smtClean="0"/>
              <a:t>‹Nº›</a:t>
            </a:fld>
            <a:endParaRPr lang="es-ES"/>
          </a:p>
        </p:txBody>
      </p:sp>
    </p:spTree>
    <p:extLst>
      <p:ext uri="{BB962C8B-B14F-4D97-AF65-F5344CB8AC3E}">
        <p14:creationId xmlns:p14="http://schemas.microsoft.com/office/powerpoint/2010/main" val="38401530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a:t>Haga clic para modificar el estilo de título del patrón</a:t>
            </a:r>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FB4E1F6E-8997-4AF3-8C01-22049B8B5D8B}" type="datetimeFigureOut">
              <a:rPr lang="es-ES" smtClean="0"/>
              <a:t>09/02/2024</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92685462-7D4D-4253-B369-D8B9C89AEB56}" type="slidenum">
              <a:rPr lang="es-ES" smtClean="0"/>
              <a:t>‹Nº›</a:t>
            </a:fld>
            <a:endParaRPr lang="es-ES"/>
          </a:p>
        </p:txBody>
      </p:sp>
    </p:spTree>
    <p:extLst>
      <p:ext uri="{BB962C8B-B14F-4D97-AF65-F5344CB8AC3E}">
        <p14:creationId xmlns:p14="http://schemas.microsoft.com/office/powerpoint/2010/main" val="29297058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a:t>Haga clic para modificar el estilo de título del patrón</a:t>
            </a:r>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FB4E1F6E-8997-4AF3-8C01-22049B8B5D8B}" type="datetimeFigureOut">
              <a:rPr lang="es-ES" smtClean="0"/>
              <a:t>09/02/2024</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92685462-7D4D-4253-B369-D8B9C89AEB56}" type="slidenum">
              <a:rPr lang="es-ES" smtClean="0"/>
              <a:t>‹Nº›</a:t>
            </a:fld>
            <a:endParaRPr lang="es-ES"/>
          </a:p>
        </p:txBody>
      </p:sp>
    </p:spTree>
    <p:extLst>
      <p:ext uri="{BB962C8B-B14F-4D97-AF65-F5344CB8AC3E}">
        <p14:creationId xmlns:p14="http://schemas.microsoft.com/office/powerpoint/2010/main" val="22165905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FB4E1F6E-8997-4AF3-8C01-22049B8B5D8B}" type="datetimeFigureOut">
              <a:rPr lang="es-ES" smtClean="0"/>
              <a:t>09/02/2024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92685462-7D4D-4253-B369-D8B9C89AEB56}" type="slidenum">
              <a:rPr lang="es-ES" smtClean="0"/>
              <a:t>‹Nº›</a:t>
            </a:fld>
            <a:endParaRPr lang="es-ES"/>
          </a:p>
        </p:txBody>
      </p:sp>
    </p:spTree>
    <p:extLst>
      <p:ext uri="{BB962C8B-B14F-4D97-AF65-F5344CB8AC3E}">
        <p14:creationId xmlns:p14="http://schemas.microsoft.com/office/powerpoint/2010/main" val="1630783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a:t>Haga clic para modificar el estilo de título del patrón</a:t>
            </a:r>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FB4E1F6E-8997-4AF3-8C01-22049B8B5D8B}" type="datetimeFigureOut">
              <a:rPr lang="es-ES" smtClean="0"/>
              <a:t>09/02/2024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92685462-7D4D-4253-B369-D8B9C89AEB56}" type="slidenum">
              <a:rPr lang="es-ES" smtClean="0"/>
              <a:t>‹Nº›</a:t>
            </a:fld>
            <a:endParaRPr lang="es-ES"/>
          </a:p>
        </p:txBody>
      </p:sp>
    </p:spTree>
    <p:extLst>
      <p:ext uri="{BB962C8B-B14F-4D97-AF65-F5344CB8AC3E}">
        <p14:creationId xmlns:p14="http://schemas.microsoft.com/office/powerpoint/2010/main" val="23612508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3_Título y objetos">
    <p:spTree>
      <p:nvGrpSpPr>
        <p:cNvPr id="1" name=""/>
        <p:cNvGrpSpPr/>
        <p:nvPr/>
      </p:nvGrpSpPr>
      <p:grpSpPr>
        <a:xfrm>
          <a:off x="0" y="0"/>
          <a:ext cx="0" cy="0"/>
          <a:chOff x="0" y="0"/>
          <a:chExt cx="0" cy="0"/>
        </a:xfrm>
      </p:grpSpPr>
      <p:pic>
        <p:nvPicPr>
          <p:cNvPr id="3" name="29 Imagen"/>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292725" y="5868988"/>
            <a:ext cx="1366838" cy="989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1 Título"/>
          <p:cNvSpPr>
            <a:spLocks noGrp="1"/>
          </p:cNvSpPr>
          <p:nvPr>
            <p:ph type="title"/>
          </p:nvPr>
        </p:nvSpPr>
        <p:spPr/>
        <p:txBody>
          <a:bodyPr/>
          <a:lstStyle/>
          <a:p>
            <a:r>
              <a:rPr lang="es-ES"/>
              <a:t>Haga clic para modificar el estilo de título del patrón</a:t>
            </a:r>
          </a:p>
        </p:txBody>
      </p:sp>
    </p:spTree>
    <p:extLst>
      <p:ext uri="{BB962C8B-B14F-4D97-AF65-F5344CB8AC3E}">
        <p14:creationId xmlns:p14="http://schemas.microsoft.com/office/powerpoint/2010/main" val="8912480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B4E1F6E-8997-4AF3-8C01-22049B8B5D8B}" type="datetimeFigureOut">
              <a:rPr lang="es-ES" smtClean="0"/>
              <a:t>09/02/2024</a:t>
            </a:fld>
            <a:endParaRPr lang="es-ES"/>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2685462-7D4D-4253-B369-D8B9C89AEB56}" type="slidenum">
              <a:rPr lang="es-ES" smtClean="0"/>
              <a:t>‹Nº›</a:t>
            </a:fld>
            <a:endParaRPr lang="es-ES"/>
          </a:p>
        </p:txBody>
      </p:sp>
    </p:spTree>
    <p:extLst>
      <p:ext uri="{BB962C8B-B14F-4D97-AF65-F5344CB8AC3E}">
        <p14:creationId xmlns:p14="http://schemas.microsoft.com/office/powerpoint/2010/main" val="314919337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2"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slide" Target="slide18.xml"/><Relationship Id="rId7" Type="http://schemas.openxmlformats.org/officeDocument/2006/relationships/slide" Target="slide139.xml"/><Relationship Id="rId2" Type="http://schemas.openxmlformats.org/officeDocument/2006/relationships/image" Target="../media/image7.jpeg"/><Relationship Id="rId1" Type="http://schemas.openxmlformats.org/officeDocument/2006/relationships/slideLayout" Target="../slideLayouts/slideLayout2.xml"/><Relationship Id="rId6" Type="http://schemas.openxmlformats.org/officeDocument/2006/relationships/slide" Target="slide119.xml"/><Relationship Id="rId5" Type="http://schemas.openxmlformats.org/officeDocument/2006/relationships/slide" Target="slide78.xml"/><Relationship Id="rId4" Type="http://schemas.openxmlformats.org/officeDocument/2006/relationships/slide" Target="slide47.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18.png"/><Relationship Id="rId4" Type="http://schemas.openxmlformats.org/officeDocument/2006/relationships/image" Target="../media/image17.png"/></Relationships>
</file>

<file path=ppt/slides/_rels/slide1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 Id="rId5" Type="http://schemas.openxmlformats.org/officeDocument/2006/relationships/image" Target="../media/image7.jpeg"/><Relationship Id="rId4" Type="http://schemas.openxmlformats.org/officeDocument/2006/relationships/image" Target="../media/image21.png"/></Relationships>
</file>

<file path=ppt/slides/_rels/slide1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23.em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jpg"/><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2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2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2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34.png"/><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3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2.xml"/><Relationship Id="rId4" Type="http://schemas.openxmlformats.org/officeDocument/2006/relationships/image" Target="../media/image46.png"/></Relationships>
</file>

<file path=ppt/slides/_rels/slide51.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2.xml"/><Relationship Id="rId4" Type="http://schemas.openxmlformats.org/officeDocument/2006/relationships/image" Target="../media/image49.png"/></Relationships>
</file>

<file path=ppt/slides/_rels/slide5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55.png"/><Relationship Id="rId1" Type="http://schemas.openxmlformats.org/officeDocument/2006/relationships/slideLayout" Target="../slideLayouts/slideLayout2.xml"/><Relationship Id="rId5" Type="http://schemas.openxmlformats.org/officeDocument/2006/relationships/slide" Target="slide101.xml"/><Relationship Id="rId4" Type="http://schemas.openxmlformats.org/officeDocument/2006/relationships/image" Target="../media/image45.png"/></Relationships>
</file>

<file path=ppt/slides/_rels/slide5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55.png"/><Relationship Id="rId1" Type="http://schemas.openxmlformats.org/officeDocument/2006/relationships/slideLayout" Target="../slideLayouts/slideLayout2.xml"/><Relationship Id="rId5" Type="http://schemas.openxmlformats.org/officeDocument/2006/relationships/slide" Target="slide101.xml"/><Relationship Id="rId4" Type="http://schemas.openxmlformats.org/officeDocument/2006/relationships/image" Target="../media/image45.png"/></Relationships>
</file>

<file path=ppt/slides/_rels/slide5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55.png"/><Relationship Id="rId1" Type="http://schemas.openxmlformats.org/officeDocument/2006/relationships/slideLayout" Target="../slideLayouts/slideLayout2.xml"/><Relationship Id="rId5" Type="http://schemas.openxmlformats.org/officeDocument/2006/relationships/slide" Target="slide101.xml"/><Relationship Id="rId4" Type="http://schemas.openxmlformats.org/officeDocument/2006/relationships/image" Target="../media/image45.png"/></Relationships>
</file>

<file path=ppt/slides/_rels/slide59.xml.rels><?xml version="1.0" encoding="UTF-8" standalone="yes"?>
<Relationships xmlns="http://schemas.openxmlformats.org/package/2006/relationships"><Relationship Id="rId3" Type="http://schemas.openxmlformats.org/officeDocument/2006/relationships/image" Target="../media/image56.png"/><Relationship Id="rId7" Type="http://schemas.openxmlformats.org/officeDocument/2006/relationships/slide" Target="slide82.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slide" Target="slide89.xml"/><Relationship Id="rId5" Type="http://schemas.openxmlformats.org/officeDocument/2006/relationships/image" Target="../media/image45.png"/><Relationship Id="rId4" Type="http://schemas.openxmlformats.org/officeDocument/2006/relationships/image" Target="../media/image7.jpeg"/></Relationships>
</file>

<file path=ppt/slides/_rels/slide6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56.png"/><Relationship Id="rId1" Type="http://schemas.openxmlformats.org/officeDocument/2006/relationships/slideLayout" Target="../slideLayouts/slideLayout2.xml"/><Relationship Id="rId6" Type="http://schemas.openxmlformats.org/officeDocument/2006/relationships/slide" Target="slide82.xml"/><Relationship Id="rId5" Type="http://schemas.openxmlformats.org/officeDocument/2006/relationships/slide" Target="slide89.xml"/><Relationship Id="rId4" Type="http://schemas.openxmlformats.org/officeDocument/2006/relationships/image" Target="../media/image45.png"/></Relationships>
</file>

<file path=ppt/slides/_rels/slide6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56.png"/><Relationship Id="rId1" Type="http://schemas.openxmlformats.org/officeDocument/2006/relationships/slideLayout" Target="../slideLayouts/slideLayout2.xml"/><Relationship Id="rId6" Type="http://schemas.openxmlformats.org/officeDocument/2006/relationships/slide" Target="slide82.xml"/><Relationship Id="rId5" Type="http://schemas.openxmlformats.org/officeDocument/2006/relationships/slide" Target="slide89.xml"/><Relationship Id="rId4" Type="http://schemas.openxmlformats.org/officeDocument/2006/relationships/image" Target="../media/image45.png"/></Relationships>
</file>

<file path=ppt/slides/_rels/slide62.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7.jpeg"/><Relationship Id="rId1" Type="http://schemas.openxmlformats.org/officeDocument/2006/relationships/slideLayout" Target="../slideLayouts/slideLayout2.xml"/><Relationship Id="rId4" Type="http://schemas.openxmlformats.org/officeDocument/2006/relationships/image" Target="../media/image45.png"/></Relationships>
</file>

<file path=ppt/slides/_rels/slide63.xml.rels><?xml version="1.0" encoding="UTF-8" standalone="yes"?>
<Relationships xmlns="http://schemas.openxmlformats.org/package/2006/relationships"><Relationship Id="rId3" Type="http://schemas.openxmlformats.org/officeDocument/2006/relationships/image" Target="../media/image56.png"/><Relationship Id="rId7" Type="http://schemas.openxmlformats.org/officeDocument/2006/relationships/slide" Target="slide8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slide" Target="slide89.xml"/><Relationship Id="rId5" Type="http://schemas.openxmlformats.org/officeDocument/2006/relationships/image" Target="../media/image45.png"/><Relationship Id="rId4" Type="http://schemas.openxmlformats.org/officeDocument/2006/relationships/image" Target="../media/image7.jpeg"/></Relationships>
</file>

<file path=ppt/slides/_rels/slide64.xml.rels><?xml version="1.0" encoding="UTF-8" standalone="yes"?>
<Relationships xmlns="http://schemas.openxmlformats.org/package/2006/relationships"><Relationship Id="rId8" Type="http://schemas.openxmlformats.org/officeDocument/2006/relationships/slide" Target="slide82.xml"/><Relationship Id="rId3" Type="http://schemas.openxmlformats.org/officeDocument/2006/relationships/image" Target="../media/image56.png"/><Relationship Id="rId7" Type="http://schemas.openxmlformats.org/officeDocument/2006/relationships/slide" Target="slide89.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57.png"/><Relationship Id="rId5" Type="http://schemas.openxmlformats.org/officeDocument/2006/relationships/image" Target="../media/image45.png"/><Relationship Id="rId4" Type="http://schemas.openxmlformats.org/officeDocument/2006/relationships/image" Target="../media/image7.jpeg"/></Relationships>
</file>

<file path=ppt/slides/_rels/slide65.xml.rels><?xml version="1.0" encoding="UTF-8" standalone="yes"?>
<Relationships xmlns="http://schemas.openxmlformats.org/package/2006/relationships"><Relationship Id="rId3" Type="http://schemas.openxmlformats.org/officeDocument/2006/relationships/image" Target="../media/image56.png"/><Relationship Id="rId7" Type="http://schemas.openxmlformats.org/officeDocument/2006/relationships/slide" Target="slide82.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slide" Target="slide89.xml"/><Relationship Id="rId5" Type="http://schemas.openxmlformats.org/officeDocument/2006/relationships/image" Target="../media/image45.png"/><Relationship Id="rId4" Type="http://schemas.openxmlformats.org/officeDocument/2006/relationships/image" Target="../media/image7.jpeg"/></Relationships>
</file>

<file path=ppt/slides/_rels/slide66.xml.rels><?xml version="1.0" encoding="UTF-8" standalone="yes"?>
<Relationships xmlns="http://schemas.openxmlformats.org/package/2006/relationships"><Relationship Id="rId8" Type="http://schemas.openxmlformats.org/officeDocument/2006/relationships/slide" Target="slide82.xml"/><Relationship Id="rId3" Type="http://schemas.openxmlformats.org/officeDocument/2006/relationships/image" Target="../media/image56.png"/><Relationship Id="rId7" Type="http://schemas.openxmlformats.org/officeDocument/2006/relationships/slide" Target="slide89.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58.png"/><Relationship Id="rId5" Type="http://schemas.openxmlformats.org/officeDocument/2006/relationships/image" Target="../media/image45.png"/><Relationship Id="rId4" Type="http://schemas.openxmlformats.org/officeDocument/2006/relationships/image" Target="../media/image7.jpeg"/></Relationships>
</file>

<file path=ppt/slides/_rels/slide67.xml.rels><?xml version="1.0" encoding="UTF-8" standalone="yes"?>
<Relationships xmlns="http://schemas.openxmlformats.org/package/2006/relationships"><Relationship Id="rId3" Type="http://schemas.openxmlformats.org/officeDocument/2006/relationships/image" Target="../media/image56.png"/><Relationship Id="rId7" Type="http://schemas.openxmlformats.org/officeDocument/2006/relationships/slide" Target="slide82.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slide" Target="slide89.xml"/><Relationship Id="rId5" Type="http://schemas.openxmlformats.org/officeDocument/2006/relationships/image" Target="../media/image45.png"/><Relationship Id="rId4" Type="http://schemas.openxmlformats.org/officeDocument/2006/relationships/image" Target="../media/image7.jpeg"/></Relationships>
</file>

<file path=ppt/slides/_rels/slide6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59.png"/><Relationship Id="rId1" Type="http://schemas.openxmlformats.org/officeDocument/2006/relationships/slideLayout" Target="../slideLayouts/slideLayout2.xml"/><Relationship Id="rId6" Type="http://schemas.openxmlformats.org/officeDocument/2006/relationships/image" Target="../media/image60.png"/><Relationship Id="rId5" Type="http://schemas.openxmlformats.org/officeDocument/2006/relationships/slide" Target="slide94.xml"/><Relationship Id="rId4" Type="http://schemas.openxmlformats.org/officeDocument/2006/relationships/image" Target="../media/image45.png"/></Relationships>
</file>

<file path=ppt/slides/_rels/slide6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59.png"/><Relationship Id="rId1" Type="http://schemas.openxmlformats.org/officeDocument/2006/relationships/slideLayout" Target="../slideLayouts/slideLayout2.xml"/><Relationship Id="rId5" Type="http://schemas.openxmlformats.org/officeDocument/2006/relationships/slide" Target="slide94.xml"/><Relationship Id="rId4" Type="http://schemas.openxmlformats.org/officeDocument/2006/relationships/image" Target="../media/image45.png"/></Relationships>
</file>

<file path=ppt/slides/_rels/slide70.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7.jpeg"/><Relationship Id="rId1" Type="http://schemas.openxmlformats.org/officeDocument/2006/relationships/slideLayout" Target="../slideLayouts/slideLayout2.xml"/><Relationship Id="rId4" Type="http://schemas.openxmlformats.org/officeDocument/2006/relationships/image" Target="../media/image62.emf"/></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3.png"/><Relationship Id="rId1" Type="http://schemas.openxmlformats.org/officeDocument/2006/relationships/slideLayout" Target="../slideLayouts/slideLayout2.xml"/><Relationship Id="rId4" Type="http://schemas.openxmlformats.org/officeDocument/2006/relationships/image" Target="../media/image45.png"/></Relationships>
</file>

<file path=ppt/slides/_rels/slide7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4.png"/><Relationship Id="rId1" Type="http://schemas.openxmlformats.org/officeDocument/2006/relationships/slideLayout" Target="../slideLayouts/slideLayout2.xml"/><Relationship Id="rId4" Type="http://schemas.openxmlformats.org/officeDocument/2006/relationships/image" Target="../media/image48.png"/></Relationships>
</file>

<file path=ppt/slides/_rels/slide7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slide" Target="slide59.xml"/><Relationship Id="rId4" Type="http://schemas.openxmlformats.org/officeDocument/2006/relationships/slide" Target="slide63.xml"/></Relationships>
</file>

<file path=ppt/slides/_rels/slide83.xml.rels><?xml version="1.0" encoding="UTF-8" standalone="yes"?>
<Relationships xmlns="http://schemas.openxmlformats.org/package/2006/relationships"><Relationship Id="rId3" Type="http://schemas.openxmlformats.org/officeDocument/2006/relationships/slide" Target="slide63.xml"/><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slide" Target="slide59.xml"/></Relationships>
</file>

<file path=ppt/slides/_rels/slide84.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slide" Target="slide59.xml"/><Relationship Id="rId4" Type="http://schemas.openxmlformats.org/officeDocument/2006/relationships/slide" Target="slide63.xml"/></Relationships>
</file>

<file path=ppt/slides/_rels/slide85.xml.rels><?xml version="1.0" encoding="UTF-8" standalone="yes"?>
<Relationships xmlns="http://schemas.openxmlformats.org/package/2006/relationships"><Relationship Id="rId2" Type="http://schemas.openxmlformats.org/officeDocument/2006/relationships/image" Target="../media/image68.emf"/><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69.emf"/><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70.emf"/><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71.emf"/><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slide" Target="slide63.xml"/><Relationship Id="rId2" Type="http://schemas.openxmlformats.org/officeDocument/2006/relationships/image" Target="../media/image72.png"/><Relationship Id="rId1" Type="http://schemas.openxmlformats.org/officeDocument/2006/relationships/slideLayout" Target="../slideLayouts/slideLayout2.xml"/><Relationship Id="rId5" Type="http://schemas.openxmlformats.org/officeDocument/2006/relationships/image" Target="../media/image73.png"/><Relationship Id="rId4" Type="http://schemas.openxmlformats.org/officeDocument/2006/relationships/slide" Target="slide59.xml"/></Relationships>
</file>

<file path=ppt/slides/_rels/slide90.xml.rels><?xml version="1.0" encoding="UTF-8" standalone="yes"?>
<Relationships xmlns="http://schemas.openxmlformats.org/package/2006/relationships"><Relationship Id="rId3" Type="http://schemas.openxmlformats.org/officeDocument/2006/relationships/slide" Target="slide63.xml"/><Relationship Id="rId2" Type="http://schemas.openxmlformats.org/officeDocument/2006/relationships/image" Target="../media/image72.png"/><Relationship Id="rId1" Type="http://schemas.openxmlformats.org/officeDocument/2006/relationships/slideLayout" Target="../slideLayouts/slideLayout2.xml"/><Relationship Id="rId4" Type="http://schemas.openxmlformats.org/officeDocument/2006/relationships/slide" Target="slide59.xml"/></Relationships>
</file>

<file path=ppt/slides/_rels/slide91.xml.rels><?xml version="1.0" encoding="UTF-8" standalone="yes"?>
<Relationships xmlns="http://schemas.openxmlformats.org/package/2006/relationships"><Relationship Id="rId2" Type="http://schemas.openxmlformats.org/officeDocument/2006/relationships/image" Target="../media/image74.emf"/><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image" Target="../media/image75.emf"/><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image" Target="../media/image76.emf"/><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slide" Target="slide62.xml"/><Relationship Id="rId2" Type="http://schemas.openxmlformats.org/officeDocument/2006/relationships/image" Target="../media/image77.png"/><Relationship Id="rId1" Type="http://schemas.openxmlformats.org/officeDocument/2006/relationships/slideLayout" Target="../slideLayouts/slideLayout2.xml"/><Relationship Id="rId5" Type="http://schemas.openxmlformats.org/officeDocument/2006/relationships/image" Target="../media/image78.png"/><Relationship Id="rId4" Type="http://schemas.openxmlformats.org/officeDocument/2006/relationships/slide" Target="slide68.xml"/></Relationships>
</file>

<file path=ppt/slides/_rels/slide95.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79.png"/><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7.jpeg"/><Relationship Id="rId1" Type="http://schemas.openxmlformats.org/officeDocument/2006/relationships/slideLayout" Target="../slideLayouts/slideLayout2.xml"/><Relationship Id="rId5" Type="http://schemas.openxmlformats.org/officeDocument/2006/relationships/image" Target="../media/image62.emf"/><Relationship Id="rId4" Type="http://schemas.openxmlformats.org/officeDocument/2006/relationships/slide" Target="slide94.xml"/></Relationships>
</file>

<file path=ppt/slides/_rels/slide98.xml.rels><?xml version="1.0" encoding="UTF-8" standalone="yes"?>
<Relationships xmlns="http://schemas.openxmlformats.org/package/2006/relationships"><Relationship Id="rId2" Type="http://schemas.openxmlformats.org/officeDocument/2006/relationships/image" Target="../media/image81.emf"/><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image" Target="../media/image81.emf"/><Relationship Id="rId2" Type="http://schemas.openxmlformats.org/officeDocument/2006/relationships/image" Target="../media/image82.emf"/><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image" Target="../media/image83.emf"/><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slide" Target="slide56.xml"/><Relationship Id="rId2" Type="http://schemas.openxmlformats.org/officeDocument/2006/relationships/image" Target="../media/image84.png"/><Relationship Id="rId1" Type="http://schemas.openxmlformats.org/officeDocument/2006/relationships/slideLayout" Target="../slideLayouts/slideLayout2.xml"/><Relationship Id="rId4" Type="http://schemas.openxmlformats.org/officeDocument/2006/relationships/image" Target="../media/image85.png"/></Relationships>
</file>

<file path=ppt/slides/_rels/slide102.xml.rels><?xml version="1.0" encoding="UTF-8" standalone="yes"?>
<Relationships xmlns="http://schemas.openxmlformats.org/package/2006/relationships"><Relationship Id="rId3" Type="http://schemas.openxmlformats.org/officeDocument/2006/relationships/slide" Target="slide63.xml"/><Relationship Id="rId2" Type="http://schemas.openxmlformats.org/officeDocument/2006/relationships/image" Target="../media/image84.png"/><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3" Type="http://schemas.openxmlformats.org/officeDocument/2006/relationships/image" Target="../media/image87.emf"/><Relationship Id="rId2" Type="http://schemas.openxmlformats.org/officeDocument/2006/relationships/image" Target="../media/image86.emf"/><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image" Target="../media/image88.emf"/><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89.png"/><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90.jpg"/><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92.jpg"/><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93.png"/><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94.png"/><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image" Target="../media/image95.jpg"/><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97.jpg"/><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98.png"/><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99.png"/><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100.png"/><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101.png"/><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102.png"/><Relationship Id="rId1" Type="http://schemas.openxmlformats.org/officeDocument/2006/relationships/slideLayout" Target="../slideLayouts/slideLayout2.xml"/><Relationship Id="rId4" Type="http://schemas.openxmlformats.org/officeDocument/2006/relationships/slide" Target="slide138.xml"/></Relationships>
</file>

<file path=ppt/slides/_rels/slide124.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103.png"/><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image" Target="../media/image91.png"/><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image" Target="../media/image105.png"/><Relationship Id="rId1" Type="http://schemas.openxmlformats.org/officeDocument/2006/relationships/slideLayout" Target="../slideLayouts/slideLayout2.xml"/><Relationship Id="rId6" Type="http://schemas.openxmlformats.org/officeDocument/2006/relationships/image" Target="../media/image91.png"/><Relationship Id="rId5" Type="http://schemas.openxmlformats.org/officeDocument/2006/relationships/image" Target="../media/image108.png"/><Relationship Id="rId4" Type="http://schemas.openxmlformats.org/officeDocument/2006/relationships/image" Target="../media/image107.png"/></Relationships>
</file>

<file path=ppt/slides/_rels/slide128.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image" Target="../media/image109.png"/><Relationship Id="rId1" Type="http://schemas.openxmlformats.org/officeDocument/2006/relationships/slideLayout" Target="../slideLayouts/slideLayout2.xml"/><Relationship Id="rId5" Type="http://schemas.openxmlformats.org/officeDocument/2006/relationships/image" Target="../media/image112.png"/><Relationship Id="rId4" Type="http://schemas.openxmlformats.org/officeDocument/2006/relationships/image" Target="../media/image111.png"/></Relationships>
</file>

<file path=ppt/slides/_rels/slide129.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8" Type="http://schemas.openxmlformats.org/officeDocument/2006/relationships/image" Target="../media/image118.png"/><Relationship Id="rId3" Type="http://schemas.openxmlformats.org/officeDocument/2006/relationships/image" Target="../media/image114.png"/><Relationship Id="rId7" Type="http://schemas.openxmlformats.org/officeDocument/2006/relationships/image" Target="../media/image117.png"/><Relationship Id="rId2" Type="http://schemas.openxmlformats.org/officeDocument/2006/relationships/image" Target="../media/image113.png"/><Relationship Id="rId1" Type="http://schemas.openxmlformats.org/officeDocument/2006/relationships/slideLayout" Target="../slideLayouts/slideLayout2.xml"/><Relationship Id="rId6" Type="http://schemas.openxmlformats.org/officeDocument/2006/relationships/image" Target="../media/image111.png"/><Relationship Id="rId5" Type="http://schemas.openxmlformats.org/officeDocument/2006/relationships/image" Target="../media/image116.png"/><Relationship Id="rId4" Type="http://schemas.openxmlformats.org/officeDocument/2006/relationships/image" Target="../media/image115.png"/><Relationship Id="rId9" Type="http://schemas.openxmlformats.org/officeDocument/2006/relationships/image" Target="../media/image91.png"/></Relationships>
</file>

<file path=ppt/slides/_rels/slide131.xml.rels><?xml version="1.0" encoding="UTF-8" standalone="yes"?>
<Relationships xmlns="http://schemas.openxmlformats.org/package/2006/relationships"><Relationship Id="rId8" Type="http://schemas.openxmlformats.org/officeDocument/2006/relationships/image" Target="../media/image91.png"/><Relationship Id="rId3" Type="http://schemas.openxmlformats.org/officeDocument/2006/relationships/image" Target="../media/image120.png"/><Relationship Id="rId7" Type="http://schemas.openxmlformats.org/officeDocument/2006/relationships/image" Target="../media/image123.png"/><Relationship Id="rId2" Type="http://schemas.openxmlformats.org/officeDocument/2006/relationships/image" Target="../media/image119.png"/><Relationship Id="rId1" Type="http://schemas.openxmlformats.org/officeDocument/2006/relationships/slideLayout" Target="../slideLayouts/slideLayout2.xml"/><Relationship Id="rId6" Type="http://schemas.openxmlformats.org/officeDocument/2006/relationships/image" Target="../media/image111.png"/><Relationship Id="rId5" Type="http://schemas.openxmlformats.org/officeDocument/2006/relationships/image" Target="../media/image122.png"/><Relationship Id="rId4" Type="http://schemas.openxmlformats.org/officeDocument/2006/relationships/image" Target="../media/image121.png"/></Relationships>
</file>

<file path=ppt/slides/_rels/slide132.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image" Target="../media/image124.png"/><Relationship Id="rId1" Type="http://schemas.openxmlformats.org/officeDocument/2006/relationships/slideLayout" Target="../slideLayouts/slideLayout2.xml"/><Relationship Id="rId6" Type="http://schemas.openxmlformats.org/officeDocument/2006/relationships/image" Target="../media/image112.png"/><Relationship Id="rId5" Type="http://schemas.openxmlformats.org/officeDocument/2006/relationships/image" Target="../media/image127.png"/><Relationship Id="rId4" Type="http://schemas.openxmlformats.org/officeDocument/2006/relationships/image" Target="../media/image126.png"/></Relationships>
</file>

<file path=ppt/slides/_rels/slide133.xml.rels><?xml version="1.0" encoding="UTF-8" standalone="yes"?>
<Relationships xmlns="http://schemas.openxmlformats.org/package/2006/relationships"><Relationship Id="rId3" Type="http://schemas.openxmlformats.org/officeDocument/2006/relationships/image" Target="../media/image128.png"/><Relationship Id="rId2" Type="http://schemas.openxmlformats.org/officeDocument/2006/relationships/image" Target="../media/image115.png"/><Relationship Id="rId1" Type="http://schemas.openxmlformats.org/officeDocument/2006/relationships/slideLayout" Target="../slideLayouts/slideLayout2.xml"/><Relationship Id="rId6" Type="http://schemas.openxmlformats.org/officeDocument/2006/relationships/image" Target="../media/image112.png"/><Relationship Id="rId5" Type="http://schemas.openxmlformats.org/officeDocument/2006/relationships/image" Target="../media/image130.png"/><Relationship Id="rId4" Type="http://schemas.openxmlformats.org/officeDocument/2006/relationships/image" Target="../media/image129.png"/></Relationships>
</file>

<file path=ppt/slides/_rels/slide134.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image" Target="../media/image115.png"/><Relationship Id="rId1" Type="http://schemas.openxmlformats.org/officeDocument/2006/relationships/slideLayout" Target="../slideLayouts/slideLayout2.xml"/><Relationship Id="rId4" Type="http://schemas.openxmlformats.org/officeDocument/2006/relationships/image" Target="../media/image112.png"/></Relationships>
</file>

<file path=ppt/slides/_rels/slide135.xml.rels><?xml version="1.0" encoding="UTF-8" standalone="yes"?>
<Relationships xmlns="http://schemas.openxmlformats.org/package/2006/relationships"><Relationship Id="rId8" Type="http://schemas.openxmlformats.org/officeDocument/2006/relationships/image" Target="../media/image137.png"/><Relationship Id="rId13" Type="http://schemas.openxmlformats.org/officeDocument/2006/relationships/image" Target="../media/image140.png"/><Relationship Id="rId3" Type="http://schemas.openxmlformats.org/officeDocument/2006/relationships/image" Target="../media/image133.png"/><Relationship Id="rId7" Type="http://schemas.openxmlformats.org/officeDocument/2006/relationships/image" Target="../media/image115.png"/><Relationship Id="rId12" Type="http://schemas.openxmlformats.org/officeDocument/2006/relationships/image" Target="../media/image129.png"/><Relationship Id="rId2" Type="http://schemas.openxmlformats.org/officeDocument/2006/relationships/image" Target="../media/image132.png"/><Relationship Id="rId1" Type="http://schemas.openxmlformats.org/officeDocument/2006/relationships/slideLayout" Target="../slideLayouts/slideLayout2.xml"/><Relationship Id="rId6" Type="http://schemas.openxmlformats.org/officeDocument/2006/relationships/image" Target="../media/image136.png"/><Relationship Id="rId11" Type="http://schemas.openxmlformats.org/officeDocument/2006/relationships/image" Target="../media/image139.png"/><Relationship Id="rId5" Type="http://schemas.openxmlformats.org/officeDocument/2006/relationships/image" Target="../media/image135.png"/><Relationship Id="rId10" Type="http://schemas.openxmlformats.org/officeDocument/2006/relationships/image" Target="../media/image128.png"/><Relationship Id="rId4" Type="http://schemas.openxmlformats.org/officeDocument/2006/relationships/image" Target="../media/image134.png"/><Relationship Id="rId9" Type="http://schemas.openxmlformats.org/officeDocument/2006/relationships/image" Target="../media/image138.png"/><Relationship Id="rId14" Type="http://schemas.openxmlformats.org/officeDocument/2006/relationships/image" Target="../media/image141.png"/></Relationships>
</file>

<file path=ppt/slides/_rels/slide13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142.png"/><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143.png"/><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2" Type="http://schemas.openxmlformats.org/officeDocument/2006/relationships/image" Target="../media/image144.png"/><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2" Type="http://schemas.openxmlformats.org/officeDocument/2006/relationships/image" Target="../media/image145.jpeg"/><Relationship Id="rId1" Type="http://schemas.openxmlformats.org/officeDocument/2006/relationships/slideLayout" Target="../slideLayouts/slideLayout1.xml"/></Relationships>
</file>

<file path=ppt/slides/_rels/slide140.xml.rels><?xml version="1.0" encoding="UTF-8" standalone="yes"?>
<Relationships xmlns="http://schemas.openxmlformats.org/package/2006/relationships"><Relationship Id="rId3" Type="http://schemas.openxmlformats.org/officeDocument/2006/relationships/hyperlink" Target="https://bocyl.jcyl.es/boletines/2023/02/27/pdf/BOCYL-D-27022023-8.pdf" TargetMode="External"/><Relationship Id="rId2" Type="http://schemas.openxmlformats.org/officeDocument/2006/relationships/image" Target="../media/image145.jpeg"/><Relationship Id="rId1" Type="http://schemas.openxmlformats.org/officeDocument/2006/relationships/slideLayout" Target="../slideLayouts/slideLayout2.xml"/><Relationship Id="rId4" Type="http://schemas.openxmlformats.org/officeDocument/2006/relationships/hyperlink" Target="https://www.infosubvenciones.es/bdnstrans/GE/es/convocatoria/685126" TargetMode="External"/></Relationships>
</file>

<file path=ppt/slides/_rels/slide141.xml.rels><?xml version="1.0" encoding="UTF-8" standalone="yes"?>
<Relationships xmlns="http://schemas.openxmlformats.org/package/2006/relationships"><Relationship Id="rId2" Type="http://schemas.openxmlformats.org/officeDocument/2006/relationships/image" Target="../media/image145.jpeg"/><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8" Type="http://schemas.openxmlformats.org/officeDocument/2006/relationships/slide" Target="slide146.xml"/><Relationship Id="rId3" Type="http://schemas.openxmlformats.org/officeDocument/2006/relationships/slide" Target="slide143.xml"/><Relationship Id="rId7" Type="http://schemas.openxmlformats.org/officeDocument/2006/relationships/slide" Target="slide145.xml"/><Relationship Id="rId12" Type="http://schemas.openxmlformats.org/officeDocument/2006/relationships/slide" Target="slide155.xml"/><Relationship Id="rId2" Type="http://schemas.openxmlformats.org/officeDocument/2006/relationships/image" Target="../media/image145.jpeg"/><Relationship Id="rId1" Type="http://schemas.openxmlformats.org/officeDocument/2006/relationships/slideLayout" Target="../slideLayouts/slideLayout2.xml"/><Relationship Id="rId6" Type="http://schemas.openxmlformats.org/officeDocument/2006/relationships/slide" Target="slide147.xml"/><Relationship Id="rId11" Type="http://schemas.openxmlformats.org/officeDocument/2006/relationships/slide" Target="slide154.xml"/><Relationship Id="rId5" Type="http://schemas.openxmlformats.org/officeDocument/2006/relationships/slide" Target="slide148.xml"/><Relationship Id="rId10" Type="http://schemas.openxmlformats.org/officeDocument/2006/relationships/slide" Target="slide151.xml"/><Relationship Id="rId4" Type="http://schemas.openxmlformats.org/officeDocument/2006/relationships/slide" Target="slide144.xml"/><Relationship Id="rId9" Type="http://schemas.openxmlformats.org/officeDocument/2006/relationships/slide" Target="slide150.xml"/></Relationships>
</file>

<file path=ppt/slides/_rels/slide143.xml.rels><?xml version="1.0" encoding="UTF-8" standalone="yes"?>
<Relationships xmlns="http://schemas.openxmlformats.org/package/2006/relationships"><Relationship Id="rId3" Type="http://schemas.openxmlformats.org/officeDocument/2006/relationships/slide" Target="slide142.xml"/><Relationship Id="rId2" Type="http://schemas.openxmlformats.org/officeDocument/2006/relationships/image" Target="../media/image145.jpeg"/><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3" Type="http://schemas.openxmlformats.org/officeDocument/2006/relationships/slide" Target="slide142.xml"/><Relationship Id="rId2" Type="http://schemas.openxmlformats.org/officeDocument/2006/relationships/image" Target="../media/image145.jpeg"/><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3" Type="http://schemas.openxmlformats.org/officeDocument/2006/relationships/slide" Target="slide142.xml"/><Relationship Id="rId2" Type="http://schemas.openxmlformats.org/officeDocument/2006/relationships/image" Target="../media/image145.jpeg"/><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3" Type="http://schemas.openxmlformats.org/officeDocument/2006/relationships/slide" Target="slide142.xml"/><Relationship Id="rId2" Type="http://schemas.openxmlformats.org/officeDocument/2006/relationships/image" Target="../media/image145.jpeg"/><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3" Type="http://schemas.openxmlformats.org/officeDocument/2006/relationships/slide" Target="slide142.xml"/><Relationship Id="rId2" Type="http://schemas.openxmlformats.org/officeDocument/2006/relationships/image" Target="../media/image145.jpeg"/><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3" Type="http://schemas.openxmlformats.org/officeDocument/2006/relationships/slide" Target="slide142.xml"/><Relationship Id="rId2" Type="http://schemas.openxmlformats.org/officeDocument/2006/relationships/image" Target="../media/image145.jpeg"/><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3" Type="http://schemas.openxmlformats.org/officeDocument/2006/relationships/slide" Target="slide142.xml"/><Relationship Id="rId2" Type="http://schemas.openxmlformats.org/officeDocument/2006/relationships/image" Target="../media/image145.jpeg"/><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3" Type="http://schemas.openxmlformats.org/officeDocument/2006/relationships/slide" Target="slide142.xml"/><Relationship Id="rId2" Type="http://schemas.openxmlformats.org/officeDocument/2006/relationships/image" Target="../media/image145.jpeg"/><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3" Type="http://schemas.openxmlformats.org/officeDocument/2006/relationships/slide" Target="slide142.xml"/><Relationship Id="rId2" Type="http://schemas.openxmlformats.org/officeDocument/2006/relationships/image" Target="../media/image145.jpeg"/><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3" Type="http://schemas.openxmlformats.org/officeDocument/2006/relationships/slide" Target="slide142.xml"/><Relationship Id="rId2" Type="http://schemas.openxmlformats.org/officeDocument/2006/relationships/image" Target="../media/image145.jpeg"/><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3" Type="http://schemas.openxmlformats.org/officeDocument/2006/relationships/image" Target="../media/image146.png"/><Relationship Id="rId2" Type="http://schemas.openxmlformats.org/officeDocument/2006/relationships/image" Target="../media/image145.jpeg"/><Relationship Id="rId1" Type="http://schemas.openxmlformats.org/officeDocument/2006/relationships/slideLayout" Target="../slideLayouts/slideLayout2.xml"/><Relationship Id="rId4" Type="http://schemas.openxmlformats.org/officeDocument/2006/relationships/slide" Target="slide142.xml"/></Relationships>
</file>

<file path=ppt/slides/_rels/slide154.xml.rels><?xml version="1.0" encoding="UTF-8" standalone="yes"?>
<Relationships xmlns="http://schemas.openxmlformats.org/package/2006/relationships"><Relationship Id="rId3" Type="http://schemas.openxmlformats.org/officeDocument/2006/relationships/slide" Target="slide142.xml"/><Relationship Id="rId2" Type="http://schemas.openxmlformats.org/officeDocument/2006/relationships/image" Target="../media/image145.jpeg"/><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3" Type="http://schemas.openxmlformats.org/officeDocument/2006/relationships/slide" Target="slide142.xml"/><Relationship Id="rId2" Type="http://schemas.openxmlformats.org/officeDocument/2006/relationships/image" Target="../media/image145.jpeg"/><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2" Type="http://schemas.openxmlformats.org/officeDocument/2006/relationships/image" Target="../media/image145.jpeg"/><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2" Type="http://schemas.openxmlformats.org/officeDocument/2006/relationships/image" Target="../media/image147.png"/><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3" Type="http://schemas.openxmlformats.org/officeDocument/2006/relationships/image" Target="../media/image148.png"/><Relationship Id="rId2" Type="http://schemas.openxmlformats.org/officeDocument/2006/relationships/image" Target="../media/image147.png"/><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3" Type="http://schemas.openxmlformats.org/officeDocument/2006/relationships/image" Target="../media/image150.png"/><Relationship Id="rId2" Type="http://schemas.openxmlformats.org/officeDocument/2006/relationships/image" Target="../media/image149.png"/><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2" Type="http://schemas.openxmlformats.org/officeDocument/2006/relationships/image" Target="../media/image149.png"/><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3" Type="http://schemas.openxmlformats.org/officeDocument/2006/relationships/image" Target="../media/image151.png"/><Relationship Id="rId2" Type="http://schemas.openxmlformats.org/officeDocument/2006/relationships/hyperlink" Target="http://www.innovatrigo.es/" TargetMode="External"/><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2" Type="http://schemas.openxmlformats.org/officeDocument/2006/relationships/hyperlink" Target="https://www.agronewscastillayleon.com/el-sector-ganadero-carnico-espanol-reducira-un-30-sus-emisiones-de-efecto-invernadero-en-los" TargetMode="External"/><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8" Type="http://schemas.openxmlformats.org/officeDocument/2006/relationships/hyperlink" Target="https://www.boe.es/boe/dias/2022/12/29/pdfs/BOE-A-2022-23049.pdf" TargetMode="External"/><Relationship Id="rId13" Type="http://schemas.openxmlformats.org/officeDocument/2006/relationships/image" Target="../media/image7.jpeg"/><Relationship Id="rId3" Type="http://schemas.openxmlformats.org/officeDocument/2006/relationships/hyperlink" Target="mailto:consultasPAC@fega.es" TargetMode="External"/><Relationship Id="rId7" Type="http://schemas.openxmlformats.org/officeDocument/2006/relationships/hyperlink" Target="https://www.boe.es/boe/dias/2022/12/29/pdfs/BOE-A-2022-23048.pdf" TargetMode="External"/><Relationship Id="rId12" Type="http://schemas.openxmlformats.org/officeDocument/2006/relationships/hyperlink" Target="https://www.boe.es/boe/dias/2022/12/29/pdfs/BOE-A-2022-23051.pdf" TargetMode="External"/><Relationship Id="rId2" Type="http://schemas.openxmlformats.org/officeDocument/2006/relationships/hyperlink" Target="https://www.fega.gob.es/es/pepac-2023-2027" TargetMode="External"/><Relationship Id="rId1" Type="http://schemas.openxmlformats.org/officeDocument/2006/relationships/slideLayout" Target="../slideLayouts/slideLayout2.xml"/><Relationship Id="rId6" Type="http://schemas.openxmlformats.org/officeDocument/2006/relationships/hyperlink" Target="https://www.boe.es/boe/dias/2022/12/29/pdfs/BOE-A-2022-23046.pdf" TargetMode="External"/><Relationship Id="rId11" Type="http://schemas.openxmlformats.org/officeDocument/2006/relationships/hyperlink" Target="https://www.boe.es/boe/dias/2022/12/29/pdfs/BOE-A-2022-23052.pdf" TargetMode="External"/><Relationship Id="rId5" Type="http://schemas.openxmlformats.org/officeDocument/2006/relationships/hyperlink" Target="https://www.boe.es/boe/dias/2022/12/29/pdfs/BOE-A-2022-23045.pdf" TargetMode="External"/><Relationship Id="rId10" Type="http://schemas.openxmlformats.org/officeDocument/2006/relationships/hyperlink" Target="https://www.boe.es/boe/dias/2022/12/29/pdfs/BOE-A-2022-23054.pdf" TargetMode="External"/><Relationship Id="rId4" Type="http://schemas.openxmlformats.org/officeDocument/2006/relationships/hyperlink" Target="https://www.boe.es/boe/dias/2022/12/24/pdfs/BOE-A-2022-22127.pdf" TargetMode="External"/><Relationship Id="rId9" Type="http://schemas.openxmlformats.org/officeDocument/2006/relationships/hyperlink" Target="https://www.boe.es/boe/dias/2022/12/29/pdfs/BOE-A-2022-23047.pdf" TargetMode="External"/></Relationships>
</file>

<file path=ppt/slides/_rels/slide166.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hyperlink" Target="mailto:consultasPAC@fega.es" TargetMode="External"/><Relationship Id="rId7" Type="http://schemas.openxmlformats.org/officeDocument/2006/relationships/hyperlink" Target="https://bocyl.jcyl.es/boletines/2024/01/02/pdf/BOCYL-D-02012024-12.pdf" TargetMode="External"/><Relationship Id="rId2" Type="http://schemas.openxmlformats.org/officeDocument/2006/relationships/hyperlink" Target="https://www.fega.gob.es/es/pepac-2023-2027" TargetMode="External"/><Relationship Id="rId1" Type="http://schemas.openxmlformats.org/officeDocument/2006/relationships/slideLayout" Target="../slideLayouts/slideLayout2.xml"/><Relationship Id="rId6" Type="http://schemas.openxmlformats.org/officeDocument/2006/relationships/hyperlink" Target="https://bocyl.jcyl.es/boletines/2024/01/31/pdf/BOCYL-D-31012024-16.pdf" TargetMode="External"/><Relationship Id="rId5" Type="http://schemas.openxmlformats.org/officeDocument/2006/relationships/hyperlink" Target="https://www.boe.es/buscar/doc.php?id=BOE-A-2024-1308" TargetMode="External"/><Relationship Id="rId4" Type="http://schemas.openxmlformats.org/officeDocument/2006/relationships/hyperlink" Target="https://www.boe.es/buscar/doc.php?id=BOE-A-2023-26460" TargetMode="External"/></Relationships>
</file>

<file path=ppt/slides/_rels/slide167.xml.rels><?xml version="1.0" encoding="UTF-8" standalone="yes"?>
<Relationships xmlns="http://schemas.openxmlformats.org/package/2006/relationships"><Relationship Id="rId3" Type="http://schemas.openxmlformats.org/officeDocument/2006/relationships/hyperlink" Target="mailto:jsantos@urcacyl.es" TargetMode="External"/><Relationship Id="rId7" Type="http://schemas.openxmlformats.org/officeDocument/2006/relationships/image" Target="../media/image155.jpeg"/><Relationship Id="rId2" Type="http://schemas.openxmlformats.org/officeDocument/2006/relationships/notesSlide" Target="../notesSlides/notesSlide10.xml"/><Relationship Id="rId1" Type="http://schemas.openxmlformats.org/officeDocument/2006/relationships/slideLayout" Target="../slideLayouts/slideLayout12.xml"/><Relationship Id="rId6" Type="http://schemas.openxmlformats.org/officeDocument/2006/relationships/image" Target="../media/image154.jpeg"/><Relationship Id="rId5" Type="http://schemas.openxmlformats.org/officeDocument/2006/relationships/image" Target="../media/image153.jpeg"/><Relationship Id="rId4" Type="http://schemas.openxmlformats.org/officeDocument/2006/relationships/image" Target="../media/image15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a:extLst>
              <a:ext uri="{FF2B5EF4-FFF2-40B4-BE49-F238E27FC236}">
                <a16:creationId xmlns:a16="http://schemas.microsoft.com/office/drawing/2014/main" id="{3956B950-0F6D-8291-EEC1-28ECF1EF515A}"/>
              </a:ext>
            </a:extLst>
          </p:cNvPr>
          <p:cNvPicPr>
            <a:picLocks noChangeAspect="1"/>
          </p:cNvPicPr>
          <p:nvPr/>
        </p:nvPicPr>
        <p:blipFill>
          <a:blip r:embed="rId2"/>
          <a:stretch>
            <a:fillRect/>
          </a:stretch>
        </p:blipFill>
        <p:spPr>
          <a:xfrm>
            <a:off x="1791620" y="1303211"/>
            <a:ext cx="5225296" cy="3980515"/>
          </a:xfrm>
          <a:prstGeom prst="rect">
            <a:avLst/>
          </a:prstGeom>
        </p:spPr>
      </p:pic>
      <p:sp>
        <p:nvSpPr>
          <p:cNvPr id="2" name="1 CuadroTexto"/>
          <p:cNvSpPr txBox="1"/>
          <p:nvPr/>
        </p:nvSpPr>
        <p:spPr>
          <a:xfrm>
            <a:off x="472028" y="5482098"/>
            <a:ext cx="3672408" cy="646331"/>
          </a:xfrm>
          <a:prstGeom prst="rect">
            <a:avLst/>
          </a:prstGeom>
          <a:noFill/>
        </p:spPr>
        <p:txBody>
          <a:bodyPr wrap="square" rtlCol="0">
            <a:spAutoFit/>
          </a:bodyPr>
          <a:lstStyle/>
          <a:p>
            <a:pPr algn="ctr"/>
            <a:r>
              <a:rPr lang="es-ES" dirty="0"/>
              <a:t>Peñafiel, </a:t>
            </a:r>
          </a:p>
          <a:p>
            <a:pPr algn="ctr"/>
            <a:r>
              <a:rPr lang="es-ES" dirty="0"/>
              <a:t>5 de octubre de 2022</a:t>
            </a: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58" y="5181718"/>
            <a:ext cx="3913187" cy="1225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CuadroTexto 2">
            <a:extLst>
              <a:ext uri="{FF2B5EF4-FFF2-40B4-BE49-F238E27FC236}">
                <a16:creationId xmlns:a16="http://schemas.microsoft.com/office/drawing/2014/main" id="{7074A970-103E-653E-E120-6C3EA6036EBE}"/>
              </a:ext>
            </a:extLst>
          </p:cNvPr>
          <p:cNvSpPr txBox="1"/>
          <p:nvPr/>
        </p:nvSpPr>
        <p:spPr>
          <a:xfrm>
            <a:off x="7227767" y="4142272"/>
            <a:ext cx="1584176" cy="577081"/>
          </a:xfrm>
          <a:prstGeom prst="rect">
            <a:avLst/>
          </a:prstGeom>
          <a:noFill/>
        </p:spPr>
        <p:txBody>
          <a:bodyPr wrap="square" rtlCol="0">
            <a:spAutoFit/>
          </a:bodyPr>
          <a:lstStyle/>
          <a:p>
            <a:r>
              <a:rPr lang="es-ES" sz="1050" dirty="0"/>
              <a:t>Actualización 09/02/2024</a:t>
            </a:r>
          </a:p>
          <a:p>
            <a:endParaRPr lang="es-ES" sz="1050" dirty="0"/>
          </a:p>
          <a:p>
            <a:r>
              <a:rPr lang="es-ES" sz="1050" dirty="0"/>
              <a:t>Últimos cambios &gt; </a:t>
            </a:r>
          </a:p>
        </p:txBody>
      </p:sp>
      <p:sp>
        <p:nvSpPr>
          <p:cNvPr id="13" name="12 Rectángulo redondeado"/>
          <p:cNvSpPr/>
          <p:nvPr/>
        </p:nvSpPr>
        <p:spPr bwMode="auto">
          <a:xfrm>
            <a:off x="4753443" y="5216989"/>
            <a:ext cx="3888432" cy="1190279"/>
          </a:xfrm>
          <a:prstGeom prst="roundRect">
            <a:avLst/>
          </a:prstGeom>
          <a:solidFill>
            <a:srgbClr val="BED6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es-ES" dirty="0"/>
          </a:p>
        </p:txBody>
      </p:sp>
      <p:sp>
        <p:nvSpPr>
          <p:cNvPr id="5" name="Explosión: 8 puntos 4">
            <a:extLst>
              <a:ext uri="{FF2B5EF4-FFF2-40B4-BE49-F238E27FC236}">
                <a16:creationId xmlns:a16="http://schemas.microsoft.com/office/drawing/2014/main" id="{E54665FA-D5BB-8B90-A5BF-305970D5A43B}"/>
              </a:ext>
            </a:extLst>
          </p:cNvPr>
          <p:cNvSpPr/>
          <p:nvPr/>
        </p:nvSpPr>
        <p:spPr>
          <a:xfrm>
            <a:off x="8427478" y="4428111"/>
            <a:ext cx="360040" cy="360040"/>
          </a:xfrm>
          <a:prstGeom prst="irregularSeal1">
            <a:avLst/>
          </a:prstGeom>
          <a:solidFill>
            <a:srgbClr val="FFFF0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pic>
        <p:nvPicPr>
          <p:cNvPr id="7" name="Imagen 6" descr="Texto&#10;&#10;Descripción generada automáticamente">
            <a:extLst>
              <a:ext uri="{FF2B5EF4-FFF2-40B4-BE49-F238E27FC236}">
                <a16:creationId xmlns:a16="http://schemas.microsoft.com/office/drawing/2014/main" id="{F5099304-4E5A-E05F-A221-71CC713176C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54204" y="473926"/>
            <a:ext cx="2781456" cy="876049"/>
          </a:xfrm>
          <a:prstGeom prst="rect">
            <a:avLst/>
          </a:prstGeom>
        </p:spPr>
      </p:pic>
      <p:sp>
        <p:nvSpPr>
          <p:cNvPr id="4" name="10 CuadroTexto">
            <a:extLst>
              <a:ext uri="{FF2B5EF4-FFF2-40B4-BE49-F238E27FC236}">
                <a16:creationId xmlns:a16="http://schemas.microsoft.com/office/drawing/2014/main" id="{1105AFB1-7B18-CB62-D436-9C69899101C9}"/>
              </a:ext>
            </a:extLst>
          </p:cNvPr>
          <p:cNvSpPr txBox="1"/>
          <p:nvPr/>
        </p:nvSpPr>
        <p:spPr>
          <a:xfrm>
            <a:off x="888774" y="5460744"/>
            <a:ext cx="3026436" cy="646331"/>
          </a:xfrm>
          <a:prstGeom prst="rect">
            <a:avLst/>
          </a:prstGeom>
          <a:noFill/>
        </p:spPr>
        <p:txBody>
          <a:bodyPr wrap="square" rtlCol="0">
            <a:spAutoFit/>
          </a:bodyPr>
          <a:lstStyle/>
          <a:p>
            <a:pPr algn="ctr"/>
            <a:r>
              <a:rPr lang="es-ES" dirty="0"/>
              <a:t>José Manuel Domínguez</a:t>
            </a:r>
          </a:p>
          <a:p>
            <a:pPr algn="ctr"/>
            <a:r>
              <a:rPr lang="es-ES" dirty="0"/>
              <a:t>Responsable Área Ganadería</a:t>
            </a:r>
          </a:p>
        </p:txBody>
      </p:sp>
      <p:sp>
        <p:nvSpPr>
          <p:cNvPr id="11" name="10 CuadroTexto"/>
          <p:cNvSpPr txBox="1"/>
          <p:nvPr/>
        </p:nvSpPr>
        <p:spPr>
          <a:xfrm>
            <a:off x="5228790" y="5350463"/>
            <a:ext cx="3026436" cy="923330"/>
          </a:xfrm>
          <a:prstGeom prst="rect">
            <a:avLst/>
          </a:prstGeom>
          <a:noFill/>
        </p:spPr>
        <p:txBody>
          <a:bodyPr wrap="square" rtlCol="0">
            <a:spAutoFit/>
          </a:bodyPr>
          <a:lstStyle/>
          <a:p>
            <a:pPr algn="ctr"/>
            <a:r>
              <a:rPr lang="es-ES" dirty="0"/>
              <a:t>José Mª Santos Rodríguez</a:t>
            </a:r>
          </a:p>
          <a:p>
            <a:pPr algn="ctr"/>
            <a:r>
              <a:rPr lang="es-ES" dirty="0"/>
              <a:t>Responsable Área Agricultura e Innovación</a:t>
            </a:r>
          </a:p>
        </p:txBody>
      </p:sp>
    </p:spTree>
    <p:extLst>
      <p:ext uri="{BB962C8B-B14F-4D97-AF65-F5344CB8AC3E}">
        <p14:creationId xmlns:p14="http://schemas.microsoft.com/office/powerpoint/2010/main" val="11935748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3623" y="5181718"/>
            <a:ext cx="3913187" cy="1225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1 CuadroTexto"/>
          <p:cNvSpPr txBox="1"/>
          <p:nvPr/>
        </p:nvSpPr>
        <p:spPr>
          <a:xfrm>
            <a:off x="537010" y="5490110"/>
            <a:ext cx="3672408" cy="646331"/>
          </a:xfrm>
          <a:prstGeom prst="rect">
            <a:avLst/>
          </a:prstGeom>
          <a:noFill/>
        </p:spPr>
        <p:txBody>
          <a:bodyPr wrap="square" rtlCol="0">
            <a:spAutoFit/>
          </a:bodyPr>
          <a:lstStyle/>
          <a:p>
            <a:pPr algn="ctr"/>
            <a:r>
              <a:rPr lang="es-ES" dirty="0"/>
              <a:t>Cooperativa</a:t>
            </a:r>
          </a:p>
          <a:p>
            <a:pPr algn="ctr"/>
            <a:r>
              <a:rPr lang="es-ES" dirty="0"/>
              <a:t>Fecha</a:t>
            </a:r>
          </a:p>
        </p:txBody>
      </p:sp>
      <p:sp>
        <p:nvSpPr>
          <p:cNvPr id="13" name="12 Rectángulo redondeado"/>
          <p:cNvSpPr/>
          <p:nvPr/>
        </p:nvSpPr>
        <p:spPr bwMode="auto">
          <a:xfrm>
            <a:off x="4753443" y="5216989"/>
            <a:ext cx="3888432" cy="1190279"/>
          </a:xfrm>
          <a:prstGeom prst="roundRect">
            <a:avLst/>
          </a:prstGeom>
          <a:solidFill>
            <a:srgbClr val="BED6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es-ES" dirty="0"/>
          </a:p>
        </p:txBody>
      </p:sp>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5309291" y="4293892"/>
            <a:ext cx="2776736" cy="874563"/>
          </a:xfrm>
          <a:prstGeom prst="rect">
            <a:avLst/>
          </a:prstGeom>
        </p:spPr>
      </p:pic>
      <p:sp>
        <p:nvSpPr>
          <p:cNvPr id="11" name="10 CuadroTexto"/>
          <p:cNvSpPr txBox="1"/>
          <p:nvPr/>
        </p:nvSpPr>
        <p:spPr>
          <a:xfrm>
            <a:off x="5184441" y="5350463"/>
            <a:ext cx="3026436" cy="923330"/>
          </a:xfrm>
          <a:prstGeom prst="rect">
            <a:avLst/>
          </a:prstGeom>
          <a:noFill/>
        </p:spPr>
        <p:txBody>
          <a:bodyPr wrap="square" rtlCol="0">
            <a:spAutoFit/>
          </a:bodyPr>
          <a:lstStyle/>
          <a:p>
            <a:pPr algn="ctr"/>
            <a:r>
              <a:rPr lang="es-ES" dirty="0"/>
              <a:t>José Mª Santos Rodríguez</a:t>
            </a:r>
          </a:p>
          <a:p>
            <a:pPr algn="ctr"/>
            <a:r>
              <a:rPr lang="es-ES" dirty="0"/>
              <a:t>Responsable Área Agricultura e Innovación</a:t>
            </a:r>
          </a:p>
        </p:txBody>
      </p:sp>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6668" y="1052736"/>
            <a:ext cx="8924475" cy="1736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9 Rectángulo redondeado"/>
          <p:cNvSpPr/>
          <p:nvPr/>
        </p:nvSpPr>
        <p:spPr bwMode="auto">
          <a:xfrm>
            <a:off x="2144932" y="2025553"/>
            <a:ext cx="4824536" cy="1443782"/>
          </a:xfrm>
          <a:prstGeom prst="roundRect">
            <a:avLst/>
          </a:prstGeom>
          <a:solidFill>
            <a:srgbClr val="BED6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es-ES" dirty="0"/>
          </a:p>
        </p:txBody>
      </p:sp>
      <p:sp>
        <p:nvSpPr>
          <p:cNvPr id="8" name="7 Rectángulo"/>
          <p:cNvSpPr/>
          <p:nvPr/>
        </p:nvSpPr>
        <p:spPr>
          <a:xfrm>
            <a:off x="2243313" y="2145896"/>
            <a:ext cx="4644359" cy="1323439"/>
          </a:xfrm>
          <a:prstGeom prst="rect">
            <a:avLst/>
          </a:prstGeom>
          <a:noFill/>
        </p:spPr>
        <p:txBody>
          <a:bodyPr wrap="square" lIns="91440" tIns="45720" rIns="91440" bIns="45720">
            <a:spAutoFit/>
          </a:bodyPr>
          <a:lstStyle/>
          <a:p>
            <a:pPr algn="ctr"/>
            <a:r>
              <a:rPr lang="es-ES" sz="4000" b="0" cap="none" spc="0" dirty="0">
                <a:ln w="18415" cmpd="sng">
                  <a:solidFill>
                    <a:srgbClr val="FFFFFF"/>
                  </a:solidFill>
                  <a:prstDash val="solid"/>
                </a:ln>
                <a:solidFill>
                  <a:srgbClr val="FFFFFF"/>
                </a:solidFill>
                <a:effectLst>
                  <a:outerShdw blurRad="38100" dist="38100" dir="2700000" algn="tl">
                    <a:srgbClr val="000000">
                      <a:alpha val="43137"/>
                    </a:srgbClr>
                  </a:outerShdw>
                </a:effectLst>
              </a:rPr>
              <a:t>Reforma</a:t>
            </a:r>
            <a:r>
              <a:rPr lang="es-ES" sz="4000" b="0" cap="none" spc="0" dirty="0">
                <a:ln w="18415" cmpd="sng">
                  <a:solidFill>
                    <a:srgbClr val="FFFFFF"/>
                  </a:solidFill>
                  <a:prstDash val="solid"/>
                </a:ln>
                <a:solidFill>
                  <a:srgbClr val="FFFFFF"/>
                </a:solidFill>
                <a:effectLst>
                  <a:outerShdw blurRad="63500" dir="3600000" algn="tl" rotWithShape="0">
                    <a:srgbClr val="000000">
                      <a:alpha val="70000"/>
                    </a:srgbClr>
                  </a:outerShdw>
                </a:effectLst>
              </a:rPr>
              <a:t> </a:t>
            </a:r>
            <a:r>
              <a:rPr lang="es-ES" sz="4000" b="0" cap="none" spc="0" dirty="0">
                <a:ln w="18415" cmpd="sng">
                  <a:solidFill>
                    <a:srgbClr val="FFFFFF"/>
                  </a:solidFill>
                  <a:prstDash val="solid"/>
                </a:ln>
                <a:solidFill>
                  <a:srgbClr val="FFFFFF"/>
                </a:solidFill>
                <a:effectLst>
                  <a:outerShdw blurRad="38100" dist="38100" dir="2700000" algn="tl">
                    <a:srgbClr val="000000">
                      <a:alpha val="43137"/>
                    </a:srgbClr>
                  </a:outerShdw>
                </a:effectLst>
              </a:rPr>
              <a:t>de la PAC </a:t>
            </a:r>
          </a:p>
          <a:p>
            <a:pPr algn="ctr"/>
            <a:r>
              <a:rPr lang="es-ES" sz="4000" b="0" cap="none" spc="0" dirty="0">
                <a:ln w="18415" cmpd="sng">
                  <a:solidFill>
                    <a:srgbClr val="FFFFFF"/>
                  </a:solidFill>
                  <a:prstDash val="solid"/>
                </a:ln>
                <a:solidFill>
                  <a:srgbClr val="FFFFFF"/>
                </a:solidFill>
                <a:effectLst>
                  <a:outerShdw blurRad="38100" dist="38100" dir="2700000" algn="tl">
                    <a:srgbClr val="000000">
                      <a:alpha val="43137"/>
                    </a:srgbClr>
                  </a:outerShdw>
                </a:effectLst>
              </a:rPr>
              <a:t>2023-2027</a:t>
            </a:r>
          </a:p>
        </p:txBody>
      </p:sp>
    </p:spTree>
    <p:extLst>
      <p:ext uri="{BB962C8B-B14F-4D97-AF65-F5344CB8AC3E}">
        <p14:creationId xmlns:p14="http://schemas.microsoft.com/office/powerpoint/2010/main" val="6456439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403648" y="1268760"/>
            <a:ext cx="6843564" cy="3024336"/>
          </a:xfrm>
        </p:spPr>
        <p:txBody>
          <a:bodyPr>
            <a:noAutofit/>
          </a:bodyPr>
          <a:lstStyle/>
          <a:p>
            <a:pPr lvl="1"/>
            <a:r>
              <a:rPr lang="es-ES" b="1" dirty="0"/>
              <a:t> Reforma de la PAC 2023-27</a:t>
            </a:r>
          </a:p>
          <a:p>
            <a:pPr lvl="1"/>
            <a:r>
              <a:rPr lang="es-ES" b="1" dirty="0"/>
              <a:t> Plan Estratégico Nacional  </a:t>
            </a:r>
          </a:p>
          <a:p>
            <a:pPr lvl="2"/>
            <a:r>
              <a:rPr lang="es-ES" sz="1600" b="1" dirty="0"/>
              <a:t>Agricultor activo y actividad agraria</a:t>
            </a:r>
          </a:p>
          <a:p>
            <a:pPr lvl="2"/>
            <a:r>
              <a:rPr lang="es-ES" sz="1600" b="1" dirty="0"/>
              <a:t>Regionalización</a:t>
            </a:r>
          </a:p>
          <a:p>
            <a:pPr lvl="2"/>
            <a:r>
              <a:rPr lang="es-ES" sz="1600" b="1" dirty="0"/>
              <a:t>Derechos</a:t>
            </a:r>
          </a:p>
          <a:p>
            <a:pPr lvl="2"/>
            <a:r>
              <a:rPr lang="es-ES" sz="1600" b="1" dirty="0"/>
              <a:t>Pagos </a:t>
            </a:r>
          </a:p>
          <a:p>
            <a:pPr lvl="3"/>
            <a:r>
              <a:rPr lang="es-ES" sz="1400" b="1" dirty="0"/>
              <a:t>Ayuda básica a la renta (ABRS)</a:t>
            </a:r>
          </a:p>
          <a:p>
            <a:pPr lvl="3"/>
            <a:r>
              <a:rPr lang="es-ES" sz="1400" b="1" dirty="0"/>
              <a:t>Pago Redistributivo</a:t>
            </a:r>
          </a:p>
          <a:p>
            <a:pPr lvl="3"/>
            <a:r>
              <a:rPr lang="es-ES" sz="1400" b="1" dirty="0"/>
              <a:t>Complemento a jóvenes</a:t>
            </a:r>
          </a:p>
          <a:p>
            <a:pPr lvl="1"/>
            <a:r>
              <a:rPr lang="es-ES" b="1" dirty="0"/>
              <a:t> Condicionalidad</a:t>
            </a:r>
          </a:p>
          <a:p>
            <a:pPr lvl="1"/>
            <a:r>
              <a:rPr lang="es-ES" b="1" dirty="0"/>
              <a:t> </a:t>
            </a:r>
            <a:r>
              <a:rPr lang="es-ES" b="1" dirty="0" err="1"/>
              <a:t>Ecorregímenes</a:t>
            </a:r>
            <a:endParaRPr lang="es-ES" b="1" dirty="0"/>
          </a:p>
          <a:p>
            <a:pPr lvl="1"/>
            <a:r>
              <a:rPr lang="es-ES" b="1" dirty="0"/>
              <a:t> Ayudas asociadas</a:t>
            </a:r>
          </a:p>
          <a:p>
            <a:pPr lvl="1"/>
            <a:r>
              <a:rPr lang="es-ES" b="1" dirty="0"/>
              <a:t> Intervenciones en DR</a:t>
            </a:r>
          </a:p>
        </p:txBody>
      </p:sp>
      <p:grpSp>
        <p:nvGrpSpPr>
          <p:cNvPr id="4" name="2 Grupo"/>
          <p:cNvGrpSpPr>
            <a:grpSpLocks/>
          </p:cNvGrpSpPr>
          <p:nvPr/>
        </p:nvGrpSpPr>
        <p:grpSpPr bwMode="auto">
          <a:xfrm>
            <a:off x="1258888" y="188913"/>
            <a:ext cx="7467600" cy="777875"/>
            <a:chOff x="0" y="0"/>
            <a:chExt cx="7467600" cy="777644"/>
          </a:xfrm>
        </p:grpSpPr>
        <p:sp>
          <p:nvSpPr>
            <p:cNvPr id="5" name="4 Rectángulo redondeado"/>
            <p:cNvSpPr/>
            <p:nvPr/>
          </p:nvSpPr>
          <p:spPr>
            <a:xfrm>
              <a:off x="0" y="0"/>
              <a:ext cx="7467600" cy="777644"/>
            </a:xfrm>
            <a:prstGeom prst="roundRect">
              <a:avLst/>
            </a:prstGeom>
            <a:solidFill>
              <a:srgbClr val="BED6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6" name="5 Rectángulo"/>
            <p:cNvSpPr/>
            <p:nvPr/>
          </p:nvSpPr>
          <p:spPr>
            <a:xfrm>
              <a:off x="38100" y="38089"/>
              <a:ext cx="7391400" cy="701467"/>
            </a:xfrm>
            <a:prstGeom prst="rect">
              <a:avLst/>
            </a:prstGeom>
          </p:spPr>
          <p:style>
            <a:lnRef idx="0">
              <a:scrgbClr r="0" g="0" b="0"/>
            </a:lnRef>
            <a:fillRef idx="0">
              <a:scrgbClr r="0" g="0" b="0"/>
            </a:fillRef>
            <a:effectRef idx="0">
              <a:scrgbClr r="0" g="0" b="0"/>
            </a:effectRef>
            <a:fontRef idx="minor">
              <a:schemeClr val="lt1"/>
            </a:fontRef>
          </p:style>
          <p:txBody>
            <a:bodyPr tIns="91440" bIns="91440" spcCol="1270" anchor="ctr"/>
            <a:lstStyle/>
            <a:p>
              <a:pPr defTabSz="1066800">
                <a:lnSpc>
                  <a:spcPct val="90000"/>
                </a:lnSpc>
                <a:spcAft>
                  <a:spcPct val="35000"/>
                </a:spcAft>
                <a:defRPr/>
              </a:pPr>
              <a:endParaRPr lang="es-ES" sz="2000" b="1" dirty="0">
                <a:solidFill>
                  <a:srgbClr val="FF0000"/>
                </a:solidFill>
              </a:endParaRPr>
            </a:p>
          </p:txBody>
        </p:sp>
      </p:grpSp>
      <p:sp>
        <p:nvSpPr>
          <p:cNvPr id="7" name="2 Rectángulo"/>
          <p:cNvSpPr>
            <a:spLocks noChangeArrowheads="1"/>
          </p:cNvSpPr>
          <p:nvPr/>
        </p:nvSpPr>
        <p:spPr bwMode="auto">
          <a:xfrm>
            <a:off x="1547813" y="347663"/>
            <a:ext cx="100700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D6EF2C"/>
              </a:buClr>
              <a:buChar char="&gt;"/>
              <a:defRPr sz="1400">
                <a:solidFill>
                  <a:srgbClr val="575757"/>
                </a:solidFill>
                <a:latin typeface="Arial" charset="0"/>
                <a:ea typeface="ＭＳ Ｐゴシック" pitchFamily="34" charset="-128"/>
              </a:defRPr>
            </a:lvl1pPr>
            <a:lvl2pPr marL="742950" indent="-285750" eaLnBrk="0" hangingPunct="0">
              <a:spcBef>
                <a:spcPct val="20000"/>
              </a:spcBef>
              <a:buChar char="–"/>
              <a:defRPr sz="1400">
                <a:solidFill>
                  <a:schemeClr val="tx1"/>
                </a:solidFill>
                <a:latin typeface="Arial" charset="0"/>
                <a:ea typeface="ＭＳ Ｐゴシック" pitchFamily="34" charset="-128"/>
              </a:defRPr>
            </a:lvl2pPr>
            <a:lvl3pPr marL="1143000" indent="-228600" eaLnBrk="0" hangingPunct="0">
              <a:spcBef>
                <a:spcPct val="20000"/>
              </a:spcBef>
              <a:buChar char="•"/>
              <a:defRPr sz="1400">
                <a:solidFill>
                  <a:schemeClr val="tx1"/>
                </a:solidFill>
                <a:latin typeface="Arial" charset="0"/>
                <a:ea typeface="ＭＳ Ｐゴシック" pitchFamily="34" charset="-128"/>
              </a:defRPr>
            </a:lvl3pPr>
            <a:lvl4pPr marL="1600200" indent="-228600" eaLnBrk="0" hangingPunct="0">
              <a:spcBef>
                <a:spcPct val="20000"/>
              </a:spcBef>
              <a:buChar char="–"/>
              <a:defRPr sz="1400">
                <a:solidFill>
                  <a:schemeClr val="tx1"/>
                </a:solidFill>
                <a:latin typeface="Arial" charset="0"/>
                <a:ea typeface="ＭＳ Ｐゴシック" pitchFamily="34" charset="-128"/>
              </a:defRPr>
            </a:lvl4pPr>
            <a:lvl5pPr marL="2057400" indent="-228600" eaLnBrk="0" hangingPunct="0">
              <a:spcBef>
                <a:spcPct val="20000"/>
              </a:spcBef>
              <a:buChar char="»"/>
              <a:defRPr sz="14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9pPr>
          </a:lstStyle>
          <a:p>
            <a:pPr eaLnBrk="1" hangingPunct="1">
              <a:spcBef>
                <a:spcPct val="0"/>
              </a:spcBef>
              <a:buClrTx/>
              <a:buFontTx/>
              <a:buNone/>
            </a:pPr>
            <a:r>
              <a:rPr lang="es-ES" altLang="es-ES" sz="2400" dirty="0">
                <a:solidFill>
                  <a:schemeClr val="tx1"/>
                </a:solidFill>
              </a:rPr>
              <a:t>Índice</a:t>
            </a:r>
          </a:p>
        </p:txBody>
      </p:sp>
      <p:pic>
        <p:nvPicPr>
          <p:cNvPr id="2" name="3 Imagen">
            <a:extLst>
              <a:ext uri="{FF2B5EF4-FFF2-40B4-BE49-F238E27FC236}">
                <a16:creationId xmlns:a16="http://schemas.microsoft.com/office/drawing/2014/main" id="{4DF45CC8-0C54-AE2D-9122-3DDEAC566C4C}"/>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510542" y="5949280"/>
            <a:ext cx="1572892" cy="496636"/>
          </a:xfrm>
          <a:prstGeom prst="rect">
            <a:avLst/>
          </a:prstGeom>
        </p:spPr>
      </p:pic>
      <p:sp>
        <p:nvSpPr>
          <p:cNvPr id="10" name="Botón de acción: ir hacia delante o siguiente 9">
            <a:hlinkClick r:id="rId3" action="ppaction://hlinksldjump" highlightClick="1"/>
            <a:extLst>
              <a:ext uri="{FF2B5EF4-FFF2-40B4-BE49-F238E27FC236}">
                <a16:creationId xmlns:a16="http://schemas.microsoft.com/office/drawing/2014/main" id="{5EF6CA33-E856-6300-D259-C10CBD0FA4C2}"/>
              </a:ext>
            </a:extLst>
          </p:cNvPr>
          <p:cNvSpPr/>
          <p:nvPr/>
        </p:nvSpPr>
        <p:spPr>
          <a:xfrm>
            <a:off x="7452320" y="1844824"/>
            <a:ext cx="432048" cy="360040"/>
          </a:xfrm>
          <a:prstGeom prst="actionButtonForwardNex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8" name="Botón de acción: ir hacia delante o siguiente 7">
            <a:hlinkClick r:id="rId4" action="ppaction://hlinksldjump" highlightClick="1"/>
            <a:extLst>
              <a:ext uri="{FF2B5EF4-FFF2-40B4-BE49-F238E27FC236}">
                <a16:creationId xmlns:a16="http://schemas.microsoft.com/office/drawing/2014/main" id="{3F27B7A2-5AFD-3A0B-84B8-C91F6742662D}"/>
              </a:ext>
            </a:extLst>
          </p:cNvPr>
          <p:cNvSpPr/>
          <p:nvPr/>
        </p:nvSpPr>
        <p:spPr>
          <a:xfrm>
            <a:off x="7452320" y="4293097"/>
            <a:ext cx="432048" cy="360040"/>
          </a:xfrm>
          <a:prstGeom prst="actionButtonForwardNex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9" name="Botón de acción: ir hacia delante o siguiente 8">
            <a:hlinkClick r:id="rId5" action="ppaction://hlinksldjump" highlightClick="1"/>
            <a:extLst>
              <a:ext uri="{FF2B5EF4-FFF2-40B4-BE49-F238E27FC236}">
                <a16:creationId xmlns:a16="http://schemas.microsoft.com/office/drawing/2014/main" id="{A4C49B4A-FB6E-0D38-3911-B263DBA83931}"/>
              </a:ext>
            </a:extLst>
          </p:cNvPr>
          <p:cNvSpPr/>
          <p:nvPr/>
        </p:nvSpPr>
        <p:spPr>
          <a:xfrm>
            <a:off x="7452320" y="4797152"/>
            <a:ext cx="432048" cy="360040"/>
          </a:xfrm>
          <a:prstGeom prst="actionButtonForwardNex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1" name="Botón de acción: ir hacia delante o siguiente 10">
            <a:hlinkClick r:id="rId6" action="ppaction://hlinksldjump" highlightClick="1"/>
            <a:extLst>
              <a:ext uri="{FF2B5EF4-FFF2-40B4-BE49-F238E27FC236}">
                <a16:creationId xmlns:a16="http://schemas.microsoft.com/office/drawing/2014/main" id="{A6A78728-88B4-1718-23EC-4B1C2595137F}"/>
              </a:ext>
            </a:extLst>
          </p:cNvPr>
          <p:cNvSpPr/>
          <p:nvPr/>
        </p:nvSpPr>
        <p:spPr>
          <a:xfrm>
            <a:off x="7458728" y="5298002"/>
            <a:ext cx="432048" cy="360040"/>
          </a:xfrm>
          <a:prstGeom prst="actionButtonForwardNex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2" name="Botón de acción: ir hacia delante o siguiente 11">
            <a:hlinkClick r:id="rId7" action="ppaction://hlinksldjump" highlightClick="1"/>
            <a:extLst>
              <a:ext uri="{FF2B5EF4-FFF2-40B4-BE49-F238E27FC236}">
                <a16:creationId xmlns:a16="http://schemas.microsoft.com/office/drawing/2014/main" id="{91D1460F-54BC-9C31-2FAE-B3EFD55D44FF}"/>
              </a:ext>
            </a:extLst>
          </p:cNvPr>
          <p:cNvSpPr/>
          <p:nvPr/>
        </p:nvSpPr>
        <p:spPr>
          <a:xfrm>
            <a:off x="7452320" y="5769260"/>
            <a:ext cx="432048" cy="360040"/>
          </a:xfrm>
          <a:prstGeom prst="actionButtonForwardNex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24630147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4" name="2 Grupo"/>
          <p:cNvGrpSpPr>
            <a:grpSpLocks/>
          </p:cNvGrpSpPr>
          <p:nvPr/>
        </p:nvGrpSpPr>
        <p:grpSpPr bwMode="auto">
          <a:xfrm>
            <a:off x="1258888" y="188913"/>
            <a:ext cx="7467600" cy="777875"/>
            <a:chOff x="0" y="0"/>
            <a:chExt cx="7467600" cy="777644"/>
          </a:xfrm>
        </p:grpSpPr>
        <p:sp>
          <p:nvSpPr>
            <p:cNvPr id="5" name="4 Rectángulo redondeado"/>
            <p:cNvSpPr/>
            <p:nvPr/>
          </p:nvSpPr>
          <p:spPr>
            <a:xfrm>
              <a:off x="0" y="0"/>
              <a:ext cx="7467600" cy="777644"/>
            </a:xfrm>
            <a:prstGeom prst="roundRect">
              <a:avLst/>
            </a:prstGeom>
            <a:solidFill>
              <a:srgbClr val="BED6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6" name="5 Rectángulo"/>
            <p:cNvSpPr/>
            <p:nvPr/>
          </p:nvSpPr>
          <p:spPr>
            <a:xfrm>
              <a:off x="38100" y="38089"/>
              <a:ext cx="7391400" cy="701467"/>
            </a:xfrm>
            <a:prstGeom prst="rect">
              <a:avLst/>
            </a:prstGeom>
          </p:spPr>
          <p:style>
            <a:lnRef idx="0">
              <a:scrgbClr r="0" g="0" b="0"/>
            </a:lnRef>
            <a:fillRef idx="0">
              <a:scrgbClr r="0" g="0" b="0"/>
            </a:fillRef>
            <a:effectRef idx="0">
              <a:scrgbClr r="0" g="0" b="0"/>
            </a:effectRef>
            <a:fontRef idx="minor">
              <a:schemeClr val="lt1"/>
            </a:fontRef>
          </p:style>
          <p:txBody>
            <a:bodyPr tIns="91440" bIns="91440" spcCol="1270" anchor="ctr"/>
            <a:lstStyle/>
            <a:p>
              <a:pPr defTabSz="1066800">
                <a:lnSpc>
                  <a:spcPct val="90000"/>
                </a:lnSpc>
                <a:spcAft>
                  <a:spcPct val="35000"/>
                </a:spcAft>
                <a:defRPr/>
              </a:pPr>
              <a:endParaRPr lang="es-ES" sz="2000" b="1" dirty="0">
                <a:solidFill>
                  <a:srgbClr val="FF0000"/>
                </a:solidFill>
              </a:endParaRPr>
            </a:p>
          </p:txBody>
        </p:sp>
      </p:grpSp>
      <p:sp>
        <p:nvSpPr>
          <p:cNvPr id="7" name="2 Rectángulo"/>
          <p:cNvSpPr>
            <a:spLocks noChangeArrowheads="1"/>
          </p:cNvSpPr>
          <p:nvPr/>
        </p:nvSpPr>
        <p:spPr bwMode="auto">
          <a:xfrm>
            <a:off x="1547813" y="347663"/>
            <a:ext cx="100700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D6EF2C"/>
              </a:buClr>
              <a:buChar char="&gt;"/>
              <a:defRPr sz="1400">
                <a:solidFill>
                  <a:srgbClr val="575757"/>
                </a:solidFill>
                <a:latin typeface="Arial" charset="0"/>
                <a:ea typeface="ＭＳ Ｐゴシック" pitchFamily="34" charset="-128"/>
              </a:defRPr>
            </a:lvl1pPr>
            <a:lvl2pPr marL="742950" indent="-285750" eaLnBrk="0" hangingPunct="0">
              <a:spcBef>
                <a:spcPct val="20000"/>
              </a:spcBef>
              <a:buChar char="–"/>
              <a:defRPr sz="1400">
                <a:solidFill>
                  <a:schemeClr val="tx1"/>
                </a:solidFill>
                <a:latin typeface="Arial" charset="0"/>
                <a:ea typeface="ＭＳ Ｐゴシック" pitchFamily="34" charset="-128"/>
              </a:defRPr>
            </a:lvl2pPr>
            <a:lvl3pPr marL="1143000" indent="-228600" eaLnBrk="0" hangingPunct="0">
              <a:spcBef>
                <a:spcPct val="20000"/>
              </a:spcBef>
              <a:buChar char="•"/>
              <a:defRPr sz="1400">
                <a:solidFill>
                  <a:schemeClr val="tx1"/>
                </a:solidFill>
                <a:latin typeface="Arial" charset="0"/>
                <a:ea typeface="ＭＳ Ｐゴシック" pitchFamily="34" charset="-128"/>
              </a:defRPr>
            </a:lvl3pPr>
            <a:lvl4pPr marL="1600200" indent="-228600" eaLnBrk="0" hangingPunct="0">
              <a:spcBef>
                <a:spcPct val="20000"/>
              </a:spcBef>
              <a:buChar char="–"/>
              <a:defRPr sz="1400">
                <a:solidFill>
                  <a:schemeClr val="tx1"/>
                </a:solidFill>
                <a:latin typeface="Arial" charset="0"/>
                <a:ea typeface="ＭＳ Ｐゴシック" pitchFamily="34" charset="-128"/>
              </a:defRPr>
            </a:lvl4pPr>
            <a:lvl5pPr marL="2057400" indent="-228600" eaLnBrk="0" hangingPunct="0">
              <a:spcBef>
                <a:spcPct val="20000"/>
              </a:spcBef>
              <a:buChar char="»"/>
              <a:defRPr sz="14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9pPr>
          </a:lstStyle>
          <a:p>
            <a:pPr eaLnBrk="1" hangingPunct="1">
              <a:spcBef>
                <a:spcPct val="0"/>
              </a:spcBef>
              <a:buClrTx/>
              <a:buFontTx/>
              <a:buNone/>
            </a:pPr>
            <a:r>
              <a:rPr lang="es-ES" altLang="es-ES" sz="2400" dirty="0">
                <a:solidFill>
                  <a:schemeClr val="tx1"/>
                </a:solidFill>
              </a:rPr>
              <a:t>Índice</a:t>
            </a:r>
          </a:p>
        </p:txBody>
      </p:sp>
      <p:pic>
        <p:nvPicPr>
          <p:cNvPr id="2" name="3 Imagen">
            <a:extLst>
              <a:ext uri="{FF2B5EF4-FFF2-40B4-BE49-F238E27FC236}">
                <a16:creationId xmlns:a16="http://schemas.microsoft.com/office/drawing/2014/main" id="{41BFA9E6-F1A0-1994-0FE2-A20D6ADFD1A1}"/>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510542" y="5949280"/>
            <a:ext cx="1572892" cy="496636"/>
          </a:xfrm>
          <a:prstGeom prst="rect">
            <a:avLst/>
          </a:prstGeom>
        </p:spPr>
      </p:pic>
    </p:spTree>
    <p:extLst>
      <p:ext uri="{BB962C8B-B14F-4D97-AF65-F5344CB8AC3E}">
        <p14:creationId xmlns:p14="http://schemas.microsoft.com/office/powerpoint/2010/main" val="19306907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49660" y="1268760"/>
            <a:ext cx="8229600" cy="4525963"/>
          </a:xfrm>
        </p:spPr>
        <p:txBody>
          <a:bodyPr>
            <a:normAutofit fontScale="85000" lnSpcReduction="20000"/>
          </a:bodyPr>
          <a:lstStyle/>
          <a:p>
            <a:pPr lvl="1"/>
            <a:r>
              <a:rPr lang="es-ES" dirty="0"/>
              <a:t>La reforma de la PAC 2023-27</a:t>
            </a:r>
          </a:p>
          <a:p>
            <a:pPr lvl="2"/>
            <a:r>
              <a:rPr lang="es-ES" dirty="0"/>
              <a:t>Principios</a:t>
            </a:r>
          </a:p>
          <a:p>
            <a:pPr lvl="2"/>
            <a:r>
              <a:rPr lang="es-ES" dirty="0"/>
              <a:t>Calendario</a:t>
            </a:r>
          </a:p>
          <a:p>
            <a:pPr lvl="2"/>
            <a:r>
              <a:rPr lang="es-ES" dirty="0"/>
              <a:t>Presupuesto</a:t>
            </a:r>
          </a:p>
          <a:p>
            <a:pPr lvl="2"/>
            <a:r>
              <a:rPr lang="es-ES" dirty="0"/>
              <a:t>Pacto verde. F2F y biod30</a:t>
            </a:r>
          </a:p>
          <a:p>
            <a:pPr lvl="1"/>
            <a:r>
              <a:rPr lang="es-ES" dirty="0"/>
              <a:t>Plan estratégico</a:t>
            </a:r>
          </a:p>
          <a:p>
            <a:pPr lvl="2"/>
            <a:r>
              <a:rPr lang="es-ES" dirty="0"/>
              <a:t>Cuestiones previas</a:t>
            </a:r>
          </a:p>
          <a:p>
            <a:pPr lvl="3"/>
            <a:r>
              <a:rPr lang="es-ES" dirty="0"/>
              <a:t>Presupuesto</a:t>
            </a:r>
          </a:p>
          <a:p>
            <a:pPr lvl="3"/>
            <a:r>
              <a:rPr lang="es-ES" dirty="0"/>
              <a:t>Agricultor activo</a:t>
            </a:r>
          </a:p>
          <a:p>
            <a:pPr lvl="3"/>
            <a:r>
              <a:rPr lang="es-ES" dirty="0"/>
              <a:t>Actividad agraria</a:t>
            </a:r>
          </a:p>
          <a:p>
            <a:pPr lvl="3"/>
            <a:r>
              <a:rPr lang="es-ES" dirty="0" err="1"/>
              <a:t>Degresividad</a:t>
            </a:r>
            <a:endParaRPr lang="es-ES" dirty="0"/>
          </a:p>
          <a:p>
            <a:pPr lvl="3"/>
            <a:r>
              <a:rPr lang="es-ES" dirty="0"/>
              <a:t>Techo explotación</a:t>
            </a:r>
          </a:p>
          <a:p>
            <a:pPr lvl="3"/>
            <a:r>
              <a:rPr lang="es-ES" dirty="0"/>
              <a:t>Regionalización y convergencia</a:t>
            </a:r>
          </a:p>
          <a:p>
            <a:pPr lvl="3"/>
            <a:r>
              <a:rPr lang="es-ES" dirty="0"/>
              <a:t>Reserva nacional</a:t>
            </a:r>
          </a:p>
          <a:p>
            <a:pPr lvl="3"/>
            <a:r>
              <a:rPr lang="es-ES" dirty="0"/>
              <a:t>Nuevos sectores (frutas, viñedo)</a:t>
            </a:r>
          </a:p>
          <a:p>
            <a:pPr marL="914400" lvl="2" indent="0">
              <a:buNone/>
            </a:pPr>
            <a:endParaRPr lang="es-ES" dirty="0"/>
          </a:p>
        </p:txBody>
      </p:sp>
      <p:grpSp>
        <p:nvGrpSpPr>
          <p:cNvPr id="4" name="2 Grupo"/>
          <p:cNvGrpSpPr>
            <a:grpSpLocks/>
          </p:cNvGrpSpPr>
          <p:nvPr/>
        </p:nvGrpSpPr>
        <p:grpSpPr bwMode="auto">
          <a:xfrm>
            <a:off x="1258888" y="188913"/>
            <a:ext cx="7467600" cy="777875"/>
            <a:chOff x="0" y="0"/>
            <a:chExt cx="7467600" cy="777644"/>
          </a:xfrm>
        </p:grpSpPr>
        <p:sp>
          <p:nvSpPr>
            <p:cNvPr id="5" name="4 Rectángulo redondeado"/>
            <p:cNvSpPr/>
            <p:nvPr/>
          </p:nvSpPr>
          <p:spPr>
            <a:xfrm>
              <a:off x="0" y="0"/>
              <a:ext cx="7467600" cy="777644"/>
            </a:xfrm>
            <a:prstGeom prst="roundRect">
              <a:avLst/>
            </a:prstGeom>
            <a:solidFill>
              <a:srgbClr val="BED6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6" name="5 Rectángulo"/>
            <p:cNvSpPr/>
            <p:nvPr/>
          </p:nvSpPr>
          <p:spPr>
            <a:xfrm>
              <a:off x="38100" y="38089"/>
              <a:ext cx="7391400" cy="701467"/>
            </a:xfrm>
            <a:prstGeom prst="rect">
              <a:avLst/>
            </a:prstGeom>
          </p:spPr>
          <p:style>
            <a:lnRef idx="0">
              <a:scrgbClr r="0" g="0" b="0"/>
            </a:lnRef>
            <a:fillRef idx="0">
              <a:scrgbClr r="0" g="0" b="0"/>
            </a:fillRef>
            <a:effectRef idx="0">
              <a:scrgbClr r="0" g="0" b="0"/>
            </a:effectRef>
            <a:fontRef idx="minor">
              <a:schemeClr val="lt1"/>
            </a:fontRef>
          </p:style>
          <p:txBody>
            <a:bodyPr tIns="91440" bIns="91440" spcCol="1270" anchor="ctr"/>
            <a:lstStyle/>
            <a:p>
              <a:pPr defTabSz="1066800">
                <a:lnSpc>
                  <a:spcPct val="90000"/>
                </a:lnSpc>
                <a:spcAft>
                  <a:spcPct val="35000"/>
                </a:spcAft>
                <a:defRPr/>
              </a:pPr>
              <a:endParaRPr lang="es-ES" sz="2000" b="1" dirty="0">
                <a:solidFill>
                  <a:srgbClr val="FF0000"/>
                </a:solidFill>
              </a:endParaRPr>
            </a:p>
          </p:txBody>
        </p:sp>
      </p:grpSp>
      <p:sp>
        <p:nvSpPr>
          <p:cNvPr id="7" name="2 Rectángulo"/>
          <p:cNvSpPr>
            <a:spLocks noChangeArrowheads="1"/>
          </p:cNvSpPr>
          <p:nvPr/>
        </p:nvSpPr>
        <p:spPr bwMode="auto">
          <a:xfrm>
            <a:off x="1547813" y="347663"/>
            <a:ext cx="100700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D6EF2C"/>
              </a:buClr>
              <a:buChar char="&gt;"/>
              <a:defRPr sz="1400">
                <a:solidFill>
                  <a:srgbClr val="575757"/>
                </a:solidFill>
                <a:latin typeface="Arial" charset="0"/>
                <a:ea typeface="ＭＳ Ｐゴシック" pitchFamily="34" charset="-128"/>
              </a:defRPr>
            </a:lvl1pPr>
            <a:lvl2pPr marL="742950" indent="-285750" eaLnBrk="0" hangingPunct="0">
              <a:spcBef>
                <a:spcPct val="20000"/>
              </a:spcBef>
              <a:buChar char="–"/>
              <a:defRPr sz="1400">
                <a:solidFill>
                  <a:schemeClr val="tx1"/>
                </a:solidFill>
                <a:latin typeface="Arial" charset="0"/>
                <a:ea typeface="ＭＳ Ｐゴシック" pitchFamily="34" charset="-128"/>
              </a:defRPr>
            </a:lvl2pPr>
            <a:lvl3pPr marL="1143000" indent="-228600" eaLnBrk="0" hangingPunct="0">
              <a:spcBef>
                <a:spcPct val="20000"/>
              </a:spcBef>
              <a:buChar char="•"/>
              <a:defRPr sz="1400">
                <a:solidFill>
                  <a:schemeClr val="tx1"/>
                </a:solidFill>
                <a:latin typeface="Arial" charset="0"/>
                <a:ea typeface="ＭＳ Ｐゴシック" pitchFamily="34" charset="-128"/>
              </a:defRPr>
            </a:lvl3pPr>
            <a:lvl4pPr marL="1600200" indent="-228600" eaLnBrk="0" hangingPunct="0">
              <a:spcBef>
                <a:spcPct val="20000"/>
              </a:spcBef>
              <a:buChar char="–"/>
              <a:defRPr sz="1400">
                <a:solidFill>
                  <a:schemeClr val="tx1"/>
                </a:solidFill>
                <a:latin typeface="Arial" charset="0"/>
                <a:ea typeface="ＭＳ Ｐゴシック" pitchFamily="34" charset="-128"/>
              </a:defRPr>
            </a:lvl4pPr>
            <a:lvl5pPr marL="2057400" indent="-228600" eaLnBrk="0" hangingPunct="0">
              <a:spcBef>
                <a:spcPct val="20000"/>
              </a:spcBef>
              <a:buChar char="»"/>
              <a:defRPr sz="14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9pPr>
          </a:lstStyle>
          <a:p>
            <a:pPr eaLnBrk="1" hangingPunct="1">
              <a:spcBef>
                <a:spcPct val="0"/>
              </a:spcBef>
              <a:buClrTx/>
              <a:buFontTx/>
              <a:buNone/>
            </a:pPr>
            <a:r>
              <a:rPr lang="es-ES" altLang="es-ES" sz="2400" dirty="0">
                <a:solidFill>
                  <a:schemeClr val="tx1"/>
                </a:solidFill>
              </a:rPr>
              <a:t>Índice</a:t>
            </a:r>
          </a:p>
        </p:txBody>
      </p:sp>
      <p:pic>
        <p:nvPicPr>
          <p:cNvPr id="2" name="3 Imagen">
            <a:extLst>
              <a:ext uri="{FF2B5EF4-FFF2-40B4-BE49-F238E27FC236}">
                <a16:creationId xmlns:a16="http://schemas.microsoft.com/office/drawing/2014/main" id="{3697ACEC-57C7-1B70-E674-1CDB2AF4DA0B}"/>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510542" y="5949280"/>
            <a:ext cx="1572892" cy="496636"/>
          </a:xfrm>
          <a:prstGeom prst="rect">
            <a:avLst/>
          </a:prstGeom>
        </p:spPr>
      </p:pic>
    </p:spTree>
    <p:extLst>
      <p:ext uri="{BB962C8B-B14F-4D97-AF65-F5344CB8AC3E}">
        <p14:creationId xmlns:p14="http://schemas.microsoft.com/office/powerpoint/2010/main" val="15366281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48916" y="1340768"/>
            <a:ext cx="8229600" cy="4525963"/>
          </a:xfrm>
        </p:spPr>
        <p:txBody>
          <a:bodyPr>
            <a:normAutofit/>
          </a:bodyPr>
          <a:lstStyle/>
          <a:p>
            <a:pPr lvl="1"/>
            <a:endParaRPr lang="es-ES" dirty="0"/>
          </a:p>
          <a:p>
            <a:pPr marL="914400" lvl="2" indent="0">
              <a:buNone/>
            </a:pPr>
            <a:endParaRPr lang="es-ES" dirty="0"/>
          </a:p>
        </p:txBody>
      </p:sp>
      <p:sp>
        <p:nvSpPr>
          <p:cNvPr id="4" name="2 Marcador de contenido"/>
          <p:cNvSpPr txBox="1">
            <a:spLocks/>
          </p:cNvSpPr>
          <p:nvPr/>
        </p:nvSpPr>
        <p:spPr>
          <a:xfrm>
            <a:off x="609600" y="1340768"/>
            <a:ext cx="8229600" cy="452596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lvl="1"/>
            <a:r>
              <a:rPr lang="es-ES" dirty="0"/>
              <a:t>Esquema general de pagos</a:t>
            </a:r>
          </a:p>
          <a:p>
            <a:pPr lvl="2"/>
            <a:r>
              <a:rPr lang="es-ES" dirty="0"/>
              <a:t>Pagos directos disociados</a:t>
            </a:r>
          </a:p>
          <a:p>
            <a:pPr lvl="3"/>
            <a:r>
              <a:rPr lang="es-ES" dirty="0"/>
              <a:t>ABRS</a:t>
            </a:r>
          </a:p>
          <a:p>
            <a:pPr lvl="3"/>
            <a:r>
              <a:rPr lang="es-ES" dirty="0"/>
              <a:t>Pago redistributivo</a:t>
            </a:r>
          </a:p>
          <a:p>
            <a:pPr lvl="3"/>
            <a:r>
              <a:rPr lang="es-ES" dirty="0" err="1"/>
              <a:t>Ecoesquemas</a:t>
            </a:r>
            <a:r>
              <a:rPr lang="es-ES" dirty="0"/>
              <a:t>. </a:t>
            </a:r>
          </a:p>
          <a:p>
            <a:pPr lvl="3"/>
            <a:r>
              <a:rPr lang="es-ES" dirty="0"/>
              <a:t>Complemento a jóvenes</a:t>
            </a:r>
          </a:p>
          <a:p>
            <a:pPr lvl="2"/>
            <a:r>
              <a:rPr lang="es-ES" dirty="0"/>
              <a:t>Ayudas asociadas</a:t>
            </a:r>
          </a:p>
          <a:p>
            <a:pPr lvl="2"/>
            <a:r>
              <a:rPr lang="es-ES" dirty="0"/>
              <a:t>Ayudas agroambientales. </a:t>
            </a:r>
          </a:p>
          <a:p>
            <a:pPr lvl="2"/>
            <a:r>
              <a:rPr lang="es-ES" dirty="0"/>
              <a:t>Desarrollo rural. </a:t>
            </a:r>
          </a:p>
          <a:p>
            <a:pPr lvl="3"/>
            <a:r>
              <a:rPr lang="es-ES" dirty="0"/>
              <a:t>Intervenciones sectoriales. </a:t>
            </a:r>
            <a:r>
              <a:rPr lang="es-ES" dirty="0" err="1"/>
              <a:t>OPs</a:t>
            </a:r>
            <a:r>
              <a:rPr lang="es-ES" dirty="0"/>
              <a:t>. Asesoramiento</a:t>
            </a:r>
          </a:p>
          <a:p>
            <a:pPr lvl="3"/>
            <a:endParaRPr lang="es-ES" dirty="0"/>
          </a:p>
          <a:p>
            <a:pPr marL="914400" lvl="2" indent="0">
              <a:buFont typeface="Arial" panose="020B0604020202020204" pitchFamily="34" charset="0"/>
              <a:buNone/>
            </a:pPr>
            <a:endParaRPr lang="es-ES" dirty="0"/>
          </a:p>
        </p:txBody>
      </p:sp>
      <p:grpSp>
        <p:nvGrpSpPr>
          <p:cNvPr id="11" name="2 Grupo"/>
          <p:cNvGrpSpPr>
            <a:grpSpLocks/>
          </p:cNvGrpSpPr>
          <p:nvPr/>
        </p:nvGrpSpPr>
        <p:grpSpPr bwMode="auto">
          <a:xfrm>
            <a:off x="1258888" y="188913"/>
            <a:ext cx="7467600" cy="777875"/>
            <a:chOff x="0" y="0"/>
            <a:chExt cx="7467600" cy="777644"/>
          </a:xfrm>
        </p:grpSpPr>
        <p:sp>
          <p:nvSpPr>
            <p:cNvPr id="12" name="11 Rectángulo redondeado"/>
            <p:cNvSpPr/>
            <p:nvPr/>
          </p:nvSpPr>
          <p:spPr>
            <a:xfrm>
              <a:off x="0" y="0"/>
              <a:ext cx="7467600" cy="777644"/>
            </a:xfrm>
            <a:prstGeom prst="roundRect">
              <a:avLst/>
            </a:prstGeom>
            <a:solidFill>
              <a:srgbClr val="BED6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3" name="12 Rectángulo"/>
            <p:cNvSpPr/>
            <p:nvPr/>
          </p:nvSpPr>
          <p:spPr>
            <a:xfrm>
              <a:off x="38100" y="38089"/>
              <a:ext cx="7391400" cy="701467"/>
            </a:xfrm>
            <a:prstGeom prst="rect">
              <a:avLst/>
            </a:prstGeom>
          </p:spPr>
          <p:style>
            <a:lnRef idx="0">
              <a:scrgbClr r="0" g="0" b="0"/>
            </a:lnRef>
            <a:fillRef idx="0">
              <a:scrgbClr r="0" g="0" b="0"/>
            </a:fillRef>
            <a:effectRef idx="0">
              <a:scrgbClr r="0" g="0" b="0"/>
            </a:effectRef>
            <a:fontRef idx="minor">
              <a:schemeClr val="lt1"/>
            </a:fontRef>
          </p:style>
          <p:txBody>
            <a:bodyPr tIns="91440" bIns="91440" spcCol="1270" anchor="ctr"/>
            <a:lstStyle/>
            <a:p>
              <a:pPr defTabSz="1066800">
                <a:lnSpc>
                  <a:spcPct val="90000"/>
                </a:lnSpc>
                <a:spcAft>
                  <a:spcPct val="35000"/>
                </a:spcAft>
                <a:defRPr/>
              </a:pPr>
              <a:endParaRPr lang="es-ES" sz="2000" b="1" dirty="0">
                <a:solidFill>
                  <a:srgbClr val="FF0000"/>
                </a:solidFill>
              </a:endParaRPr>
            </a:p>
          </p:txBody>
        </p:sp>
      </p:grpSp>
      <p:sp>
        <p:nvSpPr>
          <p:cNvPr id="8" name="7 CuadroTexto"/>
          <p:cNvSpPr txBox="1"/>
          <p:nvPr/>
        </p:nvSpPr>
        <p:spPr>
          <a:xfrm>
            <a:off x="5724128" y="2479829"/>
            <a:ext cx="2808312" cy="1754326"/>
          </a:xfrm>
          <a:prstGeom prst="rect">
            <a:avLst/>
          </a:prstGeom>
          <a:noFill/>
        </p:spPr>
        <p:txBody>
          <a:bodyPr wrap="square" rtlCol="0">
            <a:spAutoFit/>
          </a:bodyPr>
          <a:lstStyle/>
          <a:p>
            <a:pPr marL="285750" indent="-285750">
              <a:buFont typeface="Arial" panose="020B0604020202020204" pitchFamily="34" charset="0"/>
              <a:buChar char="•"/>
            </a:pPr>
            <a:r>
              <a:rPr lang="es-ES" dirty="0"/>
              <a:t>Arquitectura verde</a:t>
            </a:r>
          </a:p>
          <a:p>
            <a:pPr marL="742950" lvl="1" indent="-285750">
              <a:buFontTx/>
              <a:buChar char="-"/>
            </a:pPr>
            <a:r>
              <a:rPr lang="es-ES" dirty="0"/>
              <a:t>Condicionalidad</a:t>
            </a:r>
          </a:p>
          <a:p>
            <a:pPr marL="1200150" lvl="2" indent="-285750">
              <a:buFontTx/>
              <a:buChar char="-"/>
            </a:pPr>
            <a:r>
              <a:rPr lang="es-ES" dirty="0"/>
              <a:t>BCAM y RLG</a:t>
            </a:r>
          </a:p>
          <a:p>
            <a:pPr marL="742950" lvl="1" indent="-285750">
              <a:buFontTx/>
              <a:buChar char="-"/>
            </a:pPr>
            <a:r>
              <a:rPr lang="es-ES" dirty="0" err="1"/>
              <a:t>Ecoesquemas</a:t>
            </a:r>
            <a:endParaRPr lang="es-ES" dirty="0"/>
          </a:p>
          <a:p>
            <a:pPr marL="742950" lvl="1" indent="-285750">
              <a:buFontTx/>
              <a:buChar char="-"/>
            </a:pPr>
            <a:r>
              <a:rPr lang="es-ES" dirty="0"/>
              <a:t>Agroambientales</a:t>
            </a:r>
          </a:p>
          <a:p>
            <a:pPr marL="742950" lvl="1" indent="-285750">
              <a:buFontTx/>
              <a:buChar char="-"/>
            </a:pPr>
            <a:endParaRPr lang="es-ES" dirty="0"/>
          </a:p>
        </p:txBody>
      </p:sp>
      <p:pic>
        <p:nvPicPr>
          <p:cNvPr id="2" name="3 Imagen">
            <a:extLst>
              <a:ext uri="{FF2B5EF4-FFF2-40B4-BE49-F238E27FC236}">
                <a16:creationId xmlns:a16="http://schemas.microsoft.com/office/drawing/2014/main" id="{D96923D1-7907-4F79-04E3-F550B59E0C5F}"/>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510542" y="5949280"/>
            <a:ext cx="1572892" cy="496636"/>
          </a:xfrm>
          <a:prstGeom prst="rect">
            <a:avLst/>
          </a:prstGeom>
        </p:spPr>
      </p:pic>
    </p:spTree>
    <p:extLst>
      <p:ext uri="{BB962C8B-B14F-4D97-AF65-F5344CB8AC3E}">
        <p14:creationId xmlns:p14="http://schemas.microsoft.com/office/powerpoint/2010/main" val="5521249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2 Grupo"/>
          <p:cNvGrpSpPr>
            <a:grpSpLocks/>
          </p:cNvGrpSpPr>
          <p:nvPr/>
        </p:nvGrpSpPr>
        <p:grpSpPr bwMode="auto">
          <a:xfrm>
            <a:off x="1258888" y="188913"/>
            <a:ext cx="7467600" cy="777875"/>
            <a:chOff x="0" y="0"/>
            <a:chExt cx="7467600" cy="777644"/>
          </a:xfrm>
        </p:grpSpPr>
        <p:sp>
          <p:nvSpPr>
            <p:cNvPr id="6" name="5 Rectángulo redondeado"/>
            <p:cNvSpPr/>
            <p:nvPr/>
          </p:nvSpPr>
          <p:spPr>
            <a:xfrm>
              <a:off x="0" y="0"/>
              <a:ext cx="7467600" cy="777644"/>
            </a:xfrm>
            <a:prstGeom prst="roundRect">
              <a:avLst/>
            </a:prstGeom>
            <a:solidFill>
              <a:srgbClr val="BED6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es-ES" dirty="0"/>
            </a:p>
          </p:txBody>
        </p:sp>
        <p:sp>
          <p:nvSpPr>
            <p:cNvPr id="7" name="6 Rectángulo"/>
            <p:cNvSpPr/>
            <p:nvPr/>
          </p:nvSpPr>
          <p:spPr>
            <a:xfrm>
              <a:off x="38100" y="38089"/>
              <a:ext cx="7391400" cy="701467"/>
            </a:xfrm>
            <a:prstGeom prst="rect">
              <a:avLst/>
            </a:prstGeom>
          </p:spPr>
          <p:style>
            <a:lnRef idx="0">
              <a:scrgbClr r="0" g="0" b="0"/>
            </a:lnRef>
            <a:fillRef idx="0">
              <a:scrgbClr r="0" g="0" b="0"/>
            </a:fillRef>
            <a:effectRef idx="0">
              <a:scrgbClr r="0" g="0" b="0"/>
            </a:effectRef>
            <a:fontRef idx="minor">
              <a:schemeClr val="lt1"/>
            </a:fontRef>
          </p:style>
          <p:txBody>
            <a:bodyPr tIns="91440" bIns="91440" spcCol="1270" anchor="ctr"/>
            <a:lstStyle/>
            <a:p>
              <a:pPr defTabSz="1066800">
                <a:lnSpc>
                  <a:spcPct val="90000"/>
                </a:lnSpc>
                <a:spcAft>
                  <a:spcPct val="35000"/>
                </a:spcAft>
                <a:defRPr/>
              </a:pPr>
              <a:endParaRPr lang="es-ES" sz="2000" b="1" dirty="0">
                <a:solidFill>
                  <a:srgbClr val="FF0000"/>
                </a:solidFill>
              </a:endParaRPr>
            </a:p>
          </p:txBody>
        </p:sp>
      </p:grpSp>
      <p:pic>
        <p:nvPicPr>
          <p:cNvPr id="8" name="1 Imagen"/>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968352" y="1103717"/>
            <a:ext cx="6048672" cy="55224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2 Rectángulo"/>
          <p:cNvSpPr>
            <a:spLocks noChangeArrowheads="1"/>
          </p:cNvSpPr>
          <p:nvPr/>
        </p:nvSpPr>
        <p:spPr bwMode="auto">
          <a:xfrm>
            <a:off x="1547813" y="347663"/>
            <a:ext cx="707879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D6EF2C"/>
              </a:buClr>
              <a:buChar char="&gt;"/>
              <a:defRPr sz="1400">
                <a:solidFill>
                  <a:srgbClr val="575757"/>
                </a:solidFill>
                <a:latin typeface="Arial" charset="0"/>
                <a:ea typeface="ＭＳ Ｐゴシック" pitchFamily="34" charset="-128"/>
              </a:defRPr>
            </a:lvl1pPr>
            <a:lvl2pPr marL="742950" indent="-285750" eaLnBrk="0" hangingPunct="0">
              <a:spcBef>
                <a:spcPct val="20000"/>
              </a:spcBef>
              <a:buChar char="–"/>
              <a:defRPr sz="1400">
                <a:solidFill>
                  <a:schemeClr val="tx1"/>
                </a:solidFill>
                <a:latin typeface="Arial" charset="0"/>
                <a:ea typeface="ＭＳ Ｐゴシック" pitchFamily="34" charset="-128"/>
              </a:defRPr>
            </a:lvl2pPr>
            <a:lvl3pPr marL="1143000" indent="-228600" eaLnBrk="0" hangingPunct="0">
              <a:spcBef>
                <a:spcPct val="20000"/>
              </a:spcBef>
              <a:buChar char="•"/>
              <a:defRPr sz="1400">
                <a:solidFill>
                  <a:schemeClr val="tx1"/>
                </a:solidFill>
                <a:latin typeface="Arial" charset="0"/>
                <a:ea typeface="ＭＳ Ｐゴシック" pitchFamily="34" charset="-128"/>
              </a:defRPr>
            </a:lvl3pPr>
            <a:lvl4pPr marL="1600200" indent="-228600" eaLnBrk="0" hangingPunct="0">
              <a:spcBef>
                <a:spcPct val="20000"/>
              </a:spcBef>
              <a:buChar char="–"/>
              <a:defRPr sz="1400">
                <a:solidFill>
                  <a:schemeClr val="tx1"/>
                </a:solidFill>
                <a:latin typeface="Arial" charset="0"/>
                <a:ea typeface="ＭＳ Ｐゴシック" pitchFamily="34" charset="-128"/>
              </a:defRPr>
            </a:lvl4pPr>
            <a:lvl5pPr marL="2057400" indent="-228600" eaLnBrk="0" hangingPunct="0">
              <a:spcBef>
                <a:spcPct val="20000"/>
              </a:spcBef>
              <a:buChar char="»"/>
              <a:defRPr sz="14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9pPr>
          </a:lstStyle>
          <a:p>
            <a:pPr eaLnBrk="1" hangingPunct="1">
              <a:spcBef>
                <a:spcPct val="0"/>
              </a:spcBef>
              <a:buClrTx/>
              <a:buFontTx/>
              <a:buNone/>
            </a:pPr>
            <a:r>
              <a:rPr lang="es-ES" altLang="es-ES" sz="2400" dirty="0">
                <a:solidFill>
                  <a:schemeClr val="tx1"/>
                </a:solidFill>
              </a:rPr>
              <a:t>Reforma de la PAC 2023-27. Principios y objetivos</a:t>
            </a:r>
          </a:p>
        </p:txBody>
      </p:sp>
      <p:pic>
        <p:nvPicPr>
          <p:cNvPr id="2" name="3 Imagen">
            <a:extLst>
              <a:ext uri="{FF2B5EF4-FFF2-40B4-BE49-F238E27FC236}">
                <a16:creationId xmlns:a16="http://schemas.microsoft.com/office/drawing/2014/main" id="{25A0410E-0174-67E9-E124-EB59A30AFF7F}"/>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510542" y="5949280"/>
            <a:ext cx="1572892" cy="496636"/>
          </a:xfrm>
          <a:prstGeom prst="rect">
            <a:avLst/>
          </a:prstGeom>
        </p:spPr>
      </p:pic>
    </p:spTree>
    <p:extLst>
      <p:ext uri="{BB962C8B-B14F-4D97-AF65-F5344CB8AC3E}">
        <p14:creationId xmlns:p14="http://schemas.microsoft.com/office/powerpoint/2010/main" val="4695474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61D1D09-2162-440B-AC7E-330D46F66FEF}"/>
              </a:ext>
            </a:extLst>
          </p:cNvPr>
          <p:cNvSpPr>
            <a:spLocks noGrp="1"/>
          </p:cNvSpPr>
          <p:nvPr>
            <p:ph type="title"/>
          </p:nvPr>
        </p:nvSpPr>
        <p:spPr/>
        <p:txBody>
          <a:bodyPr/>
          <a:lstStyle/>
          <a:p>
            <a:endParaRPr lang="es-ES"/>
          </a:p>
        </p:txBody>
      </p:sp>
      <p:sp>
        <p:nvSpPr>
          <p:cNvPr id="3" name="Marcador de contenido 2">
            <a:extLst>
              <a:ext uri="{FF2B5EF4-FFF2-40B4-BE49-F238E27FC236}">
                <a16:creationId xmlns:a16="http://schemas.microsoft.com/office/drawing/2014/main" id="{71188081-772C-485A-A60E-680DE740E1E4}"/>
              </a:ext>
            </a:extLst>
          </p:cNvPr>
          <p:cNvSpPr>
            <a:spLocks noGrp="1"/>
          </p:cNvSpPr>
          <p:nvPr>
            <p:ph idx="1"/>
          </p:nvPr>
        </p:nvSpPr>
        <p:spPr/>
        <p:txBody>
          <a:bodyPr/>
          <a:lstStyle/>
          <a:p>
            <a:endParaRPr lang="es-ES" dirty="0"/>
          </a:p>
        </p:txBody>
      </p:sp>
      <p:pic>
        <p:nvPicPr>
          <p:cNvPr id="7" name="Imagen 6">
            <a:extLst>
              <a:ext uri="{FF2B5EF4-FFF2-40B4-BE49-F238E27FC236}">
                <a16:creationId xmlns:a16="http://schemas.microsoft.com/office/drawing/2014/main" id="{8528E4A7-528E-4E71-932D-216BEDB0211A}"/>
              </a:ext>
            </a:extLst>
          </p:cNvPr>
          <p:cNvPicPr>
            <a:picLocks noChangeAspect="1"/>
          </p:cNvPicPr>
          <p:nvPr/>
        </p:nvPicPr>
        <p:blipFill>
          <a:blip r:embed="rId2"/>
          <a:stretch>
            <a:fillRect/>
          </a:stretch>
        </p:blipFill>
        <p:spPr>
          <a:xfrm>
            <a:off x="0" y="1264730"/>
            <a:ext cx="9144000" cy="4328539"/>
          </a:xfrm>
          <a:prstGeom prst="rect">
            <a:avLst/>
          </a:prstGeom>
        </p:spPr>
      </p:pic>
      <p:pic>
        <p:nvPicPr>
          <p:cNvPr id="4" name="3 Imagen">
            <a:extLst>
              <a:ext uri="{FF2B5EF4-FFF2-40B4-BE49-F238E27FC236}">
                <a16:creationId xmlns:a16="http://schemas.microsoft.com/office/drawing/2014/main" id="{1396FCD6-04C0-2CE6-129E-0A49C86880D3}"/>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510542" y="5949280"/>
            <a:ext cx="1572892" cy="496636"/>
          </a:xfrm>
          <a:prstGeom prst="rect">
            <a:avLst/>
          </a:prstGeom>
        </p:spPr>
      </p:pic>
    </p:spTree>
    <p:extLst>
      <p:ext uri="{BB962C8B-B14F-4D97-AF65-F5344CB8AC3E}">
        <p14:creationId xmlns:p14="http://schemas.microsoft.com/office/powerpoint/2010/main" val="20766998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48916" y="1340768"/>
            <a:ext cx="8229600" cy="4525963"/>
          </a:xfrm>
        </p:spPr>
        <p:txBody>
          <a:bodyPr>
            <a:normAutofit/>
          </a:bodyPr>
          <a:lstStyle/>
          <a:p>
            <a:pPr lvl="1"/>
            <a:endParaRPr lang="es-ES" dirty="0"/>
          </a:p>
          <a:p>
            <a:pPr marL="914400" lvl="2" indent="0">
              <a:buNone/>
            </a:pPr>
            <a:endParaRPr lang="es-ES"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91680" y="30593"/>
            <a:ext cx="7272808" cy="682740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 name="3 Imagen">
            <a:extLst>
              <a:ext uri="{FF2B5EF4-FFF2-40B4-BE49-F238E27FC236}">
                <a16:creationId xmlns:a16="http://schemas.microsoft.com/office/drawing/2014/main" id="{2520E009-0582-EB7E-85BF-627FA21998A2}"/>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510542" y="5949280"/>
            <a:ext cx="1572892" cy="496636"/>
          </a:xfrm>
          <a:prstGeom prst="rect">
            <a:avLst/>
          </a:prstGeom>
        </p:spPr>
      </p:pic>
    </p:spTree>
    <p:extLst>
      <p:ext uri="{BB962C8B-B14F-4D97-AF65-F5344CB8AC3E}">
        <p14:creationId xmlns:p14="http://schemas.microsoft.com/office/powerpoint/2010/main" val="20529246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2 Grupo"/>
          <p:cNvGrpSpPr>
            <a:grpSpLocks/>
          </p:cNvGrpSpPr>
          <p:nvPr/>
        </p:nvGrpSpPr>
        <p:grpSpPr bwMode="auto">
          <a:xfrm>
            <a:off x="1258888" y="188913"/>
            <a:ext cx="7467600" cy="777875"/>
            <a:chOff x="0" y="0"/>
            <a:chExt cx="7467600" cy="777644"/>
          </a:xfrm>
        </p:grpSpPr>
        <p:sp>
          <p:nvSpPr>
            <p:cNvPr id="12" name="11 Rectángulo redondeado"/>
            <p:cNvSpPr/>
            <p:nvPr/>
          </p:nvSpPr>
          <p:spPr>
            <a:xfrm>
              <a:off x="0" y="0"/>
              <a:ext cx="7467600" cy="777644"/>
            </a:xfrm>
            <a:prstGeom prst="roundRect">
              <a:avLst/>
            </a:prstGeom>
            <a:solidFill>
              <a:srgbClr val="BED6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es-ES" dirty="0"/>
            </a:p>
          </p:txBody>
        </p:sp>
        <p:sp>
          <p:nvSpPr>
            <p:cNvPr id="13" name="12 Rectángulo"/>
            <p:cNvSpPr/>
            <p:nvPr/>
          </p:nvSpPr>
          <p:spPr>
            <a:xfrm>
              <a:off x="38100" y="38089"/>
              <a:ext cx="7391400" cy="701467"/>
            </a:xfrm>
            <a:prstGeom prst="rect">
              <a:avLst/>
            </a:prstGeom>
          </p:spPr>
          <p:style>
            <a:lnRef idx="0">
              <a:scrgbClr r="0" g="0" b="0"/>
            </a:lnRef>
            <a:fillRef idx="0">
              <a:scrgbClr r="0" g="0" b="0"/>
            </a:fillRef>
            <a:effectRef idx="0">
              <a:scrgbClr r="0" g="0" b="0"/>
            </a:effectRef>
            <a:fontRef idx="minor">
              <a:schemeClr val="lt1"/>
            </a:fontRef>
          </p:style>
          <p:txBody>
            <a:bodyPr tIns="91440" bIns="91440" spcCol="1270" anchor="ctr"/>
            <a:lstStyle/>
            <a:p>
              <a:pPr defTabSz="1066800">
                <a:lnSpc>
                  <a:spcPct val="90000"/>
                </a:lnSpc>
                <a:spcAft>
                  <a:spcPct val="35000"/>
                </a:spcAft>
                <a:defRPr/>
              </a:pPr>
              <a:endParaRPr lang="es-ES" sz="2000" b="1" dirty="0">
                <a:solidFill>
                  <a:srgbClr val="FF0000"/>
                </a:solidFill>
              </a:endParaRPr>
            </a:p>
          </p:txBody>
        </p:sp>
      </p:grpSp>
      <p:sp>
        <p:nvSpPr>
          <p:cNvPr id="10" name="2 Rectángulo"/>
          <p:cNvSpPr>
            <a:spLocks noChangeArrowheads="1"/>
          </p:cNvSpPr>
          <p:nvPr/>
        </p:nvSpPr>
        <p:spPr bwMode="auto">
          <a:xfrm>
            <a:off x="1547813" y="347663"/>
            <a:ext cx="608493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D6EF2C"/>
              </a:buClr>
              <a:buChar char="&gt;"/>
              <a:defRPr sz="1400">
                <a:solidFill>
                  <a:srgbClr val="575757"/>
                </a:solidFill>
                <a:latin typeface="Arial" charset="0"/>
                <a:ea typeface="ＭＳ Ｐゴシック" pitchFamily="34" charset="-128"/>
              </a:defRPr>
            </a:lvl1pPr>
            <a:lvl2pPr marL="742950" indent="-285750" eaLnBrk="0" hangingPunct="0">
              <a:spcBef>
                <a:spcPct val="20000"/>
              </a:spcBef>
              <a:buChar char="–"/>
              <a:defRPr sz="1400">
                <a:solidFill>
                  <a:schemeClr val="tx1"/>
                </a:solidFill>
                <a:latin typeface="Arial" charset="0"/>
                <a:ea typeface="ＭＳ Ｐゴシック" pitchFamily="34" charset="-128"/>
              </a:defRPr>
            </a:lvl2pPr>
            <a:lvl3pPr marL="1143000" indent="-228600" eaLnBrk="0" hangingPunct="0">
              <a:spcBef>
                <a:spcPct val="20000"/>
              </a:spcBef>
              <a:buChar char="•"/>
              <a:defRPr sz="1400">
                <a:solidFill>
                  <a:schemeClr val="tx1"/>
                </a:solidFill>
                <a:latin typeface="Arial" charset="0"/>
                <a:ea typeface="ＭＳ Ｐゴシック" pitchFamily="34" charset="-128"/>
              </a:defRPr>
            </a:lvl3pPr>
            <a:lvl4pPr marL="1600200" indent="-228600" eaLnBrk="0" hangingPunct="0">
              <a:spcBef>
                <a:spcPct val="20000"/>
              </a:spcBef>
              <a:buChar char="–"/>
              <a:defRPr sz="1400">
                <a:solidFill>
                  <a:schemeClr val="tx1"/>
                </a:solidFill>
                <a:latin typeface="Arial" charset="0"/>
                <a:ea typeface="ＭＳ Ｐゴシック" pitchFamily="34" charset="-128"/>
              </a:defRPr>
            </a:lvl4pPr>
            <a:lvl5pPr marL="2057400" indent="-228600" eaLnBrk="0" hangingPunct="0">
              <a:spcBef>
                <a:spcPct val="20000"/>
              </a:spcBef>
              <a:buChar char="»"/>
              <a:defRPr sz="14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9pPr>
          </a:lstStyle>
          <a:p>
            <a:pPr eaLnBrk="1" hangingPunct="1">
              <a:spcBef>
                <a:spcPct val="0"/>
              </a:spcBef>
              <a:buClrTx/>
              <a:buFontTx/>
              <a:buNone/>
            </a:pPr>
            <a:r>
              <a:rPr lang="es-ES" altLang="es-ES" sz="2400" dirty="0">
                <a:solidFill>
                  <a:schemeClr val="tx1"/>
                </a:solidFill>
              </a:rPr>
              <a:t>Reforma de la PAC 2023-27. Presupuestos</a:t>
            </a:r>
          </a:p>
        </p:txBody>
      </p:sp>
      <p:sp>
        <p:nvSpPr>
          <p:cNvPr id="15" name="Rectángulo 3"/>
          <p:cNvSpPr>
            <a:spLocks noChangeArrowheads="1"/>
          </p:cNvSpPr>
          <p:nvPr/>
        </p:nvSpPr>
        <p:spPr bwMode="auto">
          <a:xfrm>
            <a:off x="2627784" y="4149080"/>
            <a:ext cx="1800225" cy="1605520"/>
          </a:xfrm>
          <a:prstGeom prst="rect">
            <a:avLst/>
          </a:prstGeom>
          <a:solidFill>
            <a:srgbClr val="C3EF35"/>
          </a:solidFill>
          <a:ln w="9525" algn="ctr">
            <a:solidFill>
              <a:schemeClr val="tx1"/>
            </a:solidFill>
            <a:round/>
            <a:headEnd/>
            <a:tailEnd/>
          </a:ln>
        </p:spPr>
        <p:txBody>
          <a:bodyPr/>
          <a:lstStyle>
            <a:lvl1pPr eaLnBrk="0" hangingPunct="0">
              <a:spcBef>
                <a:spcPct val="20000"/>
              </a:spcBef>
              <a:buClr>
                <a:srgbClr val="D6EF2C"/>
              </a:buClr>
              <a:buChar char="&gt;"/>
              <a:defRPr sz="1400">
                <a:solidFill>
                  <a:srgbClr val="575757"/>
                </a:solidFill>
                <a:latin typeface="Arial" charset="0"/>
                <a:ea typeface="ＭＳ Ｐゴシック" pitchFamily="34" charset="-128"/>
              </a:defRPr>
            </a:lvl1pPr>
            <a:lvl2pPr marL="742950" indent="-285750" eaLnBrk="0" hangingPunct="0">
              <a:spcBef>
                <a:spcPct val="20000"/>
              </a:spcBef>
              <a:buChar char="–"/>
              <a:defRPr sz="1400">
                <a:solidFill>
                  <a:schemeClr val="tx1"/>
                </a:solidFill>
                <a:latin typeface="Arial" charset="0"/>
                <a:ea typeface="ＭＳ Ｐゴシック" pitchFamily="34" charset="-128"/>
              </a:defRPr>
            </a:lvl2pPr>
            <a:lvl3pPr marL="1143000" indent="-228600" eaLnBrk="0" hangingPunct="0">
              <a:spcBef>
                <a:spcPct val="20000"/>
              </a:spcBef>
              <a:buChar char="•"/>
              <a:defRPr sz="1400">
                <a:solidFill>
                  <a:schemeClr val="tx1"/>
                </a:solidFill>
                <a:latin typeface="Arial" charset="0"/>
                <a:ea typeface="ＭＳ Ｐゴシック" pitchFamily="34" charset="-128"/>
              </a:defRPr>
            </a:lvl3pPr>
            <a:lvl4pPr marL="1600200" indent="-228600" eaLnBrk="0" hangingPunct="0">
              <a:spcBef>
                <a:spcPct val="20000"/>
              </a:spcBef>
              <a:buChar char="–"/>
              <a:defRPr sz="1400">
                <a:solidFill>
                  <a:schemeClr val="tx1"/>
                </a:solidFill>
                <a:latin typeface="Arial" charset="0"/>
                <a:ea typeface="ＭＳ Ｐゴシック" pitchFamily="34" charset="-128"/>
              </a:defRPr>
            </a:lvl4pPr>
            <a:lvl5pPr marL="2057400" indent="-228600" eaLnBrk="0" hangingPunct="0">
              <a:spcBef>
                <a:spcPct val="20000"/>
              </a:spcBef>
              <a:buChar char="»"/>
              <a:defRPr sz="14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9pPr>
          </a:lstStyle>
          <a:p>
            <a:pPr algn="ctr" eaLnBrk="1" hangingPunct="1">
              <a:spcBef>
                <a:spcPct val="0"/>
              </a:spcBef>
              <a:buClrTx/>
              <a:buFontTx/>
              <a:buNone/>
            </a:pPr>
            <a:r>
              <a:rPr lang="es-ES" altLang="es-ES" sz="2400" b="1" u="sng" dirty="0">
                <a:solidFill>
                  <a:schemeClr val="tx1"/>
                </a:solidFill>
              </a:rPr>
              <a:t>1er PILAR</a:t>
            </a:r>
          </a:p>
          <a:p>
            <a:pPr algn="ctr" eaLnBrk="1" hangingPunct="1">
              <a:spcBef>
                <a:spcPct val="0"/>
              </a:spcBef>
              <a:buClrTx/>
              <a:buFontTx/>
              <a:buNone/>
            </a:pPr>
            <a:r>
              <a:rPr lang="es-ES" altLang="es-ES" sz="2400" dirty="0">
                <a:solidFill>
                  <a:schemeClr val="tx1"/>
                </a:solidFill>
              </a:rPr>
              <a:t>Pagos</a:t>
            </a:r>
          </a:p>
          <a:p>
            <a:pPr algn="ctr" eaLnBrk="1" hangingPunct="1">
              <a:spcBef>
                <a:spcPct val="0"/>
              </a:spcBef>
              <a:buClrTx/>
              <a:buFontTx/>
              <a:buNone/>
            </a:pPr>
            <a:r>
              <a:rPr lang="es-ES" altLang="es-ES" sz="2400" dirty="0">
                <a:solidFill>
                  <a:schemeClr val="tx1"/>
                </a:solidFill>
              </a:rPr>
              <a:t>Directos </a:t>
            </a:r>
          </a:p>
          <a:p>
            <a:pPr algn="ctr" eaLnBrk="1" hangingPunct="1">
              <a:spcBef>
                <a:spcPct val="0"/>
              </a:spcBef>
              <a:buClrTx/>
              <a:buFontTx/>
              <a:buNone/>
            </a:pPr>
            <a:r>
              <a:rPr lang="es-ES" altLang="es-ES" sz="2400" dirty="0">
                <a:solidFill>
                  <a:srgbClr val="FF0000"/>
                </a:solidFill>
              </a:rPr>
              <a:t>- 3,5%</a:t>
            </a:r>
          </a:p>
        </p:txBody>
      </p:sp>
      <p:sp>
        <p:nvSpPr>
          <p:cNvPr id="16" name="Rectángulo 4"/>
          <p:cNvSpPr>
            <a:spLocks noChangeArrowheads="1"/>
          </p:cNvSpPr>
          <p:nvPr/>
        </p:nvSpPr>
        <p:spPr bwMode="auto">
          <a:xfrm>
            <a:off x="5085314" y="4153811"/>
            <a:ext cx="1800225" cy="1605520"/>
          </a:xfrm>
          <a:prstGeom prst="rect">
            <a:avLst/>
          </a:prstGeom>
          <a:solidFill>
            <a:srgbClr val="C3EF35"/>
          </a:solidFill>
          <a:ln w="9525" algn="ctr">
            <a:solidFill>
              <a:schemeClr val="tx1"/>
            </a:solidFill>
            <a:round/>
            <a:headEnd/>
            <a:tailEnd/>
          </a:ln>
        </p:spPr>
        <p:txBody>
          <a:bodyPr/>
          <a:lstStyle>
            <a:lvl1pPr eaLnBrk="0" hangingPunct="0">
              <a:spcBef>
                <a:spcPct val="20000"/>
              </a:spcBef>
              <a:buClr>
                <a:srgbClr val="D6EF2C"/>
              </a:buClr>
              <a:buChar char="&gt;"/>
              <a:defRPr sz="1400">
                <a:solidFill>
                  <a:srgbClr val="575757"/>
                </a:solidFill>
                <a:latin typeface="Arial" charset="0"/>
                <a:ea typeface="ＭＳ Ｐゴシック" pitchFamily="34" charset="-128"/>
              </a:defRPr>
            </a:lvl1pPr>
            <a:lvl2pPr marL="742950" indent="-285750" eaLnBrk="0" hangingPunct="0">
              <a:spcBef>
                <a:spcPct val="20000"/>
              </a:spcBef>
              <a:buChar char="–"/>
              <a:defRPr sz="1400">
                <a:solidFill>
                  <a:schemeClr val="tx1"/>
                </a:solidFill>
                <a:latin typeface="Arial" charset="0"/>
                <a:ea typeface="ＭＳ Ｐゴシック" pitchFamily="34" charset="-128"/>
              </a:defRPr>
            </a:lvl2pPr>
            <a:lvl3pPr marL="1143000" indent="-228600" eaLnBrk="0" hangingPunct="0">
              <a:spcBef>
                <a:spcPct val="20000"/>
              </a:spcBef>
              <a:buChar char="•"/>
              <a:defRPr sz="1400">
                <a:solidFill>
                  <a:schemeClr val="tx1"/>
                </a:solidFill>
                <a:latin typeface="Arial" charset="0"/>
                <a:ea typeface="ＭＳ Ｐゴシック" pitchFamily="34" charset="-128"/>
              </a:defRPr>
            </a:lvl3pPr>
            <a:lvl4pPr marL="1600200" indent="-228600" eaLnBrk="0" hangingPunct="0">
              <a:spcBef>
                <a:spcPct val="20000"/>
              </a:spcBef>
              <a:buChar char="–"/>
              <a:defRPr sz="1400">
                <a:solidFill>
                  <a:schemeClr val="tx1"/>
                </a:solidFill>
                <a:latin typeface="Arial" charset="0"/>
                <a:ea typeface="ＭＳ Ｐゴシック" pitchFamily="34" charset="-128"/>
              </a:defRPr>
            </a:lvl4pPr>
            <a:lvl5pPr marL="2057400" indent="-228600" eaLnBrk="0" hangingPunct="0">
              <a:spcBef>
                <a:spcPct val="20000"/>
              </a:spcBef>
              <a:buChar char="»"/>
              <a:defRPr sz="14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9pPr>
          </a:lstStyle>
          <a:p>
            <a:pPr algn="ctr" eaLnBrk="1" hangingPunct="1">
              <a:spcBef>
                <a:spcPct val="0"/>
              </a:spcBef>
              <a:buClrTx/>
              <a:buFontTx/>
              <a:buNone/>
            </a:pPr>
            <a:r>
              <a:rPr lang="es-ES" altLang="es-ES" sz="2400" b="1" u="sng" dirty="0">
                <a:solidFill>
                  <a:schemeClr val="tx1"/>
                </a:solidFill>
              </a:rPr>
              <a:t>2º PILAR</a:t>
            </a:r>
          </a:p>
          <a:p>
            <a:pPr algn="ctr" eaLnBrk="1" hangingPunct="1">
              <a:spcBef>
                <a:spcPct val="0"/>
              </a:spcBef>
              <a:buClrTx/>
              <a:buFontTx/>
              <a:buNone/>
            </a:pPr>
            <a:r>
              <a:rPr lang="es-ES" altLang="es-ES" sz="2400" dirty="0">
                <a:solidFill>
                  <a:schemeClr val="tx1"/>
                </a:solidFill>
              </a:rPr>
              <a:t>Desarrollo</a:t>
            </a:r>
          </a:p>
          <a:p>
            <a:pPr algn="ctr" eaLnBrk="1" hangingPunct="1">
              <a:spcBef>
                <a:spcPct val="0"/>
              </a:spcBef>
              <a:buClrTx/>
              <a:buFontTx/>
              <a:buNone/>
            </a:pPr>
            <a:r>
              <a:rPr lang="es-ES" altLang="es-ES" sz="2400" dirty="0">
                <a:solidFill>
                  <a:schemeClr val="tx1"/>
                </a:solidFill>
              </a:rPr>
              <a:t>Rural</a:t>
            </a:r>
          </a:p>
          <a:p>
            <a:pPr algn="ctr" eaLnBrk="1" hangingPunct="1">
              <a:spcBef>
                <a:spcPct val="0"/>
              </a:spcBef>
              <a:buClrTx/>
              <a:buFontTx/>
              <a:buNone/>
            </a:pPr>
            <a:r>
              <a:rPr lang="es-ES" altLang="es-ES" sz="2400" dirty="0">
                <a:solidFill>
                  <a:srgbClr val="FF0000"/>
                </a:solidFill>
              </a:rPr>
              <a:t>-15,3%</a:t>
            </a:r>
          </a:p>
        </p:txBody>
      </p:sp>
      <p:sp>
        <p:nvSpPr>
          <p:cNvPr id="18" name="Flecha: a la izquierda y derecha 6"/>
          <p:cNvSpPr>
            <a:spLocks noChangeArrowheads="1"/>
          </p:cNvSpPr>
          <p:nvPr/>
        </p:nvSpPr>
        <p:spPr bwMode="auto">
          <a:xfrm>
            <a:off x="4220921" y="2982913"/>
            <a:ext cx="1728787" cy="647700"/>
          </a:xfrm>
          <a:prstGeom prst="leftRightArrow">
            <a:avLst>
              <a:gd name="adj1" fmla="val 50000"/>
              <a:gd name="adj2" fmla="val 50046"/>
            </a:avLst>
          </a:prstGeom>
          <a:solidFill>
            <a:srgbClr val="3BDD3B"/>
          </a:solidFill>
          <a:ln w="9525" algn="ctr">
            <a:solidFill>
              <a:schemeClr val="tx1"/>
            </a:solidFill>
            <a:round/>
            <a:headEnd/>
            <a:tailEnd/>
          </a:ln>
        </p:spPr>
        <p:txBody>
          <a:bodyPr anchor="ctr"/>
          <a:lstStyle>
            <a:lvl1pPr eaLnBrk="0" hangingPunct="0">
              <a:spcBef>
                <a:spcPct val="20000"/>
              </a:spcBef>
              <a:buClr>
                <a:srgbClr val="D6EF2C"/>
              </a:buClr>
              <a:buChar char="&gt;"/>
              <a:defRPr sz="1400">
                <a:solidFill>
                  <a:srgbClr val="575757"/>
                </a:solidFill>
                <a:latin typeface="Arial" charset="0"/>
                <a:ea typeface="ＭＳ Ｐゴシック" pitchFamily="34" charset="-128"/>
              </a:defRPr>
            </a:lvl1pPr>
            <a:lvl2pPr marL="742950" indent="-285750" eaLnBrk="0" hangingPunct="0">
              <a:spcBef>
                <a:spcPct val="20000"/>
              </a:spcBef>
              <a:buChar char="–"/>
              <a:defRPr sz="1400">
                <a:solidFill>
                  <a:schemeClr val="tx1"/>
                </a:solidFill>
                <a:latin typeface="Arial" charset="0"/>
                <a:ea typeface="ＭＳ Ｐゴシック" pitchFamily="34" charset="-128"/>
              </a:defRPr>
            </a:lvl2pPr>
            <a:lvl3pPr marL="1143000" indent="-228600" eaLnBrk="0" hangingPunct="0">
              <a:spcBef>
                <a:spcPct val="20000"/>
              </a:spcBef>
              <a:buChar char="•"/>
              <a:defRPr sz="1400">
                <a:solidFill>
                  <a:schemeClr val="tx1"/>
                </a:solidFill>
                <a:latin typeface="Arial" charset="0"/>
                <a:ea typeface="ＭＳ Ｐゴシック" pitchFamily="34" charset="-128"/>
              </a:defRPr>
            </a:lvl3pPr>
            <a:lvl4pPr marL="1600200" indent="-228600" eaLnBrk="0" hangingPunct="0">
              <a:spcBef>
                <a:spcPct val="20000"/>
              </a:spcBef>
              <a:buChar char="–"/>
              <a:defRPr sz="1400">
                <a:solidFill>
                  <a:schemeClr val="tx1"/>
                </a:solidFill>
                <a:latin typeface="Arial" charset="0"/>
                <a:ea typeface="ＭＳ Ｐゴシック" pitchFamily="34" charset="-128"/>
              </a:defRPr>
            </a:lvl4pPr>
            <a:lvl5pPr marL="2057400" indent="-228600" eaLnBrk="0" hangingPunct="0">
              <a:spcBef>
                <a:spcPct val="20000"/>
              </a:spcBef>
              <a:buChar char="»"/>
              <a:defRPr sz="14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9pPr>
          </a:lstStyle>
          <a:p>
            <a:pPr algn="ctr" eaLnBrk="1" hangingPunct="1">
              <a:spcBef>
                <a:spcPct val="0"/>
              </a:spcBef>
              <a:buClrTx/>
              <a:buFontTx/>
              <a:buNone/>
            </a:pPr>
            <a:r>
              <a:rPr lang="es-ES" altLang="es-ES" sz="2000" b="1">
                <a:solidFill>
                  <a:schemeClr val="tx1"/>
                </a:solidFill>
              </a:rPr>
              <a:t> ¿10%?</a:t>
            </a: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58888" y="1432719"/>
            <a:ext cx="7210684" cy="24789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 name="3 Imagen">
            <a:extLst>
              <a:ext uri="{FF2B5EF4-FFF2-40B4-BE49-F238E27FC236}">
                <a16:creationId xmlns:a16="http://schemas.microsoft.com/office/drawing/2014/main" id="{E913D629-1650-927D-1DE0-FCA0D0F2B57A}"/>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510542" y="5949280"/>
            <a:ext cx="1572892" cy="496636"/>
          </a:xfrm>
          <a:prstGeom prst="rect">
            <a:avLst/>
          </a:prstGeom>
        </p:spPr>
      </p:pic>
    </p:spTree>
    <p:extLst>
      <p:ext uri="{BB962C8B-B14F-4D97-AF65-F5344CB8AC3E}">
        <p14:creationId xmlns:p14="http://schemas.microsoft.com/office/powerpoint/2010/main" val="16592641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Lst>
  </p:timing>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889999" y="1758281"/>
            <a:ext cx="8229600" cy="4525963"/>
          </a:xfrm>
        </p:spPr>
        <p:txBody>
          <a:bodyPr>
            <a:normAutofit/>
          </a:bodyPr>
          <a:lstStyle/>
          <a:p>
            <a:pPr lvl="1"/>
            <a:endParaRPr lang="es-ES" dirty="0"/>
          </a:p>
          <a:p>
            <a:pPr marL="914400" lvl="2" indent="0">
              <a:buNone/>
            </a:pPr>
            <a:endParaRPr lang="es-ES" dirty="0"/>
          </a:p>
        </p:txBody>
      </p:sp>
      <p:grpSp>
        <p:nvGrpSpPr>
          <p:cNvPr id="11" name="2 Grupo"/>
          <p:cNvGrpSpPr>
            <a:grpSpLocks/>
          </p:cNvGrpSpPr>
          <p:nvPr/>
        </p:nvGrpSpPr>
        <p:grpSpPr bwMode="auto">
          <a:xfrm>
            <a:off x="1258888" y="188913"/>
            <a:ext cx="7467600" cy="777875"/>
            <a:chOff x="0" y="0"/>
            <a:chExt cx="7467600" cy="777644"/>
          </a:xfrm>
        </p:grpSpPr>
        <p:sp>
          <p:nvSpPr>
            <p:cNvPr id="12" name="11 Rectángulo redondeado"/>
            <p:cNvSpPr/>
            <p:nvPr/>
          </p:nvSpPr>
          <p:spPr>
            <a:xfrm>
              <a:off x="0" y="0"/>
              <a:ext cx="7467600" cy="777644"/>
            </a:xfrm>
            <a:prstGeom prst="roundRect">
              <a:avLst/>
            </a:prstGeom>
            <a:solidFill>
              <a:srgbClr val="BED6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es-ES" dirty="0"/>
            </a:p>
          </p:txBody>
        </p:sp>
        <p:sp>
          <p:nvSpPr>
            <p:cNvPr id="13" name="12 Rectángulo"/>
            <p:cNvSpPr/>
            <p:nvPr/>
          </p:nvSpPr>
          <p:spPr>
            <a:xfrm>
              <a:off x="38100" y="38089"/>
              <a:ext cx="7391400" cy="701467"/>
            </a:xfrm>
            <a:prstGeom prst="rect">
              <a:avLst/>
            </a:prstGeom>
          </p:spPr>
          <p:style>
            <a:lnRef idx="0">
              <a:scrgbClr r="0" g="0" b="0"/>
            </a:lnRef>
            <a:fillRef idx="0">
              <a:scrgbClr r="0" g="0" b="0"/>
            </a:fillRef>
            <a:effectRef idx="0">
              <a:scrgbClr r="0" g="0" b="0"/>
            </a:effectRef>
            <a:fontRef idx="minor">
              <a:schemeClr val="lt1"/>
            </a:fontRef>
          </p:style>
          <p:txBody>
            <a:bodyPr tIns="91440" bIns="91440" spcCol="1270" anchor="ctr"/>
            <a:lstStyle/>
            <a:p>
              <a:pPr defTabSz="1066800">
                <a:lnSpc>
                  <a:spcPct val="90000"/>
                </a:lnSpc>
                <a:spcAft>
                  <a:spcPct val="35000"/>
                </a:spcAft>
                <a:defRPr/>
              </a:pPr>
              <a:endParaRPr lang="es-ES" sz="2000" b="1" dirty="0">
                <a:solidFill>
                  <a:srgbClr val="FF0000"/>
                </a:solidFill>
              </a:endParaRPr>
            </a:p>
          </p:txBody>
        </p:sp>
      </p:grpSp>
      <p:sp>
        <p:nvSpPr>
          <p:cNvPr id="10" name="2 Rectángulo"/>
          <p:cNvSpPr>
            <a:spLocks noChangeArrowheads="1"/>
          </p:cNvSpPr>
          <p:nvPr/>
        </p:nvSpPr>
        <p:spPr bwMode="auto">
          <a:xfrm>
            <a:off x="1547813" y="347663"/>
            <a:ext cx="608493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D6EF2C"/>
              </a:buClr>
              <a:buChar char="&gt;"/>
              <a:defRPr sz="1400">
                <a:solidFill>
                  <a:srgbClr val="575757"/>
                </a:solidFill>
                <a:latin typeface="Arial" charset="0"/>
                <a:ea typeface="ＭＳ Ｐゴシック" pitchFamily="34" charset="-128"/>
              </a:defRPr>
            </a:lvl1pPr>
            <a:lvl2pPr marL="742950" indent="-285750" eaLnBrk="0" hangingPunct="0">
              <a:spcBef>
                <a:spcPct val="20000"/>
              </a:spcBef>
              <a:buChar char="–"/>
              <a:defRPr sz="1400">
                <a:solidFill>
                  <a:schemeClr val="tx1"/>
                </a:solidFill>
                <a:latin typeface="Arial" charset="0"/>
                <a:ea typeface="ＭＳ Ｐゴシック" pitchFamily="34" charset="-128"/>
              </a:defRPr>
            </a:lvl2pPr>
            <a:lvl3pPr marL="1143000" indent="-228600" eaLnBrk="0" hangingPunct="0">
              <a:spcBef>
                <a:spcPct val="20000"/>
              </a:spcBef>
              <a:buChar char="•"/>
              <a:defRPr sz="1400">
                <a:solidFill>
                  <a:schemeClr val="tx1"/>
                </a:solidFill>
                <a:latin typeface="Arial" charset="0"/>
                <a:ea typeface="ＭＳ Ｐゴシック" pitchFamily="34" charset="-128"/>
              </a:defRPr>
            </a:lvl3pPr>
            <a:lvl4pPr marL="1600200" indent="-228600" eaLnBrk="0" hangingPunct="0">
              <a:spcBef>
                <a:spcPct val="20000"/>
              </a:spcBef>
              <a:buChar char="–"/>
              <a:defRPr sz="1400">
                <a:solidFill>
                  <a:schemeClr val="tx1"/>
                </a:solidFill>
                <a:latin typeface="Arial" charset="0"/>
                <a:ea typeface="ＭＳ Ｐゴシック" pitchFamily="34" charset="-128"/>
              </a:defRPr>
            </a:lvl4pPr>
            <a:lvl5pPr marL="2057400" indent="-228600" eaLnBrk="0" hangingPunct="0">
              <a:spcBef>
                <a:spcPct val="20000"/>
              </a:spcBef>
              <a:buChar char="»"/>
              <a:defRPr sz="14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9pPr>
          </a:lstStyle>
          <a:p>
            <a:pPr eaLnBrk="1" hangingPunct="1">
              <a:spcBef>
                <a:spcPct val="0"/>
              </a:spcBef>
              <a:buClrTx/>
              <a:buFontTx/>
              <a:buNone/>
            </a:pPr>
            <a:r>
              <a:rPr lang="es-ES" altLang="es-ES" sz="2400" dirty="0">
                <a:solidFill>
                  <a:schemeClr val="tx1"/>
                </a:solidFill>
              </a:rPr>
              <a:t>Reforma de la PAC 2023-27. Presupuestos</a:t>
            </a:r>
          </a:p>
        </p:txBody>
      </p:sp>
      <p:sp>
        <p:nvSpPr>
          <p:cNvPr id="14" name="Triángulo isósceles 2"/>
          <p:cNvSpPr>
            <a:spLocks noChangeArrowheads="1"/>
          </p:cNvSpPr>
          <p:nvPr/>
        </p:nvSpPr>
        <p:spPr bwMode="auto">
          <a:xfrm>
            <a:off x="1988896" y="966788"/>
            <a:ext cx="6048375" cy="1347788"/>
          </a:xfrm>
          <a:prstGeom prst="triangle">
            <a:avLst>
              <a:gd name="adj" fmla="val 50000"/>
            </a:avLst>
          </a:prstGeom>
          <a:solidFill>
            <a:srgbClr val="6E7A00"/>
          </a:solidFill>
          <a:ln w="38100" cap="sq" algn="ctr">
            <a:solidFill>
              <a:schemeClr val="tx1"/>
            </a:solidFill>
            <a:bevel/>
            <a:headEnd/>
            <a:tailEnd/>
          </a:ln>
        </p:spPr>
        <p:txBody>
          <a:bodyPr anchor="b"/>
          <a:lstStyle>
            <a:lvl1pPr eaLnBrk="0" hangingPunct="0">
              <a:spcBef>
                <a:spcPct val="20000"/>
              </a:spcBef>
              <a:buClr>
                <a:srgbClr val="D6EF2C"/>
              </a:buClr>
              <a:buChar char="&gt;"/>
              <a:defRPr sz="1400">
                <a:solidFill>
                  <a:srgbClr val="575757"/>
                </a:solidFill>
                <a:latin typeface="Arial" charset="0"/>
                <a:ea typeface="ＭＳ Ｐゴシック" pitchFamily="34" charset="-128"/>
              </a:defRPr>
            </a:lvl1pPr>
            <a:lvl2pPr marL="742950" indent="-285750" eaLnBrk="0" hangingPunct="0">
              <a:spcBef>
                <a:spcPct val="20000"/>
              </a:spcBef>
              <a:buChar char="–"/>
              <a:defRPr sz="1400">
                <a:solidFill>
                  <a:schemeClr val="tx1"/>
                </a:solidFill>
                <a:latin typeface="Arial" charset="0"/>
                <a:ea typeface="ＭＳ Ｐゴシック" pitchFamily="34" charset="-128"/>
              </a:defRPr>
            </a:lvl2pPr>
            <a:lvl3pPr marL="1143000" indent="-228600" eaLnBrk="0" hangingPunct="0">
              <a:spcBef>
                <a:spcPct val="20000"/>
              </a:spcBef>
              <a:buChar char="•"/>
              <a:defRPr sz="1400">
                <a:solidFill>
                  <a:schemeClr val="tx1"/>
                </a:solidFill>
                <a:latin typeface="Arial" charset="0"/>
                <a:ea typeface="ＭＳ Ｐゴシック" pitchFamily="34" charset="-128"/>
              </a:defRPr>
            </a:lvl3pPr>
            <a:lvl4pPr marL="1600200" indent="-228600" eaLnBrk="0" hangingPunct="0">
              <a:spcBef>
                <a:spcPct val="20000"/>
              </a:spcBef>
              <a:buChar char="–"/>
              <a:defRPr sz="1400">
                <a:solidFill>
                  <a:schemeClr val="tx1"/>
                </a:solidFill>
                <a:latin typeface="Arial" charset="0"/>
                <a:ea typeface="ＭＳ Ｐゴシック" pitchFamily="34" charset="-128"/>
              </a:defRPr>
            </a:lvl4pPr>
            <a:lvl5pPr marL="2057400" indent="-228600" eaLnBrk="0" hangingPunct="0">
              <a:spcBef>
                <a:spcPct val="20000"/>
              </a:spcBef>
              <a:buChar char="»"/>
              <a:defRPr sz="14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9pPr>
          </a:lstStyle>
          <a:p>
            <a:pPr algn="ctr" eaLnBrk="1" hangingPunct="1">
              <a:spcBef>
                <a:spcPct val="0"/>
              </a:spcBef>
              <a:buClrTx/>
              <a:buFontTx/>
              <a:buNone/>
            </a:pPr>
            <a:r>
              <a:rPr lang="es-ES" altLang="es-ES" sz="3600" b="1" dirty="0">
                <a:solidFill>
                  <a:schemeClr val="bg1"/>
                </a:solidFill>
              </a:rPr>
              <a:t>PAC </a:t>
            </a:r>
          </a:p>
          <a:p>
            <a:pPr algn="ctr" eaLnBrk="1" hangingPunct="1">
              <a:spcBef>
                <a:spcPct val="0"/>
              </a:spcBef>
              <a:buClrTx/>
              <a:buFontTx/>
              <a:buNone/>
            </a:pPr>
            <a:r>
              <a:rPr lang="es-ES" altLang="es-ES" sz="3600" b="1" dirty="0">
                <a:solidFill>
                  <a:schemeClr val="bg1"/>
                </a:solidFill>
              </a:rPr>
              <a:t>2023-2027</a:t>
            </a:r>
          </a:p>
        </p:txBody>
      </p:sp>
      <p:sp>
        <p:nvSpPr>
          <p:cNvPr id="15" name="Rectángulo 3"/>
          <p:cNvSpPr>
            <a:spLocks noChangeArrowheads="1"/>
          </p:cNvSpPr>
          <p:nvPr/>
        </p:nvSpPr>
        <p:spPr bwMode="auto">
          <a:xfrm>
            <a:off x="1988896" y="2457451"/>
            <a:ext cx="1800225" cy="2541587"/>
          </a:xfrm>
          <a:prstGeom prst="rect">
            <a:avLst/>
          </a:prstGeom>
          <a:solidFill>
            <a:srgbClr val="C3EF35"/>
          </a:solidFill>
          <a:ln w="9525" algn="ctr">
            <a:solidFill>
              <a:schemeClr val="tx1"/>
            </a:solidFill>
            <a:round/>
            <a:headEnd/>
            <a:tailEnd/>
          </a:ln>
        </p:spPr>
        <p:txBody>
          <a:bodyPr/>
          <a:lstStyle>
            <a:lvl1pPr eaLnBrk="0" hangingPunct="0">
              <a:spcBef>
                <a:spcPct val="20000"/>
              </a:spcBef>
              <a:buClr>
                <a:srgbClr val="D6EF2C"/>
              </a:buClr>
              <a:buChar char="&gt;"/>
              <a:defRPr sz="1400">
                <a:solidFill>
                  <a:srgbClr val="575757"/>
                </a:solidFill>
                <a:latin typeface="Arial" charset="0"/>
                <a:ea typeface="ＭＳ Ｐゴシック" pitchFamily="34" charset="-128"/>
              </a:defRPr>
            </a:lvl1pPr>
            <a:lvl2pPr marL="742950" indent="-285750" eaLnBrk="0" hangingPunct="0">
              <a:spcBef>
                <a:spcPct val="20000"/>
              </a:spcBef>
              <a:buChar char="–"/>
              <a:defRPr sz="1400">
                <a:solidFill>
                  <a:schemeClr val="tx1"/>
                </a:solidFill>
                <a:latin typeface="Arial" charset="0"/>
                <a:ea typeface="ＭＳ Ｐゴシック" pitchFamily="34" charset="-128"/>
              </a:defRPr>
            </a:lvl2pPr>
            <a:lvl3pPr marL="1143000" indent="-228600" eaLnBrk="0" hangingPunct="0">
              <a:spcBef>
                <a:spcPct val="20000"/>
              </a:spcBef>
              <a:buChar char="•"/>
              <a:defRPr sz="1400">
                <a:solidFill>
                  <a:schemeClr val="tx1"/>
                </a:solidFill>
                <a:latin typeface="Arial" charset="0"/>
                <a:ea typeface="ＭＳ Ｐゴシック" pitchFamily="34" charset="-128"/>
              </a:defRPr>
            </a:lvl3pPr>
            <a:lvl4pPr marL="1600200" indent="-228600" eaLnBrk="0" hangingPunct="0">
              <a:spcBef>
                <a:spcPct val="20000"/>
              </a:spcBef>
              <a:buChar char="–"/>
              <a:defRPr sz="1400">
                <a:solidFill>
                  <a:schemeClr val="tx1"/>
                </a:solidFill>
                <a:latin typeface="Arial" charset="0"/>
                <a:ea typeface="ＭＳ Ｐゴシック" pitchFamily="34" charset="-128"/>
              </a:defRPr>
            </a:lvl4pPr>
            <a:lvl5pPr marL="2057400" indent="-228600" eaLnBrk="0" hangingPunct="0">
              <a:spcBef>
                <a:spcPct val="20000"/>
              </a:spcBef>
              <a:buChar char="»"/>
              <a:defRPr sz="14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9pPr>
          </a:lstStyle>
          <a:p>
            <a:pPr algn="ctr" eaLnBrk="1" hangingPunct="1">
              <a:spcBef>
                <a:spcPct val="0"/>
              </a:spcBef>
              <a:buClrTx/>
              <a:buFontTx/>
              <a:buNone/>
            </a:pPr>
            <a:r>
              <a:rPr lang="es-ES" altLang="es-ES" sz="2400" b="1" u="sng" dirty="0">
                <a:solidFill>
                  <a:schemeClr val="tx1"/>
                </a:solidFill>
              </a:rPr>
              <a:t>1er PILAR</a:t>
            </a:r>
          </a:p>
          <a:p>
            <a:pPr algn="ctr" eaLnBrk="1" hangingPunct="1">
              <a:spcBef>
                <a:spcPct val="0"/>
              </a:spcBef>
              <a:buClrTx/>
              <a:buFontTx/>
              <a:buNone/>
            </a:pPr>
            <a:endParaRPr lang="es-ES" altLang="es-ES" sz="2400" dirty="0">
              <a:solidFill>
                <a:schemeClr val="tx1"/>
              </a:solidFill>
            </a:endParaRPr>
          </a:p>
          <a:p>
            <a:pPr algn="ctr" eaLnBrk="1" hangingPunct="1">
              <a:spcBef>
                <a:spcPct val="0"/>
              </a:spcBef>
              <a:buClrTx/>
              <a:buFontTx/>
              <a:buNone/>
            </a:pPr>
            <a:r>
              <a:rPr lang="es-ES" altLang="es-ES" sz="2400" dirty="0">
                <a:solidFill>
                  <a:schemeClr val="tx1"/>
                </a:solidFill>
              </a:rPr>
              <a:t>Pagos</a:t>
            </a:r>
          </a:p>
          <a:p>
            <a:pPr algn="ctr" eaLnBrk="1" hangingPunct="1">
              <a:spcBef>
                <a:spcPct val="0"/>
              </a:spcBef>
              <a:buClrTx/>
              <a:buFontTx/>
              <a:buNone/>
            </a:pPr>
            <a:r>
              <a:rPr lang="es-ES" altLang="es-ES" sz="2400" dirty="0">
                <a:solidFill>
                  <a:schemeClr val="tx1"/>
                </a:solidFill>
              </a:rPr>
              <a:t>Directos </a:t>
            </a:r>
          </a:p>
          <a:p>
            <a:pPr algn="ctr" eaLnBrk="1" hangingPunct="1">
              <a:spcBef>
                <a:spcPct val="0"/>
              </a:spcBef>
              <a:buClrTx/>
              <a:buFontTx/>
              <a:buNone/>
            </a:pPr>
            <a:endParaRPr lang="es-ES" altLang="es-ES" sz="2000" dirty="0">
              <a:solidFill>
                <a:schemeClr val="tx1"/>
              </a:solidFill>
            </a:endParaRPr>
          </a:p>
          <a:p>
            <a:pPr algn="ctr" eaLnBrk="1" hangingPunct="1">
              <a:spcBef>
                <a:spcPct val="0"/>
              </a:spcBef>
              <a:buClrTx/>
              <a:buFontTx/>
              <a:buNone/>
            </a:pPr>
            <a:r>
              <a:rPr lang="es-ES" altLang="es-ES" sz="2000" dirty="0">
                <a:solidFill>
                  <a:schemeClr val="tx1"/>
                </a:solidFill>
              </a:rPr>
              <a:t>33.481 mil.€</a:t>
            </a:r>
          </a:p>
          <a:p>
            <a:pPr algn="ctr" eaLnBrk="1" hangingPunct="1">
              <a:spcBef>
                <a:spcPct val="0"/>
              </a:spcBef>
              <a:buClrTx/>
              <a:buFontTx/>
              <a:buNone/>
            </a:pPr>
            <a:r>
              <a:rPr lang="es-ES" altLang="es-ES" sz="2400" dirty="0">
                <a:solidFill>
                  <a:srgbClr val="FF0000"/>
                </a:solidFill>
              </a:rPr>
              <a:t>- 3,5%</a:t>
            </a:r>
          </a:p>
        </p:txBody>
      </p:sp>
      <p:sp>
        <p:nvSpPr>
          <p:cNvPr id="16" name="Rectángulo 4"/>
          <p:cNvSpPr>
            <a:spLocks noChangeArrowheads="1"/>
          </p:cNvSpPr>
          <p:nvPr/>
        </p:nvSpPr>
        <p:spPr bwMode="auto">
          <a:xfrm>
            <a:off x="6237046" y="2459038"/>
            <a:ext cx="1800225" cy="2540000"/>
          </a:xfrm>
          <a:prstGeom prst="rect">
            <a:avLst/>
          </a:prstGeom>
          <a:solidFill>
            <a:srgbClr val="C3EF35"/>
          </a:solidFill>
          <a:ln w="9525" algn="ctr">
            <a:solidFill>
              <a:schemeClr val="tx1"/>
            </a:solidFill>
            <a:round/>
            <a:headEnd/>
            <a:tailEnd/>
          </a:ln>
        </p:spPr>
        <p:txBody>
          <a:bodyPr/>
          <a:lstStyle>
            <a:lvl1pPr eaLnBrk="0" hangingPunct="0">
              <a:spcBef>
                <a:spcPct val="20000"/>
              </a:spcBef>
              <a:buClr>
                <a:srgbClr val="D6EF2C"/>
              </a:buClr>
              <a:buChar char="&gt;"/>
              <a:defRPr sz="1400">
                <a:solidFill>
                  <a:srgbClr val="575757"/>
                </a:solidFill>
                <a:latin typeface="Arial" charset="0"/>
                <a:ea typeface="ＭＳ Ｐゴシック" pitchFamily="34" charset="-128"/>
              </a:defRPr>
            </a:lvl1pPr>
            <a:lvl2pPr marL="742950" indent="-285750" eaLnBrk="0" hangingPunct="0">
              <a:spcBef>
                <a:spcPct val="20000"/>
              </a:spcBef>
              <a:buChar char="–"/>
              <a:defRPr sz="1400">
                <a:solidFill>
                  <a:schemeClr val="tx1"/>
                </a:solidFill>
                <a:latin typeface="Arial" charset="0"/>
                <a:ea typeface="ＭＳ Ｐゴシック" pitchFamily="34" charset="-128"/>
              </a:defRPr>
            </a:lvl2pPr>
            <a:lvl3pPr marL="1143000" indent="-228600" eaLnBrk="0" hangingPunct="0">
              <a:spcBef>
                <a:spcPct val="20000"/>
              </a:spcBef>
              <a:buChar char="•"/>
              <a:defRPr sz="1400">
                <a:solidFill>
                  <a:schemeClr val="tx1"/>
                </a:solidFill>
                <a:latin typeface="Arial" charset="0"/>
                <a:ea typeface="ＭＳ Ｐゴシック" pitchFamily="34" charset="-128"/>
              </a:defRPr>
            </a:lvl3pPr>
            <a:lvl4pPr marL="1600200" indent="-228600" eaLnBrk="0" hangingPunct="0">
              <a:spcBef>
                <a:spcPct val="20000"/>
              </a:spcBef>
              <a:buChar char="–"/>
              <a:defRPr sz="1400">
                <a:solidFill>
                  <a:schemeClr val="tx1"/>
                </a:solidFill>
                <a:latin typeface="Arial" charset="0"/>
                <a:ea typeface="ＭＳ Ｐゴシック" pitchFamily="34" charset="-128"/>
              </a:defRPr>
            </a:lvl4pPr>
            <a:lvl5pPr marL="2057400" indent="-228600" eaLnBrk="0" hangingPunct="0">
              <a:spcBef>
                <a:spcPct val="20000"/>
              </a:spcBef>
              <a:buChar char="»"/>
              <a:defRPr sz="14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9pPr>
          </a:lstStyle>
          <a:p>
            <a:pPr algn="ctr" eaLnBrk="1" hangingPunct="1">
              <a:spcBef>
                <a:spcPct val="0"/>
              </a:spcBef>
              <a:buClrTx/>
              <a:buFontTx/>
              <a:buNone/>
            </a:pPr>
            <a:r>
              <a:rPr lang="es-ES" altLang="es-ES" sz="2400" b="1" u="sng">
                <a:solidFill>
                  <a:schemeClr val="tx1"/>
                </a:solidFill>
              </a:rPr>
              <a:t>2º PILAR</a:t>
            </a:r>
          </a:p>
          <a:p>
            <a:pPr algn="ctr" eaLnBrk="1" hangingPunct="1">
              <a:spcBef>
                <a:spcPct val="0"/>
              </a:spcBef>
              <a:buClrTx/>
              <a:buFontTx/>
              <a:buNone/>
            </a:pPr>
            <a:endParaRPr lang="es-ES" altLang="es-ES" sz="2400" b="1" u="sng">
              <a:solidFill>
                <a:schemeClr val="tx1"/>
              </a:solidFill>
            </a:endParaRPr>
          </a:p>
          <a:p>
            <a:pPr algn="ctr" eaLnBrk="1" hangingPunct="1">
              <a:spcBef>
                <a:spcPct val="0"/>
              </a:spcBef>
              <a:buClrTx/>
              <a:buFontTx/>
              <a:buNone/>
            </a:pPr>
            <a:r>
              <a:rPr lang="es-ES" altLang="es-ES" sz="2400">
                <a:solidFill>
                  <a:schemeClr val="tx1"/>
                </a:solidFill>
              </a:rPr>
              <a:t>Desarrollo</a:t>
            </a:r>
          </a:p>
          <a:p>
            <a:pPr algn="ctr" eaLnBrk="1" hangingPunct="1">
              <a:spcBef>
                <a:spcPct val="0"/>
              </a:spcBef>
              <a:buClrTx/>
              <a:buFontTx/>
              <a:buNone/>
            </a:pPr>
            <a:r>
              <a:rPr lang="es-ES" altLang="es-ES" sz="2400">
                <a:solidFill>
                  <a:schemeClr val="tx1"/>
                </a:solidFill>
              </a:rPr>
              <a:t>Rural</a:t>
            </a:r>
          </a:p>
          <a:p>
            <a:pPr algn="ctr" eaLnBrk="1" hangingPunct="1">
              <a:spcBef>
                <a:spcPct val="0"/>
              </a:spcBef>
              <a:buClrTx/>
              <a:buFontTx/>
              <a:buNone/>
            </a:pPr>
            <a:endParaRPr lang="es-ES" altLang="es-ES" sz="2400">
              <a:solidFill>
                <a:schemeClr val="tx1"/>
              </a:solidFill>
            </a:endParaRPr>
          </a:p>
          <a:p>
            <a:pPr algn="ctr" eaLnBrk="1" hangingPunct="1">
              <a:spcBef>
                <a:spcPct val="0"/>
              </a:spcBef>
              <a:buClrTx/>
              <a:buFontTx/>
              <a:buNone/>
            </a:pPr>
            <a:r>
              <a:rPr lang="es-ES" altLang="es-ES" sz="2000">
                <a:solidFill>
                  <a:schemeClr val="tx1"/>
                </a:solidFill>
              </a:rPr>
              <a:t>7.008 mil.€</a:t>
            </a:r>
          </a:p>
          <a:p>
            <a:pPr algn="ctr" eaLnBrk="1" hangingPunct="1">
              <a:spcBef>
                <a:spcPct val="0"/>
              </a:spcBef>
              <a:buClrTx/>
              <a:buFontTx/>
              <a:buNone/>
            </a:pPr>
            <a:r>
              <a:rPr lang="es-ES" altLang="es-ES" sz="2400">
                <a:solidFill>
                  <a:srgbClr val="FF0000"/>
                </a:solidFill>
              </a:rPr>
              <a:t>-15,3%</a:t>
            </a:r>
          </a:p>
        </p:txBody>
      </p:sp>
      <p:sp>
        <p:nvSpPr>
          <p:cNvPr id="17" name="Rectángulo 5"/>
          <p:cNvSpPr>
            <a:spLocks noChangeArrowheads="1"/>
          </p:cNvSpPr>
          <p:nvPr/>
        </p:nvSpPr>
        <p:spPr bwMode="auto">
          <a:xfrm>
            <a:off x="3563888" y="5140326"/>
            <a:ext cx="2808312" cy="866775"/>
          </a:xfrm>
          <a:prstGeom prst="rect">
            <a:avLst/>
          </a:prstGeom>
          <a:solidFill>
            <a:srgbClr val="92D050"/>
          </a:solidFill>
          <a:ln w="9525" algn="ctr">
            <a:solidFill>
              <a:schemeClr val="tx1"/>
            </a:solidFill>
            <a:round/>
            <a:headEnd/>
            <a:tailEnd/>
          </a:ln>
        </p:spPr>
        <p:txBody>
          <a:bodyPr anchor="ctr"/>
          <a:lstStyle>
            <a:lvl1pPr eaLnBrk="0" hangingPunct="0">
              <a:spcBef>
                <a:spcPct val="20000"/>
              </a:spcBef>
              <a:buClr>
                <a:srgbClr val="D6EF2C"/>
              </a:buClr>
              <a:buChar char="&gt;"/>
              <a:defRPr sz="1400">
                <a:solidFill>
                  <a:srgbClr val="575757"/>
                </a:solidFill>
                <a:latin typeface="Arial" charset="0"/>
                <a:ea typeface="ＭＳ Ｐゴシック" pitchFamily="34" charset="-128"/>
              </a:defRPr>
            </a:lvl1pPr>
            <a:lvl2pPr marL="742950" indent="-285750" eaLnBrk="0" hangingPunct="0">
              <a:spcBef>
                <a:spcPct val="20000"/>
              </a:spcBef>
              <a:buChar char="–"/>
              <a:defRPr sz="1400">
                <a:solidFill>
                  <a:schemeClr val="tx1"/>
                </a:solidFill>
                <a:latin typeface="Arial" charset="0"/>
                <a:ea typeface="ＭＳ Ｐゴシック" pitchFamily="34" charset="-128"/>
              </a:defRPr>
            </a:lvl2pPr>
            <a:lvl3pPr marL="1143000" indent="-228600" eaLnBrk="0" hangingPunct="0">
              <a:spcBef>
                <a:spcPct val="20000"/>
              </a:spcBef>
              <a:buChar char="•"/>
              <a:defRPr sz="1400">
                <a:solidFill>
                  <a:schemeClr val="tx1"/>
                </a:solidFill>
                <a:latin typeface="Arial" charset="0"/>
                <a:ea typeface="ＭＳ Ｐゴシック" pitchFamily="34" charset="-128"/>
              </a:defRPr>
            </a:lvl3pPr>
            <a:lvl4pPr marL="1600200" indent="-228600" eaLnBrk="0" hangingPunct="0">
              <a:spcBef>
                <a:spcPct val="20000"/>
              </a:spcBef>
              <a:buChar char="–"/>
              <a:defRPr sz="1400">
                <a:solidFill>
                  <a:schemeClr val="tx1"/>
                </a:solidFill>
                <a:latin typeface="Arial" charset="0"/>
                <a:ea typeface="ＭＳ Ｐゴシック" pitchFamily="34" charset="-128"/>
              </a:defRPr>
            </a:lvl4pPr>
            <a:lvl5pPr marL="2057400" indent="-228600" eaLnBrk="0" hangingPunct="0">
              <a:spcBef>
                <a:spcPct val="20000"/>
              </a:spcBef>
              <a:buChar char="»"/>
              <a:defRPr sz="14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9pPr>
          </a:lstStyle>
          <a:p>
            <a:pPr algn="ctr" eaLnBrk="1" hangingPunct="1">
              <a:spcBef>
                <a:spcPct val="0"/>
              </a:spcBef>
              <a:buClrTx/>
              <a:buFontTx/>
              <a:buNone/>
            </a:pPr>
            <a:r>
              <a:rPr lang="es-ES" altLang="es-ES" sz="2400" b="1" dirty="0">
                <a:solidFill>
                  <a:schemeClr val="tx1"/>
                </a:solidFill>
              </a:rPr>
              <a:t>47.724 M€ </a:t>
            </a:r>
          </a:p>
        </p:txBody>
      </p:sp>
      <p:sp>
        <p:nvSpPr>
          <p:cNvPr id="18" name="Flecha: a la izquierda y derecha 6"/>
          <p:cNvSpPr>
            <a:spLocks noChangeArrowheads="1"/>
          </p:cNvSpPr>
          <p:nvPr/>
        </p:nvSpPr>
        <p:spPr bwMode="auto">
          <a:xfrm>
            <a:off x="4220921" y="2982913"/>
            <a:ext cx="1728787" cy="647700"/>
          </a:xfrm>
          <a:prstGeom prst="leftRightArrow">
            <a:avLst>
              <a:gd name="adj1" fmla="val 50000"/>
              <a:gd name="adj2" fmla="val 50046"/>
            </a:avLst>
          </a:prstGeom>
          <a:solidFill>
            <a:srgbClr val="3BDD3B"/>
          </a:solidFill>
          <a:ln w="9525" algn="ctr">
            <a:solidFill>
              <a:schemeClr val="tx1"/>
            </a:solidFill>
            <a:round/>
            <a:headEnd/>
            <a:tailEnd/>
          </a:ln>
        </p:spPr>
        <p:txBody>
          <a:bodyPr anchor="ctr"/>
          <a:lstStyle>
            <a:lvl1pPr eaLnBrk="0" hangingPunct="0">
              <a:spcBef>
                <a:spcPct val="20000"/>
              </a:spcBef>
              <a:buClr>
                <a:srgbClr val="D6EF2C"/>
              </a:buClr>
              <a:buChar char="&gt;"/>
              <a:defRPr sz="1400">
                <a:solidFill>
                  <a:srgbClr val="575757"/>
                </a:solidFill>
                <a:latin typeface="Arial" charset="0"/>
                <a:ea typeface="ＭＳ Ｐゴシック" pitchFamily="34" charset="-128"/>
              </a:defRPr>
            </a:lvl1pPr>
            <a:lvl2pPr marL="742950" indent="-285750" eaLnBrk="0" hangingPunct="0">
              <a:spcBef>
                <a:spcPct val="20000"/>
              </a:spcBef>
              <a:buChar char="–"/>
              <a:defRPr sz="1400">
                <a:solidFill>
                  <a:schemeClr val="tx1"/>
                </a:solidFill>
                <a:latin typeface="Arial" charset="0"/>
                <a:ea typeface="ＭＳ Ｐゴシック" pitchFamily="34" charset="-128"/>
              </a:defRPr>
            </a:lvl2pPr>
            <a:lvl3pPr marL="1143000" indent="-228600" eaLnBrk="0" hangingPunct="0">
              <a:spcBef>
                <a:spcPct val="20000"/>
              </a:spcBef>
              <a:buChar char="•"/>
              <a:defRPr sz="1400">
                <a:solidFill>
                  <a:schemeClr val="tx1"/>
                </a:solidFill>
                <a:latin typeface="Arial" charset="0"/>
                <a:ea typeface="ＭＳ Ｐゴシック" pitchFamily="34" charset="-128"/>
              </a:defRPr>
            </a:lvl3pPr>
            <a:lvl4pPr marL="1600200" indent="-228600" eaLnBrk="0" hangingPunct="0">
              <a:spcBef>
                <a:spcPct val="20000"/>
              </a:spcBef>
              <a:buChar char="–"/>
              <a:defRPr sz="1400">
                <a:solidFill>
                  <a:schemeClr val="tx1"/>
                </a:solidFill>
                <a:latin typeface="Arial" charset="0"/>
                <a:ea typeface="ＭＳ Ｐゴシック" pitchFamily="34" charset="-128"/>
              </a:defRPr>
            </a:lvl4pPr>
            <a:lvl5pPr marL="2057400" indent="-228600" eaLnBrk="0" hangingPunct="0">
              <a:spcBef>
                <a:spcPct val="20000"/>
              </a:spcBef>
              <a:buChar char="»"/>
              <a:defRPr sz="14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9pPr>
          </a:lstStyle>
          <a:p>
            <a:pPr algn="ctr" eaLnBrk="1" hangingPunct="1">
              <a:spcBef>
                <a:spcPct val="0"/>
              </a:spcBef>
              <a:buClrTx/>
              <a:buFontTx/>
              <a:buNone/>
            </a:pPr>
            <a:r>
              <a:rPr lang="es-ES" altLang="es-ES" sz="2000" b="1">
                <a:solidFill>
                  <a:schemeClr val="tx1"/>
                </a:solidFill>
              </a:rPr>
              <a:t> ¿10%?</a:t>
            </a:r>
          </a:p>
        </p:txBody>
      </p:sp>
      <p:sp>
        <p:nvSpPr>
          <p:cNvPr id="19" name="Rectángulo 10"/>
          <p:cNvSpPr>
            <a:spLocks noChangeArrowheads="1"/>
          </p:cNvSpPr>
          <p:nvPr/>
        </p:nvSpPr>
        <p:spPr bwMode="auto">
          <a:xfrm>
            <a:off x="4005021" y="3846513"/>
            <a:ext cx="2016125" cy="1152525"/>
          </a:xfrm>
          <a:prstGeom prst="rect">
            <a:avLst/>
          </a:prstGeom>
          <a:solidFill>
            <a:srgbClr val="C3EF35"/>
          </a:solidFill>
          <a:ln w="9525" algn="ctr">
            <a:solidFill>
              <a:schemeClr val="tx1"/>
            </a:solidFill>
            <a:round/>
            <a:headEnd/>
            <a:tailEnd/>
          </a:ln>
        </p:spPr>
        <p:txBody>
          <a:bodyPr/>
          <a:lstStyle>
            <a:lvl1pPr eaLnBrk="0" hangingPunct="0">
              <a:spcBef>
                <a:spcPct val="20000"/>
              </a:spcBef>
              <a:buClr>
                <a:srgbClr val="D6EF2C"/>
              </a:buClr>
              <a:buChar char="&gt;"/>
              <a:defRPr sz="1400">
                <a:solidFill>
                  <a:srgbClr val="575757"/>
                </a:solidFill>
                <a:latin typeface="Arial" charset="0"/>
                <a:ea typeface="ＭＳ Ｐゴシック" pitchFamily="34" charset="-128"/>
              </a:defRPr>
            </a:lvl1pPr>
            <a:lvl2pPr marL="742950" indent="-285750" eaLnBrk="0" hangingPunct="0">
              <a:spcBef>
                <a:spcPct val="20000"/>
              </a:spcBef>
              <a:buChar char="–"/>
              <a:defRPr sz="1400">
                <a:solidFill>
                  <a:schemeClr val="tx1"/>
                </a:solidFill>
                <a:latin typeface="Arial" charset="0"/>
                <a:ea typeface="ＭＳ Ｐゴシック" pitchFamily="34" charset="-128"/>
              </a:defRPr>
            </a:lvl2pPr>
            <a:lvl3pPr marL="1143000" indent="-228600" eaLnBrk="0" hangingPunct="0">
              <a:spcBef>
                <a:spcPct val="20000"/>
              </a:spcBef>
              <a:buChar char="•"/>
              <a:defRPr sz="1400">
                <a:solidFill>
                  <a:schemeClr val="tx1"/>
                </a:solidFill>
                <a:latin typeface="Arial" charset="0"/>
                <a:ea typeface="ＭＳ Ｐゴシック" pitchFamily="34" charset="-128"/>
              </a:defRPr>
            </a:lvl3pPr>
            <a:lvl4pPr marL="1600200" indent="-228600" eaLnBrk="0" hangingPunct="0">
              <a:spcBef>
                <a:spcPct val="20000"/>
              </a:spcBef>
              <a:buChar char="–"/>
              <a:defRPr sz="1400">
                <a:solidFill>
                  <a:schemeClr val="tx1"/>
                </a:solidFill>
                <a:latin typeface="Arial" charset="0"/>
                <a:ea typeface="ＭＳ Ｐゴシック" pitchFamily="34" charset="-128"/>
              </a:defRPr>
            </a:lvl4pPr>
            <a:lvl5pPr marL="2057400" indent="-228600" eaLnBrk="0" hangingPunct="0">
              <a:spcBef>
                <a:spcPct val="20000"/>
              </a:spcBef>
              <a:buChar char="»"/>
              <a:defRPr sz="14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9pPr>
          </a:lstStyle>
          <a:p>
            <a:pPr algn="ctr" eaLnBrk="1" hangingPunct="1">
              <a:spcBef>
                <a:spcPct val="0"/>
              </a:spcBef>
              <a:buClrTx/>
              <a:buFontTx/>
              <a:buNone/>
            </a:pPr>
            <a:r>
              <a:rPr lang="es-ES" altLang="es-ES" sz="2400">
                <a:solidFill>
                  <a:schemeClr val="tx1"/>
                </a:solidFill>
              </a:rPr>
              <a:t>Otros</a:t>
            </a:r>
          </a:p>
          <a:p>
            <a:pPr algn="ctr" eaLnBrk="1" hangingPunct="1">
              <a:spcBef>
                <a:spcPct val="0"/>
              </a:spcBef>
              <a:buClrTx/>
              <a:buFontTx/>
              <a:buNone/>
            </a:pPr>
            <a:r>
              <a:rPr lang="es-ES" altLang="es-ES" sz="2000">
                <a:solidFill>
                  <a:schemeClr val="tx1"/>
                </a:solidFill>
              </a:rPr>
              <a:t>3.287 mil.€</a:t>
            </a:r>
          </a:p>
          <a:p>
            <a:pPr algn="ctr" eaLnBrk="1" hangingPunct="1">
              <a:spcBef>
                <a:spcPct val="0"/>
              </a:spcBef>
              <a:buClrTx/>
              <a:buFontTx/>
              <a:buNone/>
            </a:pPr>
            <a:r>
              <a:rPr lang="es-ES" altLang="es-ES" sz="2400">
                <a:solidFill>
                  <a:srgbClr val="FF0000"/>
                </a:solidFill>
              </a:rPr>
              <a:t>-1,9%</a:t>
            </a:r>
          </a:p>
        </p:txBody>
      </p:sp>
      <p:pic>
        <p:nvPicPr>
          <p:cNvPr id="2" name="3 Imagen">
            <a:extLst>
              <a:ext uri="{FF2B5EF4-FFF2-40B4-BE49-F238E27FC236}">
                <a16:creationId xmlns:a16="http://schemas.microsoft.com/office/drawing/2014/main" id="{A1DA3242-38ED-49F3-3B6D-C566267F8031}"/>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510542" y="5949280"/>
            <a:ext cx="1572892" cy="496636"/>
          </a:xfrm>
          <a:prstGeom prst="rect">
            <a:avLst/>
          </a:prstGeom>
        </p:spPr>
      </p:pic>
    </p:spTree>
    <p:extLst>
      <p:ext uri="{BB962C8B-B14F-4D97-AF65-F5344CB8AC3E}">
        <p14:creationId xmlns:p14="http://schemas.microsoft.com/office/powerpoint/2010/main" val="40383747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469000" y="1270122"/>
            <a:ext cx="8219388" cy="49850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4" name="2 Grupo"/>
          <p:cNvGrpSpPr>
            <a:grpSpLocks/>
          </p:cNvGrpSpPr>
          <p:nvPr/>
        </p:nvGrpSpPr>
        <p:grpSpPr bwMode="auto">
          <a:xfrm>
            <a:off x="1258888" y="188913"/>
            <a:ext cx="7467600" cy="777875"/>
            <a:chOff x="0" y="0"/>
            <a:chExt cx="7467600" cy="777644"/>
          </a:xfrm>
        </p:grpSpPr>
        <p:sp>
          <p:nvSpPr>
            <p:cNvPr id="5" name="4 Rectángulo redondeado"/>
            <p:cNvSpPr/>
            <p:nvPr/>
          </p:nvSpPr>
          <p:spPr>
            <a:xfrm>
              <a:off x="0" y="0"/>
              <a:ext cx="7467600" cy="777644"/>
            </a:xfrm>
            <a:prstGeom prst="roundRect">
              <a:avLst/>
            </a:prstGeom>
            <a:solidFill>
              <a:srgbClr val="BED6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6" name="5 Rectángulo"/>
            <p:cNvSpPr/>
            <p:nvPr/>
          </p:nvSpPr>
          <p:spPr>
            <a:xfrm>
              <a:off x="38100" y="38089"/>
              <a:ext cx="7391400" cy="701467"/>
            </a:xfrm>
            <a:prstGeom prst="rect">
              <a:avLst/>
            </a:prstGeom>
          </p:spPr>
          <p:style>
            <a:lnRef idx="0">
              <a:scrgbClr r="0" g="0" b="0"/>
            </a:lnRef>
            <a:fillRef idx="0">
              <a:scrgbClr r="0" g="0" b="0"/>
            </a:fillRef>
            <a:effectRef idx="0">
              <a:scrgbClr r="0" g="0" b="0"/>
            </a:effectRef>
            <a:fontRef idx="minor">
              <a:schemeClr val="lt1"/>
            </a:fontRef>
          </p:style>
          <p:txBody>
            <a:bodyPr tIns="91440" bIns="91440" spcCol="1270" anchor="ctr"/>
            <a:lstStyle/>
            <a:p>
              <a:pPr defTabSz="1066800">
                <a:lnSpc>
                  <a:spcPct val="90000"/>
                </a:lnSpc>
                <a:spcAft>
                  <a:spcPct val="35000"/>
                </a:spcAft>
                <a:defRPr/>
              </a:pPr>
              <a:r>
                <a:rPr lang="es-ES" b="1" dirty="0">
                  <a:solidFill>
                    <a:schemeClr val="tx2"/>
                  </a:solidFill>
                </a:rPr>
                <a:t>Reforma PAC: calendario </a:t>
              </a:r>
              <a:endParaRPr lang="es-ES" sz="2000" b="1" dirty="0">
                <a:solidFill>
                  <a:srgbClr val="FF0000"/>
                </a:solidFill>
              </a:endParaRPr>
            </a:p>
          </p:txBody>
        </p:sp>
      </p:grpSp>
      <p:grpSp>
        <p:nvGrpSpPr>
          <p:cNvPr id="7" name="2 Grupo"/>
          <p:cNvGrpSpPr>
            <a:grpSpLocks/>
          </p:cNvGrpSpPr>
          <p:nvPr/>
        </p:nvGrpSpPr>
        <p:grpSpPr bwMode="auto">
          <a:xfrm>
            <a:off x="1258888" y="188913"/>
            <a:ext cx="7467600" cy="777875"/>
            <a:chOff x="0" y="0"/>
            <a:chExt cx="7467600" cy="777644"/>
          </a:xfrm>
        </p:grpSpPr>
        <p:sp>
          <p:nvSpPr>
            <p:cNvPr id="8" name="7 Rectángulo redondeado"/>
            <p:cNvSpPr/>
            <p:nvPr/>
          </p:nvSpPr>
          <p:spPr>
            <a:xfrm>
              <a:off x="0" y="0"/>
              <a:ext cx="7467600" cy="777644"/>
            </a:xfrm>
            <a:prstGeom prst="roundRect">
              <a:avLst/>
            </a:prstGeom>
            <a:solidFill>
              <a:srgbClr val="BED6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9" name="8 Rectángulo"/>
            <p:cNvSpPr/>
            <p:nvPr/>
          </p:nvSpPr>
          <p:spPr>
            <a:xfrm>
              <a:off x="38100" y="38089"/>
              <a:ext cx="7391400" cy="701467"/>
            </a:xfrm>
            <a:prstGeom prst="rect">
              <a:avLst/>
            </a:prstGeom>
          </p:spPr>
          <p:style>
            <a:lnRef idx="0">
              <a:scrgbClr r="0" g="0" b="0"/>
            </a:lnRef>
            <a:fillRef idx="0">
              <a:scrgbClr r="0" g="0" b="0"/>
            </a:fillRef>
            <a:effectRef idx="0">
              <a:scrgbClr r="0" g="0" b="0"/>
            </a:effectRef>
            <a:fontRef idx="minor">
              <a:schemeClr val="lt1"/>
            </a:fontRef>
          </p:style>
          <p:txBody>
            <a:bodyPr tIns="91440" bIns="91440" spcCol="1270" anchor="ctr"/>
            <a:lstStyle/>
            <a:p>
              <a:pPr defTabSz="1066800">
                <a:lnSpc>
                  <a:spcPct val="90000"/>
                </a:lnSpc>
                <a:spcAft>
                  <a:spcPct val="35000"/>
                </a:spcAft>
                <a:defRPr/>
              </a:pPr>
              <a:endParaRPr lang="es-ES" sz="2000" b="1" dirty="0">
                <a:solidFill>
                  <a:srgbClr val="FF0000"/>
                </a:solidFill>
              </a:endParaRPr>
            </a:p>
          </p:txBody>
        </p:sp>
      </p:grpSp>
      <p:sp>
        <p:nvSpPr>
          <p:cNvPr id="12" name="2 Rectángulo"/>
          <p:cNvSpPr>
            <a:spLocks noChangeArrowheads="1"/>
          </p:cNvSpPr>
          <p:nvPr/>
        </p:nvSpPr>
        <p:spPr bwMode="auto">
          <a:xfrm>
            <a:off x="1547813" y="347663"/>
            <a:ext cx="569380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D6EF2C"/>
              </a:buClr>
              <a:buChar char="&gt;"/>
              <a:defRPr sz="1400">
                <a:solidFill>
                  <a:srgbClr val="575757"/>
                </a:solidFill>
                <a:latin typeface="Arial" charset="0"/>
                <a:ea typeface="ＭＳ Ｐゴシック" pitchFamily="34" charset="-128"/>
              </a:defRPr>
            </a:lvl1pPr>
            <a:lvl2pPr marL="742950" indent="-285750" eaLnBrk="0" hangingPunct="0">
              <a:spcBef>
                <a:spcPct val="20000"/>
              </a:spcBef>
              <a:buChar char="–"/>
              <a:defRPr sz="1400">
                <a:solidFill>
                  <a:schemeClr val="tx1"/>
                </a:solidFill>
                <a:latin typeface="Arial" charset="0"/>
                <a:ea typeface="ＭＳ Ｐゴシック" pitchFamily="34" charset="-128"/>
              </a:defRPr>
            </a:lvl2pPr>
            <a:lvl3pPr marL="1143000" indent="-228600" eaLnBrk="0" hangingPunct="0">
              <a:spcBef>
                <a:spcPct val="20000"/>
              </a:spcBef>
              <a:buChar char="•"/>
              <a:defRPr sz="1400">
                <a:solidFill>
                  <a:schemeClr val="tx1"/>
                </a:solidFill>
                <a:latin typeface="Arial" charset="0"/>
                <a:ea typeface="ＭＳ Ｐゴシック" pitchFamily="34" charset="-128"/>
              </a:defRPr>
            </a:lvl3pPr>
            <a:lvl4pPr marL="1600200" indent="-228600" eaLnBrk="0" hangingPunct="0">
              <a:spcBef>
                <a:spcPct val="20000"/>
              </a:spcBef>
              <a:buChar char="–"/>
              <a:defRPr sz="1400">
                <a:solidFill>
                  <a:schemeClr val="tx1"/>
                </a:solidFill>
                <a:latin typeface="Arial" charset="0"/>
                <a:ea typeface="ＭＳ Ｐゴシック" pitchFamily="34" charset="-128"/>
              </a:defRPr>
            </a:lvl4pPr>
            <a:lvl5pPr marL="2057400" indent="-228600" eaLnBrk="0" hangingPunct="0">
              <a:spcBef>
                <a:spcPct val="20000"/>
              </a:spcBef>
              <a:buChar char="»"/>
              <a:defRPr sz="14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9pPr>
          </a:lstStyle>
          <a:p>
            <a:pPr eaLnBrk="1" hangingPunct="1">
              <a:spcBef>
                <a:spcPct val="0"/>
              </a:spcBef>
              <a:buClrTx/>
              <a:buFontTx/>
              <a:buNone/>
            </a:pPr>
            <a:r>
              <a:rPr lang="es-ES" altLang="es-ES" sz="2400" dirty="0">
                <a:solidFill>
                  <a:schemeClr val="tx1"/>
                </a:solidFill>
              </a:rPr>
              <a:t>Reforma de la PAC 2023-27. Calendario</a:t>
            </a:r>
          </a:p>
        </p:txBody>
      </p:sp>
      <p:pic>
        <p:nvPicPr>
          <p:cNvPr id="2" name="3 Imagen">
            <a:extLst>
              <a:ext uri="{FF2B5EF4-FFF2-40B4-BE49-F238E27FC236}">
                <a16:creationId xmlns:a16="http://schemas.microsoft.com/office/drawing/2014/main" id="{D5CEB4F2-E614-1830-B6C6-84689606327B}"/>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510542" y="5949280"/>
            <a:ext cx="1572892" cy="496636"/>
          </a:xfrm>
          <a:prstGeom prst="rect">
            <a:avLst/>
          </a:prstGeom>
        </p:spPr>
      </p:pic>
    </p:spTree>
    <p:extLst>
      <p:ext uri="{BB962C8B-B14F-4D97-AF65-F5344CB8AC3E}">
        <p14:creationId xmlns:p14="http://schemas.microsoft.com/office/powerpoint/2010/main" val="16525711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lvl="1" algn="ctr" rtl="0">
              <a:spcBef>
                <a:spcPct val="0"/>
              </a:spcBef>
            </a:pPr>
            <a:r>
              <a:rPr lang="es-ES" dirty="0"/>
              <a:t>La reforma de la PAC 2023-27</a:t>
            </a:r>
            <a:br>
              <a:rPr lang="es-ES" dirty="0"/>
            </a:br>
            <a:endParaRPr lang="es-ES" dirty="0"/>
          </a:p>
        </p:txBody>
      </p:sp>
      <p:sp>
        <p:nvSpPr>
          <p:cNvPr id="3" name="2 Marcador de contenido"/>
          <p:cNvSpPr>
            <a:spLocks noGrp="1"/>
          </p:cNvSpPr>
          <p:nvPr>
            <p:ph idx="1"/>
          </p:nvPr>
        </p:nvSpPr>
        <p:spPr/>
        <p:txBody>
          <a:bodyPr/>
          <a:lstStyle/>
          <a:p>
            <a:pPr lvl="2"/>
            <a:r>
              <a:rPr lang="es-ES" dirty="0"/>
              <a:t>Calendario</a:t>
            </a:r>
          </a:p>
          <a:p>
            <a:pPr lvl="3"/>
            <a:r>
              <a:rPr lang="es-ES" dirty="0"/>
              <a:t>CS 21/10. Acuerdo?</a:t>
            </a:r>
          </a:p>
          <a:p>
            <a:pPr lvl="3"/>
            <a:r>
              <a:rPr lang="es-ES" dirty="0"/>
              <a:t>PEN antes de 31/12/2021. Flecos a ir resolviendo &gt;1/ene</a:t>
            </a:r>
          </a:p>
          <a:p>
            <a:pPr lvl="3"/>
            <a:r>
              <a:rPr lang="es-ES" dirty="0"/>
              <a:t>Consulta pública borrador PEPAC. 2 meses desde noviembre</a:t>
            </a:r>
          </a:p>
          <a:p>
            <a:pPr lvl="3"/>
            <a:r>
              <a:rPr lang="es-ES" dirty="0"/>
              <a:t>Estudio y aprobación UE. 1T 2022</a:t>
            </a:r>
          </a:p>
          <a:p>
            <a:pPr lvl="3"/>
            <a:r>
              <a:rPr lang="es-ES" dirty="0"/>
              <a:t>RD España 2022. aplicación 1/1/2023 (campaña 2022-23)</a:t>
            </a:r>
          </a:p>
          <a:p>
            <a:endParaRPr lang="es-ES" dirty="0"/>
          </a:p>
        </p:txBody>
      </p:sp>
      <p:grpSp>
        <p:nvGrpSpPr>
          <p:cNvPr id="4" name="2 Grupo"/>
          <p:cNvGrpSpPr>
            <a:grpSpLocks/>
          </p:cNvGrpSpPr>
          <p:nvPr/>
        </p:nvGrpSpPr>
        <p:grpSpPr bwMode="auto">
          <a:xfrm>
            <a:off x="1258888" y="188913"/>
            <a:ext cx="7467600" cy="777875"/>
            <a:chOff x="0" y="0"/>
            <a:chExt cx="7467600" cy="777644"/>
          </a:xfrm>
        </p:grpSpPr>
        <p:sp>
          <p:nvSpPr>
            <p:cNvPr id="5" name="4 Rectángulo redondeado"/>
            <p:cNvSpPr/>
            <p:nvPr/>
          </p:nvSpPr>
          <p:spPr>
            <a:xfrm>
              <a:off x="0" y="0"/>
              <a:ext cx="7467600" cy="777644"/>
            </a:xfrm>
            <a:prstGeom prst="roundRect">
              <a:avLst/>
            </a:prstGeom>
            <a:solidFill>
              <a:srgbClr val="BED6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6" name="5 Rectángulo"/>
            <p:cNvSpPr/>
            <p:nvPr/>
          </p:nvSpPr>
          <p:spPr>
            <a:xfrm>
              <a:off x="38100" y="38089"/>
              <a:ext cx="7391400" cy="701467"/>
            </a:xfrm>
            <a:prstGeom prst="rect">
              <a:avLst/>
            </a:prstGeom>
          </p:spPr>
          <p:style>
            <a:lnRef idx="0">
              <a:scrgbClr r="0" g="0" b="0"/>
            </a:lnRef>
            <a:fillRef idx="0">
              <a:scrgbClr r="0" g="0" b="0"/>
            </a:fillRef>
            <a:effectRef idx="0">
              <a:scrgbClr r="0" g="0" b="0"/>
            </a:effectRef>
            <a:fontRef idx="minor">
              <a:schemeClr val="lt1"/>
            </a:fontRef>
          </p:style>
          <p:txBody>
            <a:bodyPr tIns="91440" bIns="91440" spcCol="1270" anchor="ctr"/>
            <a:lstStyle/>
            <a:p>
              <a:pPr defTabSz="1066800">
                <a:lnSpc>
                  <a:spcPct val="90000"/>
                </a:lnSpc>
                <a:spcAft>
                  <a:spcPct val="35000"/>
                </a:spcAft>
                <a:defRPr/>
              </a:pPr>
              <a:endParaRPr lang="es-ES" sz="2000" b="1" dirty="0">
                <a:solidFill>
                  <a:srgbClr val="FF0000"/>
                </a:solidFill>
              </a:endParaRPr>
            </a:p>
          </p:txBody>
        </p:sp>
      </p:grpSp>
      <p:sp>
        <p:nvSpPr>
          <p:cNvPr id="7" name="2 Rectángulo"/>
          <p:cNvSpPr>
            <a:spLocks noChangeArrowheads="1"/>
          </p:cNvSpPr>
          <p:nvPr/>
        </p:nvSpPr>
        <p:spPr bwMode="auto">
          <a:xfrm>
            <a:off x="1547813" y="347663"/>
            <a:ext cx="2147887"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D6EF2C"/>
              </a:buClr>
              <a:buChar char="&gt;"/>
              <a:defRPr sz="1400">
                <a:solidFill>
                  <a:srgbClr val="575757"/>
                </a:solidFill>
                <a:latin typeface="Arial" charset="0"/>
                <a:ea typeface="ＭＳ Ｐゴシック" pitchFamily="34" charset="-128"/>
              </a:defRPr>
            </a:lvl1pPr>
            <a:lvl2pPr marL="742950" indent="-285750" eaLnBrk="0" hangingPunct="0">
              <a:spcBef>
                <a:spcPct val="20000"/>
              </a:spcBef>
              <a:buChar char="–"/>
              <a:defRPr sz="1400">
                <a:solidFill>
                  <a:schemeClr val="tx1"/>
                </a:solidFill>
                <a:latin typeface="Arial" charset="0"/>
                <a:ea typeface="ＭＳ Ｐゴシック" pitchFamily="34" charset="-128"/>
              </a:defRPr>
            </a:lvl2pPr>
            <a:lvl3pPr marL="1143000" indent="-228600" eaLnBrk="0" hangingPunct="0">
              <a:spcBef>
                <a:spcPct val="20000"/>
              </a:spcBef>
              <a:buChar char="•"/>
              <a:defRPr sz="1400">
                <a:solidFill>
                  <a:schemeClr val="tx1"/>
                </a:solidFill>
                <a:latin typeface="Arial" charset="0"/>
                <a:ea typeface="ＭＳ Ｐゴシック" pitchFamily="34" charset="-128"/>
              </a:defRPr>
            </a:lvl3pPr>
            <a:lvl4pPr marL="1600200" indent="-228600" eaLnBrk="0" hangingPunct="0">
              <a:spcBef>
                <a:spcPct val="20000"/>
              </a:spcBef>
              <a:buChar char="–"/>
              <a:defRPr sz="1400">
                <a:solidFill>
                  <a:schemeClr val="tx1"/>
                </a:solidFill>
                <a:latin typeface="Arial" charset="0"/>
                <a:ea typeface="ＭＳ Ｐゴシック" pitchFamily="34" charset="-128"/>
              </a:defRPr>
            </a:lvl4pPr>
            <a:lvl5pPr marL="2057400" indent="-228600" eaLnBrk="0" hangingPunct="0">
              <a:spcBef>
                <a:spcPct val="20000"/>
              </a:spcBef>
              <a:buChar char="»"/>
              <a:defRPr sz="14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9pPr>
          </a:lstStyle>
          <a:p>
            <a:pPr eaLnBrk="1" hangingPunct="1">
              <a:spcBef>
                <a:spcPct val="0"/>
              </a:spcBef>
              <a:buClrTx/>
              <a:buFontTx/>
              <a:buNone/>
            </a:pPr>
            <a:r>
              <a:rPr lang="es-ES" altLang="es-ES" sz="2400" dirty="0">
                <a:solidFill>
                  <a:schemeClr val="tx1"/>
                </a:solidFill>
              </a:rPr>
              <a:t>La nueva PAC</a:t>
            </a:r>
          </a:p>
        </p:txBody>
      </p:sp>
      <p:pic>
        <p:nvPicPr>
          <p:cNvPr id="9" name="3 Imagen">
            <a:extLst>
              <a:ext uri="{FF2B5EF4-FFF2-40B4-BE49-F238E27FC236}">
                <a16:creationId xmlns:a16="http://schemas.microsoft.com/office/drawing/2014/main" id="{A5FB3E05-0DED-A954-C143-A9E5959952DC}"/>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510542" y="5949280"/>
            <a:ext cx="1572892" cy="496636"/>
          </a:xfrm>
          <a:prstGeom prst="rect">
            <a:avLst/>
          </a:prstGeom>
        </p:spPr>
      </p:pic>
    </p:spTree>
    <p:extLst>
      <p:ext uri="{BB962C8B-B14F-4D97-AF65-F5344CB8AC3E}">
        <p14:creationId xmlns:p14="http://schemas.microsoft.com/office/powerpoint/2010/main" val="26270394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4 Imagen"/>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 name="2 Grupo"/>
          <p:cNvGrpSpPr>
            <a:grpSpLocks/>
          </p:cNvGrpSpPr>
          <p:nvPr/>
        </p:nvGrpSpPr>
        <p:grpSpPr bwMode="auto">
          <a:xfrm>
            <a:off x="395536" y="188913"/>
            <a:ext cx="3672408" cy="777875"/>
            <a:chOff x="0" y="0"/>
            <a:chExt cx="7467600" cy="777644"/>
          </a:xfrm>
        </p:grpSpPr>
        <p:sp>
          <p:nvSpPr>
            <p:cNvPr id="7" name="6 Rectángulo redondeado"/>
            <p:cNvSpPr/>
            <p:nvPr/>
          </p:nvSpPr>
          <p:spPr>
            <a:xfrm>
              <a:off x="0" y="0"/>
              <a:ext cx="7467600" cy="777644"/>
            </a:xfrm>
            <a:prstGeom prst="roundRect">
              <a:avLst/>
            </a:prstGeom>
            <a:solidFill>
              <a:srgbClr val="BED6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8" name="7 Rectángulo"/>
            <p:cNvSpPr/>
            <p:nvPr/>
          </p:nvSpPr>
          <p:spPr>
            <a:xfrm>
              <a:off x="38100" y="38089"/>
              <a:ext cx="7391400" cy="701467"/>
            </a:xfrm>
            <a:prstGeom prst="rect">
              <a:avLst/>
            </a:prstGeom>
          </p:spPr>
          <p:style>
            <a:lnRef idx="0">
              <a:scrgbClr r="0" g="0" b="0"/>
            </a:lnRef>
            <a:fillRef idx="0">
              <a:scrgbClr r="0" g="0" b="0"/>
            </a:fillRef>
            <a:effectRef idx="0">
              <a:scrgbClr r="0" g="0" b="0"/>
            </a:effectRef>
            <a:fontRef idx="minor">
              <a:schemeClr val="lt1"/>
            </a:fontRef>
          </p:style>
          <p:txBody>
            <a:bodyPr tIns="91440" bIns="91440" spcCol="1270" anchor="ctr"/>
            <a:lstStyle/>
            <a:p>
              <a:pPr defTabSz="1066800">
                <a:lnSpc>
                  <a:spcPct val="90000"/>
                </a:lnSpc>
                <a:spcAft>
                  <a:spcPct val="35000"/>
                </a:spcAft>
                <a:defRPr/>
              </a:pPr>
              <a:endParaRPr lang="es-ES" sz="2000" b="1" dirty="0">
                <a:solidFill>
                  <a:srgbClr val="FF0000"/>
                </a:solidFill>
              </a:endParaRPr>
            </a:p>
          </p:txBody>
        </p:sp>
      </p:grpSp>
      <p:sp>
        <p:nvSpPr>
          <p:cNvPr id="9" name="2 Rectángulo"/>
          <p:cNvSpPr>
            <a:spLocks noChangeArrowheads="1"/>
          </p:cNvSpPr>
          <p:nvPr/>
        </p:nvSpPr>
        <p:spPr bwMode="auto">
          <a:xfrm>
            <a:off x="539552" y="336097"/>
            <a:ext cx="316835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rgbClr val="D6EF2C"/>
              </a:buClr>
              <a:buChar char="&gt;"/>
              <a:defRPr sz="1400">
                <a:solidFill>
                  <a:srgbClr val="575757"/>
                </a:solidFill>
                <a:latin typeface="Arial" charset="0"/>
                <a:ea typeface="ＭＳ Ｐゴシック" pitchFamily="34" charset="-128"/>
              </a:defRPr>
            </a:lvl1pPr>
            <a:lvl2pPr marL="742950" indent="-285750" eaLnBrk="0" hangingPunct="0">
              <a:spcBef>
                <a:spcPct val="20000"/>
              </a:spcBef>
              <a:buChar char="–"/>
              <a:defRPr sz="1400">
                <a:solidFill>
                  <a:schemeClr val="tx1"/>
                </a:solidFill>
                <a:latin typeface="Arial" charset="0"/>
                <a:ea typeface="ＭＳ Ｐゴシック" pitchFamily="34" charset="-128"/>
              </a:defRPr>
            </a:lvl2pPr>
            <a:lvl3pPr marL="1143000" indent="-228600" eaLnBrk="0" hangingPunct="0">
              <a:spcBef>
                <a:spcPct val="20000"/>
              </a:spcBef>
              <a:buChar char="•"/>
              <a:defRPr sz="1400">
                <a:solidFill>
                  <a:schemeClr val="tx1"/>
                </a:solidFill>
                <a:latin typeface="Arial" charset="0"/>
                <a:ea typeface="ＭＳ Ｐゴシック" pitchFamily="34" charset="-128"/>
              </a:defRPr>
            </a:lvl3pPr>
            <a:lvl4pPr marL="1600200" indent="-228600" eaLnBrk="0" hangingPunct="0">
              <a:spcBef>
                <a:spcPct val="20000"/>
              </a:spcBef>
              <a:buChar char="–"/>
              <a:defRPr sz="1400">
                <a:solidFill>
                  <a:schemeClr val="tx1"/>
                </a:solidFill>
                <a:latin typeface="Arial" charset="0"/>
                <a:ea typeface="ＭＳ Ｐゴシック" pitchFamily="34" charset="-128"/>
              </a:defRPr>
            </a:lvl4pPr>
            <a:lvl5pPr marL="2057400" indent="-228600" eaLnBrk="0" hangingPunct="0">
              <a:spcBef>
                <a:spcPct val="20000"/>
              </a:spcBef>
              <a:buChar char="»"/>
              <a:defRPr sz="14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9pPr>
          </a:lstStyle>
          <a:p>
            <a:pPr eaLnBrk="1" hangingPunct="1">
              <a:spcBef>
                <a:spcPct val="0"/>
              </a:spcBef>
              <a:buClrTx/>
              <a:buFontTx/>
              <a:buNone/>
            </a:pPr>
            <a:r>
              <a:rPr lang="es-ES" altLang="es-ES" sz="2400" dirty="0">
                <a:solidFill>
                  <a:schemeClr val="tx1"/>
                </a:solidFill>
              </a:rPr>
              <a:t>Pacto Verde Europeo</a:t>
            </a:r>
          </a:p>
        </p:txBody>
      </p:sp>
      <p:pic>
        <p:nvPicPr>
          <p:cNvPr id="2" name="3 Imagen">
            <a:extLst>
              <a:ext uri="{FF2B5EF4-FFF2-40B4-BE49-F238E27FC236}">
                <a16:creationId xmlns:a16="http://schemas.microsoft.com/office/drawing/2014/main" id="{3B972E49-33FF-B2B2-E58F-84E1A8C10671}"/>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510542" y="5949280"/>
            <a:ext cx="1572892" cy="496636"/>
          </a:xfrm>
          <a:prstGeom prst="rect">
            <a:avLst/>
          </a:prstGeom>
        </p:spPr>
      </p:pic>
    </p:spTree>
    <p:extLst>
      <p:ext uri="{BB962C8B-B14F-4D97-AF65-F5344CB8AC3E}">
        <p14:creationId xmlns:p14="http://schemas.microsoft.com/office/powerpoint/2010/main" val="25510158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6"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7504" y="1052736"/>
            <a:ext cx="8961788" cy="49824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8" name="2 Grupo"/>
          <p:cNvGrpSpPr>
            <a:grpSpLocks/>
          </p:cNvGrpSpPr>
          <p:nvPr/>
        </p:nvGrpSpPr>
        <p:grpSpPr bwMode="auto">
          <a:xfrm>
            <a:off x="1258888" y="188913"/>
            <a:ext cx="7467600" cy="777875"/>
            <a:chOff x="0" y="0"/>
            <a:chExt cx="7467600" cy="777644"/>
          </a:xfrm>
        </p:grpSpPr>
        <p:sp>
          <p:nvSpPr>
            <p:cNvPr id="9" name="8 Rectángulo redondeado"/>
            <p:cNvSpPr/>
            <p:nvPr/>
          </p:nvSpPr>
          <p:spPr>
            <a:xfrm>
              <a:off x="0" y="0"/>
              <a:ext cx="7467600" cy="777644"/>
            </a:xfrm>
            <a:prstGeom prst="roundRect">
              <a:avLst/>
            </a:prstGeom>
            <a:solidFill>
              <a:srgbClr val="BED6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0" name="9 Rectángulo"/>
            <p:cNvSpPr/>
            <p:nvPr/>
          </p:nvSpPr>
          <p:spPr>
            <a:xfrm>
              <a:off x="38100" y="38089"/>
              <a:ext cx="7391400" cy="701467"/>
            </a:xfrm>
            <a:prstGeom prst="rect">
              <a:avLst/>
            </a:prstGeom>
          </p:spPr>
          <p:style>
            <a:lnRef idx="0">
              <a:scrgbClr r="0" g="0" b="0"/>
            </a:lnRef>
            <a:fillRef idx="0">
              <a:scrgbClr r="0" g="0" b="0"/>
            </a:fillRef>
            <a:effectRef idx="0">
              <a:scrgbClr r="0" g="0" b="0"/>
            </a:effectRef>
            <a:fontRef idx="minor">
              <a:schemeClr val="lt1"/>
            </a:fontRef>
          </p:style>
          <p:txBody>
            <a:bodyPr tIns="91440" bIns="91440" spcCol="1270" anchor="ctr"/>
            <a:lstStyle/>
            <a:p>
              <a:pPr defTabSz="1066800">
                <a:lnSpc>
                  <a:spcPct val="90000"/>
                </a:lnSpc>
                <a:spcAft>
                  <a:spcPct val="35000"/>
                </a:spcAft>
                <a:defRPr/>
              </a:pPr>
              <a:endParaRPr lang="es-ES" sz="2000" b="1" dirty="0">
                <a:solidFill>
                  <a:srgbClr val="FF0000"/>
                </a:solidFill>
              </a:endParaRPr>
            </a:p>
          </p:txBody>
        </p:sp>
      </p:grpSp>
      <p:sp>
        <p:nvSpPr>
          <p:cNvPr id="11" name="2 Rectángulo"/>
          <p:cNvSpPr>
            <a:spLocks noChangeArrowheads="1"/>
          </p:cNvSpPr>
          <p:nvPr/>
        </p:nvSpPr>
        <p:spPr bwMode="auto">
          <a:xfrm>
            <a:off x="1547813" y="347663"/>
            <a:ext cx="641457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D6EF2C"/>
              </a:buClr>
              <a:buChar char="&gt;"/>
              <a:defRPr sz="1400">
                <a:solidFill>
                  <a:srgbClr val="575757"/>
                </a:solidFill>
                <a:latin typeface="Arial" charset="0"/>
                <a:ea typeface="ＭＳ Ｐゴシック" pitchFamily="34" charset="-128"/>
              </a:defRPr>
            </a:lvl1pPr>
            <a:lvl2pPr marL="742950" indent="-285750" eaLnBrk="0" hangingPunct="0">
              <a:spcBef>
                <a:spcPct val="20000"/>
              </a:spcBef>
              <a:buChar char="–"/>
              <a:defRPr sz="1400">
                <a:solidFill>
                  <a:schemeClr val="tx1"/>
                </a:solidFill>
                <a:latin typeface="Arial" charset="0"/>
                <a:ea typeface="ＭＳ Ｐゴシック" pitchFamily="34" charset="-128"/>
              </a:defRPr>
            </a:lvl2pPr>
            <a:lvl3pPr marL="1143000" indent="-228600" eaLnBrk="0" hangingPunct="0">
              <a:spcBef>
                <a:spcPct val="20000"/>
              </a:spcBef>
              <a:buChar char="•"/>
              <a:defRPr sz="1400">
                <a:solidFill>
                  <a:schemeClr val="tx1"/>
                </a:solidFill>
                <a:latin typeface="Arial" charset="0"/>
                <a:ea typeface="ＭＳ Ｐゴシック" pitchFamily="34" charset="-128"/>
              </a:defRPr>
            </a:lvl3pPr>
            <a:lvl4pPr marL="1600200" indent="-228600" eaLnBrk="0" hangingPunct="0">
              <a:spcBef>
                <a:spcPct val="20000"/>
              </a:spcBef>
              <a:buChar char="–"/>
              <a:defRPr sz="1400">
                <a:solidFill>
                  <a:schemeClr val="tx1"/>
                </a:solidFill>
                <a:latin typeface="Arial" charset="0"/>
                <a:ea typeface="ＭＳ Ｐゴシック" pitchFamily="34" charset="-128"/>
              </a:defRPr>
            </a:lvl4pPr>
            <a:lvl5pPr marL="2057400" indent="-228600" eaLnBrk="0" hangingPunct="0">
              <a:spcBef>
                <a:spcPct val="20000"/>
              </a:spcBef>
              <a:buChar char="»"/>
              <a:defRPr sz="14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9pPr>
          </a:lstStyle>
          <a:p>
            <a:pPr eaLnBrk="1" hangingPunct="1">
              <a:spcBef>
                <a:spcPct val="0"/>
              </a:spcBef>
              <a:buClrTx/>
              <a:buFontTx/>
              <a:buNone/>
            </a:pPr>
            <a:r>
              <a:rPr lang="es-ES" altLang="es-ES" sz="2400" dirty="0">
                <a:solidFill>
                  <a:schemeClr val="tx1"/>
                </a:solidFill>
              </a:rPr>
              <a:t>Pacto Verde: Estrategia del Campo a la Mesa</a:t>
            </a:r>
          </a:p>
        </p:txBody>
      </p:sp>
      <p:pic>
        <p:nvPicPr>
          <p:cNvPr id="2" name="3 Imagen">
            <a:extLst>
              <a:ext uri="{FF2B5EF4-FFF2-40B4-BE49-F238E27FC236}">
                <a16:creationId xmlns:a16="http://schemas.microsoft.com/office/drawing/2014/main" id="{24A354D4-AE06-F966-7AF5-D1D50EE8C8E9}"/>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510542" y="5949280"/>
            <a:ext cx="1572892" cy="496636"/>
          </a:xfrm>
          <a:prstGeom prst="rect">
            <a:avLst/>
          </a:prstGeom>
        </p:spPr>
      </p:pic>
    </p:spTree>
    <p:extLst>
      <p:ext uri="{BB962C8B-B14F-4D97-AF65-F5344CB8AC3E}">
        <p14:creationId xmlns:p14="http://schemas.microsoft.com/office/powerpoint/2010/main" val="105171508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33796"/>
                                        </p:tgtEl>
                                        <p:attrNameLst>
                                          <p:attrName>style.visibility</p:attrName>
                                        </p:attrNameLst>
                                      </p:cBhvr>
                                      <p:to>
                                        <p:strVal val="visible"/>
                                      </p:to>
                                    </p:set>
                                    <p:animEffect transition="in" filter="wipe(up)">
                                      <p:cBhvr>
                                        <p:cTn id="7" dur="2500"/>
                                        <p:tgtEl>
                                          <p:spTgt spid="337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nutrients icon">
            <a:extLst>
              <a:ext uri="{FF2B5EF4-FFF2-40B4-BE49-F238E27FC236}">
                <a16:creationId xmlns:a16="http://schemas.microsoft.com/office/drawing/2014/main" id="{BB0AB1D5-1801-4F45-A084-EADBE2F87BA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50347" y="2383860"/>
            <a:ext cx="1143000" cy="11430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B775697E-C25B-440B-96C8-6D85A32B64E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45691" y="1143000"/>
            <a:ext cx="1143000" cy="114300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chemicals icon">
            <a:extLst>
              <a:ext uri="{FF2B5EF4-FFF2-40B4-BE49-F238E27FC236}">
                <a16:creationId xmlns:a16="http://schemas.microsoft.com/office/drawing/2014/main" id="{CD762B2F-1109-444A-BD9C-1114ADFD280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05731" y="3658900"/>
            <a:ext cx="1143000" cy="1143000"/>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farm icon">
            <a:extLst>
              <a:ext uri="{FF2B5EF4-FFF2-40B4-BE49-F238E27FC236}">
                <a16:creationId xmlns:a16="http://schemas.microsoft.com/office/drawing/2014/main" id="{382EC8B0-E096-4DB3-88E1-BC3AA882936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409795" y="4771932"/>
            <a:ext cx="1143000" cy="1143000"/>
          </a:xfrm>
          <a:prstGeom prst="rect">
            <a:avLst/>
          </a:prstGeom>
          <a:noFill/>
          <a:extLst>
            <a:ext uri="{909E8E84-426E-40DD-AFC4-6F175D3DCCD1}">
              <a14:hiddenFill xmlns:a14="http://schemas.microsoft.com/office/drawing/2010/main">
                <a:solidFill>
                  <a:srgbClr val="FFFFFF"/>
                </a:solidFill>
              </a14:hiddenFill>
            </a:ext>
          </a:extLst>
        </p:spPr>
      </p:pic>
      <p:sp>
        <p:nvSpPr>
          <p:cNvPr id="8" name="Rectángulo: esquinas redondeadas 7">
            <a:extLst>
              <a:ext uri="{FF2B5EF4-FFF2-40B4-BE49-F238E27FC236}">
                <a16:creationId xmlns:a16="http://schemas.microsoft.com/office/drawing/2014/main" id="{1400CEF9-01E1-4B4A-AA01-D319FF31D2E4}"/>
              </a:ext>
            </a:extLst>
          </p:cNvPr>
          <p:cNvSpPr/>
          <p:nvPr/>
        </p:nvSpPr>
        <p:spPr bwMode="auto">
          <a:xfrm>
            <a:off x="3419872" y="1257300"/>
            <a:ext cx="5098627" cy="914400"/>
          </a:xfrm>
          <a:prstGeom prst="roundRect">
            <a:avLst/>
          </a:prstGeom>
          <a:solidFill>
            <a:srgbClr val="9FB4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s-ES" sz="1800" b="1" i="0" u="none" strike="noStrike" cap="none" normalizeH="0" baseline="0" dirty="0">
                <a:ln>
                  <a:noFill/>
                </a:ln>
                <a:solidFill>
                  <a:srgbClr val="0070C0"/>
                </a:solidFill>
                <a:effectLst/>
                <a:latin typeface="Arial" charset="0"/>
                <a:ea typeface="ＭＳ Ｐゴシック" pitchFamily="48" charset="-128"/>
              </a:rPr>
              <a:t>- 50% uso y riesgo</a:t>
            </a:r>
            <a:r>
              <a:rPr kumimoji="0" lang="es-ES" sz="1800" b="1" i="0" u="none" strike="noStrike" cap="none" normalizeH="0" dirty="0">
                <a:ln>
                  <a:noFill/>
                </a:ln>
                <a:solidFill>
                  <a:srgbClr val="0070C0"/>
                </a:solidFill>
                <a:effectLst/>
                <a:latin typeface="Arial" charset="0"/>
                <a:ea typeface="ＭＳ Ｐゴシック" pitchFamily="48" charset="-128"/>
              </a:rPr>
              <a:t> </a:t>
            </a:r>
            <a:r>
              <a:rPr kumimoji="0" lang="es-ES" sz="1800" b="1" i="0" u="none" strike="noStrike" cap="none" normalizeH="0" baseline="0" dirty="0">
                <a:ln>
                  <a:noFill/>
                </a:ln>
                <a:solidFill>
                  <a:srgbClr val="0070C0"/>
                </a:solidFill>
                <a:effectLst/>
                <a:latin typeface="Arial" charset="0"/>
                <a:ea typeface="ＭＳ Ｐゴシック" pitchFamily="48" charset="-128"/>
              </a:rPr>
              <a:t>de </a:t>
            </a:r>
            <a:r>
              <a:rPr kumimoji="0" lang="es-ES" sz="1800" b="1" i="0" u="none" strike="noStrike" cap="none" normalizeH="0" baseline="0" dirty="0">
                <a:ln>
                  <a:noFill/>
                </a:ln>
                <a:solidFill>
                  <a:srgbClr val="FF0000"/>
                </a:solidFill>
                <a:effectLst/>
                <a:latin typeface="Arial" charset="0"/>
                <a:ea typeface="ＭＳ Ｐゴシック" pitchFamily="48" charset="-128"/>
              </a:rPr>
              <a:t>plaguicidas </a:t>
            </a:r>
            <a:r>
              <a:rPr kumimoji="0" lang="es-ES" sz="1800" b="1" i="0" u="none" strike="noStrike" cap="none" normalizeH="0" baseline="0" dirty="0">
                <a:ln>
                  <a:noFill/>
                </a:ln>
                <a:solidFill>
                  <a:srgbClr val="0070C0"/>
                </a:solidFill>
                <a:effectLst/>
                <a:latin typeface="Arial" charset="0"/>
                <a:ea typeface="ＭＳ Ｐゴシック" pitchFamily="48" charset="-128"/>
              </a:rPr>
              <a:t>químicos.</a:t>
            </a:r>
          </a:p>
          <a:p>
            <a:pPr marL="0" marR="0" indent="0" algn="l" defTabSz="914400" rtl="0" eaLnBrk="0" fontAlgn="base" latinLnBrk="0" hangingPunct="0">
              <a:lnSpc>
                <a:spcPct val="100000"/>
              </a:lnSpc>
              <a:spcBef>
                <a:spcPct val="0"/>
              </a:spcBef>
              <a:spcAft>
                <a:spcPct val="0"/>
              </a:spcAft>
              <a:buClrTx/>
              <a:buSzTx/>
              <a:buFontTx/>
              <a:buNone/>
              <a:tabLst/>
            </a:pPr>
            <a:r>
              <a:rPr lang="es-ES" sz="1800" b="1" dirty="0">
                <a:solidFill>
                  <a:srgbClr val="0070C0"/>
                </a:solidFill>
                <a:latin typeface="Arial" panose="020B0604020202020204" pitchFamily="34" charset="0"/>
                <a:ea typeface="ＭＳ Ｐゴシック" pitchFamily="48" charset="-128"/>
                <a:cs typeface="Arial" panose="020B0604020202020204" pitchFamily="34" charset="0"/>
              </a:rPr>
              <a:t>- 50% plaguicidas más peligrosos. </a:t>
            </a:r>
            <a:endParaRPr kumimoji="0" lang="es-ES" sz="1800" b="1" i="0" u="none" strike="noStrike" cap="none" normalizeH="0" baseline="0" dirty="0">
              <a:ln>
                <a:noFill/>
              </a:ln>
              <a:solidFill>
                <a:srgbClr val="0070C0"/>
              </a:solidFill>
              <a:effectLst/>
              <a:latin typeface="Arial" panose="020B0604020202020204" pitchFamily="34" charset="0"/>
              <a:ea typeface="ＭＳ Ｐゴシック" pitchFamily="48" charset="-128"/>
              <a:cs typeface="Arial" panose="020B0604020202020204" pitchFamily="34" charset="0"/>
            </a:endParaRPr>
          </a:p>
        </p:txBody>
      </p:sp>
      <p:sp>
        <p:nvSpPr>
          <p:cNvPr id="14" name="Rectángulo: esquinas redondeadas 13">
            <a:extLst>
              <a:ext uri="{FF2B5EF4-FFF2-40B4-BE49-F238E27FC236}">
                <a16:creationId xmlns:a16="http://schemas.microsoft.com/office/drawing/2014/main" id="{EF228067-7136-4BFB-B311-6170CEA81924}"/>
              </a:ext>
            </a:extLst>
          </p:cNvPr>
          <p:cNvSpPr/>
          <p:nvPr/>
        </p:nvSpPr>
        <p:spPr bwMode="auto">
          <a:xfrm>
            <a:off x="1466105" y="2498160"/>
            <a:ext cx="4248472" cy="914400"/>
          </a:xfrm>
          <a:prstGeom prst="roundRect">
            <a:avLst/>
          </a:prstGeom>
          <a:solidFill>
            <a:srgbClr val="9FB4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s-ES" sz="1800" b="1" i="0" u="none" strike="noStrike" cap="none" normalizeH="0" baseline="0" dirty="0">
                <a:ln>
                  <a:noFill/>
                </a:ln>
                <a:solidFill>
                  <a:srgbClr val="0070C0"/>
                </a:solidFill>
                <a:effectLst/>
                <a:latin typeface="Arial" charset="0"/>
                <a:ea typeface="ＭＳ Ｐゴシック" pitchFamily="48" charset="-128"/>
              </a:rPr>
              <a:t>- 50% pérdida de nutrientes.</a:t>
            </a:r>
          </a:p>
          <a:p>
            <a:pPr marL="0" marR="0" indent="0" algn="l" defTabSz="914400" rtl="0" eaLnBrk="0" fontAlgn="base" latinLnBrk="0" hangingPunct="0">
              <a:lnSpc>
                <a:spcPct val="100000"/>
              </a:lnSpc>
              <a:spcBef>
                <a:spcPct val="0"/>
              </a:spcBef>
              <a:spcAft>
                <a:spcPct val="0"/>
              </a:spcAft>
              <a:buClrTx/>
              <a:buSzTx/>
              <a:buFontTx/>
              <a:buNone/>
              <a:tabLst/>
            </a:pPr>
            <a:r>
              <a:rPr lang="es-ES" sz="1800" b="1" dirty="0">
                <a:solidFill>
                  <a:srgbClr val="0070C0"/>
                </a:solidFill>
                <a:latin typeface="Arial" panose="020B0604020202020204" pitchFamily="34" charset="0"/>
                <a:ea typeface="ＭＳ Ｐゴシック" pitchFamily="48" charset="-128"/>
                <a:cs typeface="Arial" panose="020B0604020202020204" pitchFamily="34" charset="0"/>
              </a:rPr>
              <a:t>- 20% uso de </a:t>
            </a:r>
            <a:r>
              <a:rPr lang="es-ES" sz="1800" b="1" dirty="0">
                <a:solidFill>
                  <a:srgbClr val="FF0000"/>
                </a:solidFill>
                <a:latin typeface="Arial" panose="020B0604020202020204" pitchFamily="34" charset="0"/>
                <a:ea typeface="ＭＳ Ｐゴシック" pitchFamily="48" charset="-128"/>
                <a:cs typeface="Arial" panose="020B0604020202020204" pitchFamily="34" charset="0"/>
              </a:rPr>
              <a:t>fertilizantes</a:t>
            </a:r>
            <a:r>
              <a:rPr lang="es-ES" sz="1800" b="1" dirty="0">
                <a:solidFill>
                  <a:srgbClr val="0070C0"/>
                </a:solidFill>
                <a:latin typeface="Arial" panose="020B0604020202020204" pitchFamily="34" charset="0"/>
                <a:ea typeface="ＭＳ Ｐゴシック" pitchFamily="48" charset="-128"/>
                <a:cs typeface="Arial" panose="020B0604020202020204" pitchFamily="34" charset="0"/>
              </a:rPr>
              <a:t>. </a:t>
            </a:r>
            <a:r>
              <a:rPr kumimoji="0" lang="es-ES" sz="1800" b="1" i="0" u="none" strike="noStrike" cap="none" normalizeH="0" baseline="0" dirty="0">
                <a:ln>
                  <a:noFill/>
                </a:ln>
                <a:solidFill>
                  <a:srgbClr val="0070C0"/>
                </a:solidFill>
                <a:effectLst/>
                <a:latin typeface="Arial" panose="020B0604020202020204" pitchFamily="34" charset="0"/>
                <a:ea typeface="ＭＳ Ｐゴシック" pitchFamily="48" charset="-128"/>
                <a:cs typeface="Arial" panose="020B0604020202020204" pitchFamily="34" charset="0"/>
              </a:rPr>
              <a:t> </a:t>
            </a:r>
          </a:p>
          <a:p>
            <a:pPr marL="0" marR="0" indent="0" algn="l" defTabSz="914400" rtl="0" eaLnBrk="0" fontAlgn="base" latinLnBrk="0" hangingPunct="0">
              <a:lnSpc>
                <a:spcPct val="100000"/>
              </a:lnSpc>
              <a:spcBef>
                <a:spcPct val="0"/>
              </a:spcBef>
              <a:spcAft>
                <a:spcPct val="0"/>
              </a:spcAft>
              <a:buClrTx/>
              <a:buSzTx/>
              <a:buFontTx/>
              <a:buNone/>
              <a:tabLst/>
            </a:pPr>
            <a:endParaRPr kumimoji="0" lang="es-ES" sz="2400" b="1" i="0" u="none" strike="noStrike" cap="none" normalizeH="0" baseline="0" dirty="0">
              <a:ln>
                <a:noFill/>
              </a:ln>
              <a:solidFill>
                <a:srgbClr val="0070C0"/>
              </a:solidFill>
              <a:effectLst/>
              <a:latin typeface="Arial" charset="0"/>
              <a:ea typeface="ＭＳ Ｐゴシック" pitchFamily="48" charset="-128"/>
            </a:endParaRPr>
          </a:p>
        </p:txBody>
      </p:sp>
      <p:sp>
        <p:nvSpPr>
          <p:cNvPr id="15" name="Rectángulo: esquinas redondeadas 14">
            <a:extLst>
              <a:ext uri="{FF2B5EF4-FFF2-40B4-BE49-F238E27FC236}">
                <a16:creationId xmlns:a16="http://schemas.microsoft.com/office/drawing/2014/main" id="{770C5C7C-B445-4C9B-9BF5-A61B3EF5CE67}"/>
              </a:ext>
            </a:extLst>
          </p:cNvPr>
          <p:cNvSpPr/>
          <p:nvPr/>
        </p:nvSpPr>
        <p:spPr bwMode="auto">
          <a:xfrm>
            <a:off x="3612826" y="3658900"/>
            <a:ext cx="4680521" cy="914400"/>
          </a:xfrm>
          <a:prstGeom prst="roundRect">
            <a:avLst/>
          </a:prstGeom>
          <a:solidFill>
            <a:srgbClr val="9FB4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s-ES" sz="1800" b="1" i="0" u="none" strike="noStrike" cap="none" normalizeH="0" baseline="0" dirty="0">
                <a:ln>
                  <a:noFill/>
                </a:ln>
                <a:solidFill>
                  <a:srgbClr val="0070C0"/>
                </a:solidFill>
                <a:effectLst/>
                <a:latin typeface="Arial" charset="0"/>
                <a:ea typeface="ＭＳ Ｐゴシック" pitchFamily="48" charset="-128"/>
              </a:rPr>
              <a:t>- 50% uso </a:t>
            </a:r>
            <a:r>
              <a:rPr kumimoji="0" lang="es-ES" sz="1800" b="1" i="0" u="none" strike="noStrike" cap="none" normalizeH="0" baseline="0" dirty="0">
                <a:ln>
                  <a:noFill/>
                </a:ln>
                <a:solidFill>
                  <a:srgbClr val="FF0000"/>
                </a:solidFill>
                <a:effectLst/>
                <a:latin typeface="Arial" charset="0"/>
                <a:ea typeface="ＭＳ Ｐゴシック" pitchFamily="48" charset="-128"/>
              </a:rPr>
              <a:t>antimicrobianos</a:t>
            </a:r>
            <a:r>
              <a:rPr kumimoji="0" lang="es-ES" sz="1800" b="1" i="0" u="none" strike="noStrike" cap="none" normalizeH="0" baseline="0" dirty="0">
                <a:ln>
                  <a:noFill/>
                </a:ln>
                <a:solidFill>
                  <a:srgbClr val="0070C0"/>
                </a:solidFill>
                <a:effectLst/>
                <a:latin typeface="Arial" charset="0"/>
                <a:ea typeface="ＭＳ Ｐゴシック" pitchFamily="48" charset="-128"/>
              </a:rPr>
              <a:t> para animales de granja y de acuicultura.</a:t>
            </a:r>
            <a:endParaRPr kumimoji="0" lang="es-ES" sz="2400" b="1" i="0" u="none" strike="noStrike" cap="none" normalizeH="0" baseline="0" dirty="0">
              <a:ln>
                <a:noFill/>
              </a:ln>
              <a:solidFill>
                <a:srgbClr val="0070C0"/>
              </a:solidFill>
              <a:effectLst/>
              <a:latin typeface="Arial" charset="0"/>
              <a:ea typeface="ＭＳ Ｐゴシック" pitchFamily="48" charset="-128"/>
            </a:endParaRPr>
          </a:p>
        </p:txBody>
      </p:sp>
      <p:sp>
        <p:nvSpPr>
          <p:cNvPr id="16" name="Rectángulo: esquinas redondeadas 15">
            <a:extLst>
              <a:ext uri="{FF2B5EF4-FFF2-40B4-BE49-F238E27FC236}">
                <a16:creationId xmlns:a16="http://schemas.microsoft.com/office/drawing/2014/main" id="{43AD2C5B-91D5-4359-9A16-263B741D9D4B}"/>
              </a:ext>
            </a:extLst>
          </p:cNvPr>
          <p:cNvSpPr/>
          <p:nvPr/>
        </p:nvSpPr>
        <p:spPr bwMode="auto">
          <a:xfrm>
            <a:off x="1519660" y="5114832"/>
            <a:ext cx="5252195" cy="457200"/>
          </a:xfrm>
          <a:prstGeom prst="roundRect">
            <a:avLst/>
          </a:prstGeom>
          <a:solidFill>
            <a:srgbClr val="9FB4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lang="es-ES" sz="1800" b="1" dirty="0">
                <a:solidFill>
                  <a:srgbClr val="0070C0"/>
                </a:solidFill>
                <a:latin typeface="Arial" panose="020B0604020202020204" pitchFamily="34" charset="0"/>
                <a:ea typeface="ＭＳ Ｐゴシック" pitchFamily="48" charset="-128"/>
                <a:cs typeface="Arial" panose="020B0604020202020204" pitchFamily="34" charset="0"/>
              </a:rPr>
              <a:t>+ 25% superficie en </a:t>
            </a:r>
            <a:r>
              <a:rPr lang="es-ES" sz="1800" b="1" dirty="0">
                <a:solidFill>
                  <a:srgbClr val="FF0000"/>
                </a:solidFill>
                <a:latin typeface="Arial" panose="020B0604020202020204" pitchFamily="34" charset="0"/>
                <a:ea typeface="ＭＳ Ｐゴシック" pitchFamily="48" charset="-128"/>
                <a:cs typeface="Arial" panose="020B0604020202020204" pitchFamily="34" charset="0"/>
              </a:rPr>
              <a:t>agricultura</a:t>
            </a:r>
            <a:r>
              <a:rPr lang="es-ES" sz="1800" b="1" dirty="0">
                <a:solidFill>
                  <a:srgbClr val="0070C0"/>
                </a:solidFill>
                <a:latin typeface="Arial" panose="020B0604020202020204" pitchFamily="34" charset="0"/>
                <a:ea typeface="ＭＳ Ｐゴシック" pitchFamily="48" charset="-128"/>
                <a:cs typeface="Arial" panose="020B0604020202020204" pitchFamily="34" charset="0"/>
              </a:rPr>
              <a:t> ecológica. </a:t>
            </a:r>
            <a:r>
              <a:rPr kumimoji="0" lang="es-ES" sz="1800" b="1" i="0" u="none" strike="noStrike" cap="none" normalizeH="0" baseline="0" dirty="0">
                <a:ln>
                  <a:noFill/>
                </a:ln>
                <a:solidFill>
                  <a:srgbClr val="0070C0"/>
                </a:solidFill>
                <a:effectLst/>
                <a:latin typeface="Arial" panose="020B0604020202020204" pitchFamily="34" charset="0"/>
                <a:ea typeface="ＭＳ Ｐゴシック" pitchFamily="48" charset="-128"/>
                <a:cs typeface="Arial" panose="020B0604020202020204" pitchFamily="34" charset="0"/>
              </a:rPr>
              <a:t> </a:t>
            </a:r>
          </a:p>
          <a:p>
            <a:pPr marL="0" marR="0" indent="0" algn="l" defTabSz="914400" rtl="0" eaLnBrk="0" fontAlgn="base" latinLnBrk="0" hangingPunct="0">
              <a:lnSpc>
                <a:spcPct val="100000"/>
              </a:lnSpc>
              <a:spcBef>
                <a:spcPct val="0"/>
              </a:spcBef>
              <a:spcAft>
                <a:spcPct val="0"/>
              </a:spcAft>
              <a:buClrTx/>
              <a:buSzTx/>
              <a:buFontTx/>
              <a:buNone/>
              <a:tabLst/>
            </a:pPr>
            <a:endParaRPr kumimoji="0" lang="es-ES" sz="2400" b="1" i="0" u="none" strike="noStrike" cap="none" normalizeH="0" baseline="0" dirty="0">
              <a:ln>
                <a:noFill/>
              </a:ln>
              <a:solidFill>
                <a:srgbClr val="0070C0"/>
              </a:solidFill>
              <a:effectLst/>
              <a:latin typeface="Arial" charset="0"/>
              <a:ea typeface="ＭＳ Ｐゴシック" pitchFamily="48" charset="-128"/>
            </a:endParaRPr>
          </a:p>
        </p:txBody>
      </p:sp>
      <p:grpSp>
        <p:nvGrpSpPr>
          <p:cNvPr id="19" name="2 Grupo"/>
          <p:cNvGrpSpPr>
            <a:grpSpLocks/>
          </p:cNvGrpSpPr>
          <p:nvPr/>
        </p:nvGrpSpPr>
        <p:grpSpPr bwMode="auto">
          <a:xfrm>
            <a:off x="1258888" y="188913"/>
            <a:ext cx="7467600" cy="777875"/>
            <a:chOff x="0" y="0"/>
            <a:chExt cx="7467600" cy="777644"/>
          </a:xfrm>
        </p:grpSpPr>
        <p:sp>
          <p:nvSpPr>
            <p:cNvPr id="20" name="19 Rectángulo redondeado"/>
            <p:cNvSpPr/>
            <p:nvPr/>
          </p:nvSpPr>
          <p:spPr>
            <a:xfrm>
              <a:off x="0" y="0"/>
              <a:ext cx="7467600" cy="777644"/>
            </a:xfrm>
            <a:prstGeom prst="roundRect">
              <a:avLst/>
            </a:prstGeom>
            <a:solidFill>
              <a:srgbClr val="BED6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21" name="20 Rectángulo"/>
            <p:cNvSpPr/>
            <p:nvPr/>
          </p:nvSpPr>
          <p:spPr>
            <a:xfrm>
              <a:off x="38100" y="38089"/>
              <a:ext cx="7391400" cy="701467"/>
            </a:xfrm>
            <a:prstGeom prst="rect">
              <a:avLst/>
            </a:prstGeom>
          </p:spPr>
          <p:style>
            <a:lnRef idx="0">
              <a:scrgbClr r="0" g="0" b="0"/>
            </a:lnRef>
            <a:fillRef idx="0">
              <a:scrgbClr r="0" g="0" b="0"/>
            </a:fillRef>
            <a:effectRef idx="0">
              <a:scrgbClr r="0" g="0" b="0"/>
            </a:effectRef>
            <a:fontRef idx="minor">
              <a:schemeClr val="lt1"/>
            </a:fontRef>
          </p:style>
          <p:txBody>
            <a:bodyPr tIns="91440" bIns="91440" spcCol="1270" anchor="ctr"/>
            <a:lstStyle/>
            <a:p>
              <a:pPr defTabSz="1066800">
                <a:lnSpc>
                  <a:spcPct val="90000"/>
                </a:lnSpc>
                <a:spcAft>
                  <a:spcPct val="35000"/>
                </a:spcAft>
                <a:defRPr/>
              </a:pPr>
              <a:endParaRPr lang="es-ES" sz="2000" b="1" dirty="0">
                <a:solidFill>
                  <a:srgbClr val="FF0000"/>
                </a:solidFill>
              </a:endParaRPr>
            </a:p>
          </p:txBody>
        </p:sp>
      </p:grpSp>
      <p:sp>
        <p:nvSpPr>
          <p:cNvPr id="22" name="2 Rectángulo"/>
          <p:cNvSpPr>
            <a:spLocks noChangeArrowheads="1"/>
          </p:cNvSpPr>
          <p:nvPr/>
        </p:nvSpPr>
        <p:spPr bwMode="auto">
          <a:xfrm>
            <a:off x="1547813" y="347663"/>
            <a:ext cx="641457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D6EF2C"/>
              </a:buClr>
              <a:buChar char="&gt;"/>
              <a:defRPr sz="1400">
                <a:solidFill>
                  <a:srgbClr val="575757"/>
                </a:solidFill>
                <a:latin typeface="Arial" charset="0"/>
                <a:ea typeface="ＭＳ Ｐゴシック" pitchFamily="34" charset="-128"/>
              </a:defRPr>
            </a:lvl1pPr>
            <a:lvl2pPr marL="742950" indent="-285750" eaLnBrk="0" hangingPunct="0">
              <a:spcBef>
                <a:spcPct val="20000"/>
              </a:spcBef>
              <a:buChar char="–"/>
              <a:defRPr sz="1400">
                <a:solidFill>
                  <a:schemeClr val="tx1"/>
                </a:solidFill>
                <a:latin typeface="Arial" charset="0"/>
                <a:ea typeface="ＭＳ Ｐゴシック" pitchFamily="34" charset="-128"/>
              </a:defRPr>
            </a:lvl2pPr>
            <a:lvl3pPr marL="1143000" indent="-228600" eaLnBrk="0" hangingPunct="0">
              <a:spcBef>
                <a:spcPct val="20000"/>
              </a:spcBef>
              <a:buChar char="•"/>
              <a:defRPr sz="1400">
                <a:solidFill>
                  <a:schemeClr val="tx1"/>
                </a:solidFill>
                <a:latin typeface="Arial" charset="0"/>
                <a:ea typeface="ＭＳ Ｐゴシック" pitchFamily="34" charset="-128"/>
              </a:defRPr>
            </a:lvl3pPr>
            <a:lvl4pPr marL="1600200" indent="-228600" eaLnBrk="0" hangingPunct="0">
              <a:spcBef>
                <a:spcPct val="20000"/>
              </a:spcBef>
              <a:buChar char="–"/>
              <a:defRPr sz="1400">
                <a:solidFill>
                  <a:schemeClr val="tx1"/>
                </a:solidFill>
                <a:latin typeface="Arial" charset="0"/>
                <a:ea typeface="ＭＳ Ｐゴシック" pitchFamily="34" charset="-128"/>
              </a:defRPr>
            </a:lvl4pPr>
            <a:lvl5pPr marL="2057400" indent="-228600" eaLnBrk="0" hangingPunct="0">
              <a:spcBef>
                <a:spcPct val="20000"/>
              </a:spcBef>
              <a:buChar char="»"/>
              <a:defRPr sz="14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9pPr>
          </a:lstStyle>
          <a:p>
            <a:pPr eaLnBrk="1" hangingPunct="1">
              <a:spcBef>
                <a:spcPct val="0"/>
              </a:spcBef>
              <a:buClrTx/>
              <a:buFontTx/>
              <a:buNone/>
            </a:pPr>
            <a:r>
              <a:rPr lang="es-ES" altLang="es-ES" sz="2400" dirty="0">
                <a:solidFill>
                  <a:schemeClr val="tx1"/>
                </a:solidFill>
              </a:rPr>
              <a:t>Pacto Verde: Estrategia del Campo a la Mesa</a:t>
            </a:r>
          </a:p>
        </p:txBody>
      </p:sp>
      <p:pic>
        <p:nvPicPr>
          <p:cNvPr id="2" name="3 Imagen">
            <a:extLst>
              <a:ext uri="{FF2B5EF4-FFF2-40B4-BE49-F238E27FC236}">
                <a16:creationId xmlns:a16="http://schemas.microsoft.com/office/drawing/2014/main" id="{711E887C-CC9B-42D7-0CD3-8BB3B24E4227}"/>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p:blipFill>
        <p:spPr>
          <a:xfrm>
            <a:off x="510542" y="5949280"/>
            <a:ext cx="1572892" cy="496636"/>
          </a:xfrm>
          <a:prstGeom prst="rect">
            <a:avLst/>
          </a:prstGeom>
        </p:spPr>
      </p:pic>
    </p:spTree>
    <p:extLst>
      <p:ext uri="{BB962C8B-B14F-4D97-AF65-F5344CB8AC3E}">
        <p14:creationId xmlns:p14="http://schemas.microsoft.com/office/powerpoint/2010/main" val="475174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1028"/>
                                        </p:tgtEl>
                                        <p:attrNameLst>
                                          <p:attrName>style.visibility</p:attrName>
                                        </p:attrNameLst>
                                      </p:cBhvr>
                                      <p:to>
                                        <p:strVal val="visible"/>
                                      </p:to>
                                    </p:set>
                                    <p:anim calcmode="lin" valueType="num">
                                      <p:cBhvr additive="base">
                                        <p:cTn id="7" dur="500" fill="hold"/>
                                        <p:tgtEl>
                                          <p:spTgt spid="1028"/>
                                        </p:tgtEl>
                                        <p:attrNameLst>
                                          <p:attrName>ppt_x</p:attrName>
                                        </p:attrNameLst>
                                      </p:cBhvr>
                                      <p:tavLst>
                                        <p:tav tm="0">
                                          <p:val>
                                            <p:strVal val="1+#ppt_w/2"/>
                                          </p:val>
                                        </p:tav>
                                        <p:tav tm="100000">
                                          <p:val>
                                            <p:strVal val="#ppt_x"/>
                                          </p:val>
                                        </p:tav>
                                      </p:tavLst>
                                    </p:anim>
                                    <p:anim calcmode="lin" valueType="num">
                                      <p:cBhvr additive="base">
                                        <p:cTn id="8" dur="500" fill="hold"/>
                                        <p:tgtEl>
                                          <p:spTgt spid="1028"/>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1+#ppt_w/2"/>
                                          </p:val>
                                        </p:tav>
                                        <p:tav tm="100000">
                                          <p:val>
                                            <p:strVal val="#ppt_x"/>
                                          </p:val>
                                        </p:tav>
                                      </p:tavLst>
                                    </p:anim>
                                    <p:anim calcmode="lin" valueType="num">
                                      <p:cBhvr additive="base">
                                        <p:cTn id="12"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nodeType="clickEffect">
                                  <p:stCondLst>
                                    <p:cond delay="0"/>
                                  </p:stCondLst>
                                  <p:childTnLst>
                                    <p:set>
                                      <p:cBhvr>
                                        <p:cTn id="16" dur="1" fill="hold">
                                          <p:stCondLst>
                                            <p:cond delay="0"/>
                                          </p:stCondLst>
                                        </p:cTn>
                                        <p:tgtEl>
                                          <p:spTgt spid="1026"/>
                                        </p:tgtEl>
                                        <p:attrNameLst>
                                          <p:attrName>style.visibility</p:attrName>
                                        </p:attrNameLst>
                                      </p:cBhvr>
                                      <p:to>
                                        <p:strVal val="visible"/>
                                      </p:to>
                                    </p:set>
                                    <p:anim calcmode="lin" valueType="num">
                                      <p:cBhvr additive="base">
                                        <p:cTn id="17" dur="500" fill="hold"/>
                                        <p:tgtEl>
                                          <p:spTgt spid="1026"/>
                                        </p:tgtEl>
                                        <p:attrNameLst>
                                          <p:attrName>ppt_x</p:attrName>
                                        </p:attrNameLst>
                                      </p:cBhvr>
                                      <p:tavLst>
                                        <p:tav tm="0">
                                          <p:val>
                                            <p:strVal val="0-#ppt_w/2"/>
                                          </p:val>
                                        </p:tav>
                                        <p:tav tm="100000">
                                          <p:val>
                                            <p:strVal val="#ppt_x"/>
                                          </p:val>
                                        </p:tav>
                                      </p:tavLst>
                                    </p:anim>
                                    <p:anim calcmode="lin" valueType="num">
                                      <p:cBhvr additive="base">
                                        <p:cTn id="18" dur="500" fill="hold"/>
                                        <p:tgtEl>
                                          <p:spTgt spid="1026"/>
                                        </p:tgtEl>
                                        <p:attrNameLst>
                                          <p:attrName>ppt_y</p:attrName>
                                        </p:attrNameLst>
                                      </p:cBhvr>
                                      <p:tavLst>
                                        <p:tav tm="0">
                                          <p:val>
                                            <p:strVal val="#ppt_y"/>
                                          </p:val>
                                        </p:tav>
                                        <p:tav tm="100000">
                                          <p:val>
                                            <p:strVal val="#ppt_y"/>
                                          </p:val>
                                        </p:tav>
                                      </p:tavLst>
                                    </p:anim>
                                  </p:childTnLst>
                                </p:cTn>
                              </p:par>
                              <p:par>
                                <p:cTn id="19" presetID="2" presetClass="entr" presetSubtype="8"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anim calcmode="lin" valueType="num">
                                      <p:cBhvr additive="base">
                                        <p:cTn id="21" dur="500" fill="hold"/>
                                        <p:tgtEl>
                                          <p:spTgt spid="14"/>
                                        </p:tgtEl>
                                        <p:attrNameLst>
                                          <p:attrName>ppt_x</p:attrName>
                                        </p:attrNameLst>
                                      </p:cBhvr>
                                      <p:tavLst>
                                        <p:tav tm="0">
                                          <p:val>
                                            <p:strVal val="0-#ppt_w/2"/>
                                          </p:val>
                                        </p:tav>
                                        <p:tav tm="100000">
                                          <p:val>
                                            <p:strVal val="#ppt_x"/>
                                          </p:val>
                                        </p:tav>
                                      </p:tavLst>
                                    </p:anim>
                                    <p:anim calcmode="lin" valueType="num">
                                      <p:cBhvr additive="base">
                                        <p:cTn id="22" dur="500" fill="hold"/>
                                        <p:tgtEl>
                                          <p:spTgt spid="14"/>
                                        </p:tgtEl>
                                        <p:attrNameLst>
                                          <p:attrName>ppt_y</p:attrName>
                                        </p:attrNameLst>
                                      </p:cBhvr>
                                      <p:tavLst>
                                        <p:tav tm="0">
                                          <p:val>
                                            <p:strVal val="#ppt_y"/>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2" fill="hold" nodeType="clickEffect">
                                  <p:stCondLst>
                                    <p:cond delay="0"/>
                                  </p:stCondLst>
                                  <p:childTnLst>
                                    <p:set>
                                      <p:cBhvr>
                                        <p:cTn id="26" dur="1" fill="hold">
                                          <p:stCondLst>
                                            <p:cond delay="0"/>
                                          </p:stCondLst>
                                        </p:cTn>
                                        <p:tgtEl>
                                          <p:spTgt spid="1030"/>
                                        </p:tgtEl>
                                        <p:attrNameLst>
                                          <p:attrName>style.visibility</p:attrName>
                                        </p:attrNameLst>
                                      </p:cBhvr>
                                      <p:to>
                                        <p:strVal val="visible"/>
                                      </p:to>
                                    </p:set>
                                    <p:anim calcmode="lin" valueType="num">
                                      <p:cBhvr additive="base">
                                        <p:cTn id="27" dur="500" fill="hold"/>
                                        <p:tgtEl>
                                          <p:spTgt spid="1030"/>
                                        </p:tgtEl>
                                        <p:attrNameLst>
                                          <p:attrName>ppt_x</p:attrName>
                                        </p:attrNameLst>
                                      </p:cBhvr>
                                      <p:tavLst>
                                        <p:tav tm="0">
                                          <p:val>
                                            <p:strVal val="1+#ppt_w/2"/>
                                          </p:val>
                                        </p:tav>
                                        <p:tav tm="100000">
                                          <p:val>
                                            <p:strVal val="#ppt_x"/>
                                          </p:val>
                                        </p:tav>
                                      </p:tavLst>
                                    </p:anim>
                                    <p:anim calcmode="lin" valueType="num">
                                      <p:cBhvr additive="base">
                                        <p:cTn id="28" dur="500" fill="hold"/>
                                        <p:tgtEl>
                                          <p:spTgt spid="1030"/>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additive="base">
                                        <p:cTn id="31" dur="500" fill="hold"/>
                                        <p:tgtEl>
                                          <p:spTgt spid="15"/>
                                        </p:tgtEl>
                                        <p:attrNameLst>
                                          <p:attrName>ppt_x</p:attrName>
                                        </p:attrNameLst>
                                      </p:cBhvr>
                                      <p:tavLst>
                                        <p:tav tm="0">
                                          <p:val>
                                            <p:strVal val="1+#ppt_w/2"/>
                                          </p:val>
                                        </p:tav>
                                        <p:tav tm="100000">
                                          <p:val>
                                            <p:strVal val="#ppt_x"/>
                                          </p:val>
                                        </p:tav>
                                      </p:tavLst>
                                    </p:anim>
                                    <p:anim calcmode="lin" valueType="num">
                                      <p:cBhvr additive="base">
                                        <p:cTn id="32" dur="500" fill="hold"/>
                                        <p:tgtEl>
                                          <p:spTgt spid="15"/>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2" fill="hold" nodeType="clickEffect">
                                  <p:stCondLst>
                                    <p:cond delay="0"/>
                                  </p:stCondLst>
                                  <p:childTnLst>
                                    <p:set>
                                      <p:cBhvr>
                                        <p:cTn id="36" dur="1" fill="hold">
                                          <p:stCondLst>
                                            <p:cond delay="0"/>
                                          </p:stCondLst>
                                        </p:cTn>
                                        <p:tgtEl>
                                          <p:spTgt spid="1032"/>
                                        </p:tgtEl>
                                        <p:attrNameLst>
                                          <p:attrName>style.visibility</p:attrName>
                                        </p:attrNameLst>
                                      </p:cBhvr>
                                      <p:to>
                                        <p:strVal val="visible"/>
                                      </p:to>
                                    </p:set>
                                    <p:anim calcmode="lin" valueType="num">
                                      <p:cBhvr additive="base">
                                        <p:cTn id="37" dur="500" fill="hold"/>
                                        <p:tgtEl>
                                          <p:spTgt spid="1032"/>
                                        </p:tgtEl>
                                        <p:attrNameLst>
                                          <p:attrName>ppt_x</p:attrName>
                                        </p:attrNameLst>
                                      </p:cBhvr>
                                      <p:tavLst>
                                        <p:tav tm="0">
                                          <p:val>
                                            <p:strVal val="1+#ppt_w/2"/>
                                          </p:val>
                                        </p:tav>
                                        <p:tav tm="100000">
                                          <p:val>
                                            <p:strVal val="#ppt_x"/>
                                          </p:val>
                                        </p:tav>
                                      </p:tavLst>
                                    </p:anim>
                                    <p:anim calcmode="lin" valueType="num">
                                      <p:cBhvr additive="base">
                                        <p:cTn id="38" dur="500" fill="hold"/>
                                        <p:tgtEl>
                                          <p:spTgt spid="1032"/>
                                        </p:tgtEl>
                                        <p:attrNameLst>
                                          <p:attrName>ppt_y</p:attrName>
                                        </p:attrNameLst>
                                      </p:cBhvr>
                                      <p:tavLst>
                                        <p:tav tm="0">
                                          <p:val>
                                            <p:strVal val="#ppt_y"/>
                                          </p:val>
                                        </p:tav>
                                        <p:tav tm="100000">
                                          <p:val>
                                            <p:strVal val="#ppt_y"/>
                                          </p:val>
                                        </p:tav>
                                      </p:tavLst>
                                    </p:anim>
                                  </p:childTnLst>
                                </p:cTn>
                              </p:par>
                              <p:par>
                                <p:cTn id="39" presetID="2" presetClass="entr" presetSubtype="2" fill="hold" grpId="0" nodeType="withEffect">
                                  <p:stCondLst>
                                    <p:cond delay="0"/>
                                  </p:stCondLst>
                                  <p:childTnLst>
                                    <p:set>
                                      <p:cBhvr>
                                        <p:cTn id="40" dur="1" fill="hold">
                                          <p:stCondLst>
                                            <p:cond delay="0"/>
                                          </p:stCondLst>
                                        </p:cTn>
                                        <p:tgtEl>
                                          <p:spTgt spid="16"/>
                                        </p:tgtEl>
                                        <p:attrNameLst>
                                          <p:attrName>style.visibility</p:attrName>
                                        </p:attrNameLst>
                                      </p:cBhvr>
                                      <p:to>
                                        <p:strVal val="visible"/>
                                      </p:to>
                                    </p:set>
                                    <p:anim calcmode="lin" valueType="num">
                                      <p:cBhvr additive="base">
                                        <p:cTn id="41" dur="500" fill="hold"/>
                                        <p:tgtEl>
                                          <p:spTgt spid="16"/>
                                        </p:tgtEl>
                                        <p:attrNameLst>
                                          <p:attrName>ppt_x</p:attrName>
                                        </p:attrNameLst>
                                      </p:cBhvr>
                                      <p:tavLst>
                                        <p:tav tm="0">
                                          <p:val>
                                            <p:strVal val="1+#ppt_w/2"/>
                                          </p:val>
                                        </p:tav>
                                        <p:tav tm="100000">
                                          <p:val>
                                            <p:strVal val="#ppt_x"/>
                                          </p:val>
                                        </p:tav>
                                      </p:tavLst>
                                    </p:anim>
                                    <p:anim calcmode="lin" valueType="num">
                                      <p:cBhvr additive="base">
                                        <p:cTn id="42" dur="50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4" grpId="0" animBg="1"/>
      <p:bldP spid="15" grpId="0" animBg="1"/>
      <p:bldP spid="16"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8DC79E8B-A235-437B-A5E6-B146FFAB4718}"/>
              </a:ext>
            </a:extLst>
          </p:cNvPr>
          <p:cNvSpPr>
            <a:spLocks noGrp="1"/>
          </p:cNvSpPr>
          <p:nvPr>
            <p:ph idx="1"/>
          </p:nvPr>
        </p:nvSpPr>
        <p:spPr/>
        <p:txBody>
          <a:bodyPr>
            <a:normAutofit fontScale="92500" lnSpcReduction="10000"/>
          </a:bodyPr>
          <a:lstStyle/>
          <a:p>
            <a:pPr marL="0" indent="0" algn="ctr">
              <a:buNone/>
            </a:pPr>
            <a:r>
              <a:rPr lang="es-ES" dirty="0"/>
              <a:t>En los últimos 30 años</a:t>
            </a:r>
          </a:p>
          <a:p>
            <a:pPr marL="0" indent="0" algn="ctr">
              <a:buNone/>
            </a:pPr>
            <a:r>
              <a:rPr lang="es-ES" dirty="0"/>
              <a:t>el sector agrario europeo</a:t>
            </a:r>
          </a:p>
          <a:p>
            <a:pPr marL="0" indent="0" algn="ctr">
              <a:buNone/>
            </a:pPr>
            <a:r>
              <a:rPr lang="es-ES" dirty="0"/>
              <a:t>ha reducido sus aportaciones de N en un 18%</a:t>
            </a:r>
          </a:p>
          <a:p>
            <a:pPr marL="0" indent="0" algn="ctr">
              <a:buNone/>
            </a:pPr>
            <a:r>
              <a:rPr lang="es-ES" dirty="0"/>
              <a:t>ha reducido en un 20% su emisión de </a:t>
            </a:r>
            <a:r>
              <a:rPr lang="es-ES" dirty="0" err="1"/>
              <a:t>GEIs</a:t>
            </a:r>
            <a:endParaRPr lang="es-ES" dirty="0"/>
          </a:p>
          <a:p>
            <a:pPr marL="0" indent="0" algn="ctr">
              <a:buNone/>
            </a:pPr>
            <a:r>
              <a:rPr lang="es-ES" dirty="0"/>
              <a:t>a la vez que ha incrementado </a:t>
            </a:r>
          </a:p>
          <a:p>
            <a:pPr marL="0" indent="0" algn="ctr">
              <a:buNone/>
            </a:pPr>
            <a:r>
              <a:rPr lang="es-ES" dirty="0"/>
              <a:t>su productividad y producción.</a:t>
            </a:r>
          </a:p>
          <a:p>
            <a:pPr marL="0" indent="0" algn="ctr">
              <a:buNone/>
            </a:pPr>
            <a:endParaRPr lang="es-ES" dirty="0"/>
          </a:p>
          <a:p>
            <a:pPr marL="0" indent="0" algn="ctr">
              <a:buNone/>
            </a:pPr>
            <a:r>
              <a:rPr lang="es-ES" dirty="0"/>
              <a:t>Gracias a ello se ha convertido en la mayor exportadora de alimentos del mundo.</a:t>
            </a:r>
          </a:p>
        </p:txBody>
      </p:sp>
      <p:grpSp>
        <p:nvGrpSpPr>
          <p:cNvPr id="4" name="2 Grupo">
            <a:extLst>
              <a:ext uri="{FF2B5EF4-FFF2-40B4-BE49-F238E27FC236}">
                <a16:creationId xmlns:a16="http://schemas.microsoft.com/office/drawing/2014/main" id="{1E07D1FB-DEAF-46BB-9719-50CE1C82DDB9}"/>
              </a:ext>
            </a:extLst>
          </p:cNvPr>
          <p:cNvGrpSpPr>
            <a:grpSpLocks/>
          </p:cNvGrpSpPr>
          <p:nvPr/>
        </p:nvGrpSpPr>
        <p:grpSpPr bwMode="auto">
          <a:xfrm>
            <a:off x="1258888" y="188913"/>
            <a:ext cx="7467600" cy="777875"/>
            <a:chOff x="0" y="0"/>
            <a:chExt cx="7467600" cy="777644"/>
          </a:xfrm>
        </p:grpSpPr>
        <p:sp>
          <p:nvSpPr>
            <p:cNvPr id="5" name="19 Rectángulo redondeado">
              <a:extLst>
                <a:ext uri="{FF2B5EF4-FFF2-40B4-BE49-F238E27FC236}">
                  <a16:creationId xmlns:a16="http://schemas.microsoft.com/office/drawing/2014/main" id="{8A4D64D8-6996-483D-A3DF-8E7B85A1B979}"/>
                </a:ext>
              </a:extLst>
            </p:cNvPr>
            <p:cNvSpPr/>
            <p:nvPr/>
          </p:nvSpPr>
          <p:spPr>
            <a:xfrm>
              <a:off x="0" y="0"/>
              <a:ext cx="7467600" cy="777644"/>
            </a:xfrm>
            <a:prstGeom prst="roundRect">
              <a:avLst/>
            </a:prstGeom>
            <a:solidFill>
              <a:srgbClr val="BED6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6" name="20 Rectángulo">
              <a:extLst>
                <a:ext uri="{FF2B5EF4-FFF2-40B4-BE49-F238E27FC236}">
                  <a16:creationId xmlns:a16="http://schemas.microsoft.com/office/drawing/2014/main" id="{DFE5FEF3-ACA9-4112-9059-BBC5BC8BB350}"/>
                </a:ext>
              </a:extLst>
            </p:cNvPr>
            <p:cNvSpPr/>
            <p:nvPr/>
          </p:nvSpPr>
          <p:spPr>
            <a:xfrm>
              <a:off x="38100" y="38089"/>
              <a:ext cx="7391400" cy="701467"/>
            </a:xfrm>
            <a:prstGeom prst="rect">
              <a:avLst/>
            </a:prstGeom>
          </p:spPr>
          <p:style>
            <a:lnRef idx="0">
              <a:scrgbClr r="0" g="0" b="0"/>
            </a:lnRef>
            <a:fillRef idx="0">
              <a:scrgbClr r="0" g="0" b="0"/>
            </a:fillRef>
            <a:effectRef idx="0">
              <a:scrgbClr r="0" g="0" b="0"/>
            </a:effectRef>
            <a:fontRef idx="minor">
              <a:schemeClr val="lt1"/>
            </a:fontRef>
          </p:style>
          <p:txBody>
            <a:bodyPr tIns="91440" bIns="91440" spcCol="1270" anchor="ctr"/>
            <a:lstStyle/>
            <a:p>
              <a:pPr defTabSz="1066800">
                <a:lnSpc>
                  <a:spcPct val="90000"/>
                </a:lnSpc>
                <a:spcAft>
                  <a:spcPct val="35000"/>
                </a:spcAft>
                <a:defRPr/>
              </a:pPr>
              <a:endParaRPr lang="es-ES" sz="2000" b="1" dirty="0">
                <a:solidFill>
                  <a:srgbClr val="FF0000"/>
                </a:solidFill>
              </a:endParaRPr>
            </a:p>
          </p:txBody>
        </p:sp>
      </p:grpSp>
      <p:sp>
        <p:nvSpPr>
          <p:cNvPr id="7" name="2 Rectángulo">
            <a:extLst>
              <a:ext uri="{FF2B5EF4-FFF2-40B4-BE49-F238E27FC236}">
                <a16:creationId xmlns:a16="http://schemas.microsoft.com/office/drawing/2014/main" id="{6437D537-A292-48A3-A6A2-0BFAF40A8EF4}"/>
              </a:ext>
            </a:extLst>
          </p:cNvPr>
          <p:cNvSpPr>
            <a:spLocks noChangeArrowheads="1"/>
          </p:cNvSpPr>
          <p:nvPr/>
        </p:nvSpPr>
        <p:spPr bwMode="auto">
          <a:xfrm>
            <a:off x="1547813" y="347663"/>
            <a:ext cx="641457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D6EF2C"/>
              </a:buClr>
              <a:buChar char="&gt;"/>
              <a:defRPr sz="1400">
                <a:solidFill>
                  <a:srgbClr val="575757"/>
                </a:solidFill>
                <a:latin typeface="Arial" charset="0"/>
                <a:ea typeface="ＭＳ Ｐゴシック" pitchFamily="34" charset="-128"/>
              </a:defRPr>
            </a:lvl1pPr>
            <a:lvl2pPr marL="742950" indent="-285750" eaLnBrk="0" hangingPunct="0">
              <a:spcBef>
                <a:spcPct val="20000"/>
              </a:spcBef>
              <a:buChar char="–"/>
              <a:defRPr sz="1400">
                <a:solidFill>
                  <a:schemeClr val="tx1"/>
                </a:solidFill>
                <a:latin typeface="Arial" charset="0"/>
                <a:ea typeface="ＭＳ Ｐゴシック" pitchFamily="34" charset="-128"/>
              </a:defRPr>
            </a:lvl2pPr>
            <a:lvl3pPr marL="1143000" indent="-228600" eaLnBrk="0" hangingPunct="0">
              <a:spcBef>
                <a:spcPct val="20000"/>
              </a:spcBef>
              <a:buChar char="•"/>
              <a:defRPr sz="1400">
                <a:solidFill>
                  <a:schemeClr val="tx1"/>
                </a:solidFill>
                <a:latin typeface="Arial" charset="0"/>
                <a:ea typeface="ＭＳ Ｐゴシック" pitchFamily="34" charset="-128"/>
              </a:defRPr>
            </a:lvl3pPr>
            <a:lvl4pPr marL="1600200" indent="-228600" eaLnBrk="0" hangingPunct="0">
              <a:spcBef>
                <a:spcPct val="20000"/>
              </a:spcBef>
              <a:buChar char="–"/>
              <a:defRPr sz="1400">
                <a:solidFill>
                  <a:schemeClr val="tx1"/>
                </a:solidFill>
                <a:latin typeface="Arial" charset="0"/>
                <a:ea typeface="ＭＳ Ｐゴシック" pitchFamily="34" charset="-128"/>
              </a:defRPr>
            </a:lvl4pPr>
            <a:lvl5pPr marL="2057400" indent="-228600" eaLnBrk="0" hangingPunct="0">
              <a:spcBef>
                <a:spcPct val="20000"/>
              </a:spcBef>
              <a:buChar char="»"/>
              <a:defRPr sz="14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9pPr>
          </a:lstStyle>
          <a:p>
            <a:pPr eaLnBrk="1" hangingPunct="1">
              <a:spcBef>
                <a:spcPct val="0"/>
              </a:spcBef>
              <a:buClrTx/>
              <a:buFontTx/>
              <a:buNone/>
            </a:pPr>
            <a:r>
              <a:rPr lang="es-ES" altLang="es-ES" sz="2400" dirty="0">
                <a:solidFill>
                  <a:schemeClr val="tx1"/>
                </a:solidFill>
              </a:rPr>
              <a:t>Pacto Verde: Estrategia del Campo a la Mesa</a:t>
            </a:r>
          </a:p>
        </p:txBody>
      </p:sp>
      <p:pic>
        <p:nvPicPr>
          <p:cNvPr id="2" name="3 Imagen">
            <a:extLst>
              <a:ext uri="{FF2B5EF4-FFF2-40B4-BE49-F238E27FC236}">
                <a16:creationId xmlns:a16="http://schemas.microsoft.com/office/drawing/2014/main" id="{7AFFA3BD-2D1A-8BE0-DA38-4B607EA0A2D5}"/>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510542" y="5949280"/>
            <a:ext cx="1572892" cy="496636"/>
          </a:xfrm>
          <a:prstGeom prst="rect">
            <a:avLst/>
          </a:prstGeom>
        </p:spPr>
      </p:pic>
    </p:spTree>
    <p:extLst>
      <p:ext uri="{BB962C8B-B14F-4D97-AF65-F5344CB8AC3E}">
        <p14:creationId xmlns:p14="http://schemas.microsoft.com/office/powerpoint/2010/main" val="17006577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500"/>
                                        <p:tgtEl>
                                          <p:spTgt spid="3">
                                            <p:txEl>
                                              <p:pRg st="3" end="3"/>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fade">
                                      <p:cBhvr>
                                        <p:cTn id="19" dur="500"/>
                                        <p:tgtEl>
                                          <p:spTgt spid="3">
                                            <p:txEl>
                                              <p:pRg st="4" end="4"/>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500"/>
                                        <p:tgtEl>
                                          <p:spTgt spid="3">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animEffect transition="in" filter="fade">
                                      <p:cBhvr>
                                        <p:cTn id="27"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0"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06985" y="4103645"/>
            <a:ext cx="3511227" cy="256544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8" name="2 Grupo"/>
          <p:cNvGrpSpPr>
            <a:grpSpLocks/>
          </p:cNvGrpSpPr>
          <p:nvPr/>
        </p:nvGrpSpPr>
        <p:grpSpPr bwMode="auto">
          <a:xfrm>
            <a:off x="1258888" y="188913"/>
            <a:ext cx="7467600" cy="777875"/>
            <a:chOff x="0" y="0"/>
            <a:chExt cx="7467600" cy="777644"/>
          </a:xfrm>
        </p:grpSpPr>
        <p:sp>
          <p:nvSpPr>
            <p:cNvPr id="9" name="8 Rectángulo redondeado"/>
            <p:cNvSpPr/>
            <p:nvPr/>
          </p:nvSpPr>
          <p:spPr>
            <a:xfrm>
              <a:off x="0" y="0"/>
              <a:ext cx="7467600" cy="777644"/>
            </a:xfrm>
            <a:prstGeom prst="roundRect">
              <a:avLst/>
            </a:prstGeom>
            <a:solidFill>
              <a:srgbClr val="BED6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0" name="9 Rectángulo"/>
            <p:cNvSpPr/>
            <p:nvPr/>
          </p:nvSpPr>
          <p:spPr>
            <a:xfrm>
              <a:off x="38100" y="38089"/>
              <a:ext cx="7391400" cy="701467"/>
            </a:xfrm>
            <a:prstGeom prst="rect">
              <a:avLst/>
            </a:prstGeom>
          </p:spPr>
          <p:style>
            <a:lnRef idx="0">
              <a:scrgbClr r="0" g="0" b="0"/>
            </a:lnRef>
            <a:fillRef idx="0">
              <a:scrgbClr r="0" g="0" b="0"/>
            </a:fillRef>
            <a:effectRef idx="0">
              <a:scrgbClr r="0" g="0" b="0"/>
            </a:effectRef>
            <a:fontRef idx="minor">
              <a:schemeClr val="lt1"/>
            </a:fontRef>
          </p:style>
          <p:txBody>
            <a:bodyPr tIns="91440" bIns="91440" spcCol="1270" anchor="ctr"/>
            <a:lstStyle/>
            <a:p>
              <a:pPr defTabSz="1066800">
                <a:lnSpc>
                  <a:spcPct val="90000"/>
                </a:lnSpc>
                <a:spcAft>
                  <a:spcPct val="35000"/>
                </a:spcAft>
                <a:defRPr/>
              </a:pPr>
              <a:endParaRPr lang="es-ES" sz="2000" b="1" dirty="0">
                <a:solidFill>
                  <a:srgbClr val="FF0000"/>
                </a:solidFill>
              </a:endParaRPr>
            </a:p>
          </p:txBody>
        </p:sp>
      </p:grpSp>
      <p:sp>
        <p:nvSpPr>
          <p:cNvPr id="11" name="2 Rectángulo"/>
          <p:cNvSpPr>
            <a:spLocks noChangeArrowheads="1"/>
          </p:cNvSpPr>
          <p:nvPr/>
        </p:nvSpPr>
        <p:spPr bwMode="auto">
          <a:xfrm>
            <a:off x="1547813" y="347663"/>
            <a:ext cx="689887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D6EF2C"/>
              </a:buClr>
              <a:buChar char="&gt;"/>
              <a:defRPr sz="1400">
                <a:solidFill>
                  <a:srgbClr val="575757"/>
                </a:solidFill>
                <a:latin typeface="Arial" charset="0"/>
                <a:ea typeface="ＭＳ Ｐゴシック" pitchFamily="34" charset="-128"/>
              </a:defRPr>
            </a:lvl1pPr>
            <a:lvl2pPr marL="742950" indent="-285750" eaLnBrk="0" hangingPunct="0">
              <a:spcBef>
                <a:spcPct val="20000"/>
              </a:spcBef>
              <a:buChar char="–"/>
              <a:defRPr sz="1400">
                <a:solidFill>
                  <a:schemeClr val="tx1"/>
                </a:solidFill>
                <a:latin typeface="Arial" charset="0"/>
                <a:ea typeface="ＭＳ Ｐゴシック" pitchFamily="34" charset="-128"/>
              </a:defRPr>
            </a:lvl2pPr>
            <a:lvl3pPr marL="1143000" indent="-228600" eaLnBrk="0" hangingPunct="0">
              <a:spcBef>
                <a:spcPct val="20000"/>
              </a:spcBef>
              <a:buChar char="•"/>
              <a:defRPr sz="1400">
                <a:solidFill>
                  <a:schemeClr val="tx1"/>
                </a:solidFill>
                <a:latin typeface="Arial" charset="0"/>
                <a:ea typeface="ＭＳ Ｐゴシック" pitchFamily="34" charset="-128"/>
              </a:defRPr>
            </a:lvl3pPr>
            <a:lvl4pPr marL="1600200" indent="-228600" eaLnBrk="0" hangingPunct="0">
              <a:spcBef>
                <a:spcPct val="20000"/>
              </a:spcBef>
              <a:buChar char="–"/>
              <a:defRPr sz="1400">
                <a:solidFill>
                  <a:schemeClr val="tx1"/>
                </a:solidFill>
                <a:latin typeface="Arial" charset="0"/>
                <a:ea typeface="ＭＳ Ｐゴシック" pitchFamily="34" charset="-128"/>
              </a:defRPr>
            </a:lvl4pPr>
            <a:lvl5pPr marL="2057400" indent="-228600" eaLnBrk="0" hangingPunct="0">
              <a:spcBef>
                <a:spcPct val="20000"/>
              </a:spcBef>
              <a:buChar char="»"/>
              <a:defRPr sz="14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9pPr>
          </a:lstStyle>
          <a:p>
            <a:pPr eaLnBrk="1" hangingPunct="1">
              <a:spcBef>
                <a:spcPct val="0"/>
              </a:spcBef>
              <a:buClrTx/>
              <a:buFontTx/>
              <a:buNone/>
            </a:pPr>
            <a:r>
              <a:rPr lang="es-ES" altLang="es-ES" sz="2400" dirty="0">
                <a:solidFill>
                  <a:schemeClr val="tx1"/>
                </a:solidFill>
              </a:rPr>
              <a:t>Plan Estratégico de la PAC en España (PEPAC)</a:t>
            </a:r>
          </a:p>
        </p:txBody>
      </p:sp>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520" y="1196752"/>
            <a:ext cx="3346698" cy="3302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1"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18212" y="966788"/>
            <a:ext cx="3146376" cy="46549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 name="3 Imagen">
            <a:extLst>
              <a:ext uri="{FF2B5EF4-FFF2-40B4-BE49-F238E27FC236}">
                <a16:creationId xmlns:a16="http://schemas.microsoft.com/office/drawing/2014/main" id="{155BD3EC-FD75-7ABA-39EB-43F89388EA2A}"/>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p:blipFill>
        <p:spPr>
          <a:xfrm>
            <a:off x="510542" y="5949280"/>
            <a:ext cx="1572892" cy="496636"/>
          </a:xfrm>
          <a:prstGeom prst="rect">
            <a:avLst/>
          </a:prstGeom>
        </p:spPr>
      </p:pic>
    </p:spTree>
    <p:extLst>
      <p:ext uri="{BB962C8B-B14F-4D97-AF65-F5344CB8AC3E}">
        <p14:creationId xmlns:p14="http://schemas.microsoft.com/office/powerpoint/2010/main" val="34029876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4099"/>
                                        </p:tgtEl>
                                        <p:attrNameLst>
                                          <p:attrName>style.visibility</p:attrName>
                                        </p:attrNameLst>
                                      </p:cBhvr>
                                      <p:to>
                                        <p:strVal val="visible"/>
                                      </p:to>
                                    </p:set>
                                    <p:anim calcmode="lin" valueType="num">
                                      <p:cBhvr additive="base">
                                        <p:cTn id="7" dur="500" fill="hold"/>
                                        <p:tgtEl>
                                          <p:spTgt spid="4099"/>
                                        </p:tgtEl>
                                        <p:attrNameLst>
                                          <p:attrName>ppt_x</p:attrName>
                                        </p:attrNameLst>
                                      </p:cBhvr>
                                      <p:tavLst>
                                        <p:tav tm="0">
                                          <p:val>
                                            <p:strVal val="0-#ppt_w/2"/>
                                          </p:val>
                                        </p:tav>
                                        <p:tav tm="100000">
                                          <p:val>
                                            <p:strVal val="#ppt_x"/>
                                          </p:val>
                                        </p:tav>
                                      </p:tavLst>
                                    </p:anim>
                                    <p:anim calcmode="lin" valueType="num">
                                      <p:cBhvr additive="base">
                                        <p:cTn id="8" dur="500" fill="hold"/>
                                        <p:tgtEl>
                                          <p:spTgt spid="4099"/>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100"/>
                                        </p:tgtEl>
                                        <p:attrNameLst>
                                          <p:attrName>style.visibility</p:attrName>
                                        </p:attrNameLst>
                                      </p:cBhvr>
                                      <p:to>
                                        <p:strVal val="visible"/>
                                      </p:to>
                                    </p:set>
                                    <p:anim calcmode="lin" valueType="num">
                                      <p:cBhvr additive="base">
                                        <p:cTn id="13" dur="500" fill="hold"/>
                                        <p:tgtEl>
                                          <p:spTgt spid="4100"/>
                                        </p:tgtEl>
                                        <p:attrNameLst>
                                          <p:attrName>ppt_x</p:attrName>
                                        </p:attrNameLst>
                                      </p:cBhvr>
                                      <p:tavLst>
                                        <p:tav tm="0">
                                          <p:val>
                                            <p:strVal val="#ppt_x"/>
                                          </p:val>
                                        </p:tav>
                                        <p:tav tm="100000">
                                          <p:val>
                                            <p:strVal val="#ppt_x"/>
                                          </p:val>
                                        </p:tav>
                                      </p:tavLst>
                                    </p:anim>
                                    <p:anim calcmode="lin" valueType="num">
                                      <p:cBhvr additive="base">
                                        <p:cTn id="14" dur="500" fill="hold"/>
                                        <p:tgtEl>
                                          <p:spTgt spid="4100"/>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nodeType="clickEffect">
                                  <p:stCondLst>
                                    <p:cond delay="0"/>
                                  </p:stCondLst>
                                  <p:childTnLst>
                                    <p:set>
                                      <p:cBhvr>
                                        <p:cTn id="18" dur="1" fill="hold">
                                          <p:stCondLst>
                                            <p:cond delay="0"/>
                                          </p:stCondLst>
                                        </p:cTn>
                                        <p:tgtEl>
                                          <p:spTgt spid="4101"/>
                                        </p:tgtEl>
                                        <p:attrNameLst>
                                          <p:attrName>style.visibility</p:attrName>
                                        </p:attrNameLst>
                                      </p:cBhvr>
                                      <p:to>
                                        <p:strVal val="visible"/>
                                      </p:to>
                                    </p:set>
                                    <p:anim calcmode="lin" valueType="num">
                                      <p:cBhvr additive="base">
                                        <p:cTn id="19" dur="500" fill="hold"/>
                                        <p:tgtEl>
                                          <p:spTgt spid="4101"/>
                                        </p:tgtEl>
                                        <p:attrNameLst>
                                          <p:attrName>ppt_x</p:attrName>
                                        </p:attrNameLst>
                                      </p:cBhvr>
                                      <p:tavLst>
                                        <p:tav tm="0">
                                          <p:val>
                                            <p:strVal val="1+#ppt_w/2"/>
                                          </p:val>
                                        </p:tav>
                                        <p:tav tm="100000">
                                          <p:val>
                                            <p:strVal val="#ppt_x"/>
                                          </p:val>
                                        </p:tav>
                                      </p:tavLst>
                                    </p:anim>
                                    <p:anim calcmode="lin" valueType="num">
                                      <p:cBhvr additive="base">
                                        <p:cTn id="20" dur="500" fill="hold"/>
                                        <p:tgtEl>
                                          <p:spTgt spid="410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4" name="2 Grupo"/>
          <p:cNvGrpSpPr>
            <a:grpSpLocks/>
          </p:cNvGrpSpPr>
          <p:nvPr/>
        </p:nvGrpSpPr>
        <p:grpSpPr bwMode="auto">
          <a:xfrm>
            <a:off x="1258888" y="188913"/>
            <a:ext cx="7467600" cy="777875"/>
            <a:chOff x="0" y="0"/>
            <a:chExt cx="7467600" cy="777644"/>
          </a:xfrm>
        </p:grpSpPr>
        <p:sp>
          <p:nvSpPr>
            <p:cNvPr id="5" name="4 Rectángulo redondeado"/>
            <p:cNvSpPr/>
            <p:nvPr/>
          </p:nvSpPr>
          <p:spPr>
            <a:xfrm>
              <a:off x="0" y="0"/>
              <a:ext cx="7467600" cy="777644"/>
            </a:xfrm>
            <a:prstGeom prst="roundRect">
              <a:avLst/>
            </a:prstGeom>
            <a:solidFill>
              <a:srgbClr val="BED6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6" name="5 Rectángulo"/>
            <p:cNvSpPr/>
            <p:nvPr/>
          </p:nvSpPr>
          <p:spPr>
            <a:xfrm>
              <a:off x="38100" y="38089"/>
              <a:ext cx="7391400" cy="701467"/>
            </a:xfrm>
            <a:prstGeom prst="rect">
              <a:avLst/>
            </a:prstGeom>
          </p:spPr>
          <p:style>
            <a:lnRef idx="0">
              <a:scrgbClr r="0" g="0" b="0"/>
            </a:lnRef>
            <a:fillRef idx="0">
              <a:scrgbClr r="0" g="0" b="0"/>
            </a:fillRef>
            <a:effectRef idx="0">
              <a:scrgbClr r="0" g="0" b="0"/>
            </a:effectRef>
            <a:fontRef idx="minor">
              <a:schemeClr val="lt1"/>
            </a:fontRef>
          </p:style>
          <p:txBody>
            <a:bodyPr tIns="91440" bIns="91440" spcCol="1270" anchor="ctr"/>
            <a:lstStyle/>
            <a:p>
              <a:pPr defTabSz="1066800">
                <a:lnSpc>
                  <a:spcPct val="90000"/>
                </a:lnSpc>
                <a:spcAft>
                  <a:spcPct val="35000"/>
                </a:spcAft>
                <a:defRPr/>
              </a:pPr>
              <a:r>
                <a:rPr lang="es-ES" b="1" dirty="0">
                  <a:solidFill>
                    <a:schemeClr val="tx2"/>
                  </a:solidFill>
                </a:rPr>
                <a:t>Reforma PAC: calendario </a:t>
              </a:r>
              <a:endParaRPr lang="es-ES" sz="2000" b="1" dirty="0">
                <a:solidFill>
                  <a:srgbClr val="FF0000"/>
                </a:solidFill>
              </a:endParaRPr>
            </a:p>
          </p:txBody>
        </p:sp>
      </p:grpSp>
      <p:grpSp>
        <p:nvGrpSpPr>
          <p:cNvPr id="7" name="2 Grupo"/>
          <p:cNvGrpSpPr>
            <a:grpSpLocks/>
          </p:cNvGrpSpPr>
          <p:nvPr/>
        </p:nvGrpSpPr>
        <p:grpSpPr bwMode="auto">
          <a:xfrm>
            <a:off x="1258888" y="188913"/>
            <a:ext cx="7467600" cy="777875"/>
            <a:chOff x="0" y="0"/>
            <a:chExt cx="7467600" cy="777644"/>
          </a:xfrm>
        </p:grpSpPr>
        <p:sp>
          <p:nvSpPr>
            <p:cNvPr id="8" name="7 Rectángulo redondeado"/>
            <p:cNvSpPr/>
            <p:nvPr/>
          </p:nvSpPr>
          <p:spPr>
            <a:xfrm>
              <a:off x="0" y="0"/>
              <a:ext cx="7467600" cy="777644"/>
            </a:xfrm>
            <a:prstGeom prst="roundRect">
              <a:avLst/>
            </a:prstGeom>
            <a:solidFill>
              <a:srgbClr val="BED6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9" name="8 Rectángulo"/>
            <p:cNvSpPr/>
            <p:nvPr/>
          </p:nvSpPr>
          <p:spPr>
            <a:xfrm>
              <a:off x="38100" y="38089"/>
              <a:ext cx="7391400" cy="701467"/>
            </a:xfrm>
            <a:prstGeom prst="rect">
              <a:avLst/>
            </a:prstGeom>
          </p:spPr>
          <p:style>
            <a:lnRef idx="0">
              <a:scrgbClr r="0" g="0" b="0"/>
            </a:lnRef>
            <a:fillRef idx="0">
              <a:scrgbClr r="0" g="0" b="0"/>
            </a:fillRef>
            <a:effectRef idx="0">
              <a:scrgbClr r="0" g="0" b="0"/>
            </a:effectRef>
            <a:fontRef idx="minor">
              <a:schemeClr val="lt1"/>
            </a:fontRef>
          </p:style>
          <p:txBody>
            <a:bodyPr tIns="91440" bIns="91440" spcCol="1270" anchor="ctr"/>
            <a:lstStyle/>
            <a:p>
              <a:pPr defTabSz="1066800">
                <a:lnSpc>
                  <a:spcPct val="90000"/>
                </a:lnSpc>
                <a:spcAft>
                  <a:spcPct val="35000"/>
                </a:spcAft>
                <a:defRPr/>
              </a:pPr>
              <a:endParaRPr lang="es-ES" sz="2000" b="1" dirty="0">
                <a:solidFill>
                  <a:srgbClr val="FF0000"/>
                </a:solidFill>
              </a:endParaRPr>
            </a:p>
          </p:txBody>
        </p:sp>
      </p:grpSp>
      <p:sp>
        <p:nvSpPr>
          <p:cNvPr id="12" name="2 Rectángulo"/>
          <p:cNvSpPr>
            <a:spLocks noChangeArrowheads="1"/>
          </p:cNvSpPr>
          <p:nvPr/>
        </p:nvSpPr>
        <p:spPr bwMode="auto">
          <a:xfrm>
            <a:off x="1547813" y="347663"/>
            <a:ext cx="548701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D6EF2C"/>
              </a:buClr>
              <a:buChar char="&gt;"/>
              <a:defRPr sz="1400">
                <a:solidFill>
                  <a:srgbClr val="575757"/>
                </a:solidFill>
                <a:latin typeface="Arial" charset="0"/>
                <a:ea typeface="ＭＳ Ｐゴシック" pitchFamily="34" charset="-128"/>
              </a:defRPr>
            </a:lvl1pPr>
            <a:lvl2pPr marL="742950" indent="-285750" eaLnBrk="0" hangingPunct="0">
              <a:spcBef>
                <a:spcPct val="20000"/>
              </a:spcBef>
              <a:buChar char="–"/>
              <a:defRPr sz="1400">
                <a:solidFill>
                  <a:schemeClr val="tx1"/>
                </a:solidFill>
                <a:latin typeface="Arial" charset="0"/>
                <a:ea typeface="ＭＳ Ｐゴシック" pitchFamily="34" charset="-128"/>
              </a:defRPr>
            </a:lvl2pPr>
            <a:lvl3pPr marL="1143000" indent="-228600" eaLnBrk="0" hangingPunct="0">
              <a:spcBef>
                <a:spcPct val="20000"/>
              </a:spcBef>
              <a:buChar char="•"/>
              <a:defRPr sz="1400">
                <a:solidFill>
                  <a:schemeClr val="tx1"/>
                </a:solidFill>
                <a:latin typeface="Arial" charset="0"/>
                <a:ea typeface="ＭＳ Ｐゴシック" pitchFamily="34" charset="-128"/>
              </a:defRPr>
            </a:lvl3pPr>
            <a:lvl4pPr marL="1600200" indent="-228600" eaLnBrk="0" hangingPunct="0">
              <a:spcBef>
                <a:spcPct val="20000"/>
              </a:spcBef>
              <a:buChar char="–"/>
              <a:defRPr sz="1400">
                <a:solidFill>
                  <a:schemeClr val="tx1"/>
                </a:solidFill>
                <a:latin typeface="Arial" charset="0"/>
                <a:ea typeface="ＭＳ Ｐゴシック" pitchFamily="34" charset="-128"/>
              </a:defRPr>
            </a:lvl4pPr>
            <a:lvl5pPr marL="2057400" indent="-228600" eaLnBrk="0" hangingPunct="0">
              <a:spcBef>
                <a:spcPct val="20000"/>
              </a:spcBef>
              <a:buChar char="»"/>
              <a:defRPr sz="14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9pPr>
          </a:lstStyle>
          <a:p>
            <a:pPr eaLnBrk="1" hangingPunct="1">
              <a:spcBef>
                <a:spcPct val="0"/>
              </a:spcBef>
              <a:buClrTx/>
              <a:buFontTx/>
              <a:buNone/>
            </a:pPr>
            <a:r>
              <a:rPr lang="es-ES" altLang="es-ES" sz="2400" dirty="0">
                <a:solidFill>
                  <a:schemeClr val="tx1"/>
                </a:solidFill>
              </a:rPr>
              <a:t>Nuevo sistema de pagos PAC 2023-27</a:t>
            </a:r>
          </a:p>
        </p:txBody>
      </p:sp>
      <p:pic>
        <p:nvPicPr>
          <p:cNvPr id="13" name="Imagen 1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564" y="1124744"/>
            <a:ext cx="8944566" cy="4680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2 Multiplicar"/>
          <p:cNvSpPr/>
          <p:nvPr/>
        </p:nvSpPr>
        <p:spPr>
          <a:xfrm>
            <a:off x="7452320" y="4149080"/>
            <a:ext cx="1403648" cy="1584176"/>
          </a:xfrm>
          <a:prstGeom prst="mathMultiply">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 name="1 CuadroTexto"/>
          <p:cNvSpPr txBox="1"/>
          <p:nvPr/>
        </p:nvSpPr>
        <p:spPr>
          <a:xfrm>
            <a:off x="1115616" y="1145839"/>
            <a:ext cx="6893633" cy="523220"/>
          </a:xfrm>
          <a:prstGeom prst="rect">
            <a:avLst/>
          </a:prstGeom>
          <a:solidFill>
            <a:schemeClr val="bg1"/>
          </a:solidFill>
        </p:spPr>
        <p:txBody>
          <a:bodyPr wrap="square" rtlCol="0">
            <a:spAutoFit/>
          </a:bodyPr>
          <a:lstStyle/>
          <a:p>
            <a:pPr algn="ctr"/>
            <a:r>
              <a:rPr lang="es-ES" sz="2800" b="1" dirty="0"/>
              <a:t>Pagos directos 2015-2022 vs 2023-2027</a:t>
            </a:r>
          </a:p>
        </p:txBody>
      </p:sp>
      <p:pic>
        <p:nvPicPr>
          <p:cNvPr id="10" name="3 Imagen">
            <a:extLst>
              <a:ext uri="{FF2B5EF4-FFF2-40B4-BE49-F238E27FC236}">
                <a16:creationId xmlns:a16="http://schemas.microsoft.com/office/drawing/2014/main" id="{C3A9144B-74E7-106E-75A6-9C5D136BCE7D}"/>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510542" y="5949280"/>
            <a:ext cx="1572892" cy="496636"/>
          </a:xfrm>
          <a:prstGeom prst="rect">
            <a:avLst/>
          </a:prstGeom>
        </p:spPr>
      </p:pic>
    </p:spTree>
    <p:extLst>
      <p:ext uri="{BB962C8B-B14F-4D97-AF65-F5344CB8AC3E}">
        <p14:creationId xmlns:p14="http://schemas.microsoft.com/office/powerpoint/2010/main" val="36612328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2 Grupo"/>
          <p:cNvGrpSpPr>
            <a:grpSpLocks/>
          </p:cNvGrpSpPr>
          <p:nvPr/>
        </p:nvGrpSpPr>
        <p:grpSpPr bwMode="auto">
          <a:xfrm>
            <a:off x="1258888" y="188913"/>
            <a:ext cx="7467600" cy="777875"/>
            <a:chOff x="0" y="0"/>
            <a:chExt cx="7467600" cy="777644"/>
          </a:xfrm>
        </p:grpSpPr>
        <p:sp>
          <p:nvSpPr>
            <p:cNvPr id="5" name="4 Rectángulo redondeado"/>
            <p:cNvSpPr/>
            <p:nvPr/>
          </p:nvSpPr>
          <p:spPr>
            <a:xfrm>
              <a:off x="0" y="0"/>
              <a:ext cx="7467600" cy="777644"/>
            </a:xfrm>
            <a:prstGeom prst="roundRect">
              <a:avLst/>
            </a:prstGeom>
            <a:solidFill>
              <a:srgbClr val="BED6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6" name="5 Rectángulo"/>
            <p:cNvSpPr/>
            <p:nvPr/>
          </p:nvSpPr>
          <p:spPr>
            <a:xfrm>
              <a:off x="38100" y="38089"/>
              <a:ext cx="7391400" cy="701467"/>
            </a:xfrm>
            <a:prstGeom prst="rect">
              <a:avLst/>
            </a:prstGeom>
          </p:spPr>
          <p:style>
            <a:lnRef idx="0">
              <a:scrgbClr r="0" g="0" b="0"/>
            </a:lnRef>
            <a:fillRef idx="0">
              <a:scrgbClr r="0" g="0" b="0"/>
            </a:fillRef>
            <a:effectRef idx="0">
              <a:scrgbClr r="0" g="0" b="0"/>
            </a:effectRef>
            <a:fontRef idx="minor">
              <a:schemeClr val="lt1"/>
            </a:fontRef>
          </p:style>
          <p:txBody>
            <a:bodyPr tIns="91440" bIns="91440" spcCol="1270" anchor="ctr"/>
            <a:lstStyle/>
            <a:p>
              <a:pPr defTabSz="1066800">
                <a:lnSpc>
                  <a:spcPct val="90000"/>
                </a:lnSpc>
                <a:spcAft>
                  <a:spcPct val="35000"/>
                </a:spcAft>
                <a:defRPr/>
              </a:pPr>
              <a:r>
                <a:rPr lang="es-ES" b="1" dirty="0">
                  <a:solidFill>
                    <a:schemeClr val="tx2"/>
                  </a:solidFill>
                </a:rPr>
                <a:t>Reforma PAC: calendario </a:t>
              </a:r>
              <a:endParaRPr lang="es-ES" sz="2000" b="1" dirty="0">
                <a:solidFill>
                  <a:srgbClr val="FF0000"/>
                </a:solidFill>
              </a:endParaRPr>
            </a:p>
          </p:txBody>
        </p:sp>
      </p:grpSp>
      <p:grpSp>
        <p:nvGrpSpPr>
          <p:cNvPr id="7" name="2 Grupo"/>
          <p:cNvGrpSpPr>
            <a:grpSpLocks/>
          </p:cNvGrpSpPr>
          <p:nvPr/>
        </p:nvGrpSpPr>
        <p:grpSpPr bwMode="auto">
          <a:xfrm>
            <a:off x="1258888" y="188913"/>
            <a:ext cx="7467600" cy="777875"/>
            <a:chOff x="0" y="0"/>
            <a:chExt cx="7467600" cy="777644"/>
          </a:xfrm>
        </p:grpSpPr>
        <p:sp>
          <p:nvSpPr>
            <p:cNvPr id="8" name="7 Rectángulo redondeado"/>
            <p:cNvSpPr/>
            <p:nvPr/>
          </p:nvSpPr>
          <p:spPr>
            <a:xfrm>
              <a:off x="0" y="0"/>
              <a:ext cx="7467600" cy="777644"/>
            </a:xfrm>
            <a:prstGeom prst="roundRect">
              <a:avLst/>
            </a:prstGeom>
            <a:solidFill>
              <a:srgbClr val="BED6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9" name="8 Rectángulo"/>
            <p:cNvSpPr/>
            <p:nvPr/>
          </p:nvSpPr>
          <p:spPr>
            <a:xfrm>
              <a:off x="38100" y="38089"/>
              <a:ext cx="7391400" cy="701467"/>
            </a:xfrm>
            <a:prstGeom prst="rect">
              <a:avLst/>
            </a:prstGeom>
          </p:spPr>
          <p:style>
            <a:lnRef idx="0">
              <a:scrgbClr r="0" g="0" b="0"/>
            </a:lnRef>
            <a:fillRef idx="0">
              <a:scrgbClr r="0" g="0" b="0"/>
            </a:fillRef>
            <a:effectRef idx="0">
              <a:scrgbClr r="0" g="0" b="0"/>
            </a:effectRef>
            <a:fontRef idx="minor">
              <a:schemeClr val="lt1"/>
            </a:fontRef>
          </p:style>
          <p:txBody>
            <a:bodyPr tIns="91440" bIns="91440" spcCol="1270" anchor="ctr"/>
            <a:lstStyle/>
            <a:p>
              <a:pPr defTabSz="1066800">
                <a:lnSpc>
                  <a:spcPct val="90000"/>
                </a:lnSpc>
                <a:spcAft>
                  <a:spcPct val="35000"/>
                </a:spcAft>
                <a:defRPr/>
              </a:pPr>
              <a:endParaRPr lang="es-ES" sz="2000" b="1" dirty="0">
                <a:solidFill>
                  <a:srgbClr val="FF0000"/>
                </a:solidFill>
              </a:endParaRPr>
            </a:p>
          </p:txBody>
        </p:sp>
      </p:grpSp>
      <p:sp>
        <p:nvSpPr>
          <p:cNvPr id="12" name="2 Rectángulo"/>
          <p:cNvSpPr>
            <a:spLocks noChangeArrowheads="1"/>
          </p:cNvSpPr>
          <p:nvPr/>
        </p:nvSpPr>
        <p:spPr bwMode="auto">
          <a:xfrm>
            <a:off x="1547813" y="347663"/>
            <a:ext cx="548701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D6EF2C"/>
              </a:buClr>
              <a:buChar char="&gt;"/>
              <a:defRPr sz="1400">
                <a:solidFill>
                  <a:srgbClr val="575757"/>
                </a:solidFill>
                <a:latin typeface="Arial" charset="0"/>
                <a:ea typeface="ＭＳ Ｐゴシック" pitchFamily="34" charset="-128"/>
              </a:defRPr>
            </a:lvl1pPr>
            <a:lvl2pPr marL="742950" indent="-285750" eaLnBrk="0" hangingPunct="0">
              <a:spcBef>
                <a:spcPct val="20000"/>
              </a:spcBef>
              <a:buChar char="–"/>
              <a:defRPr sz="1400">
                <a:solidFill>
                  <a:schemeClr val="tx1"/>
                </a:solidFill>
                <a:latin typeface="Arial" charset="0"/>
                <a:ea typeface="ＭＳ Ｐゴシック" pitchFamily="34" charset="-128"/>
              </a:defRPr>
            </a:lvl2pPr>
            <a:lvl3pPr marL="1143000" indent="-228600" eaLnBrk="0" hangingPunct="0">
              <a:spcBef>
                <a:spcPct val="20000"/>
              </a:spcBef>
              <a:buChar char="•"/>
              <a:defRPr sz="1400">
                <a:solidFill>
                  <a:schemeClr val="tx1"/>
                </a:solidFill>
                <a:latin typeface="Arial" charset="0"/>
                <a:ea typeface="ＭＳ Ｐゴシック" pitchFamily="34" charset="-128"/>
              </a:defRPr>
            </a:lvl3pPr>
            <a:lvl4pPr marL="1600200" indent="-228600" eaLnBrk="0" hangingPunct="0">
              <a:spcBef>
                <a:spcPct val="20000"/>
              </a:spcBef>
              <a:buChar char="–"/>
              <a:defRPr sz="1400">
                <a:solidFill>
                  <a:schemeClr val="tx1"/>
                </a:solidFill>
                <a:latin typeface="Arial" charset="0"/>
                <a:ea typeface="ＭＳ Ｐゴシック" pitchFamily="34" charset="-128"/>
              </a:defRPr>
            </a:lvl4pPr>
            <a:lvl5pPr marL="2057400" indent="-228600" eaLnBrk="0" hangingPunct="0">
              <a:spcBef>
                <a:spcPct val="20000"/>
              </a:spcBef>
              <a:buChar char="»"/>
              <a:defRPr sz="14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9pPr>
          </a:lstStyle>
          <a:p>
            <a:pPr eaLnBrk="1" hangingPunct="1">
              <a:spcBef>
                <a:spcPct val="0"/>
              </a:spcBef>
              <a:buClrTx/>
              <a:buFontTx/>
              <a:buNone/>
            </a:pPr>
            <a:r>
              <a:rPr lang="es-ES" altLang="es-ES" sz="2400" dirty="0">
                <a:solidFill>
                  <a:schemeClr val="tx1"/>
                </a:solidFill>
              </a:rPr>
              <a:t>Nuevo sistema de pagos PAC 2023-27</a:t>
            </a:r>
          </a:p>
        </p:txBody>
      </p:sp>
      <p:pic>
        <p:nvPicPr>
          <p:cNvPr id="14" name="Imagen 4"/>
          <p:cNvPicPr>
            <a:picLocks noChangeAspect="1"/>
          </p:cNvPicPr>
          <p:nvPr/>
        </p:nvPicPr>
        <p:blipFill>
          <a:blip r:embed="rId2"/>
          <a:stretch>
            <a:fillRect/>
          </a:stretch>
        </p:blipFill>
        <p:spPr>
          <a:xfrm>
            <a:off x="1258566" y="1124744"/>
            <a:ext cx="7424449" cy="4751040"/>
          </a:xfrm>
          <a:prstGeom prst="rect">
            <a:avLst/>
          </a:prstGeom>
        </p:spPr>
      </p:pic>
      <p:pic>
        <p:nvPicPr>
          <p:cNvPr id="2" name="3 Imagen">
            <a:extLst>
              <a:ext uri="{FF2B5EF4-FFF2-40B4-BE49-F238E27FC236}">
                <a16:creationId xmlns:a16="http://schemas.microsoft.com/office/drawing/2014/main" id="{5FA0FA1E-7192-C1DE-D340-8A17978208C3}"/>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510542" y="5949280"/>
            <a:ext cx="1572892" cy="496636"/>
          </a:xfrm>
          <a:prstGeom prst="rect">
            <a:avLst/>
          </a:prstGeom>
        </p:spPr>
      </p:pic>
    </p:spTree>
    <p:extLst>
      <p:ext uri="{BB962C8B-B14F-4D97-AF65-F5344CB8AC3E}">
        <p14:creationId xmlns:p14="http://schemas.microsoft.com/office/powerpoint/2010/main" val="3701341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4" name="2 Grupo"/>
          <p:cNvGrpSpPr>
            <a:grpSpLocks/>
          </p:cNvGrpSpPr>
          <p:nvPr/>
        </p:nvGrpSpPr>
        <p:grpSpPr bwMode="auto">
          <a:xfrm>
            <a:off x="1258888" y="188913"/>
            <a:ext cx="7467600" cy="777875"/>
            <a:chOff x="0" y="0"/>
            <a:chExt cx="7467600" cy="777644"/>
          </a:xfrm>
        </p:grpSpPr>
        <p:sp>
          <p:nvSpPr>
            <p:cNvPr id="5" name="4 Rectángulo redondeado"/>
            <p:cNvSpPr/>
            <p:nvPr/>
          </p:nvSpPr>
          <p:spPr>
            <a:xfrm>
              <a:off x="0" y="0"/>
              <a:ext cx="7467600" cy="777644"/>
            </a:xfrm>
            <a:prstGeom prst="roundRect">
              <a:avLst/>
            </a:prstGeom>
            <a:solidFill>
              <a:srgbClr val="BED6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6" name="5 Rectángulo"/>
            <p:cNvSpPr/>
            <p:nvPr/>
          </p:nvSpPr>
          <p:spPr>
            <a:xfrm>
              <a:off x="38100" y="38089"/>
              <a:ext cx="7391400" cy="701467"/>
            </a:xfrm>
            <a:prstGeom prst="rect">
              <a:avLst/>
            </a:prstGeom>
          </p:spPr>
          <p:style>
            <a:lnRef idx="0">
              <a:scrgbClr r="0" g="0" b="0"/>
            </a:lnRef>
            <a:fillRef idx="0">
              <a:scrgbClr r="0" g="0" b="0"/>
            </a:fillRef>
            <a:effectRef idx="0">
              <a:scrgbClr r="0" g="0" b="0"/>
            </a:effectRef>
            <a:fontRef idx="minor">
              <a:schemeClr val="lt1"/>
            </a:fontRef>
          </p:style>
          <p:txBody>
            <a:bodyPr tIns="91440" bIns="91440" spcCol="1270" anchor="ctr"/>
            <a:lstStyle/>
            <a:p>
              <a:pPr defTabSz="1066800">
                <a:lnSpc>
                  <a:spcPct val="90000"/>
                </a:lnSpc>
                <a:spcAft>
                  <a:spcPct val="35000"/>
                </a:spcAft>
                <a:defRPr/>
              </a:pPr>
              <a:endParaRPr lang="es-ES" sz="2000" b="1" dirty="0">
                <a:solidFill>
                  <a:srgbClr val="FF0000"/>
                </a:solidFill>
              </a:endParaRPr>
            </a:p>
          </p:txBody>
        </p:sp>
      </p:grpSp>
      <p:sp>
        <p:nvSpPr>
          <p:cNvPr id="10" name="2 Rectángulo"/>
          <p:cNvSpPr>
            <a:spLocks noChangeArrowheads="1"/>
          </p:cNvSpPr>
          <p:nvPr/>
        </p:nvSpPr>
        <p:spPr bwMode="auto">
          <a:xfrm>
            <a:off x="1547813" y="347663"/>
            <a:ext cx="680987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D6EF2C"/>
              </a:buClr>
              <a:buChar char="&gt;"/>
              <a:defRPr sz="1400">
                <a:solidFill>
                  <a:srgbClr val="575757"/>
                </a:solidFill>
                <a:latin typeface="Arial" charset="0"/>
                <a:ea typeface="ＭＳ Ｐゴシック" pitchFamily="34" charset="-128"/>
              </a:defRPr>
            </a:lvl1pPr>
            <a:lvl2pPr marL="742950" indent="-285750" eaLnBrk="0" hangingPunct="0">
              <a:spcBef>
                <a:spcPct val="20000"/>
              </a:spcBef>
              <a:buChar char="–"/>
              <a:defRPr sz="1400">
                <a:solidFill>
                  <a:schemeClr val="tx1"/>
                </a:solidFill>
                <a:latin typeface="Arial" charset="0"/>
                <a:ea typeface="ＭＳ Ｐゴシック" pitchFamily="34" charset="-128"/>
              </a:defRPr>
            </a:lvl2pPr>
            <a:lvl3pPr marL="1143000" indent="-228600" eaLnBrk="0" hangingPunct="0">
              <a:spcBef>
                <a:spcPct val="20000"/>
              </a:spcBef>
              <a:buChar char="•"/>
              <a:defRPr sz="1400">
                <a:solidFill>
                  <a:schemeClr val="tx1"/>
                </a:solidFill>
                <a:latin typeface="Arial" charset="0"/>
                <a:ea typeface="ＭＳ Ｐゴシック" pitchFamily="34" charset="-128"/>
              </a:defRPr>
            </a:lvl3pPr>
            <a:lvl4pPr marL="1600200" indent="-228600" eaLnBrk="0" hangingPunct="0">
              <a:spcBef>
                <a:spcPct val="20000"/>
              </a:spcBef>
              <a:buChar char="–"/>
              <a:defRPr sz="1400">
                <a:solidFill>
                  <a:schemeClr val="tx1"/>
                </a:solidFill>
                <a:latin typeface="Arial" charset="0"/>
                <a:ea typeface="ＭＳ Ｐゴシック" pitchFamily="34" charset="-128"/>
              </a:defRPr>
            </a:lvl4pPr>
            <a:lvl5pPr marL="2057400" indent="-228600" eaLnBrk="0" hangingPunct="0">
              <a:spcBef>
                <a:spcPct val="20000"/>
              </a:spcBef>
              <a:buChar char="»"/>
              <a:defRPr sz="14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9pPr>
          </a:lstStyle>
          <a:p>
            <a:pPr eaLnBrk="1" hangingPunct="1">
              <a:spcBef>
                <a:spcPct val="0"/>
              </a:spcBef>
              <a:buClrTx/>
              <a:buFontTx/>
              <a:buNone/>
            </a:pPr>
            <a:r>
              <a:rPr lang="es-ES" altLang="es-ES" sz="2400" dirty="0">
                <a:solidFill>
                  <a:schemeClr val="tx1"/>
                </a:solidFill>
              </a:rPr>
              <a:t>Nuevo sistema de pagos directos: Presupuesto</a:t>
            </a:r>
          </a:p>
        </p:txBody>
      </p:sp>
      <p:pic>
        <p:nvPicPr>
          <p:cNvPr id="11" name="10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1425" y="1991151"/>
            <a:ext cx="2829812" cy="4028649"/>
          </a:xfrm>
          <a:prstGeom prst="rect">
            <a:avLst/>
          </a:prstGeom>
        </p:spPr>
      </p:pic>
      <p:pic>
        <p:nvPicPr>
          <p:cNvPr id="1126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9433" y="1263891"/>
            <a:ext cx="2673796" cy="46382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11 CuadroTexto"/>
          <p:cNvSpPr txBox="1"/>
          <p:nvPr/>
        </p:nvSpPr>
        <p:spPr>
          <a:xfrm>
            <a:off x="4013378" y="4872406"/>
            <a:ext cx="1008112" cy="523220"/>
          </a:xfrm>
          <a:prstGeom prst="rect">
            <a:avLst/>
          </a:prstGeom>
          <a:noFill/>
        </p:spPr>
        <p:txBody>
          <a:bodyPr wrap="square" rtlCol="0">
            <a:spAutoFit/>
          </a:bodyPr>
          <a:lstStyle/>
          <a:p>
            <a:pPr algn="ctr"/>
            <a:r>
              <a:rPr lang="es-ES" sz="2800" b="1" dirty="0">
                <a:solidFill>
                  <a:srgbClr val="FF0000"/>
                </a:solidFill>
                <a:effectLst>
                  <a:outerShdw blurRad="38100" dist="38100" dir="2700000" algn="tl">
                    <a:srgbClr val="000000">
                      <a:alpha val="43137"/>
                    </a:srgbClr>
                  </a:outerShdw>
                </a:effectLst>
              </a:rPr>
              <a:t>ABRS</a:t>
            </a:r>
          </a:p>
        </p:txBody>
      </p:sp>
      <p:sp>
        <p:nvSpPr>
          <p:cNvPr id="14" name="13 CuadroTexto"/>
          <p:cNvSpPr txBox="1"/>
          <p:nvPr/>
        </p:nvSpPr>
        <p:spPr>
          <a:xfrm>
            <a:off x="3984576" y="3488747"/>
            <a:ext cx="1008112" cy="523220"/>
          </a:xfrm>
          <a:prstGeom prst="rect">
            <a:avLst/>
          </a:prstGeom>
          <a:noFill/>
        </p:spPr>
        <p:txBody>
          <a:bodyPr wrap="square" rtlCol="0">
            <a:spAutoFit/>
          </a:bodyPr>
          <a:lstStyle/>
          <a:p>
            <a:pPr algn="ctr"/>
            <a:r>
              <a:rPr lang="es-ES" sz="2800" b="1" dirty="0">
                <a:solidFill>
                  <a:srgbClr val="FFC000"/>
                </a:solidFill>
                <a:effectLst>
                  <a:outerShdw blurRad="38100" dist="38100" dir="2700000" algn="tl">
                    <a:srgbClr val="000000">
                      <a:alpha val="43137"/>
                    </a:srgbClr>
                  </a:outerShdw>
                </a:effectLst>
              </a:rPr>
              <a:t>ACR</a:t>
            </a:r>
          </a:p>
        </p:txBody>
      </p:sp>
      <p:sp>
        <p:nvSpPr>
          <p:cNvPr id="15" name="14 CuadroTexto"/>
          <p:cNvSpPr txBox="1"/>
          <p:nvPr/>
        </p:nvSpPr>
        <p:spPr>
          <a:xfrm>
            <a:off x="3983765" y="2636912"/>
            <a:ext cx="1008112" cy="523220"/>
          </a:xfrm>
          <a:prstGeom prst="rect">
            <a:avLst/>
          </a:prstGeom>
          <a:noFill/>
        </p:spPr>
        <p:txBody>
          <a:bodyPr wrap="square" rtlCol="0">
            <a:spAutoFit/>
          </a:bodyPr>
          <a:lstStyle/>
          <a:p>
            <a:pPr algn="ctr"/>
            <a:r>
              <a:rPr lang="es-ES" sz="2800" b="1" dirty="0">
                <a:solidFill>
                  <a:srgbClr val="00B0F0"/>
                </a:solidFill>
                <a:effectLst>
                  <a:outerShdw blurRad="38100" dist="38100" dir="2700000" algn="tl">
                    <a:srgbClr val="000000">
                      <a:alpha val="43137"/>
                    </a:srgbClr>
                  </a:outerShdw>
                </a:effectLst>
              </a:rPr>
              <a:t>PCJ</a:t>
            </a:r>
          </a:p>
        </p:txBody>
      </p:sp>
      <p:sp>
        <p:nvSpPr>
          <p:cNvPr id="16" name="15 CuadroTexto"/>
          <p:cNvSpPr txBox="1"/>
          <p:nvPr/>
        </p:nvSpPr>
        <p:spPr>
          <a:xfrm>
            <a:off x="3983765" y="2004606"/>
            <a:ext cx="1008112" cy="523220"/>
          </a:xfrm>
          <a:prstGeom prst="rect">
            <a:avLst/>
          </a:prstGeom>
          <a:noFill/>
        </p:spPr>
        <p:txBody>
          <a:bodyPr wrap="square" rtlCol="0">
            <a:spAutoFit/>
          </a:bodyPr>
          <a:lstStyle/>
          <a:p>
            <a:pPr algn="ctr"/>
            <a:r>
              <a:rPr lang="es-ES" sz="2800" b="1" dirty="0">
                <a:solidFill>
                  <a:srgbClr val="00B050"/>
                </a:solidFill>
                <a:effectLst>
                  <a:outerShdw blurRad="38100" dist="38100" dir="2700000" algn="tl">
                    <a:srgbClr val="000000">
                      <a:alpha val="43137"/>
                    </a:srgbClr>
                  </a:outerShdw>
                </a:effectLst>
              </a:rPr>
              <a:t>EE</a:t>
            </a:r>
          </a:p>
        </p:txBody>
      </p:sp>
      <p:sp>
        <p:nvSpPr>
          <p:cNvPr id="18" name="17 Cerrar llave"/>
          <p:cNvSpPr/>
          <p:nvPr/>
        </p:nvSpPr>
        <p:spPr>
          <a:xfrm>
            <a:off x="5021490" y="3645024"/>
            <a:ext cx="342598" cy="1656184"/>
          </a:xfrm>
          <a:prstGeom prst="rightBrace">
            <a:avLst/>
          </a:prstGeom>
          <a:ln w="28575">
            <a:solidFill>
              <a:srgbClr val="00B05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sz="3200" b="1" dirty="0"/>
          </a:p>
        </p:txBody>
      </p:sp>
      <p:sp>
        <p:nvSpPr>
          <p:cNvPr id="19" name="18 CuadroTexto"/>
          <p:cNvSpPr txBox="1"/>
          <p:nvPr/>
        </p:nvSpPr>
        <p:spPr>
          <a:xfrm>
            <a:off x="5652120" y="4221088"/>
            <a:ext cx="936104" cy="461665"/>
          </a:xfrm>
          <a:prstGeom prst="rect">
            <a:avLst/>
          </a:prstGeom>
          <a:noFill/>
        </p:spPr>
        <p:txBody>
          <a:bodyPr wrap="square" rtlCol="0">
            <a:spAutoFit/>
          </a:bodyPr>
          <a:lstStyle/>
          <a:p>
            <a:r>
              <a:rPr lang="es-ES" sz="2400" b="1" dirty="0"/>
              <a:t>60 %</a:t>
            </a:r>
          </a:p>
        </p:txBody>
      </p:sp>
      <p:sp>
        <p:nvSpPr>
          <p:cNvPr id="21" name="20 CuadroTexto"/>
          <p:cNvSpPr txBox="1"/>
          <p:nvPr/>
        </p:nvSpPr>
        <p:spPr>
          <a:xfrm>
            <a:off x="5580112" y="2717669"/>
            <a:ext cx="936104" cy="461665"/>
          </a:xfrm>
          <a:prstGeom prst="rect">
            <a:avLst/>
          </a:prstGeom>
          <a:noFill/>
        </p:spPr>
        <p:txBody>
          <a:bodyPr wrap="square" rtlCol="0">
            <a:spAutoFit/>
          </a:bodyPr>
          <a:lstStyle/>
          <a:p>
            <a:r>
              <a:rPr lang="es-ES" sz="2400" b="1" dirty="0">
                <a:solidFill>
                  <a:srgbClr val="00B0F0"/>
                </a:solidFill>
              </a:rPr>
              <a:t> 2 %</a:t>
            </a:r>
          </a:p>
        </p:txBody>
      </p:sp>
      <p:sp>
        <p:nvSpPr>
          <p:cNvPr id="22" name="21 CuadroTexto"/>
          <p:cNvSpPr txBox="1"/>
          <p:nvPr/>
        </p:nvSpPr>
        <p:spPr>
          <a:xfrm>
            <a:off x="5508104" y="2073287"/>
            <a:ext cx="936104" cy="461665"/>
          </a:xfrm>
          <a:prstGeom prst="rect">
            <a:avLst/>
          </a:prstGeom>
          <a:noFill/>
        </p:spPr>
        <p:txBody>
          <a:bodyPr wrap="square" rtlCol="0">
            <a:spAutoFit/>
          </a:bodyPr>
          <a:lstStyle/>
          <a:p>
            <a:r>
              <a:rPr lang="es-ES" sz="2400" b="1" dirty="0"/>
              <a:t> </a:t>
            </a:r>
            <a:r>
              <a:rPr lang="es-ES" sz="2400" b="1" dirty="0">
                <a:solidFill>
                  <a:srgbClr val="00B050"/>
                </a:solidFill>
              </a:rPr>
              <a:t>23 %</a:t>
            </a:r>
          </a:p>
        </p:txBody>
      </p:sp>
      <p:sp>
        <p:nvSpPr>
          <p:cNvPr id="23" name="22 Abrir llave"/>
          <p:cNvSpPr/>
          <p:nvPr/>
        </p:nvSpPr>
        <p:spPr>
          <a:xfrm>
            <a:off x="6660232" y="3645024"/>
            <a:ext cx="288032" cy="1656184"/>
          </a:xfrm>
          <a:prstGeom prst="leftBrace">
            <a:avLst/>
          </a:prstGeom>
          <a:ln w="28575">
            <a:solidFill>
              <a:srgbClr val="00B05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sp>
        <p:nvSpPr>
          <p:cNvPr id="25" name="24 CuadroTexto"/>
          <p:cNvSpPr txBox="1"/>
          <p:nvPr/>
        </p:nvSpPr>
        <p:spPr>
          <a:xfrm>
            <a:off x="6948264" y="3645024"/>
            <a:ext cx="2016224" cy="707886"/>
          </a:xfrm>
          <a:prstGeom prst="rect">
            <a:avLst/>
          </a:prstGeom>
          <a:noFill/>
        </p:spPr>
        <p:txBody>
          <a:bodyPr wrap="square" rtlCol="0">
            <a:spAutoFit/>
          </a:bodyPr>
          <a:lstStyle/>
          <a:p>
            <a:pPr algn="ctr"/>
            <a:r>
              <a:rPr lang="es-ES" sz="2000" dirty="0">
                <a:solidFill>
                  <a:srgbClr val="FFC000"/>
                </a:solidFill>
                <a:effectLst>
                  <a:outerShdw blurRad="38100" dist="38100" dir="2700000" algn="tl">
                    <a:srgbClr val="000000">
                      <a:alpha val="43137"/>
                    </a:srgbClr>
                  </a:outerShdw>
                </a:effectLst>
              </a:rPr>
              <a:t>10% del total </a:t>
            </a:r>
          </a:p>
          <a:p>
            <a:pPr algn="ctr"/>
            <a:r>
              <a:rPr lang="es-ES" sz="2000" dirty="0">
                <a:solidFill>
                  <a:srgbClr val="FFC000"/>
                </a:solidFill>
              </a:rPr>
              <a:t>(16,7% del 60%)</a:t>
            </a:r>
          </a:p>
        </p:txBody>
      </p:sp>
      <p:sp>
        <p:nvSpPr>
          <p:cNvPr id="26" name="25 CuadroTexto"/>
          <p:cNvSpPr txBox="1"/>
          <p:nvPr/>
        </p:nvSpPr>
        <p:spPr>
          <a:xfrm>
            <a:off x="6987210" y="4682753"/>
            <a:ext cx="1977278" cy="707886"/>
          </a:xfrm>
          <a:prstGeom prst="rect">
            <a:avLst/>
          </a:prstGeom>
          <a:noFill/>
        </p:spPr>
        <p:txBody>
          <a:bodyPr wrap="square" rtlCol="0">
            <a:spAutoFit/>
          </a:bodyPr>
          <a:lstStyle/>
          <a:p>
            <a:pPr algn="ctr"/>
            <a:r>
              <a:rPr lang="es-ES" sz="2000" dirty="0">
                <a:solidFill>
                  <a:srgbClr val="FF0000"/>
                </a:solidFill>
                <a:effectLst>
                  <a:outerShdw blurRad="38100" dist="38100" dir="2700000" algn="tl">
                    <a:srgbClr val="000000">
                      <a:alpha val="43137"/>
                    </a:srgbClr>
                  </a:outerShdw>
                </a:effectLst>
              </a:rPr>
              <a:t>50% del total </a:t>
            </a:r>
          </a:p>
          <a:p>
            <a:pPr algn="ctr"/>
            <a:r>
              <a:rPr lang="es-ES" sz="2000" dirty="0">
                <a:solidFill>
                  <a:srgbClr val="FF0000"/>
                </a:solidFill>
              </a:rPr>
              <a:t>(83,3% del 60%)</a:t>
            </a:r>
          </a:p>
        </p:txBody>
      </p:sp>
      <p:sp>
        <p:nvSpPr>
          <p:cNvPr id="27" name="26 CuadroTexto"/>
          <p:cNvSpPr txBox="1"/>
          <p:nvPr/>
        </p:nvSpPr>
        <p:spPr>
          <a:xfrm>
            <a:off x="5580112" y="5661248"/>
            <a:ext cx="936104" cy="461665"/>
          </a:xfrm>
          <a:prstGeom prst="rect">
            <a:avLst/>
          </a:prstGeom>
          <a:noFill/>
        </p:spPr>
        <p:txBody>
          <a:bodyPr wrap="square" rtlCol="0">
            <a:spAutoFit/>
          </a:bodyPr>
          <a:lstStyle/>
          <a:p>
            <a:r>
              <a:rPr lang="es-ES" sz="2400" b="1" dirty="0"/>
              <a:t>100 %</a:t>
            </a:r>
          </a:p>
        </p:txBody>
      </p:sp>
      <p:sp>
        <p:nvSpPr>
          <p:cNvPr id="28" name="27 CuadroTexto"/>
          <p:cNvSpPr txBox="1"/>
          <p:nvPr/>
        </p:nvSpPr>
        <p:spPr>
          <a:xfrm>
            <a:off x="3984576" y="1266460"/>
            <a:ext cx="1008112" cy="523220"/>
          </a:xfrm>
          <a:prstGeom prst="rect">
            <a:avLst/>
          </a:prstGeom>
          <a:noFill/>
        </p:spPr>
        <p:txBody>
          <a:bodyPr wrap="square" rtlCol="0">
            <a:spAutoFit/>
          </a:bodyPr>
          <a:lstStyle/>
          <a:p>
            <a:pPr algn="ctr"/>
            <a:r>
              <a:rPr lang="es-ES" sz="2800" b="1" dirty="0">
                <a:solidFill>
                  <a:srgbClr val="7030A0"/>
                </a:solidFill>
                <a:effectLst>
                  <a:outerShdw blurRad="38100" dist="38100" dir="2700000" algn="tl">
                    <a:srgbClr val="000000">
                      <a:alpha val="43137"/>
                    </a:srgbClr>
                  </a:outerShdw>
                </a:effectLst>
              </a:rPr>
              <a:t>AA</a:t>
            </a:r>
          </a:p>
        </p:txBody>
      </p:sp>
      <p:sp>
        <p:nvSpPr>
          <p:cNvPr id="29" name="28 CuadroTexto"/>
          <p:cNvSpPr txBox="1"/>
          <p:nvPr/>
        </p:nvSpPr>
        <p:spPr>
          <a:xfrm>
            <a:off x="5456110" y="1322131"/>
            <a:ext cx="936104" cy="461665"/>
          </a:xfrm>
          <a:prstGeom prst="rect">
            <a:avLst/>
          </a:prstGeom>
          <a:noFill/>
        </p:spPr>
        <p:txBody>
          <a:bodyPr wrap="square" rtlCol="0">
            <a:spAutoFit/>
          </a:bodyPr>
          <a:lstStyle/>
          <a:p>
            <a:r>
              <a:rPr lang="es-ES" sz="2400" b="1" dirty="0">
                <a:solidFill>
                  <a:srgbClr val="7030A0"/>
                </a:solidFill>
              </a:rPr>
              <a:t> 15 %</a:t>
            </a:r>
          </a:p>
        </p:txBody>
      </p:sp>
      <p:pic>
        <p:nvPicPr>
          <p:cNvPr id="2" name="3 Imagen">
            <a:extLst>
              <a:ext uri="{FF2B5EF4-FFF2-40B4-BE49-F238E27FC236}">
                <a16:creationId xmlns:a16="http://schemas.microsoft.com/office/drawing/2014/main" id="{C2509520-1498-D890-715E-01FB76A44CC7}"/>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510542" y="5949280"/>
            <a:ext cx="1572892" cy="496636"/>
          </a:xfrm>
          <a:prstGeom prst="rect">
            <a:avLst/>
          </a:prstGeom>
        </p:spPr>
      </p:pic>
    </p:spTree>
    <p:extLst>
      <p:ext uri="{BB962C8B-B14F-4D97-AF65-F5344CB8AC3E}">
        <p14:creationId xmlns:p14="http://schemas.microsoft.com/office/powerpoint/2010/main" val="20997076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25"/>
                                        </p:tgtEl>
                                        <p:attrNameLst>
                                          <p:attrName>style.visibility</p:attrName>
                                        </p:attrNameLst>
                                      </p:cBhvr>
                                      <p:to>
                                        <p:strVal val="visible"/>
                                      </p:to>
                                    </p:set>
                                    <p:animEffect transition="in" filter="fade">
                                      <p:cBhvr>
                                        <p:cTn id="25" dur="500"/>
                                        <p:tgtEl>
                                          <p:spTgt spid="25"/>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26"/>
                                        </p:tgtEl>
                                        <p:attrNameLst>
                                          <p:attrName>style.visibility</p:attrName>
                                        </p:attrNameLst>
                                      </p:cBhvr>
                                      <p:to>
                                        <p:strVal val="visible"/>
                                      </p:to>
                                    </p:set>
                                    <p:animEffect transition="in" filter="fade">
                                      <p:cBhvr>
                                        <p:cTn id="30" dur="500"/>
                                        <p:tgtEl>
                                          <p:spTgt spid="26"/>
                                        </p:tgtEl>
                                      </p:cBhvr>
                                    </p:animEffec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5"/>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1"/>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6"/>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22"/>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28"/>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29"/>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p:bldP spid="15" grpId="0"/>
      <p:bldP spid="16" grpId="0"/>
      <p:bldP spid="18" grpId="0" animBg="1"/>
      <p:bldP spid="19" grpId="0"/>
      <p:bldP spid="21" grpId="0"/>
      <p:bldP spid="22" grpId="0"/>
      <p:bldP spid="23" grpId="0" animBg="1"/>
      <p:bldP spid="25" grpId="0"/>
      <p:bldP spid="26" grpId="0"/>
      <p:bldP spid="27" grpId="0"/>
      <p:bldP spid="28" grpId="0"/>
      <p:bldP spid="29" grpId="0"/>
    </p:bldLst>
  </p:timing>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4" name="2 Grupo"/>
          <p:cNvGrpSpPr>
            <a:grpSpLocks/>
          </p:cNvGrpSpPr>
          <p:nvPr/>
        </p:nvGrpSpPr>
        <p:grpSpPr bwMode="auto">
          <a:xfrm>
            <a:off x="1258888" y="188913"/>
            <a:ext cx="7467600" cy="777875"/>
            <a:chOff x="0" y="0"/>
            <a:chExt cx="7467600" cy="777644"/>
          </a:xfrm>
        </p:grpSpPr>
        <p:sp>
          <p:nvSpPr>
            <p:cNvPr id="5" name="4 Rectángulo redondeado"/>
            <p:cNvSpPr/>
            <p:nvPr/>
          </p:nvSpPr>
          <p:spPr>
            <a:xfrm>
              <a:off x="0" y="0"/>
              <a:ext cx="7467600" cy="777644"/>
            </a:xfrm>
            <a:prstGeom prst="roundRect">
              <a:avLst/>
            </a:prstGeom>
            <a:solidFill>
              <a:srgbClr val="BED6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6" name="5 Rectángulo"/>
            <p:cNvSpPr/>
            <p:nvPr/>
          </p:nvSpPr>
          <p:spPr>
            <a:xfrm>
              <a:off x="38100" y="38089"/>
              <a:ext cx="7391400" cy="701467"/>
            </a:xfrm>
            <a:prstGeom prst="rect">
              <a:avLst/>
            </a:prstGeom>
          </p:spPr>
          <p:style>
            <a:lnRef idx="0">
              <a:scrgbClr r="0" g="0" b="0"/>
            </a:lnRef>
            <a:fillRef idx="0">
              <a:scrgbClr r="0" g="0" b="0"/>
            </a:fillRef>
            <a:effectRef idx="0">
              <a:scrgbClr r="0" g="0" b="0"/>
            </a:effectRef>
            <a:fontRef idx="minor">
              <a:schemeClr val="lt1"/>
            </a:fontRef>
          </p:style>
          <p:txBody>
            <a:bodyPr tIns="91440" bIns="91440" spcCol="1270" anchor="ctr"/>
            <a:lstStyle/>
            <a:p>
              <a:pPr defTabSz="1066800">
                <a:lnSpc>
                  <a:spcPct val="90000"/>
                </a:lnSpc>
                <a:spcAft>
                  <a:spcPct val="35000"/>
                </a:spcAft>
                <a:defRPr/>
              </a:pPr>
              <a:endParaRPr lang="es-ES" sz="2000" b="1" dirty="0">
                <a:solidFill>
                  <a:srgbClr val="FF0000"/>
                </a:solidFill>
              </a:endParaRPr>
            </a:p>
          </p:txBody>
        </p:sp>
      </p:grpSp>
      <p:sp>
        <p:nvSpPr>
          <p:cNvPr id="10" name="2 Rectángulo"/>
          <p:cNvSpPr>
            <a:spLocks noChangeArrowheads="1"/>
          </p:cNvSpPr>
          <p:nvPr/>
        </p:nvSpPr>
        <p:spPr bwMode="auto">
          <a:xfrm>
            <a:off x="1547813" y="347663"/>
            <a:ext cx="680987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D6EF2C"/>
              </a:buClr>
              <a:buChar char="&gt;"/>
              <a:defRPr sz="1400">
                <a:solidFill>
                  <a:srgbClr val="575757"/>
                </a:solidFill>
                <a:latin typeface="Arial" charset="0"/>
                <a:ea typeface="ＭＳ Ｐゴシック" pitchFamily="34" charset="-128"/>
              </a:defRPr>
            </a:lvl1pPr>
            <a:lvl2pPr marL="742950" indent="-285750" eaLnBrk="0" hangingPunct="0">
              <a:spcBef>
                <a:spcPct val="20000"/>
              </a:spcBef>
              <a:buChar char="–"/>
              <a:defRPr sz="1400">
                <a:solidFill>
                  <a:schemeClr val="tx1"/>
                </a:solidFill>
                <a:latin typeface="Arial" charset="0"/>
                <a:ea typeface="ＭＳ Ｐゴシック" pitchFamily="34" charset="-128"/>
              </a:defRPr>
            </a:lvl2pPr>
            <a:lvl3pPr marL="1143000" indent="-228600" eaLnBrk="0" hangingPunct="0">
              <a:spcBef>
                <a:spcPct val="20000"/>
              </a:spcBef>
              <a:buChar char="•"/>
              <a:defRPr sz="1400">
                <a:solidFill>
                  <a:schemeClr val="tx1"/>
                </a:solidFill>
                <a:latin typeface="Arial" charset="0"/>
                <a:ea typeface="ＭＳ Ｐゴシック" pitchFamily="34" charset="-128"/>
              </a:defRPr>
            </a:lvl3pPr>
            <a:lvl4pPr marL="1600200" indent="-228600" eaLnBrk="0" hangingPunct="0">
              <a:spcBef>
                <a:spcPct val="20000"/>
              </a:spcBef>
              <a:buChar char="–"/>
              <a:defRPr sz="1400">
                <a:solidFill>
                  <a:schemeClr val="tx1"/>
                </a:solidFill>
                <a:latin typeface="Arial" charset="0"/>
                <a:ea typeface="ＭＳ Ｐゴシック" pitchFamily="34" charset="-128"/>
              </a:defRPr>
            </a:lvl4pPr>
            <a:lvl5pPr marL="2057400" indent="-228600" eaLnBrk="0" hangingPunct="0">
              <a:spcBef>
                <a:spcPct val="20000"/>
              </a:spcBef>
              <a:buChar char="»"/>
              <a:defRPr sz="14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9pPr>
          </a:lstStyle>
          <a:p>
            <a:pPr eaLnBrk="1" hangingPunct="1">
              <a:spcBef>
                <a:spcPct val="0"/>
              </a:spcBef>
              <a:buClrTx/>
              <a:buFontTx/>
              <a:buNone/>
            </a:pPr>
            <a:r>
              <a:rPr lang="es-ES" altLang="es-ES" sz="2400" dirty="0">
                <a:solidFill>
                  <a:schemeClr val="tx1"/>
                </a:solidFill>
              </a:rPr>
              <a:t>Nuevo sistema de pagos directos: Presupuesto</a:t>
            </a:r>
          </a:p>
        </p:txBody>
      </p:sp>
      <p:pic>
        <p:nvPicPr>
          <p:cNvPr id="5124"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62713" y="1485374"/>
            <a:ext cx="6390026" cy="30237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5"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94904" y="4651170"/>
            <a:ext cx="4157836" cy="113007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 name="3 Imagen">
            <a:extLst>
              <a:ext uri="{FF2B5EF4-FFF2-40B4-BE49-F238E27FC236}">
                <a16:creationId xmlns:a16="http://schemas.microsoft.com/office/drawing/2014/main" id="{125B2B6E-0A36-EC58-55E3-EE7E92A5DA2F}"/>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510542" y="5949280"/>
            <a:ext cx="1572892" cy="496636"/>
          </a:xfrm>
          <a:prstGeom prst="rect">
            <a:avLst/>
          </a:prstGeom>
        </p:spPr>
      </p:pic>
    </p:spTree>
    <p:extLst>
      <p:ext uri="{BB962C8B-B14F-4D97-AF65-F5344CB8AC3E}">
        <p14:creationId xmlns:p14="http://schemas.microsoft.com/office/powerpoint/2010/main" val="54709762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3 Imagen">
            <a:extLst>
              <a:ext uri="{FF2B5EF4-FFF2-40B4-BE49-F238E27FC236}">
                <a16:creationId xmlns:a16="http://schemas.microsoft.com/office/drawing/2014/main" id="{0A7F07AA-83F0-C0C3-589D-BEBBD9575E96}"/>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510542" y="5949280"/>
            <a:ext cx="1572892" cy="496636"/>
          </a:xfrm>
          <a:prstGeom prst="rect">
            <a:avLst/>
          </a:prstGeom>
        </p:spPr>
      </p:pic>
      <p:sp>
        <p:nvSpPr>
          <p:cNvPr id="2" name="1 Título"/>
          <p:cNvSpPr>
            <a:spLocks noGrp="1"/>
          </p:cNvSpPr>
          <p:nvPr>
            <p:ph type="title"/>
          </p:nvPr>
        </p:nvSpPr>
        <p:spPr/>
        <p:txBody>
          <a:bodyPr/>
          <a:lstStyle/>
          <a:p>
            <a:pPr lvl="1" algn="ctr" rtl="0">
              <a:spcBef>
                <a:spcPct val="0"/>
              </a:spcBef>
            </a:pPr>
            <a:r>
              <a:rPr lang="es-ES" dirty="0"/>
              <a:t>Plan estratégico</a:t>
            </a:r>
            <a:br>
              <a:rPr lang="es-ES" dirty="0"/>
            </a:br>
            <a:endParaRPr lang="es-ES" dirty="0"/>
          </a:p>
        </p:txBody>
      </p:sp>
      <p:sp>
        <p:nvSpPr>
          <p:cNvPr id="3" name="2 Marcador de contenido"/>
          <p:cNvSpPr>
            <a:spLocks noGrp="1"/>
          </p:cNvSpPr>
          <p:nvPr>
            <p:ph idx="1"/>
          </p:nvPr>
        </p:nvSpPr>
        <p:spPr>
          <a:xfrm>
            <a:off x="683568" y="1195264"/>
            <a:ext cx="8352928" cy="5042048"/>
          </a:xfrm>
        </p:spPr>
        <p:txBody>
          <a:bodyPr>
            <a:normAutofit fontScale="77500" lnSpcReduction="20000"/>
          </a:bodyPr>
          <a:lstStyle/>
          <a:p>
            <a:pPr lvl="1"/>
            <a:r>
              <a:rPr lang="es-ES" b="1" dirty="0"/>
              <a:t>Agricultor activo</a:t>
            </a:r>
          </a:p>
          <a:p>
            <a:pPr lvl="2"/>
            <a:r>
              <a:rPr lang="es-ES" dirty="0"/>
              <a:t>Totalmente desvirtuado ¿genuino, genuino+, profesional?</a:t>
            </a:r>
          </a:p>
          <a:p>
            <a:pPr lvl="2"/>
            <a:r>
              <a:rPr lang="es-ES" dirty="0"/>
              <a:t>Agricultor.</a:t>
            </a:r>
          </a:p>
          <a:p>
            <a:pPr lvl="3"/>
            <a:r>
              <a:rPr lang="es-ES" dirty="0"/>
              <a:t>Titular de explotación</a:t>
            </a:r>
          </a:p>
          <a:p>
            <a:pPr lvl="3"/>
            <a:r>
              <a:rPr lang="es-ES" dirty="0"/>
              <a:t>Ejerce actividad agraria y asume riesgo empresarial</a:t>
            </a:r>
          </a:p>
          <a:p>
            <a:pPr lvl="3"/>
            <a:endParaRPr lang="es-ES" dirty="0"/>
          </a:p>
          <a:p>
            <a:pPr lvl="2"/>
            <a:r>
              <a:rPr lang="es-ES" dirty="0"/>
              <a:t>3 vías de entrada (una de las tres es suficiente):	</a:t>
            </a:r>
          </a:p>
          <a:p>
            <a:pPr lvl="3"/>
            <a:r>
              <a:rPr lang="es-ES" dirty="0"/>
              <a:t>Seguridad Social Agraria por cuenta propia (físicas)</a:t>
            </a:r>
          </a:p>
          <a:p>
            <a:pPr lvl="3"/>
            <a:r>
              <a:rPr lang="es-ES" dirty="0"/>
              <a:t>Ingresos significativos de actividad agraria 25% (respecto a totales)</a:t>
            </a:r>
          </a:p>
          <a:p>
            <a:pPr lvl="4"/>
            <a:r>
              <a:rPr lang="es-ES" dirty="0"/>
              <a:t>También para personas jurídicas, sociedades, CB</a:t>
            </a:r>
          </a:p>
          <a:p>
            <a:pPr lvl="3"/>
            <a:r>
              <a:rPr lang="es-ES" dirty="0"/>
              <a:t>Haber recibido &lt;5.000 € de ayudas directas el año anterior (</a:t>
            </a:r>
            <a:r>
              <a:rPr lang="es-ES" sz="1500" dirty="0"/>
              <a:t>69% de perceptores)</a:t>
            </a:r>
            <a:endParaRPr lang="es-ES" dirty="0"/>
          </a:p>
          <a:p>
            <a:pPr lvl="4"/>
            <a:r>
              <a:rPr lang="es-ES" dirty="0"/>
              <a:t>También si reciben una explotación en estas condiciones</a:t>
            </a:r>
          </a:p>
          <a:p>
            <a:pPr lvl="3"/>
            <a:endParaRPr lang="es-ES" sz="1300" dirty="0"/>
          </a:p>
          <a:p>
            <a:pPr lvl="3"/>
            <a:r>
              <a:rPr lang="es-ES" dirty="0"/>
              <a:t>Excepto actividades de Lista negra</a:t>
            </a:r>
          </a:p>
          <a:p>
            <a:pPr lvl="3"/>
            <a:endParaRPr lang="es-ES" sz="900" dirty="0"/>
          </a:p>
          <a:p>
            <a:pPr lvl="3"/>
            <a:r>
              <a:rPr lang="es-ES" dirty="0"/>
              <a:t>Cooperativas (con objeto de explotación agropecuaria) lo son </a:t>
            </a:r>
            <a:r>
              <a:rPr lang="es-ES" dirty="0" err="1"/>
              <a:t>perse</a:t>
            </a:r>
            <a:endParaRPr lang="es-ES" dirty="0"/>
          </a:p>
          <a:p>
            <a:pPr lvl="1"/>
            <a:r>
              <a:rPr lang="es-ES" b="1" dirty="0"/>
              <a:t>Pequeños productores</a:t>
            </a:r>
          </a:p>
          <a:p>
            <a:pPr lvl="2"/>
            <a:r>
              <a:rPr lang="es-ES" sz="1900" dirty="0"/>
              <a:t>Desaparece</a:t>
            </a:r>
          </a:p>
          <a:p>
            <a:pPr lvl="2"/>
            <a:r>
              <a:rPr lang="es-ES" sz="1900" dirty="0"/>
              <a:t>Puede ceder los derechos en 2023 (son </a:t>
            </a:r>
            <a:r>
              <a:rPr lang="es-ES" sz="1900" dirty="0" err="1"/>
              <a:t>ag</a:t>
            </a:r>
            <a:r>
              <a:rPr lang="es-ES" sz="1900" dirty="0"/>
              <a:t> activos en 2023)</a:t>
            </a:r>
          </a:p>
          <a:p>
            <a:endParaRPr lang="es-ES" dirty="0"/>
          </a:p>
        </p:txBody>
      </p:sp>
      <p:grpSp>
        <p:nvGrpSpPr>
          <p:cNvPr id="4" name="2 Grupo"/>
          <p:cNvGrpSpPr>
            <a:grpSpLocks/>
          </p:cNvGrpSpPr>
          <p:nvPr/>
        </p:nvGrpSpPr>
        <p:grpSpPr bwMode="auto">
          <a:xfrm>
            <a:off x="1258888" y="188913"/>
            <a:ext cx="7467600" cy="777875"/>
            <a:chOff x="0" y="0"/>
            <a:chExt cx="7467600" cy="777644"/>
          </a:xfrm>
        </p:grpSpPr>
        <p:sp>
          <p:nvSpPr>
            <p:cNvPr id="5" name="4 Rectángulo redondeado"/>
            <p:cNvSpPr/>
            <p:nvPr/>
          </p:nvSpPr>
          <p:spPr>
            <a:xfrm>
              <a:off x="0" y="0"/>
              <a:ext cx="7467600" cy="777644"/>
            </a:xfrm>
            <a:prstGeom prst="roundRect">
              <a:avLst/>
            </a:prstGeom>
            <a:solidFill>
              <a:srgbClr val="BED6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6" name="5 Rectángulo"/>
            <p:cNvSpPr/>
            <p:nvPr/>
          </p:nvSpPr>
          <p:spPr>
            <a:xfrm>
              <a:off x="38100" y="38089"/>
              <a:ext cx="7391400" cy="701467"/>
            </a:xfrm>
            <a:prstGeom prst="rect">
              <a:avLst/>
            </a:prstGeom>
          </p:spPr>
          <p:style>
            <a:lnRef idx="0">
              <a:scrgbClr r="0" g="0" b="0"/>
            </a:lnRef>
            <a:fillRef idx="0">
              <a:scrgbClr r="0" g="0" b="0"/>
            </a:fillRef>
            <a:effectRef idx="0">
              <a:scrgbClr r="0" g="0" b="0"/>
            </a:effectRef>
            <a:fontRef idx="minor">
              <a:schemeClr val="lt1"/>
            </a:fontRef>
          </p:style>
          <p:txBody>
            <a:bodyPr tIns="91440" bIns="91440" spcCol="1270" anchor="ctr"/>
            <a:lstStyle/>
            <a:p>
              <a:pPr defTabSz="1066800">
                <a:lnSpc>
                  <a:spcPct val="90000"/>
                </a:lnSpc>
                <a:spcAft>
                  <a:spcPct val="35000"/>
                </a:spcAft>
                <a:defRPr/>
              </a:pPr>
              <a:endParaRPr lang="es-ES" sz="2000" b="1" dirty="0">
                <a:solidFill>
                  <a:srgbClr val="FF0000"/>
                </a:solidFill>
              </a:endParaRPr>
            </a:p>
          </p:txBody>
        </p:sp>
      </p:grpSp>
      <p:sp>
        <p:nvSpPr>
          <p:cNvPr id="7" name="2 Rectángulo"/>
          <p:cNvSpPr>
            <a:spLocks noChangeArrowheads="1"/>
          </p:cNvSpPr>
          <p:nvPr/>
        </p:nvSpPr>
        <p:spPr bwMode="auto">
          <a:xfrm>
            <a:off x="1547813" y="347663"/>
            <a:ext cx="452681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D6EF2C"/>
              </a:buClr>
              <a:buChar char="&gt;"/>
              <a:defRPr sz="1400">
                <a:solidFill>
                  <a:srgbClr val="575757"/>
                </a:solidFill>
                <a:latin typeface="Arial" charset="0"/>
                <a:ea typeface="ＭＳ Ｐゴシック" pitchFamily="34" charset="-128"/>
              </a:defRPr>
            </a:lvl1pPr>
            <a:lvl2pPr marL="742950" indent="-285750" eaLnBrk="0" hangingPunct="0">
              <a:spcBef>
                <a:spcPct val="20000"/>
              </a:spcBef>
              <a:buChar char="–"/>
              <a:defRPr sz="1400">
                <a:solidFill>
                  <a:schemeClr val="tx1"/>
                </a:solidFill>
                <a:latin typeface="Arial" charset="0"/>
                <a:ea typeface="ＭＳ Ｐゴシック" pitchFamily="34" charset="-128"/>
              </a:defRPr>
            </a:lvl2pPr>
            <a:lvl3pPr marL="1143000" indent="-228600" eaLnBrk="0" hangingPunct="0">
              <a:spcBef>
                <a:spcPct val="20000"/>
              </a:spcBef>
              <a:buChar char="•"/>
              <a:defRPr sz="1400">
                <a:solidFill>
                  <a:schemeClr val="tx1"/>
                </a:solidFill>
                <a:latin typeface="Arial" charset="0"/>
                <a:ea typeface="ＭＳ Ｐゴシック" pitchFamily="34" charset="-128"/>
              </a:defRPr>
            </a:lvl3pPr>
            <a:lvl4pPr marL="1600200" indent="-228600" eaLnBrk="0" hangingPunct="0">
              <a:spcBef>
                <a:spcPct val="20000"/>
              </a:spcBef>
              <a:buChar char="–"/>
              <a:defRPr sz="1400">
                <a:solidFill>
                  <a:schemeClr val="tx1"/>
                </a:solidFill>
                <a:latin typeface="Arial" charset="0"/>
                <a:ea typeface="ＭＳ Ｐゴシック" pitchFamily="34" charset="-128"/>
              </a:defRPr>
            </a:lvl4pPr>
            <a:lvl5pPr marL="2057400" indent="-228600" eaLnBrk="0" hangingPunct="0">
              <a:spcBef>
                <a:spcPct val="20000"/>
              </a:spcBef>
              <a:buChar char="»"/>
              <a:defRPr sz="14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9pPr>
          </a:lstStyle>
          <a:p>
            <a:pPr eaLnBrk="1" hangingPunct="1">
              <a:spcBef>
                <a:spcPct val="0"/>
              </a:spcBef>
              <a:buClrTx/>
              <a:buFontTx/>
              <a:buNone/>
            </a:pPr>
            <a:r>
              <a:rPr lang="es-ES" altLang="es-ES" sz="2400" dirty="0">
                <a:solidFill>
                  <a:schemeClr val="tx1"/>
                </a:solidFill>
              </a:rPr>
              <a:t>La nueva PAC: conceptos clave</a:t>
            </a:r>
          </a:p>
        </p:txBody>
      </p:sp>
    </p:spTree>
    <p:extLst>
      <p:ext uri="{BB962C8B-B14F-4D97-AF65-F5344CB8AC3E}">
        <p14:creationId xmlns:p14="http://schemas.microsoft.com/office/powerpoint/2010/main" val="11988765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 calcmode="lin" valueType="num">
                                      <p:cBhvr additive="base">
                                        <p:cTn id="2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 calcmode="lin" valueType="num">
                                      <p:cBhvr additive="base">
                                        <p:cTn id="31"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6" end="6"/>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anim calcmode="lin" valueType="num">
                                      <p:cBhvr additive="base">
                                        <p:cTn id="35"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7" end="7"/>
                                            </p:txEl>
                                          </p:spTgt>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anim calcmode="lin" valueType="num">
                                      <p:cBhvr additive="base">
                                        <p:cTn id="39"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3">
                                            <p:txEl>
                                              <p:pRg st="8" end="8"/>
                                            </p:txEl>
                                          </p:spTgt>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anim calcmode="lin" valueType="num">
                                      <p:cBhvr additive="base">
                                        <p:cTn id="43"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9" end="9"/>
                                            </p:txEl>
                                          </p:spTgt>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anim calcmode="lin" valueType="num">
                                      <p:cBhvr additive="base">
                                        <p:cTn id="47"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3">
                                            <p:txEl>
                                              <p:pRg st="10" end="10"/>
                                            </p:txEl>
                                          </p:spTgt>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3">
                                            <p:txEl>
                                              <p:pRg st="11" end="11"/>
                                            </p:txEl>
                                          </p:spTgt>
                                        </p:tgtEl>
                                        <p:attrNameLst>
                                          <p:attrName>style.visibility</p:attrName>
                                        </p:attrNameLst>
                                      </p:cBhvr>
                                      <p:to>
                                        <p:strVal val="visible"/>
                                      </p:to>
                                    </p:set>
                                    <p:anim calcmode="lin" valueType="num">
                                      <p:cBhvr additive="base">
                                        <p:cTn id="51"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3">
                                            <p:txEl>
                                              <p:pRg st="11" end="11"/>
                                            </p:txEl>
                                          </p:spTgt>
                                        </p:tgtEl>
                                        <p:attrNameLst>
                                          <p:attrName>ppt_y</p:attrName>
                                        </p:attrNameLst>
                                      </p:cBhvr>
                                      <p:tavLst>
                                        <p:tav tm="0">
                                          <p:val>
                                            <p:strVal val="1+#ppt_h/2"/>
                                          </p:val>
                                        </p:tav>
                                        <p:tav tm="100000">
                                          <p:val>
                                            <p:strVal val="#ppt_y"/>
                                          </p:val>
                                        </p:tav>
                                      </p:tavLst>
                                    </p:anim>
                                  </p:childTnLst>
                                </p:cTn>
                              </p:par>
                              <p:par>
                                <p:cTn id="53" presetID="2" presetClass="entr" presetSubtype="4" fill="hold" nodeType="withEffect">
                                  <p:stCondLst>
                                    <p:cond delay="0"/>
                                  </p:stCondLst>
                                  <p:childTnLst>
                                    <p:set>
                                      <p:cBhvr>
                                        <p:cTn id="54" dur="1" fill="hold">
                                          <p:stCondLst>
                                            <p:cond delay="0"/>
                                          </p:stCondLst>
                                        </p:cTn>
                                        <p:tgtEl>
                                          <p:spTgt spid="3">
                                            <p:txEl>
                                              <p:pRg st="13" end="13"/>
                                            </p:txEl>
                                          </p:spTgt>
                                        </p:tgtEl>
                                        <p:attrNameLst>
                                          <p:attrName>style.visibility</p:attrName>
                                        </p:attrNameLst>
                                      </p:cBhvr>
                                      <p:to>
                                        <p:strVal val="visible"/>
                                      </p:to>
                                    </p:set>
                                    <p:anim calcmode="lin" valueType="num">
                                      <p:cBhvr additive="base">
                                        <p:cTn id="55" dur="500" fill="hold"/>
                                        <p:tgtEl>
                                          <p:spTgt spid="3">
                                            <p:txEl>
                                              <p:pRg st="13" end="13"/>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13" end="13"/>
                                            </p:txEl>
                                          </p:spTgt>
                                        </p:tgtEl>
                                        <p:attrNameLst>
                                          <p:attrName>ppt_y</p:attrName>
                                        </p:attrNameLst>
                                      </p:cBhvr>
                                      <p:tavLst>
                                        <p:tav tm="0">
                                          <p:val>
                                            <p:strVal val="1+#ppt_h/2"/>
                                          </p:val>
                                        </p:tav>
                                        <p:tav tm="100000">
                                          <p:val>
                                            <p:strVal val="#ppt_y"/>
                                          </p:val>
                                        </p:tav>
                                      </p:tavLst>
                                    </p:anim>
                                  </p:childTnLst>
                                </p:cTn>
                              </p:par>
                              <p:par>
                                <p:cTn id="57" presetID="2" presetClass="entr" presetSubtype="4" fill="hold" nodeType="withEffect">
                                  <p:stCondLst>
                                    <p:cond delay="0"/>
                                  </p:stCondLst>
                                  <p:childTnLst>
                                    <p:set>
                                      <p:cBhvr>
                                        <p:cTn id="58" dur="1" fill="hold">
                                          <p:stCondLst>
                                            <p:cond delay="0"/>
                                          </p:stCondLst>
                                        </p:cTn>
                                        <p:tgtEl>
                                          <p:spTgt spid="3">
                                            <p:txEl>
                                              <p:pRg st="15" end="15"/>
                                            </p:txEl>
                                          </p:spTgt>
                                        </p:tgtEl>
                                        <p:attrNameLst>
                                          <p:attrName>style.visibility</p:attrName>
                                        </p:attrNameLst>
                                      </p:cBhvr>
                                      <p:to>
                                        <p:strVal val="visible"/>
                                      </p:to>
                                    </p:set>
                                    <p:anim calcmode="lin" valueType="num">
                                      <p:cBhvr additive="base">
                                        <p:cTn id="59" dur="500" fill="hold"/>
                                        <p:tgtEl>
                                          <p:spTgt spid="3">
                                            <p:txEl>
                                              <p:pRg st="15" end="15"/>
                                            </p:txEl>
                                          </p:spTgt>
                                        </p:tgtEl>
                                        <p:attrNameLst>
                                          <p:attrName>ppt_x</p:attrName>
                                        </p:attrNameLst>
                                      </p:cBhvr>
                                      <p:tavLst>
                                        <p:tav tm="0">
                                          <p:val>
                                            <p:strVal val="#ppt_x"/>
                                          </p:val>
                                        </p:tav>
                                        <p:tav tm="100000">
                                          <p:val>
                                            <p:strVal val="#ppt_x"/>
                                          </p:val>
                                        </p:tav>
                                      </p:tavLst>
                                    </p:anim>
                                    <p:anim calcmode="lin" valueType="num">
                                      <p:cBhvr additive="base">
                                        <p:cTn id="60" dur="500" fill="hold"/>
                                        <p:tgtEl>
                                          <p:spTgt spid="3">
                                            <p:txEl>
                                              <p:pRg st="15" end="15"/>
                                            </p:txEl>
                                          </p:spTgt>
                                        </p:tgtEl>
                                        <p:attrNameLst>
                                          <p:attrName>ppt_y</p:attrName>
                                        </p:attrNameLst>
                                      </p:cBhvr>
                                      <p:tavLst>
                                        <p:tav tm="0">
                                          <p:val>
                                            <p:strVal val="1+#ppt_h/2"/>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2" presetClass="entr" presetSubtype="4" fill="hold" nodeType="clickEffect">
                                  <p:stCondLst>
                                    <p:cond delay="0"/>
                                  </p:stCondLst>
                                  <p:childTnLst>
                                    <p:set>
                                      <p:cBhvr>
                                        <p:cTn id="64" dur="1" fill="hold">
                                          <p:stCondLst>
                                            <p:cond delay="0"/>
                                          </p:stCondLst>
                                        </p:cTn>
                                        <p:tgtEl>
                                          <p:spTgt spid="3">
                                            <p:txEl>
                                              <p:pRg st="16" end="16"/>
                                            </p:txEl>
                                          </p:spTgt>
                                        </p:tgtEl>
                                        <p:attrNameLst>
                                          <p:attrName>style.visibility</p:attrName>
                                        </p:attrNameLst>
                                      </p:cBhvr>
                                      <p:to>
                                        <p:strVal val="visible"/>
                                      </p:to>
                                    </p:set>
                                    <p:anim calcmode="lin" valueType="num">
                                      <p:cBhvr additive="base">
                                        <p:cTn id="65" dur="500" fill="hold"/>
                                        <p:tgtEl>
                                          <p:spTgt spid="3">
                                            <p:txEl>
                                              <p:pRg st="16" end="16"/>
                                            </p:txEl>
                                          </p:spTgt>
                                        </p:tgtEl>
                                        <p:attrNameLst>
                                          <p:attrName>ppt_x</p:attrName>
                                        </p:attrNameLst>
                                      </p:cBhvr>
                                      <p:tavLst>
                                        <p:tav tm="0">
                                          <p:val>
                                            <p:strVal val="#ppt_x"/>
                                          </p:val>
                                        </p:tav>
                                        <p:tav tm="100000">
                                          <p:val>
                                            <p:strVal val="#ppt_x"/>
                                          </p:val>
                                        </p:tav>
                                      </p:tavLst>
                                    </p:anim>
                                    <p:anim calcmode="lin" valueType="num">
                                      <p:cBhvr additive="base">
                                        <p:cTn id="66" dur="500" fill="hold"/>
                                        <p:tgtEl>
                                          <p:spTgt spid="3">
                                            <p:txEl>
                                              <p:pRg st="16" end="16"/>
                                            </p:txEl>
                                          </p:spTgt>
                                        </p:tgtEl>
                                        <p:attrNameLst>
                                          <p:attrName>ppt_y</p:attrName>
                                        </p:attrNameLst>
                                      </p:cBhvr>
                                      <p:tavLst>
                                        <p:tav tm="0">
                                          <p:val>
                                            <p:strVal val="1+#ppt_h/2"/>
                                          </p:val>
                                        </p:tav>
                                        <p:tav tm="100000">
                                          <p:val>
                                            <p:strVal val="#ppt_y"/>
                                          </p:val>
                                        </p:tav>
                                      </p:tavLst>
                                    </p:anim>
                                  </p:childTnLst>
                                </p:cTn>
                              </p:par>
                              <p:par>
                                <p:cTn id="67" presetID="2" presetClass="entr" presetSubtype="4" fill="hold" nodeType="withEffect">
                                  <p:stCondLst>
                                    <p:cond delay="0"/>
                                  </p:stCondLst>
                                  <p:childTnLst>
                                    <p:set>
                                      <p:cBhvr>
                                        <p:cTn id="68" dur="1" fill="hold">
                                          <p:stCondLst>
                                            <p:cond delay="0"/>
                                          </p:stCondLst>
                                        </p:cTn>
                                        <p:tgtEl>
                                          <p:spTgt spid="3">
                                            <p:txEl>
                                              <p:pRg st="17" end="17"/>
                                            </p:txEl>
                                          </p:spTgt>
                                        </p:tgtEl>
                                        <p:attrNameLst>
                                          <p:attrName>style.visibility</p:attrName>
                                        </p:attrNameLst>
                                      </p:cBhvr>
                                      <p:to>
                                        <p:strVal val="visible"/>
                                      </p:to>
                                    </p:set>
                                    <p:anim calcmode="lin" valueType="num">
                                      <p:cBhvr additive="base">
                                        <p:cTn id="69" dur="500" fill="hold"/>
                                        <p:tgtEl>
                                          <p:spTgt spid="3">
                                            <p:txEl>
                                              <p:pRg st="17" end="17"/>
                                            </p:txEl>
                                          </p:spTgt>
                                        </p:tgtEl>
                                        <p:attrNameLst>
                                          <p:attrName>ppt_x</p:attrName>
                                        </p:attrNameLst>
                                      </p:cBhvr>
                                      <p:tavLst>
                                        <p:tav tm="0">
                                          <p:val>
                                            <p:strVal val="#ppt_x"/>
                                          </p:val>
                                        </p:tav>
                                        <p:tav tm="100000">
                                          <p:val>
                                            <p:strVal val="#ppt_x"/>
                                          </p:val>
                                        </p:tav>
                                      </p:tavLst>
                                    </p:anim>
                                    <p:anim calcmode="lin" valueType="num">
                                      <p:cBhvr additive="base">
                                        <p:cTn id="70" dur="500" fill="hold"/>
                                        <p:tgtEl>
                                          <p:spTgt spid="3">
                                            <p:txEl>
                                              <p:pRg st="17" end="17"/>
                                            </p:txEl>
                                          </p:spTgt>
                                        </p:tgtEl>
                                        <p:attrNameLst>
                                          <p:attrName>ppt_y</p:attrName>
                                        </p:attrNameLst>
                                      </p:cBhvr>
                                      <p:tavLst>
                                        <p:tav tm="0">
                                          <p:val>
                                            <p:strVal val="1+#ppt_h/2"/>
                                          </p:val>
                                        </p:tav>
                                        <p:tav tm="100000">
                                          <p:val>
                                            <p:strVal val="#ppt_y"/>
                                          </p:val>
                                        </p:tav>
                                      </p:tavLst>
                                    </p:anim>
                                  </p:childTnLst>
                                </p:cTn>
                              </p:par>
                              <p:par>
                                <p:cTn id="71" presetID="2" presetClass="entr" presetSubtype="4" fill="hold" nodeType="withEffect">
                                  <p:stCondLst>
                                    <p:cond delay="0"/>
                                  </p:stCondLst>
                                  <p:childTnLst>
                                    <p:set>
                                      <p:cBhvr>
                                        <p:cTn id="72" dur="1" fill="hold">
                                          <p:stCondLst>
                                            <p:cond delay="0"/>
                                          </p:stCondLst>
                                        </p:cTn>
                                        <p:tgtEl>
                                          <p:spTgt spid="3">
                                            <p:txEl>
                                              <p:pRg st="18" end="18"/>
                                            </p:txEl>
                                          </p:spTgt>
                                        </p:tgtEl>
                                        <p:attrNameLst>
                                          <p:attrName>style.visibility</p:attrName>
                                        </p:attrNameLst>
                                      </p:cBhvr>
                                      <p:to>
                                        <p:strVal val="visible"/>
                                      </p:to>
                                    </p:set>
                                    <p:anim calcmode="lin" valueType="num">
                                      <p:cBhvr additive="base">
                                        <p:cTn id="73" dur="500" fill="hold"/>
                                        <p:tgtEl>
                                          <p:spTgt spid="3">
                                            <p:txEl>
                                              <p:pRg st="18" end="18"/>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3">
                                            <p:txEl>
                                              <p:pRg st="18" end="1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638417" y="1124744"/>
            <a:ext cx="8229600" cy="4525963"/>
          </a:xfrm>
        </p:spPr>
        <p:txBody>
          <a:bodyPr>
            <a:normAutofit/>
          </a:bodyPr>
          <a:lstStyle/>
          <a:p>
            <a:pPr lvl="1"/>
            <a:r>
              <a:rPr lang="es-ES" dirty="0"/>
              <a:t>Regionalización</a:t>
            </a:r>
          </a:p>
          <a:p>
            <a:pPr lvl="2"/>
            <a:r>
              <a:rPr lang="es-ES" dirty="0"/>
              <a:t>20 regiones</a:t>
            </a:r>
          </a:p>
          <a:p>
            <a:pPr lvl="2"/>
            <a:r>
              <a:rPr lang="es-ES" dirty="0"/>
              <a:t>Tipos:</a:t>
            </a:r>
          </a:p>
          <a:p>
            <a:endParaRPr lang="es-ES"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7560" y="2492896"/>
            <a:ext cx="8448675" cy="24669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5" name="2 Grupo"/>
          <p:cNvGrpSpPr>
            <a:grpSpLocks/>
          </p:cNvGrpSpPr>
          <p:nvPr/>
        </p:nvGrpSpPr>
        <p:grpSpPr bwMode="auto">
          <a:xfrm>
            <a:off x="1258888" y="188913"/>
            <a:ext cx="7467600" cy="777875"/>
            <a:chOff x="0" y="0"/>
            <a:chExt cx="7467600" cy="777644"/>
          </a:xfrm>
        </p:grpSpPr>
        <p:sp>
          <p:nvSpPr>
            <p:cNvPr id="6" name="5 Rectángulo redondeado"/>
            <p:cNvSpPr/>
            <p:nvPr/>
          </p:nvSpPr>
          <p:spPr>
            <a:xfrm>
              <a:off x="0" y="0"/>
              <a:ext cx="7467600" cy="777644"/>
            </a:xfrm>
            <a:prstGeom prst="roundRect">
              <a:avLst/>
            </a:prstGeom>
            <a:solidFill>
              <a:srgbClr val="BED6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7" name="6 Rectángulo"/>
            <p:cNvSpPr/>
            <p:nvPr/>
          </p:nvSpPr>
          <p:spPr>
            <a:xfrm>
              <a:off x="38100" y="38089"/>
              <a:ext cx="7391400" cy="701467"/>
            </a:xfrm>
            <a:prstGeom prst="rect">
              <a:avLst/>
            </a:prstGeom>
          </p:spPr>
          <p:style>
            <a:lnRef idx="0">
              <a:scrgbClr r="0" g="0" b="0"/>
            </a:lnRef>
            <a:fillRef idx="0">
              <a:scrgbClr r="0" g="0" b="0"/>
            </a:fillRef>
            <a:effectRef idx="0">
              <a:scrgbClr r="0" g="0" b="0"/>
            </a:effectRef>
            <a:fontRef idx="minor">
              <a:schemeClr val="lt1"/>
            </a:fontRef>
          </p:style>
          <p:txBody>
            <a:bodyPr tIns="91440" bIns="91440" spcCol="1270" anchor="ctr"/>
            <a:lstStyle/>
            <a:p>
              <a:pPr defTabSz="1066800">
                <a:lnSpc>
                  <a:spcPct val="90000"/>
                </a:lnSpc>
                <a:spcAft>
                  <a:spcPct val="35000"/>
                </a:spcAft>
                <a:defRPr/>
              </a:pPr>
              <a:endParaRPr lang="es-ES" sz="2000" b="1" dirty="0">
                <a:solidFill>
                  <a:srgbClr val="FF0000"/>
                </a:solidFill>
              </a:endParaRPr>
            </a:p>
          </p:txBody>
        </p:sp>
      </p:grpSp>
      <p:sp>
        <p:nvSpPr>
          <p:cNvPr id="8" name="2 Rectángulo"/>
          <p:cNvSpPr>
            <a:spLocks noChangeArrowheads="1"/>
          </p:cNvSpPr>
          <p:nvPr/>
        </p:nvSpPr>
        <p:spPr bwMode="auto">
          <a:xfrm>
            <a:off x="1547813" y="347663"/>
            <a:ext cx="452681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D6EF2C"/>
              </a:buClr>
              <a:buChar char="&gt;"/>
              <a:defRPr sz="1400">
                <a:solidFill>
                  <a:srgbClr val="575757"/>
                </a:solidFill>
                <a:latin typeface="Arial" charset="0"/>
                <a:ea typeface="ＭＳ Ｐゴシック" pitchFamily="34" charset="-128"/>
              </a:defRPr>
            </a:lvl1pPr>
            <a:lvl2pPr marL="742950" indent="-285750" eaLnBrk="0" hangingPunct="0">
              <a:spcBef>
                <a:spcPct val="20000"/>
              </a:spcBef>
              <a:buChar char="–"/>
              <a:defRPr sz="1400">
                <a:solidFill>
                  <a:schemeClr val="tx1"/>
                </a:solidFill>
                <a:latin typeface="Arial" charset="0"/>
                <a:ea typeface="ＭＳ Ｐゴシック" pitchFamily="34" charset="-128"/>
              </a:defRPr>
            </a:lvl2pPr>
            <a:lvl3pPr marL="1143000" indent="-228600" eaLnBrk="0" hangingPunct="0">
              <a:spcBef>
                <a:spcPct val="20000"/>
              </a:spcBef>
              <a:buChar char="•"/>
              <a:defRPr sz="1400">
                <a:solidFill>
                  <a:schemeClr val="tx1"/>
                </a:solidFill>
                <a:latin typeface="Arial" charset="0"/>
                <a:ea typeface="ＭＳ Ｐゴシック" pitchFamily="34" charset="-128"/>
              </a:defRPr>
            </a:lvl3pPr>
            <a:lvl4pPr marL="1600200" indent="-228600" eaLnBrk="0" hangingPunct="0">
              <a:spcBef>
                <a:spcPct val="20000"/>
              </a:spcBef>
              <a:buChar char="–"/>
              <a:defRPr sz="1400">
                <a:solidFill>
                  <a:schemeClr val="tx1"/>
                </a:solidFill>
                <a:latin typeface="Arial" charset="0"/>
                <a:ea typeface="ＭＳ Ｐゴシック" pitchFamily="34" charset="-128"/>
              </a:defRPr>
            </a:lvl4pPr>
            <a:lvl5pPr marL="2057400" indent="-228600" eaLnBrk="0" hangingPunct="0">
              <a:spcBef>
                <a:spcPct val="20000"/>
              </a:spcBef>
              <a:buChar char="»"/>
              <a:defRPr sz="14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9pPr>
          </a:lstStyle>
          <a:p>
            <a:pPr eaLnBrk="1" hangingPunct="1">
              <a:spcBef>
                <a:spcPct val="0"/>
              </a:spcBef>
              <a:buClrTx/>
              <a:buFontTx/>
              <a:buNone/>
            </a:pPr>
            <a:r>
              <a:rPr lang="es-ES" altLang="es-ES" sz="2400" dirty="0">
                <a:solidFill>
                  <a:schemeClr val="tx1"/>
                </a:solidFill>
              </a:rPr>
              <a:t>La nueva PAC: conceptos clave</a:t>
            </a:r>
          </a:p>
        </p:txBody>
      </p:sp>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92280" y="555980"/>
            <a:ext cx="1200403" cy="17251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aphicFrame>
        <p:nvGraphicFramePr>
          <p:cNvPr id="10" name="Marcador de contenido 4">
            <a:extLst>
              <a:ext uri="{FF2B5EF4-FFF2-40B4-BE49-F238E27FC236}">
                <a16:creationId xmlns:a16="http://schemas.microsoft.com/office/drawing/2014/main" id="{D41CA481-F41F-4A8F-8FCA-BFD5D88C0C25}"/>
              </a:ext>
            </a:extLst>
          </p:cNvPr>
          <p:cNvGraphicFramePr>
            <a:graphicFrameLocks/>
          </p:cNvGraphicFramePr>
          <p:nvPr>
            <p:extLst>
              <p:ext uri="{D42A27DB-BD31-4B8C-83A1-F6EECF244321}">
                <p14:modId xmlns:p14="http://schemas.microsoft.com/office/powerpoint/2010/main" val="3574191180"/>
              </p:ext>
            </p:extLst>
          </p:nvPr>
        </p:nvGraphicFramePr>
        <p:xfrm>
          <a:off x="2396267" y="4986923"/>
          <a:ext cx="6214045" cy="1811405"/>
        </p:xfrm>
        <a:graphic>
          <a:graphicData uri="http://schemas.openxmlformats.org/drawingml/2006/table">
            <a:tbl>
              <a:tblPr firstRow="1" firstCol="1" bandRow="1">
                <a:tableStyleId>{5C22544A-7EE6-4342-B048-85BDC9FD1C3A}</a:tableStyleId>
              </a:tblPr>
              <a:tblGrid>
                <a:gridCol w="3270217">
                  <a:extLst>
                    <a:ext uri="{9D8B030D-6E8A-4147-A177-3AD203B41FA5}">
                      <a16:colId xmlns:a16="http://schemas.microsoft.com/office/drawing/2014/main" val="3410809317"/>
                    </a:ext>
                  </a:extLst>
                </a:gridCol>
                <a:gridCol w="1471914">
                  <a:extLst>
                    <a:ext uri="{9D8B030D-6E8A-4147-A177-3AD203B41FA5}">
                      <a16:colId xmlns:a16="http://schemas.microsoft.com/office/drawing/2014/main" val="256131410"/>
                    </a:ext>
                  </a:extLst>
                </a:gridCol>
                <a:gridCol w="1471914">
                  <a:extLst>
                    <a:ext uri="{9D8B030D-6E8A-4147-A177-3AD203B41FA5}">
                      <a16:colId xmlns:a16="http://schemas.microsoft.com/office/drawing/2014/main" val="1857593987"/>
                    </a:ext>
                  </a:extLst>
                </a:gridCol>
              </a:tblGrid>
              <a:tr h="386746">
                <a:tc gridSpan="3">
                  <a:txBody>
                    <a:bodyPr/>
                    <a:lstStyle/>
                    <a:p>
                      <a:pPr algn="ctr">
                        <a:lnSpc>
                          <a:spcPct val="107000"/>
                        </a:lnSpc>
                        <a:spcAft>
                          <a:spcPts val="800"/>
                        </a:spcAft>
                      </a:pPr>
                      <a:r>
                        <a:rPr lang="es-ES" sz="1200" dirty="0">
                          <a:effectLst/>
                        </a:rPr>
                        <a:t>NÚMERO DE REGIONES sin BALEARES QUE FORMA UNA REGIÓN ÚNICA (20)</a:t>
                      </a:r>
                      <a:endParaRPr lang="es-E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8968" marR="58968" marT="0" marB="0" anchor="b"/>
                </a:tc>
                <a:tc hMerge="1">
                  <a:txBody>
                    <a:bodyPr/>
                    <a:lstStyle/>
                    <a:p>
                      <a:endParaRPr lang="es-ES"/>
                    </a:p>
                  </a:txBody>
                  <a:tcPr/>
                </a:tc>
                <a:tc hMerge="1">
                  <a:txBody>
                    <a:bodyPr/>
                    <a:lstStyle/>
                    <a:p>
                      <a:endParaRPr lang="es-ES"/>
                    </a:p>
                  </a:txBody>
                  <a:tcPr/>
                </a:tc>
                <a:extLst>
                  <a:ext uri="{0D108BD9-81ED-4DB2-BD59-A6C34878D82A}">
                    <a16:rowId xmlns:a16="http://schemas.microsoft.com/office/drawing/2014/main" val="1983608238"/>
                  </a:ext>
                </a:extLst>
              </a:tr>
              <a:tr h="394635">
                <a:tc>
                  <a:txBody>
                    <a:bodyPr/>
                    <a:lstStyle/>
                    <a:p>
                      <a:pPr algn="ctr">
                        <a:lnSpc>
                          <a:spcPct val="107000"/>
                        </a:lnSpc>
                        <a:spcAft>
                          <a:spcPts val="800"/>
                        </a:spcAft>
                      </a:pPr>
                      <a:r>
                        <a:rPr lang="es-ES" sz="1200" dirty="0">
                          <a:effectLst/>
                        </a:rPr>
                        <a:t>TIPO</a:t>
                      </a:r>
                      <a:endParaRPr lang="es-E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8968" marR="58968" marT="0" marB="0" anchor="b"/>
                </a:tc>
                <a:tc>
                  <a:txBody>
                    <a:bodyPr/>
                    <a:lstStyle/>
                    <a:p>
                      <a:pPr algn="ctr">
                        <a:lnSpc>
                          <a:spcPct val="107000"/>
                        </a:lnSpc>
                        <a:spcAft>
                          <a:spcPts val="800"/>
                        </a:spcAft>
                      </a:pPr>
                      <a:r>
                        <a:rPr lang="es-ES" sz="1200" dirty="0">
                          <a:effectLst/>
                        </a:rPr>
                        <a:t>Situación actual 2015-2022</a:t>
                      </a:r>
                      <a:endParaRPr lang="es-E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8968" marR="58968" marT="0" marB="0" anchor="b"/>
                </a:tc>
                <a:tc>
                  <a:txBody>
                    <a:bodyPr/>
                    <a:lstStyle/>
                    <a:p>
                      <a:pPr algn="ctr">
                        <a:lnSpc>
                          <a:spcPct val="107000"/>
                        </a:lnSpc>
                        <a:spcAft>
                          <a:spcPts val="800"/>
                        </a:spcAft>
                      </a:pPr>
                      <a:r>
                        <a:rPr lang="es-ES" sz="1200" dirty="0">
                          <a:effectLst/>
                        </a:rPr>
                        <a:t>Situación futura 2023-2027</a:t>
                      </a:r>
                      <a:endParaRPr lang="es-E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8968" marR="58968" marT="0" marB="0" anchor="b"/>
                </a:tc>
                <a:extLst>
                  <a:ext uri="{0D108BD9-81ED-4DB2-BD59-A6C34878D82A}">
                    <a16:rowId xmlns:a16="http://schemas.microsoft.com/office/drawing/2014/main" val="3695354485"/>
                  </a:ext>
                </a:extLst>
              </a:tr>
              <a:tr h="205775">
                <a:tc>
                  <a:txBody>
                    <a:bodyPr/>
                    <a:lstStyle/>
                    <a:p>
                      <a:pPr algn="ctr">
                        <a:lnSpc>
                          <a:spcPct val="107000"/>
                        </a:lnSpc>
                        <a:spcAft>
                          <a:spcPts val="800"/>
                        </a:spcAft>
                      </a:pPr>
                      <a:r>
                        <a:rPr lang="es-ES" sz="1200" dirty="0">
                          <a:effectLst/>
                        </a:rPr>
                        <a:t>Tierras Arables de secano</a:t>
                      </a:r>
                      <a:endParaRPr lang="es-E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8968" marR="58968" marT="0" marB="0" anchor="b"/>
                </a:tc>
                <a:tc rowSpan="2">
                  <a:txBody>
                    <a:bodyPr/>
                    <a:lstStyle/>
                    <a:p>
                      <a:pPr algn="ctr">
                        <a:lnSpc>
                          <a:spcPct val="107000"/>
                        </a:lnSpc>
                        <a:spcAft>
                          <a:spcPts val="800"/>
                        </a:spcAft>
                      </a:pPr>
                      <a:r>
                        <a:rPr lang="es-ES" sz="1200" dirty="0">
                          <a:effectLst/>
                        </a:rPr>
                        <a:t>23</a:t>
                      </a:r>
                      <a:endParaRPr lang="es-E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8968" marR="58968" marT="0" marB="0" anchor="b"/>
                </a:tc>
                <a:tc>
                  <a:txBody>
                    <a:bodyPr/>
                    <a:lstStyle/>
                    <a:p>
                      <a:pPr algn="ctr">
                        <a:lnSpc>
                          <a:spcPct val="107000"/>
                        </a:lnSpc>
                        <a:spcAft>
                          <a:spcPts val="800"/>
                        </a:spcAft>
                      </a:pPr>
                      <a:r>
                        <a:rPr lang="es-ES" sz="1200" dirty="0">
                          <a:effectLst/>
                          <a:latin typeface="+mn-lt"/>
                          <a:ea typeface="Calibri" panose="020F0502020204030204" pitchFamily="34" charset="0"/>
                          <a:cs typeface="Times New Roman" panose="02020603050405020304" pitchFamily="18" charset="0"/>
                        </a:rPr>
                        <a:t>5</a:t>
                      </a:r>
                    </a:p>
                  </a:txBody>
                  <a:tcPr marL="58968" marR="58968" marT="0" marB="0" anchor="b"/>
                </a:tc>
                <a:extLst>
                  <a:ext uri="{0D108BD9-81ED-4DB2-BD59-A6C34878D82A}">
                    <a16:rowId xmlns:a16="http://schemas.microsoft.com/office/drawing/2014/main" val="2823893582"/>
                  </a:ext>
                </a:extLst>
              </a:tr>
              <a:tr h="205775">
                <a:tc>
                  <a:txBody>
                    <a:bodyPr/>
                    <a:lstStyle/>
                    <a:p>
                      <a:pPr algn="ctr">
                        <a:lnSpc>
                          <a:spcPct val="107000"/>
                        </a:lnSpc>
                        <a:spcAft>
                          <a:spcPts val="800"/>
                        </a:spcAft>
                      </a:pPr>
                      <a:r>
                        <a:rPr lang="es-ES" sz="1200" dirty="0">
                          <a:effectLst/>
                        </a:rPr>
                        <a:t>Tierras arables de regadío</a:t>
                      </a:r>
                      <a:endParaRPr lang="es-E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8968" marR="58968" marT="0" marB="0" anchor="b"/>
                </a:tc>
                <a:tc vMerge="1">
                  <a:txBody>
                    <a:bodyPr/>
                    <a:lstStyle/>
                    <a:p>
                      <a:endParaRPr lang="es-ES"/>
                    </a:p>
                  </a:txBody>
                  <a:tcPr/>
                </a:tc>
                <a:tc>
                  <a:txBody>
                    <a:bodyPr/>
                    <a:lstStyle/>
                    <a:p>
                      <a:pPr algn="ctr">
                        <a:lnSpc>
                          <a:spcPct val="107000"/>
                        </a:lnSpc>
                        <a:spcAft>
                          <a:spcPts val="800"/>
                        </a:spcAft>
                      </a:pPr>
                      <a:r>
                        <a:rPr lang="es-ES" sz="1200" dirty="0">
                          <a:effectLst/>
                        </a:rPr>
                        <a:t>5</a:t>
                      </a:r>
                      <a:endParaRPr lang="es-E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8968" marR="58968" marT="0" marB="0" anchor="b"/>
                </a:tc>
                <a:extLst>
                  <a:ext uri="{0D108BD9-81ED-4DB2-BD59-A6C34878D82A}">
                    <a16:rowId xmlns:a16="http://schemas.microsoft.com/office/drawing/2014/main" val="2442298517"/>
                  </a:ext>
                </a:extLst>
              </a:tr>
              <a:tr h="205775">
                <a:tc>
                  <a:txBody>
                    <a:bodyPr/>
                    <a:lstStyle/>
                    <a:p>
                      <a:pPr algn="ctr">
                        <a:lnSpc>
                          <a:spcPct val="107000"/>
                        </a:lnSpc>
                        <a:spcAft>
                          <a:spcPts val="800"/>
                        </a:spcAft>
                      </a:pPr>
                      <a:r>
                        <a:rPr lang="es-ES" sz="1200" dirty="0">
                          <a:effectLst/>
                        </a:rPr>
                        <a:t>Cultivos permanentes</a:t>
                      </a:r>
                      <a:endParaRPr lang="es-E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8968" marR="58968" marT="0" marB="0" anchor="b"/>
                </a:tc>
                <a:tc>
                  <a:txBody>
                    <a:bodyPr/>
                    <a:lstStyle/>
                    <a:p>
                      <a:pPr algn="ctr">
                        <a:lnSpc>
                          <a:spcPct val="107000"/>
                        </a:lnSpc>
                        <a:spcAft>
                          <a:spcPts val="800"/>
                        </a:spcAft>
                      </a:pPr>
                      <a:r>
                        <a:rPr lang="es-ES" sz="1200" dirty="0">
                          <a:effectLst/>
                        </a:rPr>
                        <a:t>18</a:t>
                      </a:r>
                      <a:endParaRPr lang="es-E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8968" marR="58968" marT="0" marB="0" anchor="b"/>
                </a:tc>
                <a:tc>
                  <a:txBody>
                    <a:bodyPr/>
                    <a:lstStyle/>
                    <a:p>
                      <a:pPr algn="ctr">
                        <a:lnSpc>
                          <a:spcPct val="107000"/>
                        </a:lnSpc>
                        <a:spcAft>
                          <a:spcPts val="800"/>
                        </a:spcAft>
                      </a:pPr>
                      <a:r>
                        <a:rPr lang="es-ES" sz="1200" dirty="0">
                          <a:effectLst/>
                        </a:rPr>
                        <a:t>4</a:t>
                      </a:r>
                      <a:endParaRPr lang="es-E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8968" marR="58968" marT="0" marB="0" anchor="b"/>
                </a:tc>
                <a:extLst>
                  <a:ext uri="{0D108BD9-81ED-4DB2-BD59-A6C34878D82A}">
                    <a16:rowId xmlns:a16="http://schemas.microsoft.com/office/drawing/2014/main" val="329737154"/>
                  </a:ext>
                </a:extLst>
              </a:tr>
              <a:tr h="206924">
                <a:tc>
                  <a:txBody>
                    <a:bodyPr/>
                    <a:lstStyle/>
                    <a:p>
                      <a:pPr algn="ctr">
                        <a:lnSpc>
                          <a:spcPct val="107000"/>
                        </a:lnSpc>
                        <a:spcAft>
                          <a:spcPts val="800"/>
                        </a:spcAft>
                      </a:pPr>
                      <a:r>
                        <a:rPr lang="es-ES" sz="1200" dirty="0">
                          <a:effectLst/>
                        </a:rPr>
                        <a:t>Pastos</a:t>
                      </a:r>
                      <a:endParaRPr lang="es-E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8968" marR="58968" marT="0" marB="0" anchor="b"/>
                </a:tc>
                <a:tc>
                  <a:txBody>
                    <a:bodyPr/>
                    <a:lstStyle/>
                    <a:p>
                      <a:pPr algn="ctr">
                        <a:lnSpc>
                          <a:spcPct val="107000"/>
                        </a:lnSpc>
                        <a:spcAft>
                          <a:spcPts val="800"/>
                        </a:spcAft>
                      </a:pPr>
                      <a:r>
                        <a:rPr lang="es-ES" sz="1200" dirty="0">
                          <a:effectLst/>
                        </a:rPr>
                        <a:t>9</a:t>
                      </a:r>
                      <a:endParaRPr lang="es-E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8968" marR="58968" marT="0" marB="0" anchor="b"/>
                </a:tc>
                <a:tc>
                  <a:txBody>
                    <a:bodyPr/>
                    <a:lstStyle/>
                    <a:p>
                      <a:pPr algn="ctr">
                        <a:lnSpc>
                          <a:spcPct val="107000"/>
                        </a:lnSpc>
                        <a:spcAft>
                          <a:spcPts val="800"/>
                        </a:spcAft>
                      </a:pPr>
                      <a:r>
                        <a:rPr lang="es-ES" sz="1200" dirty="0">
                          <a:effectLst/>
                          <a:latin typeface="Calibri" panose="020F0502020204030204" pitchFamily="34" charset="0"/>
                          <a:ea typeface="Calibri" panose="020F0502020204030204" pitchFamily="34" charset="0"/>
                          <a:cs typeface="Times New Roman" panose="02020603050405020304" pitchFamily="18" charset="0"/>
                        </a:rPr>
                        <a:t>5</a:t>
                      </a:r>
                      <a:endParaRPr lang="es-E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8968" marR="58968" marT="0" marB="0" anchor="b"/>
                </a:tc>
                <a:extLst>
                  <a:ext uri="{0D108BD9-81ED-4DB2-BD59-A6C34878D82A}">
                    <a16:rowId xmlns:a16="http://schemas.microsoft.com/office/drawing/2014/main" val="3242242303"/>
                  </a:ext>
                </a:extLst>
              </a:tr>
              <a:tr h="205775">
                <a:tc>
                  <a:txBody>
                    <a:bodyPr/>
                    <a:lstStyle/>
                    <a:p>
                      <a:pPr algn="ctr">
                        <a:lnSpc>
                          <a:spcPct val="107000"/>
                        </a:lnSpc>
                        <a:spcAft>
                          <a:spcPts val="800"/>
                        </a:spcAft>
                      </a:pPr>
                      <a:r>
                        <a:rPr lang="es-ES" sz="1200" dirty="0">
                          <a:effectLst/>
                        </a:rPr>
                        <a:t>TOTAL</a:t>
                      </a:r>
                      <a:endParaRPr lang="es-E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8968" marR="58968" marT="0" marB="0" anchor="b"/>
                </a:tc>
                <a:tc>
                  <a:txBody>
                    <a:bodyPr/>
                    <a:lstStyle/>
                    <a:p>
                      <a:pPr algn="ctr">
                        <a:lnSpc>
                          <a:spcPct val="107000"/>
                        </a:lnSpc>
                        <a:spcAft>
                          <a:spcPts val="800"/>
                        </a:spcAft>
                      </a:pPr>
                      <a:r>
                        <a:rPr lang="es-ES" sz="1200" dirty="0">
                          <a:effectLst/>
                        </a:rPr>
                        <a:t>50</a:t>
                      </a:r>
                      <a:endParaRPr lang="es-E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8968" marR="58968" marT="0" marB="0" anchor="b"/>
                </a:tc>
                <a:tc>
                  <a:txBody>
                    <a:bodyPr/>
                    <a:lstStyle/>
                    <a:p>
                      <a:pPr algn="ctr">
                        <a:lnSpc>
                          <a:spcPct val="107000"/>
                        </a:lnSpc>
                        <a:spcAft>
                          <a:spcPts val="800"/>
                        </a:spcAft>
                      </a:pPr>
                      <a:r>
                        <a:rPr lang="es-ES" sz="1200" dirty="0">
                          <a:effectLst/>
                        </a:rPr>
                        <a:t>19</a:t>
                      </a:r>
                      <a:endParaRPr lang="es-E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8968" marR="58968" marT="0" marB="0" anchor="b"/>
                </a:tc>
                <a:extLst>
                  <a:ext uri="{0D108BD9-81ED-4DB2-BD59-A6C34878D82A}">
                    <a16:rowId xmlns:a16="http://schemas.microsoft.com/office/drawing/2014/main" val="126967064"/>
                  </a:ext>
                </a:extLst>
              </a:tr>
            </a:tbl>
          </a:graphicData>
        </a:graphic>
      </p:graphicFrame>
      <p:pic>
        <p:nvPicPr>
          <p:cNvPr id="2" name="3 Imagen">
            <a:extLst>
              <a:ext uri="{FF2B5EF4-FFF2-40B4-BE49-F238E27FC236}">
                <a16:creationId xmlns:a16="http://schemas.microsoft.com/office/drawing/2014/main" id="{430F90E1-85ED-43B5-3FED-28A54B8E7761}"/>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510542" y="5949280"/>
            <a:ext cx="1572892" cy="496636"/>
          </a:xfrm>
          <a:prstGeom prst="rect">
            <a:avLst/>
          </a:prstGeom>
        </p:spPr>
      </p:pic>
    </p:spTree>
    <p:extLst>
      <p:ext uri="{BB962C8B-B14F-4D97-AF65-F5344CB8AC3E}">
        <p14:creationId xmlns:p14="http://schemas.microsoft.com/office/powerpoint/2010/main" val="213943448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151329" y="116632"/>
            <a:ext cx="8785369" cy="59766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3 CuadroTexto"/>
          <p:cNvSpPr txBox="1"/>
          <p:nvPr/>
        </p:nvSpPr>
        <p:spPr>
          <a:xfrm>
            <a:off x="5292080" y="6381328"/>
            <a:ext cx="3024336" cy="369332"/>
          </a:xfrm>
          <a:prstGeom prst="rect">
            <a:avLst/>
          </a:prstGeom>
          <a:noFill/>
        </p:spPr>
        <p:txBody>
          <a:bodyPr wrap="square" rtlCol="0">
            <a:spAutoFit/>
          </a:bodyPr>
          <a:lstStyle/>
          <a:p>
            <a:r>
              <a:rPr lang="es-ES" dirty="0"/>
              <a:t>Castilla y León 4 regiones</a:t>
            </a:r>
          </a:p>
        </p:txBody>
      </p:sp>
      <p:pic>
        <p:nvPicPr>
          <p:cNvPr id="2" name="3 Imagen">
            <a:extLst>
              <a:ext uri="{FF2B5EF4-FFF2-40B4-BE49-F238E27FC236}">
                <a16:creationId xmlns:a16="http://schemas.microsoft.com/office/drawing/2014/main" id="{715A913B-9F23-C40A-1839-D37A172393C0}"/>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510542" y="5949280"/>
            <a:ext cx="1572892" cy="496636"/>
          </a:xfrm>
          <a:prstGeom prst="rect">
            <a:avLst/>
          </a:prstGeom>
        </p:spPr>
      </p:pic>
    </p:spTree>
    <p:extLst>
      <p:ext uri="{BB962C8B-B14F-4D97-AF65-F5344CB8AC3E}">
        <p14:creationId xmlns:p14="http://schemas.microsoft.com/office/powerpoint/2010/main" val="353470475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14535" t="18954" r="54373" b="49614"/>
          <a:stretch/>
        </p:blipFill>
        <p:spPr bwMode="auto">
          <a:xfrm>
            <a:off x="775428" y="692695"/>
            <a:ext cx="7540988" cy="518618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3 CuadroTexto"/>
          <p:cNvSpPr txBox="1"/>
          <p:nvPr/>
        </p:nvSpPr>
        <p:spPr>
          <a:xfrm>
            <a:off x="5292080" y="6381328"/>
            <a:ext cx="3024336" cy="369332"/>
          </a:xfrm>
          <a:prstGeom prst="rect">
            <a:avLst/>
          </a:prstGeom>
          <a:noFill/>
        </p:spPr>
        <p:txBody>
          <a:bodyPr wrap="square" rtlCol="0">
            <a:spAutoFit/>
          </a:bodyPr>
          <a:lstStyle/>
          <a:p>
            <a:r>
              <a:rPr lang="es-ES" dirty="0"/>
              <a:t>Castilla y León 4 regiones</a:t>
            </a:r>
          </a:p>
        </p:txBody>
      </p:sp>
      <p:pic>
        <p:nvPicPr>
          <p:cNvPr id="2" name="3 Imagen">
            <a:extLst>
              <a:ext uri="{FF2B5EF4-FFF2-40B4-BE49-F238E27FC236}">
                <a16:creationId xmlns:a16="http://schemas.microsoft.com/office/drawing/2014/main" id="{40CF4929-E467-228F-C5D7-F773FAEEA0FD}"/>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510542" y="5949280"/>
            <a:ext cx="1572892" cy="496636"/>
          </a:xfrm>
          <a:prstGeom prst="rect">
            <a:avLst/>
          </a:prstGeom>
        </p:spPr>
      </p:pic>
    </p:spTree>
    <p:extLst>
      <p:ext uri="{BB962C8B-B14F-4D97-AF65-F5344CB8AC3E}">
        <p14:creationId xmlns:p14="http://schemas.microsoft.com/office/powerpoint/2010/main" val="238694837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107504" y="548680"/>
            <a:ext cx="8917383" cy="53285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4 CuadroTexto"/>
          <p:cNvSpPr txBox="1"/>
          <p:nvPr/>
        </p:nvSpPr>
        <p:spPr>
          <a:xfrm>
            <a:off x="5292080" y="6381328"/>
            <a:ext cx="3024336" cy="369332"/>
          </a:xfrm>
          <a:prstGeom prst="rect">
            <a:avLst/>
          </a:prstGeom>
          <a:noFill/>
        </p:spPr>
        <p:txBody>
          <a:bodyPr wrap="square" rtlCol="0">
            <a:spAutoFit/>
          </a:bodyPr>
          <a:lstStyle/>
          <a:p>
            <a:r>
              <a:rPr lang="es-ES" dirty="0"/>
              <a:t>Castilla y León 2 regiones</a:t>
            </a:r>
          </a:p>
        </p:txBody>
      </p:sp>
      <p:pic>
        <p:nvPicPr>
          <p:cNvPr id="2" name="3 Imagen">
            <a:extLst>
              <a:ext uri="{FF2B5EF4-FFF2-40B4-BE49-F238E27FC236}">
                <a16:creationId xmlns:a16="http://schemas.microsoft.com/office/drawing/2014/main" id="{8C1DB198-8385-8494-827E-94118A8EF9F0}"/>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510542" y="5949280"/>
            <a:ext cx="1572892" cy="496636"/>
          </a:xfrm>
          <a:prstGeom prst="rect">
            <a:avLst/>
          </a:prstGeom>
        </p:spPr>
      </p:pic>
    </p:spTree>
    <p:extLst>
      <p:ext uri="{BB962C8B-B14F-4D97-AF65-F5344CB8AC3E}">
        <p14:creationId xmlns:p14="http://schemas.microsoft.com/office/powerpoint/2010/main" val="153483313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37947" t="17783" r="36218" b="50125"/>
          <a:stretch/>
        </p:blipFill>
        <p:spPr bwMode="auto">
          <a:xfrm>
            <a:off x="1258888" y="620688"/>
            <a:ext cx="6768752" cy="50242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4 CuadroTexto"/>
          <p:cNvSpPr txBox="1"/>
          <p:nvPr/>
        </p:nvSpPr>
        <p:spPr>
          <a:xfrm>
            <a:off x="5292080" y="6381328"/>
            <a:ext cx="3024336" cy="369332"/>
          </a:xfrm>
          <a:prstGeom prst="rect">
            <a:avLst/>
          </a:prstGeom>
          <a:noFill/>
        </p:spPr>
        <p:txBody>
          <a:bodyPr wrap="square" rtlCol="0">
            <a:spAutoFit/>
          </a:bodyPr>
          <a:lstStyle/>
          <a:p>
            <a:r>
              <a:rPr lang="es-ES" dirty="0"/>
              <a:t>Castilla y León 2 regiones</a:t>
            </a:r>
          </a:p>
        </p:txBody>
      </p:sp>
      <p:pic>
        <p:nvPicPr>
          <p:cNvPr id="2" name="3 Imagen">
            <a:extLst>
              <a:ext uri="{FF2B5EF4-FFF2-40B4-BE49-F238E27FC236}">
                <a16:creationId xmlns:a16="http://schemas.microsoft.com/office/drawing/2014/main" id="{35B538B9-11F7-E435-69AE-C1A3203D58FC}"/>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510542" y="5949280"/>
            <a:ext cx="1572892" cy="496636"/>
          </a:xfrm>
          <a:prstGeom prst="rect">
            <a:avLst/>
          </a:prstGeom>
        </p:spPr>
      </p:pic>
    </p:spTree>
    <p:extLst>
      <p:ext uri="{BB962C8B-B14F-4D97-AF65-F5344CB8AC3E}">
        <p14:creationId xmlns:p14="http://schemas.microsoft.com/office/powerpoint/2010/main" val="80970540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107504" y="188640"/>
            <a:ext cx="8846451" cy="58311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9 CuadroTexto"/>
          <p:cNvSpPr txBox="1"/>
          <p:nvPr/>
        </p:nvSpPr>
        <p:spPr>
          <a:xfrm>
            <a:off x="5292080" y="6381328"/>
            <a:ext cx="3024336" cy="369332"/>
          </a:xfrm>
          <a:prstGeom prst="rect">
            <a:avLst/>
          </a:prstGeom>
          <a:noFill/>
        </p:spPr>
        <p:txBody>
          <a:bodyPr wrap="square" rtlCol="0">
            <a:spAutoFit/>
          </a:bodyPr>
          <a:lstStyle/>
          <a:p>
            <a:r>
              <a:rPr lang="es-ES" dirty="0"/>
              <a:t>Castilla y León 2 regiones</a:t>
            </a:r>
          </a:p>
        </p:txBody>
      </p:sp>
      <p:pic>
        <p:nvPicPr>
          <p:cNvPr id="2" name="3 Imagen">
            <a:extLst>
              <a:ext uri="{FF2B5EF4-FFF2-40B4-BE49-F238E27FC236}">
                <a16:creationId xmlns:a16="http://schemas.microsoft.com/office/drawing/2014/main" id="{D98389C3-8C4A-C2D5-CBFB-58D76538CCBB}"/>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510542" y="5949280"/>
            <a:ext cx="1572892" cy="496636"/>
          </a:xfrm>
          <a:prstGeom prst="rect">
            <a:avLst/>
          </a:prstGeom>
        </p:spPr>
      </p:pic>
    </p:spTree>
    <p:extLst>
      <p:ext uri="{BB962C8B-B14F-4D97-AF65-F5344CB8AC3E}">
        <p14:creationId xmlns:p14="http://schemas.microsoft.com/office/powerpoint/2010/main" val="84546150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107504" y="332656"/>
            <a:ext cx="8890719" cy="53285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4 CuadroTexto"/>
          <p:cNvSpPr txBox="1"/>
          <p:nvPr/>
        </p:nvSpPr>
        <p:spPr>
          <a:xfrm>
            <a:off x="5292080" y="6381328"/>
            <a:ext cx="3024336" cy="369332"/>
          </a:xfrm>
          <a:prstGeom prst="rect">
            <a:avLst/>
          </a:prstGeom>
          <a:noFill/>
        </p:spPr>
        <p:txBody>
          <a:bodyPr wrap="square" rtlCol="0">
            <a:spAutoFit/>
          </a:bodyPr>
          <a:lstStyle/>
          <a:p>
            <a:r>
              <a:rPr lang="es-ES" dirty="0"/>
              <a:t>Castilla y León 1 región</a:t>
            </a:r>
          </a:p>
        </p:txBody>
      </p:sp>
      <p:pic>
        <p:nvPicPr>
          <p:cNvPr id="2" name="3 Imagen">
            <a:extLst>
              <a:ext uri="{FF2B5EF4-FFF2-40B4-BE49-F238E27FC236}">
                <a16:creationId xmlns:a16="http://schemas.microsoft.com/office/drawing/2014/main" id="{7E76E889-72AC-2E64-CA55-3E076FD6C0BC}"/>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510542" y="5949280"/>
            <a:ext cx="1572892" cy="496636"/>
          </a:xfrm>
          <a:prstGeom prst="rect">
            <a:avLst/>
          </a:prstGeom>
        </p:spPr>
      </p:pic>
    </p:spTree>
    <p:extLst>
      <p:ext uri="{BB962C8B-B14F-4D97-AF65-F5344CB8AC3E}">
        <p14:creationId xmlns:p14="http://schemas.microsoft.com/office/powerpoint/2010/main" val="29272322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611560" y="1124744"/>
            <a:ext cx="8229600" cy="4525963"/>
          </a:xfrm>
        </p:spPr>
        <p:txBody>
          <a:bodyPr>
            <a:normAutofit/>
          </a:bodyPr>
          <a:lstStyle/>
          <a:p>
            <a:pPr lvl="1"/>
            <a:r>
              <a:rPr lang="es-ES" b="1" dirty="0"/>
              <a:t>Derechos y convergencia</a:t>
            </a:r>
          </a:p>
          <a:p>
            <a:pPr lvl="3"/>
            <a:endParaRPr lang="es-ES" dirty="0"/>
          </a:p>
          <a:p>
            <a:pPr lvl="3"/>
            <a:endParaRPr lang="es-ES" dirty="0"/>
          </a:p>
          <a:p>
            <a:pPr lvl="3"/>
            <a:endParaRPr lang="es-ES" dirty="0"/>
          </a:p>
          <a:p>
            <a:pPr lvl="3"/>
            <a:endParaRPr lang="es-ES" dirty="0"/>
          </a:p>
          <a:p>
            <a:pPr lvl="3"/>
            <a:endParaRPr lang="es-ES" dirty="0"/>
          </a:p>
          <a:p>
            <a:endParaRPr lang="es-E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6729" y="1556792"/>
            <a:ext cx="8767159" cy="32403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5" name="2 Grupo"/>
          <p:cNvGrpSpPr>
            <a:grpSpLocks/>
          </p:cNvGrpSpPr>
          <p:nvPr/>
        </p:nvGrpSpPr>
        <p:grpSpPr bwMode="auto">
          <a:xfrm>
            <a:off x="1258888" y="188913"/>
            <a:ext cx="7467600" cy="777875"/>
            <a:chOff x="0" y="0"/>
            <a:chExt cx="7467600" cy="777644"/>
          </a:xfrm>
        </p:grpSpPr>
        <p:sp>
          <p:nvSpPr>
            <p:cNvPr id="6" name="5 Rectángulo redondeado"/>
            <p:cNvSpPr/>
            <p:nvPr/>
          </p:nvSpPr>
          <p:spPr>
            <a:xfrm>
              <a:off x="0" y="0"/>
              <a:ext cx="7467600" cy="777644"/>
            </a:xfrm>
            <a:prstGeom prst="roundRect">
              <a:avLst/>
            </a:prstGeom>
            <a:solidFill>
              <a:srgbClr val="BED6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7" name="6 Rectángulo"/>
            <p:cNvSpPr/>
            <p:nvPr/>
          </p:nvSpPr>
          <p:spPr>
            <a:xfrm>
              <a:off x="38100" y="38089"/>
              <a:ext cx="7391400" cy="701467"/>
            </a:xfrm>
            <a:prstGeom prst="rect">
              <a:avLst/>
            </a:prstGeom>
          </p:spPr>
          <p:style>
            <a:lnRef idx="0">
              <a:scrgbClr r="0" g="0" b="0"/>
            </a:lnRef>
            <a:fillRef idx="0">
              <a:scrgbClr r="0" g="0" b="0"/>
            </a:fillRef>
            <a:effectRef idx="0">
              <a:scrgbClr r="0" g="0" b="0"/>
            </a:effectRef>
            <a:fontRef idx="minor">
              <a:schemeClr val="lt1"/>
            </a:fontRef>
          </p:style>
          <p:txBody>
            <a:bodyPr tIns="91440" bIns="91440" spcCol="1270" anchor="ctr"/>
            <a:lstStyle/>
            <a:p>
              <a:pPr defTabSz="1066800">
                <a:lnSpc>
                  <a:spcPct val="90000"/>
                </a:lnSpc>
                <a:spcAft>
                  <a:spcPct val="35000"/>
                </a:spcAft>
                <a:defRPr/>
              </a:pPr>
              <a:endParaRPr lang="es-ES" sz="2000" b="1" dirty="0">
                <a:solidFill>
                  <a:srgbClr val="FF0000"/>
                </a:solidFill>
              </a:endParaRPr>
            </a:p>
          </p:txBody>
        </p:sp>
      </p:grpSp>
      <p:sp>
        <p:nvSpPr>
          <p:cNvPr id="8" name="2 Rectángulo"/>
          <p:cNvSpPr>
            <a:spLocks noChangeArrowheads="1"/>
          </p:cNvSpPr>
          <p:nvPr/>
        </p:nvSpPr>
        <p:spPr bwMode="auto">
          <a:xfrm>
            <a:off x="1547813" y="347663"/>
            <a:ext cx="452681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D6EF2C"/>
              </a:buClr>
              <a:buChar char="&gt;"/>
              <a:defRPr sz="1400">
                <a:solidFill>
                  <a:srgbClr val="575757"/>
                </a:solidFill>
                <a:latin typeface="Arial" charset="0"/>
                <a:ea typeface="ＭＳ Ｐゴシック" pitchFamily="34" charset="-128"/>
              </a:defRPr>
            </a:lvl1pPr>
            <a:lvl2pPr marL="742950" indent="-285750" eaLnBrk="0" hangingPunct="0">
              <a:spcBef>
                <a:spcPct val="20000"/>
              </a:spcBef>
              <a:buChar char="–"/>
              <a:defRPr sz="1400">
                <a:solidFill>
                  <a:schemeClr val="tx1"/>
                </a:solidFill>
                <a:latin typeface="Arial" charset="0"/>
                <a:ea typeface="ＭＳ Ｐゴシック" pitchFamily="34" charset="-128"/>
              </a:defRPr>
            </a:lvl2pPr>
            <a:lvl3pPr marL="1143000" indent="-228600" eaLnBrk="0" hangingPunct="0">
              <a:spcBef>
                <a:spcPct val="20000"/>
              </a:spcBef>
              <a:buChar char="•"/>
              <a:defRPr sz="1400">
                <a:solidFill>
                  <a:schemeClr val="tx1"/>
                </a:solidFill>
                <a:latin typeface="Arial" charset="0"/>
                <a:ea typeface="ＭＳ Ｐゴシック" pitchFamily="34" charset="-128"/>
              </a:defRPr>
            </a:lvl3pPr>
            <a:lvl4pPr marL="1600200" indent="-228600" eaLnBrk="0" hangingPunct="0">
              <a:spcBef>
                <a:spcPct val="20000"/>
              </a:spcBef>
              <a:buChar char="–"/>
              <a:defRPr sz="1400">
                <a:solidFill>
                  <a:schemeClr val="tx1"/>
                </a:solidFill>
                <a:latin typeface="Arial" charset="0"/>
                <a:ea typeface="ＭＳ Ｐゴシック" pitchFamily="34" charset="-128"/>
              </a:defRPr>
            </a:lvl4pPr>
            <a:lvl5pPr marL="2057400" indent="-228600" eaLnBrk="0" hangingPunct="0">
              <a:spcBef>
                <a:spcPct val="20000"/>
              </a:spcBef>
              <a:buChar char="»"/>
              <a:defRPr sz="14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9pPr>
          </a:lstStyle>
          <a:p>
            <a:pPr eaLnBrk="1" hangingPunct="1">
              <a:spcBef>
                <a:spcPct val="0"/>
              </a:spcBef>
              <a:buClrTx/>
              <a:buFontTx/>
              <a:buNone/>
            </a:pPr>
            <a:r>
              <a:rPr lang="es-ES" altLang="es-ES" sz="2400" dirty="0">
                <a:solidFill>
                  <a:schemeClr val="tx1"/>
                </a:solidFill>
              </a:rPr>
              <a:t>La nueva PAC: conceptos clave</a:t>
            </a:r>
          </a:p>
        </p:txBody>
      </p:sp>
      <p:pic>
        <p:nvPicPr>
          <p:cNvPr id="2" name="3 Imagen">
            <a:extLst>
              <a:ext uri="{FF2B5EF4-FFF2-40B4-BE49-F238E27FC236}">
                <a16:creationId xmlns:a16="http://schemas.microsoft.com/office/drawing/2014/main" id="{EB71604F-81B5-77DE-5FA8-CDEAA6516EE0}"/>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510542" y="5949280"/>
            <a:ext cx="1572892" cy="496636"/>
          </a:xfrm>
          <a:prstGeom prst="rect">
            <a:avLst/>
          </a:prstGeom>
        </p:spPr>
      </p:pic>
      <p:pic>
        <p:nvPicPr>
          <p:cNvPr id="9" name="Imagen 8">
            <a:extLst>
              <a:ext uri="{FF2B5EF4-FFF2-40B4-BE49-F238E27FC236}">
                <a16:creationId xmlns:a16="http://schemas.microsoft.com/office/drawing/2014/main" id="{50D2ACD7-3A9C-422B-36BE-C963BC6C849B}"/>
              </a:ext>
            </a:extLst>
          </p:cNvPr>
          <p:cNvPicPr>
            <a:picLocks noChangeAspect="1"/>
          </p:cNvPicPr>
          <p:nvPr/>
        </p:nvPicPr>
        <p:blipFill rotWithShape="1">
          <a:blip r:embed="rId4"/>
          <a:srcRect l="30312" t="26200" r="8263" b="26200"/>
          <a:stretch/>
        </p:blipFill>
        <p:spPr>
          <a:xfrm>
            <a:off x="2541520" y="4453608"/>
            <a:ext cx="5413584" cy="2359767"/>
          </a:xfrm>
          <a:prstGeom prst="rect">
            <a:avLst/>
          </a:prstGeom>
        </p:spPr>
      </p:pic>
    </p:spTree>
    <p:extLst>
      <p:ext uri="{BB962C8B-B14F-4D97-AF65-F5344CB8AC3E}">
        <p14:creationId xmlns:p14="http://schemas.microsoft.com/office/powerpoint/2010/main" val="9980347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971600" y="1196752"/>
            <a:ext cx="7882575" cy="46930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5" name="2 Grupo"/>
          <p:cNvGrpSpPr>
            <a:grpSpLocks/>
          </p:cNvGrpSpPr>
          <p:nvPr/>
        </p:nvGrpSpPr>
        <p:grpSpPr bwMode="auto">
          <a:xfrm>
            <a:off x="1258888" y="188913"/>
            <a:ext cx="7467600" cy="777875"/>
            <a:chOff x="0" y="0"/>
            <a:chExt cx="7467600" cy="777644"/>
          </a:xfrm>
        </p:grpSpPr>
        <p:sp>
          <p:nvSpPr>
            <p:cNvPr id="6" name="5 Rectángulo redondeado"/>
            <p:cNvSpPr/>
            <p:nvPr/>
          </p:nvSpPr>
          <p:spPr>
            <a:xfrm>
              <a:off x="0" y="0"/>
              <a:ext cx="7467600" cy="777644"/>
            </a:xfrm>
            <a:prstGeom prst="roundRect">
              <a:avLst/>
            </a:prstGeom>
            <a:solidFill>
              <a:srgbClr val="BED6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7" name="6 Rectángulo"/>
            <p:cNvSpPr/>
            <p:nvPr/>
          </p:nvSpPr>
          <p:spPr>
            <a:xfrm>
              <a:off x="38100" y="38089"/>
              <a:ext cx="7391400" cy="701467"/>
            </a:xfrm>
            <a:prstGeom prst="rect">
              <a:avLst/>
            </a:prstGeom>
          </p:spPr>
          <p:style>
            <a:lnRef idx="0">
              <a:scrgbClr r="0" g="0" b="0"/>
            </a:lnRef>
            <a:fillRef idx="0">
              <a:scrgbClr r="0" g="0" b="0"/>
            </a:fillRef>
            <a:effectRef idx="0">
              <a:scrgbClr r="0" g="0" b="0"/>
            </a:effectRef>
            <a:fontRef idx="minor">
              <a:schemeClr val="lt1"/>
            </a:fontRef>
          </p:style>
          <p:txBody>
            <a:bodyPr tIns="91440" bIns="91440" spcCol="1270" anchor="ctr"/>
            <a:lstStyle/>
            <a:p>
              <a:pPr defTabSz="1066800">
                <a:lnSpc>
                  <a:spcPct val="90000"/>
                </a:lnSpc>
                <a:spcAft>
                  <a:spcPct val="35000"/>
                </a:spcAft>
                <a:defRPr/>
              </a:pPr>
              <a:endParaRPr lang="es-ES" sz="2000" b="1" dirty="0">
                <a:solidFill>
                  <a:srgbClr val="FF0000"/>
                </a:solidFill>
              </a:endParaRPr>
            </a:p>
          </p:txBody>
        </p:sp>
      </p:grpSp>
      <p:sp>
        <p:nvSpPr>
          <p:cNvPr id="8" name="2 Rectángulo"/>
          <p:cNvSpPr>
            <a:spLocks noChangeArrowheads="1"/>
          </p:cNvSpPr>
          <p:nvPr/>
        </p:nvSpPr>
        <p:spPr bwMode="auto">
          <a:xfrm>
            <a:off x="1547813" y="347663"/>
            <a:ext cx="452681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D6EF2C"/>
              </a:buClr>
              <a:buChar char="&gt;"/>
              <a:defRPr sz="1400">
                <a:solidFill>
                  <a:srgbClr val="575757"/>
                </a:solidFill>
                <a:latin typeface="Arial" charset="0"/>
                <a:ea typeface="ＭＳ Ｐゴシック" pitchFamily="34" charset="-128"/>
              </a:defRPr>
            </a:lvl1pPr>
            <a:lvl2pPr marL="742950" indent="-285750" eaLnBrk="0" hangingPunct="0">
              <a:spcBef>
                <a:spcPct val="20000"/>
              </a:spcBef>
              <a:buChar char="–"/>
              <a:defRPr sz="1400">
                <a:solidFill>
                  <a:schemeClr val="tx1"/>
                </a:solidFill>
                <a:latin typeface="Arial" charset="0"/>
                <a:ea typeface="ＭＳ Ｐゴシック" pitchFamily="34" charset="-128"/>
              </a:defRPr>
            </a:lvl2pPr>
            <a:lvl3pPr marL="1143000" indent="-228600" eaLnBrk="0" hangingPunct="0">
              <a:spcBef>
                <a:spcPct val="20000"/>
              </a:spcBef>
              <a:buChar char="•"/>
              <a:defRPr sz="1400">
                <a:solidFill>
                  <a:schemeClr val="tx1"/>
                </a:solidFill>
                <a:latin typeface="Arial" charset="0"/>
                <a:ea typeface="ＭＳ Ｐゴシック" pitchFamily="34" charset="-128"/>
              </a:defRPr>
            </a:lvl3pPr>
            <a:lvl4pPr marL="1600200" indent="-228600" eaLnBrk="0" hangingPunct="0">
              <a:spcBef>
                <a:spcPct val="20000"/>
              </a:spcBef>
              <a:buChar char="–"/>
              <a:defRPr sz="1400">
                <a:solidFill>
                  <a:schemeClr val="tx1"/>
                </a:solidFill>
                <a:latin typeface="Arial" charset="0"/>
                <a:ea typeface="ＭＳ Ｐゴシック" pitchFamily="34" charset="-128"/>
              </a:defRPr>
            </a:lvl4pPr>
            <a:lvl5pPr marL="2057400" indent="-228600" eaLnBrk="0" hangingPunct="0">
              <a:spcBef>
                <a:spcPct val="20000"/>
              </a:spcBef>
              <a:buChar char="»"/>
              <a:defRPr sz="14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9pPr>
          </a:lstStyle>
          <a:p>
            <a:pPr eaLnBrk="1" hangingPunct="1">
              <a:spcBef>
                <a:spcPct val="0"/>
              </a:spcBef>
              <a:buClrTx/>
              <a:buFontTx/>
              <a:buNone/>
            </a:pPr>
            <a:r>
              <a:rPr lang="es-ES" altLang="es-ES" sz="2400" dirty="0">
                <a:solidFill>
                  <a:schemeClr val="tx1"/>
                </a:solidFill>
              </a:rPr>
              <a:t>La nueva PAC: conceptos clave</a:t>
            </a:r>
          </a:p>
        </p:txBody>
      </p:sp>
      <p:pic>
        <p:nvPicPr>
          <p:cNvPr id="2" name="3 Imagen">
            <a:extLst>
              <a:ext uri="{FF2B5EF4-FFF2-40B4-BE49-F238E27FC236}">
                <a16:creationId xmlns:a16="http://schemas.microsoft.com/office/drawing/2014/main" id="{AFF62B50-3C57-3AAF-FB67-FEF27401DE17}"/>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510542" y="5949280"/>
            <a:ext cx="1572892" cy="496636"/>
          </a:xfrm>
          <a:prstGeom prst="rect">
            <a:avLst/>
          </a:prstGeom>
        </p:spPr>
      </p:pic>
    </p:spTree>
    <p:extLst>
      <p:ext uri="{BB962C8B-B14F-4D97-AF65-F5344CB8AC3E}">
        <p14:creationId xmlns:p14="http://schemas.microsoft.com/office/powerpoint/2010/main" val="196013993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49660" y="1268760"/>
            <a:ext cx="8229600" cy="4525963"/>
          </a:xfrm>
        </p:spPr>
        <p:txBody>
          <a:bodyPr>
            <a:normAutofit lnSpcReduction="10000"/>
          </a:bodyPr>
          <a:lstStyle/>
          <a:p>
            <a:pPr lvl="2"/>
            <a:r>
              <a:rPr lang="es-ES" b="1" dirty="0"/>
              <a:t>Reserva nacional</a:t>
            </a:r>
          </a:p>
          <a:p>
            <a:pPr lvl="3"/>
            <a:r>
              <a:rPr lang="es-ES" dirty="0"/>
              <a:t>Para agricultores activos</a:t>
            </a:r>
          </a:p>
          <a:p>
            <a:pPr lvl="3"/>
            <a:r>
              <a:rPr lang="es-ES" dirty="0"/>
              <a:t>Se dota con 3% en 2023 (+1% en 2024 si necesario)</a:t>
            </a:r>
          </a:p>
          <a:p>
            <a:pPr lvl="3"/>
            <a:r>
              <a:rPr lang="es-ES" dirty="0"/>
              <a:t>Prioridades:</a:t>
            </a:r>
          </a:p>
          <a:p>
            <a:pPr lvl="4"/>
            <a:r>
              <a:rPr lang="es-ES" dirty="0"/>
              <a:t>Jóvenes y Nuevos (y legitimados)</a:t>
            </a:r>
          </a:p>
          <a:p>
            <a:pPr lvl="4"/>
            <a:r>
              <a:rPr lang="es-ES" dirty="0"/>
              <a:t>Titulares con superficie </a:t>
            </a:r>
            <a:r>
              <a:rPr lang="es-ES" dirty="0" err="1"/>
              <a:t>admis</a:t>
            </a:r>
            <a:r>
              <a:rPr lang="es-ES" dirty="0"/>
              <a:t>. de sectores no integrados </a:t>
            </a:r>
            <a:r>
              <a:rPr lang="es-ES" sz="1800" dirty="0"/>
              <a:t>(si hay derechos de RN entre 2023 y 2026)</a:t>
            </a:r>
          </a:p>
          <a:p>
            <a:pPr lvl="4"/>
            <a:r>
              <a:rPr lang="es-ES" dirty="0"/>
              <a:t>Titulares con superficie </a:t>
            </a:r>
            <a:r>
              <a:rPr lang="es-ES" dirty="0" err="1"/>
              <a:t>admis</a:t>
            </a:r>
            <a:r>
              <a:rPr lang="es-ES" dirty="0"/>
              <a:t>. de sectores integrados, pero sin PB </a:t>
            </a:r>
            <a:r>
              <a:rPr lang="es-ES" sz="1800" dirty="0"/>
              <a:t>(si hay DRN entre 2023 y 2026)</a:t>
            </a:r>
          </a:p>
          <a:p>
            <a:pPr lvl="3"/>
            <a:r>
              <a:rPr lang="es-ES" dirty="0"/>
              <a:t>Activarlos cada una de las campañas</a:t>
            </a:r>
          </a:p>
          <a:p>
            <a:pPr lvl="3"/>
            <a:r>
              <a:rPr lang="es-ES" dirty="0"/>
              <a:t>No se pueden ceder en 5 campañas</a:t>
            </a:r>
          </a:p>
          <a:p>
            <a:pPr lvl="2"/>
            <a:r>
              <a:rPr lang="es-ES" dirty="0"/>
              <a:t>Otros:</a:t>
            </a:r>
          </a:p>
          <a:p>
            <a:pPr lvl="3"/>
            <a:r>
              <a:rPr lang="es-ES" dirty="0"/>
              <a:t>Pérdida si no se justifican durante dos años </a:t>
            </a:r>
          </a:p>
          <a:p>
            <a:pPr lvl="3"/>
            <a:endParaRPr lang="es-ES" dirty="0"/>
          </a:p>
          <a:p>
            <a:pPr lvl="4"/>
            <a:endParaRPr lang="es-ES" dirty="0"/>
          </a:p>
          <a:p>
            <a:pPr lvl="4"/>
            <a:endParaRPr lang="es-ES" dirty="0"/>
          </a:p>
          <a:p>
            <a:endParaRPr lang="es-ES" dirty="0"/>
          </a:p>
        </p:txBody>
      </p:sp>
      <p:grpSp>
        <p:nvGrpSpPr>
          <p:cNvPr id="4" name="2 Grupo"/>
          <p:cNvGrpSpPr>
            <a:grpSpLocks/>
          </p:cNvGrpSpPr>
          <p:nvPr/>
        </p:nvGrpSpPr>
        <p:grpSpPr bwMode="auto">
          <a:xfrm>
            <a:off x="1258888" y="188913"/>
            <a:ext cx="7467600" cy="777875"/>
            <a:chOff x="0" y="0"/>
            <a:chExt cx="7467600" cy="777644"/>
          </a:xfrm>
        </p:grpSpPr>
        <p:sp>
          <p:nvSpPr>
            <p:cNvPr id="5" name="4 Rectángulo redondeado"/>
            <p:cNvSpPr/>
            <p:nvPr/>
          </p:nvSpPr>
          <p:spPr>
            <a:xfrm>
              <a:off x="0" y="0"/>
              <a:ext cx="7467600" cy="777644"/>
            </a:xfrm>
            <a:prstGeom prst="roundRect">
              <a:avLst/>
            </a:prstGeom>
            <a:solidFill>
              <a:srgbClr val="BED6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6" name="5 Rectángulo"/>
            <p:cNvSpPr/>
            <p:nvPr/>
          </p:nvSpPr>
          <p:spPr>
            <a:xfrm>
              <a:off x="38100" y="38089"/>
              <a:ext cx="7391400" cy="701467"/>
            </a:xfrm>
            <a:prstGeom prst="rect">
              <a:avLst/>
            </a:prstGeom>
          </p:spPr>
          <p:style>
            <a:lnRef idx="0">
              <a:scrgbClr r="0" g="0" b="0"/>
            </a:lnRef>
            <a:fillRef idx="0">
              <a:scrgbClr r="0" g="0" b="0"/>
            </a:fillRef>
            <a:effectRef idx="0">
              <a:scrgbClr r="0" g="0" b="0"/>
            </a:effectRef>
            <a:fontRef idx="minor">
              <a:schemeClr val="lt1"/>
            </a:fontRef>
          </p:style>
          <p:txBody>
            <a:bodyPr tIns="91440" bIns="91440" spcCol="1270" anchor="ctr"/>
            <a:lstStyle/>
            <a:p>
              <a:pPr defTabSz="1066800">
                <a:lnSpc>
                  <a:spcPct val="90000"/>
                </a:lnSpc>
                <a:spcAft>
                  <a:spcPct val="35000"/>
                </a:spcAft>
                <a:defRPr/>
              </a:pPr>
              <a:endParaRPr lang="es-ES" sz="2000" b="1" dirty="0">
                <a:solidFill>
                  <a:srgbClr val="FF0000"/>
                </a:solidFill>
              </a:endParaRPr>
            </a:p>
          </p:txBody>
        </p:sp>
      </p:grpSp>
      <p:sp>
        <p:nvSpPr>
          <p:cNvPr id="7" name="2 Rectángulo"/>
          <p:cNvSpPr>
            <a:spLocks noChangeArrowheads="1"/>
          </p:cNvSpPr>
          <p:nvPr/>
        </p:nvSpPr>
        <p:spPr bwMode="auto">
          <a:xfrm>
            <a:off x="1547813" y="347663"/>
            <a:ext cx="452681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D6EF2C"/>
              </a:buClr>
              <a:buChar char="&gt;"/>
              <a:defRPr sz="1400">
                <a:solidFill>
                  <a:srgbClr val="575757"/>
                </a:solidFill>
                <a:latin typeface="Arial" charset="0"/>
                <a:ea typeface="ＭＳ Ｐゴシック" pitchFamily="34" charset="-128"/>
              </a:defRPr>
            </a:lvl1pPr>
            <a:lvl2pPr marL="742950" indent="-285750" eaLnBrk="0" hangingPunct="0">
              <a:spcBef>
                <a:spcPct val="20000"/>
              </a:spcBef>
              <a:buChar char="–"/>
              <a:defRPr sz="1400">
                <a:solidFill>
                  <a:schemeClr val="tx1"/>
                </a:solidFill>
                <a:latin typeface="Arial" charset="0"/>
                <a:ea typeface="ＭＳ Ｐゴシック" pitchFamily="34" charset="-128"/>
              </a:defRPr>
            </a:lvl2pPr>
            <a:lvl3pPr marL="1143000" indent="-228600" eaLnBrk="0" hangingPunct="0">
              <a:spcBef>
                <a:spcPct val="20000"/>
              </a:spcBef>
              <a:buChar char="•"/>
              <a:defRPr sz="1400">
                <a:solidFill>
                  <a:schemeClr val="tx1"/>
                </a:solidFill>
                <a:latin typeface="Arial" charset="0"/>
                <a:ea typeface="ＭＳ Ｐゴシック" pitchFamily="34" charset="-128"/>
              </a:defRPr>
            </a:lvl3pPr>
            <a:lvl4pPr marL="1600200" indent="-228600" eaLnBrk="0" hangingPunct="0">
              <a:spcBef>
                <a:spcPct val="20000"/>
              </a:spcBef>
              <a:buChar char="–"/>
              <a:defRPr sz="1400">
                <a:solidFill>
                  <a:schemeClr val="tx1"/>
                </a:solidFill>
                <a:latin typeface="Arial" charset="0"/>
                <a:ea typeface="ＭＳ Ｐゴシック" pitchFamily="34" charset="-128"/>
              </a:defRPr>
            </a:lvl4pPr>
            <a:lvl5pPr marL="2057400" indent="-228600" eaLnBrk="0" hangingPunct="0">
              <a:spcBef>
                <a:spcPct val="20000"/>
              </a:spcBef>
              <a:buChar char="»"/>
              <a:defRPr sz="14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9pPr>
          </a:lstStyle>
          <a:p>
            <a:pPr eaLnBrk="1" hangingPunct="1">
              <a:spcBef>
                <a:spcPct val="0"/>
              </a:spcBef>
              <a:buClrTx/>
              <a:buFontTx/>
              <a:buNone/>
            </a:pPr>
            <a:r>
              <a:rPr lang="es-ES" altLang="es-ES" sz="2400" dirty="0">
                <a:solidFill>
                  <a:schemeClr val="tx1"/>
                </a:solidFill>
              </a:rPr>
              <a:t>La nueva PAC: conceptos clave</a:t>
            </a:r>
          </a:p>
        </p:txBody>
      </p:sp>
      <p:pic>
        <p:nvPicPr>
          <p:cNvPr id="2" name="3 Imagen">
            <a:extLst>
              <a:ext uri="{FF2B5EF4-FFF2-40B4-BE49-F238E27FC236}">
                <a16:creationId xmlns:a16="http://schemas.microsoft.com/office/drawing/2014/main" id="{19AEB06D-0A49-FA7C-FAAE-DFEF94502DC1}"/>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510542" y="5949280"/>
            <a:ext cx="1572892" cy="496636"/>
          </a:xfrm>
          <a:prstGeom prst="rect">
            <a:avLst/>
          </a:prstGeom>
        </p:spPr>
      </p:pic>
    </p:spTree>
    <p:extLst>
      <p:ext uri="{BB962C8B-B14F-4D97-AF65-F5344CB8AC3E}">
        <p14:creationId xmlns:p14="http://schemas.microsoft.com/office/powerpoint/2010/main" val="35021730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 calcmode="lin" valueType="num">
                                      <p:cBhvr additive="base">
                                        <p:cTn id="2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 calcmode="lin" valueType="num">
                                      <p:cBhvr additive="base">
                                        <p:cTn id="2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5" end="5"/>
                                            </p:txEl>
                                          </p:spTgt>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 calcmode="lin" valueType="num">
                                      <p:cBhvr additive="base">
                                        <p:cTn id="31"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6" end="6"/>
                                            </p:txEl>
                                          </p:spTgt>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anim calcmode="lin" valueType="num">
                                      <p:cBhvr additive="base">
                                        <p:cTn id="35"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7" end="7"/>
                                            </p:txEl>
                                          </p:spTgt>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anim calcmode="lin" valueType="num">
                                      <p:cBhvr additive="base">
                                        <p:cTn id="39"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grpId="0" nodeType="clickEffect">
                                  <p:stCondLst>
                                    <p:cond delay="0"/>
                                  </p:stCondLst>
                                  <p:childTnLst>
                                    <p:set>
                                      <p:cBhvr>
                                        <p:cTn id="44" dur="1" fill="hold">
                                          <p:stCondLst>
                                            <p:cond delay="0"/>
                                          </p:stCondLst>
                                        </p:cTn>
                                        <p:tgtEl>
                                          <p:spTgt spid="3">
                                            <p:txEl>
                                              <p:pRg st="9" end="9"/>
                                            </p:txEl>
                                          </p:spTgt>
                                        </p:tgtEl>
                                        <p:attrNameLst>
                                          <p:attrName>style.visibility</p:attrName>
                                        </p:attrNameLst>
                                      </p:cBhvr>
                                      <p:to>
                                        <p:strVal val="visible"/>
                                      </p:to>
                                    </p:set>
                                    <p:anim calcmode="lin" valueType="num">
                                      <p:cBhvr additive="base">
                                        <p:cTn id="45"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3">
                                            <p:txEl>
                                              <p:pRg st="9" end="9"/>
                                            </p:txEl>
                                          </p:spTgt>
                                        </p:tgtEl>
                                        <p:attrNameLst>
                                          <p:attrName>ppt_y</p:attrName>
                                        </p:attrNameLst>
                                      </p:cBhvr>
                                      <p:tavLst>
                                        <p:tav tm="0">
                                          <p:val>
                                            <p:strVal val="1+#ppt_h/2"/>
                                          </p:val>
                                        </p:tav>
                                        <p:tav tm="100000">
                                          <p:val>
                                            <p:strVal val="#ppt_y"/>
                                          </p:val>
                                        </p:tav>
                                      </p:tavLst>
                                    </p:anim>
                                  </p:childTnLst>
                                </p:cTn>
                              </p:par>
                              <p:par>
                                <p:cTn id="47" presetID="2" presetClass="entr" presetSubtype="4" fill="hold" grpId="0" nodeType="withEffect">
                                  <p:stCondLst>
                                    <p:cond delay="0"/>
                                  </p:stCondLst>
                                  <p:childTnLst>
                                    <p:set>
                                      <p:cBhvr>
                                        <p:cTn id="48" dur="1" fill="hold">
                                          <p:stCondLst>
                                            <p:cond delay="0"/>
                                          </p:stCondLst>
                                        </p:cTn>
                                        <p:tgtEl>
                                          <p:spTgt spid="3">
                                            <p:txEl>
                                              <p:pRg st="10" end="10"/>
                                            </p:txEl>
                                          </p:spTgt>
                                        </p:tgtEl>
                                        <p:attrNameLst>
                                          <p:attrName>style.visibility</p:attrName>
                                        </p:attrNameLst>
                                      </p:cBhvr>
                                      <p:to>
                                        <p:strVal val="visible"/>
                                      </p:to>
                                    </p:set>
                                    <p:anim calcmode="lin" valueType="num">
                                      <p:cBhvr additive="base">
                                        <p:cTn id="49"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lvl="2" algn="ctr" rtl="0">
              <a:spcBef>
                <a:spcPct val="0"/>
              </a:spcBef>
            </a:pPr>
            <a:r>
              <a:rPr lang="es-ES" dirty="0"/>
              <a:t>Pagos directos disociados</a:t>
            </a:r>
            <a:br>
              <a:rPr lang="es-ES" dirty="0"/>
            </a:br>
            <a:endParaRPr lang="es-ES" dirty="0"/>
          </a:p>
        </p:txBody>
      </p:sp>
      <p:sp>
        <p:nvSpPr>
          <p:cNvPr id="3" name="2 Marcador de contenido"/>
          <p:cNvSpPr>
            <a:spLocks noGrp="1"/>
          </p:cNvSpPr>
          <p:nvPr>
            <p:ph idx="1"/>
          </p:nvPr>
        </p:nvSpPr>
        <p:spPr>
          <a:xfrm>
            <a:off x="1043608" y="1340768"/>
            <a:ext cx="8229600" cy="4525963"/>
          </a:xfrm>
        </p:spPr>
        <p:txBody>
          <a:bodyPr>
            <a:normAutofit lnSpcReduction="10000"/>
          </a:bodyPr>
          <a:lstStyle/>
          <a:p>
            <a:pPr lvl="1"/>
            <a:r>
              <a:rPr lang="es-ES" b="1" dirty="0"/>
              <a:t>Ayuda Básica a la Renta (ABRS)</a:t>
            </a:r>
          </a:p>
          <a:p>
            <a:pPr lvl="2"/>
            <a:r>
              <a:rPr lang="es-ES" dirty="0"/>
              <a:t>Requisitos: </a:t>
            </a:r>
          </a:p>
          <a:p>
            <a:pPr lvl="3"/>
            <a:r>
              <a:rPr lang="es-ES" dirty="0"/>
              <a:t>Agricultor activo</a:t>
            </a:r>
          </a:p>
          <a:p>
            <a:pPr lvl="3"/>
            <a:r>
              <a:rPr lang="es-ES" dirty="0"/>
              <a:t>Titular en REGEPA                                    </a:t>
            </a:r>
          </a:p>
          <a:p>
            <a:pPr lvl="3"/>
            <a:r>
              <a:rPr lang="es-ES" dirty="0"/>
              <a:t>Realizar actividad agraria</a:t>
            </a:r>
          </a:p>
          <a:p>
            <a:pPr lvl="3"/>
            <a:r>
              <a:rPr lang="es-ES" dirty="0"/>
              <a:t>Disponer de derechos</a:t>
            </a:r>
          </a:p>
          <a:p>
            <a:pPr lvl="2"/>
            <a:r>
              <a:rPr lang="es-ES" dirty="0"/>
              <a:t>60% de las ayudas directas </a:t>
            </a:r>
          </a:p>
          <a:p>
            <a:pPr marL="1371600" lvl="3" indent="0">
              <a:buNone/>
            </a:pPr>
            <a:r>
              <a:rPr lang="es-ES" dirty="0"/>
              <a:t>(sumado a Pago Redistributivo)</a:t>
            </a:r>
          </a:p>
          <a:p>
            <a:pPr lvl="2"/>
            <a:r>
              <a:rPr lang="es-ES" dirty="0"/>
              <a:t>Importe por ha. en función de región</a:t>
            </a:r>
          </a:p>
          <a:p>
            <a:pPr lvl="2"/>
            <a:r>
              <a:rPr lang="es-ES" dirty="0"/>
              <a:t>Sujeto a Condicionalidad</a:t>
            </a:r>
          </a:p>
          <a:p>
            <a:pPr lvl="2"/>
            <a:r>
              <a:rPr lang="es-ES" dirty="0"/>
              <a:t>Importe mínimo de 300 € (500)</a:t>
            </a:r>
          </a:p>
          <a:p>
            <a:pPr lvl="2"/>
            <a:endParaRPr lang="es-ES" dirty="0"/>
          </a:p>
        </p:txBody>
      </p:sp>
      <p:grpSp>
        <p:nvGrpSpPr>
          <p:cNvPr id="4" name="2 Grupo"/>
          <p:cNvGrpSpPr>
            <a:grpSpLocks/>
          </p:cNvGrpSpPr>
          <p:nvPr/>
        </p:nvGrpSpPr>
        <p:grpSpPr bwMode="auto">
          <a:xfrm>
            <a:off x="1258888" y="188913"/>
            <a:ext cx="7467600" cy="777875"/>
            <a:chOff x="0" y="0"/>
            <a:chExt cx="7467600" cy="777644"/>
          </a:xfrm>
        </p:grpSpPr>
        <p:sp>
          <p:nvSpPr>
            <p:cNvPr id="5" name="4 Rectángulo redondeado"/>
            <p:cNvSpPr/>
            <p:nvPr/>
          </p:nvSpPr>
          <p:spPr>
            <a:xfrm>
              <a:off x="0" y="0"/>
              <a:ext cx="7467600" cy="777644"/>
            </a:xfrm>
            <a:prstGeom prst="roundRect">
              <a:avLst/>
            </a:prstGeom>
            <a:solidFill>
              <a:srgbClr val="BED6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6" name="5 Rectángulo"/>
            <p:cNvSpPr/>
            <p:nvPr/>
          </p:nvSpPr>
          <p:spPr>
            <a:xfrm>
              <a:off x="38100" y="38089"/>
              <a:ext cx="7391400" cy="701467"/>
            </a:xfrm>
            <a:prstGeom prst="rect">
              <a:avLst/>
            </a:prstGeom>
          </p:spPr>
          <p:style>
            <a:lnRef idx="0">
              <a:scrgbClr r="0" g="0" b="0"/>
            </a:lnRef>
            <a:fillRef idx="0">
              <a:scrgbClr r="0" g="0" b="0"/>
            </a:fillRef>
            <a:effectRef idx="0">
              <a:scrgbClr r="0" g="0" b="0"/>
            </a:effectRef>
            <a:fontRef idx="minor">
              <a:schemeClr val="lt1"/>
            </a:fontRef>
          </p:style>
          <p:txBody>
            <a:bodyPr tIns="91440" bIns="91440" spcCol="1270" anchor="ctr"/>
            <a:lstStyle/>
            <a:p>
              <a:pPr defTabSz="1066800">
                <a:lnSpc>
                  <a:spcPct val="90000"/>
                </a:lnSpc>
                <a:spcAft>
                  <a:spcPct val="35000"/>
                </a:spcAft>
                <a:defRPr/>
              </a:pPr>
              <a:endParaRPr lang="es-ES" sz="2000" b="1" dirty="0">
                <a:solidFill>
                  <a:srgbClr val="FF0000"/>
                </a:solidFill>
              </a:endParaRPr>
            </a:p>
          </p:txBody>
        </p:sp>
      </p:grpSp>
      <p:sp>
        <p:nvSpPr>
          <p:cNvPr id="7" name="2 Rectángulo"/>
          <p:cNvSpPr>
            <a:spLocks noChangeArrowheads="1"/>
          </p:cNvSpPr>
          <p:nvPr/>
        </p:nvSpPr>
        <p:spPr bwMode="auto">
          <a:xfrm>
            <a:off x="1547813" y="347663"/>
            <a:ext cx="409785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D6EF2C"/>
              </a:buClr>
              <a:buChar char="&gt;"/>
              <a:defRPr sz="1400">
                <a:solidFill>
                  <a:srgbClr val="575757"/>
                </a:solidFill>
                <a:latin typeface="Arial" charset="0"/>
                <a:ea typeface="ＭＳ Ｐゴシック" pitchFamily="34" charset="-128"/>
              </a:defRPr>
            </a:lvl1pPr>
            <a:lvl2pPr marL="742950" indent="-285750" eaLnBrk="0" hangingPunct="0">
              <a:spcBef>
                <a:spcPct val="20000"/>
              </a:spcBef>
              <a:buChar char="–"/>
              <a:defRPr sz="1400">
                <a:solidFill>
                  <a:schemeClr val="tx1"/>
                </a:solidFill>
                <a:latin typeface="Arial" charset="0"/>
                <a:ea typeface="ＭＳ Ｐゴシック" pitchFamily="34" charset="-128"/>
              </a:defRPr>
            </a:lvl2pPr>
            <a:lvl3pPr marL="1143000" indent="-228600" eaLnBrk="0" hangingPunct="0">
              <a:spcBef>
                <a:spcPct val="20000"/>
              </a:spcBef>
              <a:buChar char="•"/>
              <a:defRPr sz="1400">
                <a:solidFill>
                  <a:schemeClr val="tx1"/>
                </a:solidFill>
                <a:latin typeface="Arial" charset="0"/>
                <a:ea typeface="ＭＳ Ｐゴシック" pitchFamily="34" charset="-128"/>
              </a:defRPr>
            </a:lvl3pPr>
            <a:lvl4pPr marL="1600200" indent="-228600" eaLnBrk="0" hangingPunct="0">
              <a:spcBef>
                <a:spcPct val="20000"/>
              </a:spcBef>
              <a:buChar char="–"/>
              <a:defRPr sz="1400">
                <a:solidFill>
                  <a:schemeClr val="tx1"/>
                </a:solidFill>
                <a:latin typeface="Arial" charset="0"/>
                <a:ea typeface="ＭＳ Ｐゴシック" pitchFamily="34" charset="-128"/>
              </a:defRPr>
            </a:lvl4pPr>
            <a:lvl5pPr marL="2057400" indent="-228600" eaLnBrk="0" hangingPunct="0">
              <a:spcBef>
                <a:spcPct val="20000"/>
              </a:spcBef>
              <a:buChar char="»"/>
              <a:defRPr sz="14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9pPr>
          </a:lstStyle>
          <a:p>
            <a:pPr eaLnBrk="1" hangingPunct="1">
              <a:spcBef>
                <a:spcPct val="0"/>
              </a:spcBef>
              <a:buClrTx/>
              <a:buFontTx/>
              <a:buNone/>
            </a:pPr>
            <a:r>
              <a:rPr lang="es-ES" altLang="es-ES" sz="2400" dirty="0">
                <a:solidFill>
                  <a:schemeClr val="tx1"/>
                </a:solidFill>
              </a:rPr>
              <a:t>La nueva PAC: Pagos ABRS</a:t>
            </a:r>
          </a:p>
        </p:txBody>
      </p:sp>
      <p:pic>
        <p:nvPicPr>
          <p:cNvPr id="9" name="3 Imagen">
            <a:extLst>
              <a:ext uri="{FF2B5EF4-FFF2-40B4-BE49-F238E27FC236}">
                <a16:creationId xmlns:a16="http://schemas.microsoft.com/office/drawing/2014/main" id="{95D86738-BF46-84A1-2575-02662A2709C5}"/>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510542" y="5949280"/>
            <a:ext cx="1572892" cy="496636"/>
          </a:xfrm>
          <a:prstGeom prst="rect">
            <a:avLst/>
          </a:prstGeom>
        </p:spPr>
      </p:pic>
    </p:spTree>
    <p:extLst>
      <p:ext uri="{BB962C8B-B14F-4D97-AF65-F5344CB8AC3E}">
        <p14:creationId xmlns:p14="http://schemas.microsoft.com/office/powerpoint/2010/main" val="328922469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3 Imagen">
            <a:extLst>
              <a:ext uri="{FF2B5EF4-FFF2-40B4-BE49-F238E27FC236}">
                <a16:creationId xmlns:a16="http://schemas.microsoft.com/office/drawing/2014/main" id="{D4DEAE49-C25B-1283-5D5A-24852DE0D2B9}"/>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510542" y="5949280"/>
            <a:ext cx="1572892" cy="496636"/>
          </a:xfrm>
          <a:prstGeom prst="rect">
            <a:avLst/>
          </a:prstGeom>
        </p:spPr>
      </p:pic>
      <p:sp>
        <p:nvSpPr>
          <p:cNvPr id="3" name="2 Marcador de contenido"/>
          <p:cNvSpPr>
            <a:spLocks noGrp="1"/>
          </p:cNvSpPr>
          <p:nvPr>
            <p:ph idx="1"/>
          </p:nvPr>
        </p:nvSpPr>
        <p:spPr>
          <a:xfrm>
            <a:off x="683568" y="1340768"/>
            <a:ext cx="8229600" cy="4820384"/>
          </a:xfrm>
        </p:spPr>
        <p:txBody>
          <a:bodyPr>
            <a:normAutofit fontScale="92500" lnSpcReduction="20000"/>
          </a:bodyPr>
          <a:lstStyle/>
          <a:p>
            <a:pPr lvl="1"/>
            <a:r>
              <a:rPr lang="es-ES" b="1" dirty="0"/>
              <a:t>Actividad agraria</a:t>
            </a:r>
          </a:p>
          <a:p>
            <a:pPr lvl="2"/>
            <a:r>
              <a:rPr lang="es-ES" sz="2200" dirty="0"/>
              <a:t>En todas las parcelas en las que se solicite ayuda</a:t>
            </a:r>
          </a:p>
          <a:p>
            <a:pPr lvl="2"/>
            <a:r>
              <a:rPr lang="es-ES" sz="2200" dirty="0"/>
              <a:t>Mantenimiento/barbecho 3 años &gt; situación de riesgo</a:t>
            </a:r>
          </a:p>
          <a:p>
            <a:pPr lvl="2"/>
            <a:r>
              <a:rPr lang="es-ES" sz="2200" dirty="0"/>
              <a:t>Mantenimiento 5 años &gt; parcela no subvencionable</a:t>
            </a:r>
          </a:p>
          <a:p>
            <a:pPr lvl="2"/>
            <a:endParaRPr lang="es-ES" sz="2200" dirty="0"/>
          </a:p>
          <a:p>
            <a:pPr lvl="1"/>
            <a:r>
              <a:rPr lang="es-ES" b="1" dirty="0" err="1"/>
              <a:t>Degresividad</a:t>
            </a:r>
            <a:r>
              <a:rPr lang="es-ES" b="1" dirty="0"/>
              <a:t> y Techo</a:t>
            </a:r>
            <a:r>
              <a:rPr lang="es-ES" dirty="0"/>
              <a:t> por explotación </a:t>
            </a:r>
            <a:r>
              <a:rPr lang="es-ES" sz="2200" dirty="0"/>
              <a:t>(</a:t>
            </a:r>
            <a:r>
              <a:rPr lang="es-ES" sz="2200" i="1" dirty="0" err="1"/>
              <a:t>capping</a:t>
            </a:r>
            <a:r>
              <a:rPr lang="es-ES" sz="2200" dirty="0"/>
              <a:t>)</a:t>
            </a:r>
          </a:p>
          <a:p>
            <a:pPr lvl="2"/>
            <a:r>
              <a:rPr lang="es-ES" dirty="0"/>
              <a:t>Aplicable sólo a la ABRS</a:t>
            </a:r>
          </a:p>
          <a:p>
            <a:pPr lvl="2"/>
            <a:r>
              <a:rPr lang="es-ES" dirty="0"/>
              <a:t>Tramos		reducción</a:t>
            </a:r>
          </a:p>
          <a:p>
            <a:pPr lvl="3"/>
            <a:r>
              <a:rPr lang="es-ES" sz="1900" dirty="0"/>
              <a:t>60-75.000 € 	25%</a:t>
            </a:r>
          </a:p>
          <a:p>
            <a:pPr lvl="3"/>
            <a:r>
              <a:rPr lang="es-ES" sz="1900" dirty="0"/>
              <a:t>75-90.000 €		50%</a:t>
            </a:r>
          </a:p>
          <a:p>
            <a:pPr lvl="3"/>
            <a:r>
              <a:rPr lang="es-ES" sz="1900" dirty="0"/>
              <a:t>90-100.000 € 	85%</a:t>
            </a:r>
          </a:p>
          <a:p>
            <a:pPr lvl="3"/>
            <a:r>
              <a:rPr lang="es-ES" sz="1900" dirty="0"/>
              <a:t>100.000 €		100%</a:t>
            </a:r>
          </a:p>
          <a:p>
            <a:pPr lvl="3"/>
            <a:r>
              <a:rPr lang="es-ES" sz="1900" dirty="0"/>
              <a:t>Descontar costes laborales.</a:t>
            </a:r>
          </a:p>
          <a:p>
            <a:pPr lvl="2"/>
            <a:r>
              <a:rPr lang="es-ES" dirty="0"/>
              <a:t>200.000 € máximo/explotación de ABRS</a:t>
            </a:r>
          </a:p>
          <a:p>
            <a:pPr lvl="2"/>
            <a:r>
              <a:rPr lang="es-ES" dirty="0"/>
              <a:t>Exención </a:t>
            </a:r>
            <a:r>
              <a:rPr lang="es-ES" dirty="0" err="1"/>
              <a:t>coops</a:t>
            </a:r>
            <a:r>
              <a:rPr lang="es-ES" dirty="0"/>
              <a:t>, </a:t>
            </a:r>
            <a:r>
              <a:rPr lang="es-ES" dirty="0" err="1"/>
              <a:t>SATs</a:t>
            </a:r>
            <a:r>
              <a:rPr lang="es-ES" dirty="0"/>
              <a:t> y TC</a:t>
            </a:r>
          </a:p>
          <a:p>
            <a:endParaRPr lang="es-ES" dirty="0"/>
          </a:p>
        </p:txBody>
      </p:sp>
      <p:grpSp>
        <p:nvGrpSpPr>
          <p:cNvPr id="4" name="2 Grupo"/>
          <p:cNvGrpSpPr>
            <a:grpSpLocks/>
          </p:cNvGrpSpPr>
          <p:nvPr/>
        </p:nvGrpSpPr>
        <p:grpSpPr bwMode="auto">
          <a:xfrm>
            <a:off x="1258888" y="188913"/>
            <a:ext cx="7467600" cy="777875"/>
            <a:chOff x="0" y="0"/>
            <a:chExt cx="7467600" cy="777644"/>
          </a:xfrm>
        </p:grpSpPr>
        <p:sp>
          <p:nvSpPr>
            <p:cNvPr id="5" name="4 Rectángulo redondeado"/>
            <p:cNvSpPr/>
            <p:nvPr/>
          </p:nvSpPr>
          <p:spPr>
            <a:xfrm>
              <a:off x="0" y="0"/>
              <a:ext cx="7467600" cy="777644"/>
            </a:xfrm>
            <a:prstGeom prst="roundRect">
              <a:avLst/>
            </a:prstGeom>
            <a:solidFill>
              <a:srgbClr val="BED6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6" name="5 Rectángulo"/>
            <p:cNvSpPr/>
            <p:nvPr/>
          </p:nvSpPr>
          <p:spPr>
            <a:xfrm>
              <a:off x="38100" y="38089"/>
              <a:ext cx="7391400" cy="701467"/>
            </a:xfrm>
            <a:prstGeom prst="rect">
              <a:avLst/>
            </a:prstGeom>
          </p:spPr>
          <p:style>
            <a:lnRef idx="0">
              <a:scrgbClr r="0" g="0" b="0"/>
            </a:lnRef>
            <a:fillRef idx="0">
              <a:scrgbClr r="0" g="0" b="0"/>
            </a:fillRef>
            <a:effectRef idx="0">
              <a:scrgbClr r="0" g="0" b="0"/>
            </a:effectRef>
            <a:fontRef idx="minor">
              <a:schemeClr val="lt1"/>
            </a:fontRef>
          </p:style>
          <p:txBody>
            <a:bodyPr tIns="91440" bIns="91440" spcCol="1270" anchor="ctr"/>
            <a:lstStyle/>
            <a:p>
              <a:pPr defTabSz="1066800">
                <a:lnSpc>
                  <a:spcPct val="90000"/>
                </a:lnSpc>
                <a:spcAft>
                  <a:spcPct val="35000"/>
                </a:spcAft>
                <a:defRPr/>
              </a:pPr>
              <a:endParaRPr lang="es-ES" sz="2000" b="1" dirty="0">
                <a:solidFill>
                  <a:srgbClr val="FF0000"/>
                </a:solidFill>
              </a:endParaRPr>
            </a:p>
          </p:txBody>
        </p:sp>
      </p:grpSp>
      <p:sp>
        <p:nvSpPr>
          <p:cNvPr id="7" name="2 Rectángulo"/>
          <p:cNvSpPr>
            <a:spLocks noChangeArrowheads="1"/>
          </p:cNvSpPr>
          <p:nvPr/>
        </p:nvSpPr>
        <p:spPr bwMode="auto">
          <a:xfrm>
            <a:off x="1547813" y="347663"/>
            <a:ext cx="452681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D6EF2C"/>
              </a:buClr>
              <a:buChar char="&gt;"/>
              <a:defRPr sz="1400">
                <a:solidFill>
                  <a:srgbClr val="575757"/>
                </a:solidFill>
                <a:latin typeface="Arial" charset="0"/>
                <a:ea typeface="ＭＳ Ｐゴシック" pitchFamily="34" charset="-128"/>
              </a:defRPr>
            </a:lvl1pPr>
            <a:lvl2pPr marL="742950" indent="-285750" eaLnBrk="0" hangingPunct="0">
              <a:spcBef>
                <a:spcPct val="20000"/>
              </a:spcBef>
              <a:buChar char="–"/>
              <a:defRPr sz="1400">
                <a:solidFill>
                  <a:schemeClr val="tx1"/>
                </a:solidFill>
                <a:latin typeface="Arial" charset="0"/>
                <a:ea typeface="ＭＳ Ｐゴシック" pitchFamily="34" charset="-128"/>
              </a:defRPr>
            </a:lvl2pPr>
            <a:lvl3pPr marL="1143000" indent="-228600" eaLnBrk="0" hangingPunct="0">
              <a:spcBef>
                <a:spcPct val="20000"/>
              </a:spcBef>
              <a:buChar char="•"/>
              <a:defRPr sz="1400">
                <a:solidFill>
                  <a:schemeClr val="tx1"/>
                </a:solidFill>
                <a:latin typeface="Arial" charset="0"/>
                <a:ea typeface="ＭＳ Ｐゴシック" pitchFamily="34" charset="-128"/>
              </a:defRPr>
            </a:lvl3pPr>
            <a:lvl4pPr marL="1600200" indent="-228600" eaLnBrk="0" hangingPunct="0">
              <a:spcBef>
                <a:spcPct val="20000"/>
              </a:spcBef>
              <a:buChar char="–"/>
              <a:defRPr sz="1400">
                <a:solidFill>
                  <a:schemeClr val="tx1"/>
                </a:solidFill>
                <a:latin typeface="Arial" charset="0"/>
                <a:ea typeface="ＭＳ Ｐゴシック" pitchFamily="34" charset="-128"/>
              </a:defRPr>
            </a:lvl4pPr>
            <a:lvl5pPr marL="2057400" indent="-228600" eaLnBrk="0" hangingPunct="0">
              <a:spcBef>
                <a:spcPct val="20000"/>
              </a:spcBef>
              <a:buChar char="»"/>
              <a:defRPr sz="14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9pPr>
          </a:lstStyle>
          <a:p>
            <a:pPr eaLnBrk="1" hangingPunct="1">
              <a:spcBef>
                <a:spcPct val="0"/>
              </a:spcBef>
              <a:buClrTx/>
              <a:buFontTx/>
              <a:buNone/>
            </a:pPr>
            <a:r>
              <a:rPr lang="es-ES" altLang="es-ES" sz="2400" dirty="0">
                <a:solidFill>
                  <a:schemeClr val="tx1"/>
                </a:solidFill>
              </a:rPr>
              <a:t>La nueva PAC: conceptos clave</a:t>
            </a:r>
          </a:p>
          <a:p>
            <a:pPr eaLnBrk="1" hangingPunct="1">
              <a:spcBef>
                <a:spcPct val="0"/>
              </a:spcBef>
              <a:buClrTx/>
              <a:buFontTx/>
              <a:buNone/>
            </a:pPr>
            <a:endParaRPr lang="es-ES" altLang="es-ES" sz="2400" dirty="0">
              <a:solidFill>
                <a:schemeClr val="tx1"/>
              </a:solidFill>
            </a:endParaRPr>
          </a:p>
        </p:txBody>
      </p:sp>
      <p:sp>
        <p:nvSpPr>
          <p:cNvPr id="8" name="Explosión: 8 puntos 7">
            <a:extLst>
              <a:ext uri="{FF2B5EF4-FFF2-40B4-BE49-F238E27FC236}">
                <a16:creationId xmlns:a16="http://schemas.microsoft.com/office/drawing/2014/main" id="{5D78DBC1-0065-EB80-B72D-2DBDFE3EE54D}"/>
              </a:ext>
            </a:extLst>
          </p:cNvPr>
          <p:cNvSpPr/>
          <p:nvPr/>
        </p:nvSpPr>
        <p:spPr>
          <a:xfrm>
            <a:off x="7884368" y="1916832"/>
            <a:ext cx="360040" cy="360040"/>
          </a:xfrm>
          <a:prstGeom prst="irregularSeal1">
            <a:avLst/>
          </a:prstGeom>
          <a:solidFill>
            <a:srgbClr val="FFFF0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Tree>
    <p:extLst>
      <p:ext uri="{BB962C8B-B14F-4D97-AF65-F5344CB8AC3E}">
        <p14:creationId xmlns:p14="http://schemas.microsoft.com/office/powerpoint/2010/main" val="5268676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anim calcmode="lin" valueType="num">
                                      <p:cBhvr additive="base">
                                        <p:cTn id="23"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5" end="5"/>
                                            </p:txEl>
                                          </p:spTgt>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 calcmode="lin" valueType="num">
                                      <p:cBhvr additive="base">
                                        <p:cTn id="2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6" end="6"/>
                                            </p:txEl>
                                          </p:spTgt>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anim calcmode="lin" valueType="num">
                                      <p:cBhvr additive="base">
                                        <p:cTn id="31"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7" end="7"/>
                                            </p:txEl>
                                          </p:spTgt>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anim calcmode="lin" valueType="num">
                                      <p:cBhvr additive="base">
                                        <p:cTn id="3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8" end="8"/>
                                            </p:txEl>
                                          </p:spTgt>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3">
                                            <p:txEl>
                                              <p:pRg st="9" end="9"/>
                                            </p:txEl>
                                          </p:spTgt>
                                        </p:tgtEl>
                                        <p:attrNameLst>
                                          <p:attrName>style.visibility</p:attrName>
                                        </p:attrNameLst>
                                      </p:cBhvr>
                                      <p:to>
                                        <p:strVal val="visible"/>
                                      </p:to>
                                    </p:set>
                                    <p:anim calcmode="lin" valueType="num">
                                      <p:cBhvr additive="base">
                                        <p:cTn id="39"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3">
                                            <p:txEl>
                                              <p:pRg st="9" end="9"/>
                                            </p:txEl>
                                          </p:spTgt>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3">
                                            <p:txEl>
                                              <p:pRg st="10" end="10"/>
                                            </p:txEl>
                                          </p:spTgt>
                                        </p:tgtEl>
                                        <p:attrNameLst>
                                          <p:attrName>style.visibility</p:attrName>
                                        </p:attrNameLst>
                                      </p:cBhvr>
                                      <p:to>
                                        <p:strVal val="visible"/>
                                      </p:to>
                                    </p:set>
                                    <p:anim calcmode="lin" valueType="num">
                                      <p:cBhvr additive="base">
                                        <p:cTn id="43"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10" end="10"/>
                                            </p:txEl>
                                          </p:spTgt>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3">
                                            <p:txEl>
                                              <p:pRg st="11" end="11"/>
                                            </p:txEl>
                                          </p:spTgt>
                                        </p:tgtEl>
                                        <p:attrNameLst>
                                          <p:attrName>style.visibility</p:attrName>
                                        </p:attrNameLst>
                                      </p:cBhvr>
                                      <p:to>
                                        <p:strVal val="visible"/>
                                      </p:to>
                                    </p:set>
                                    <p:anim calcmode="lin" valueType="num">
                                      <p:cBhvr additive="base">
                                        <p:cTn id="47"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3">
                                            <p:txEl>
                                              <p:pRg st="11" end="11"/>
                                            </p:txEl>
                                          </p:spTgt>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3">
                                            <p:txEl>
                                              <p:pRg st="12" end="12"/>
                                            </p:txEl>
                                          </p:spTgt>
                                        </p:tgtEl>
                                        <p:attrNameLst>
                                          <p:attrName>style.visibility</p:attrName>
                                        </p:attrNameLst>
                                      </p:cBhvr>
                                      <p:to>
                                        <p:strVal val="visible"/>
                                      </p:to>
                                    </p:set>
                                    <p:anim calcmode="lin" valueType="num">
                                      <p:cBhvr additive="base">
                                        <p:cTn id="51" dur="500" fill="hold"/>
                                        <p:tgtEl>
                                          <p:spTgt spid="3">
                                            <p:txEl>
                                              <p:pRg st="12" end="12"/>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3">
                                            <p:txEl>
                                              <p:pRg st="12" end="12"/>
                                            </p:txEl>
                                          </p:spTgt>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3">
                                            <p:txEl>
                                              <p:pRg st="13" end="13"/>
                                            </p:txEl>
                                          </p:spTgt>
                                        </p:tgtEl>
                                        <p:attrNameLst>
                                          <p:attrName>style.visibility</p:attrName>
                                        </p:attrNameLst>
                                      </p:cBhvr>
                                      <p:to>
                                        <p:strVal val="visible"/>
                                      </p:to>
                                    </p:set>
                                    <p:anim calcmode="lin" valueType="num">
                                      <p:cBhvr additive="base">
                                        <p:cTn id="55" dur="500" fill="hold"/>
                                        <p:tgtEl>
                                          <p:spTgt spid="3">
                                            <p:txEl>
                                              <p:pRg st="13" end="13"/>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13" end="13"/>
                                            </p:txEl>
                                          </p:spTgt>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3">
                                            <p:txEl>
                                              <p:pRg st="14" end="14"/>
                                            </p:txEl>
                                          </p:spTgt>
                                        </p:tgtEl>
                                        <p:attrNameLst>
                                          <p:attrName>style.visibility</p:attrName>
                                        </p:attrNameLst>
                                      </p:cBhvr>
                                      <p:to>
                                        <p:strVal val="visible"/>
                                      </p:to>
                                    </p:set>
                                    <p:anim calcmode="lin" valueType="num">
                                      <p:cBhvr additive="base">
                                        <p:cTn id="59" dur="500" fill="hold"/>
                                        <p:tgtEl>
                                          <p:spTgt spid="3">
                                            <p:txEl>
                                              <p:pRg st="14" end="14"/>
                                            </p:txEl>
                                          </p:spTgt>
                                        </p:tgtEl>
                                        <p:attrNameLst>
                                          <p:attrName>ppt_x</p:attrName>
                                        </p:attrNameLst>
                                      </p:cBhvr>
                                      <p:tavLst>
                                        <p:tav tm="0">
                                          <p:val>
                                            <p:strVal val="#ppt_x"/>
                                          </p:val>
                                        </p:tav>
                                        <p:tav tm="100000">
                                          <p:val>
                                            <p:strVal val="#ppt_x"/>
                                          </p:val>
                                        </p:tav>
                                      </p:tavLst>
                                    </p:anim>
                                    <p:anim calcmode="lin" valueType="num">
                                      <p:cBhvr additive="base">
                                        <p:cTn id="60" dur="500" fill="hold"/>
                                        <p:tgtEl>
                                          <p:spTgt spid="3">
                                            <p:txEl>
                                              <p:pRg st="14" end="14"/>
                                            </p:txEl>
                                          </p:spTgt>
                                        </p:tgtEl>
                                        <p:attrNameLst>
                                          <p:attrName>ppt_y</p:attrName>
                                        </p:attrNameLst>
                                      </p:cBhvr>
                                      <p:tavLst>
                                        <p:tav tm="0">
                                          <p:val>
                                            <p:strVal val="1+#ppt_h/2"/>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grpId="0" nodeType="clickEffect">
                                  <p:stCondLst>
                                    <p:cond delay="0"/>
                                  </p:stCondLst>
                                  <p:childTnLst>
                                    <p:set>
                                      <p:cBhvr>
                                        <p:cTn id="6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8" grpId="0" animBg="1"/>
    </p:bldLst>
  </p:timing>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778098"/>
          </a:xfrm>
        </p:spPr>
        <p:txBody>
          <a:bodyPr>
            <a:normAutofit/>
          </a:bodyPr>
          <a:lstStyle/>
          <a:p>
            <a:r>
              <a:rPr lang="es-ES" sz="2800" dirty="0"/>
              <a:t>Valores Medios Regionales (VMR) en 2022</a:t>
            </a:r>
          </a:p>
        </p:txBody>
      </p:sp>
      <p:graphicFrame>
        <p:nvGraphicFramePr>
          <p:cNvPr id="8" name="7 Marcador de contenido"/>
          <p:cNvGraphicFramePr>
            <a:graphicFrameLocks noGrp="1"/>
          </p:cNvGraphicFramePr>
          <p:nvPr>
            <p:ph idx="1"/>
            <p:extLst>
              <p:ext uri="{D42A27DB-BD31-4B8C-83A1-F6EECF244321}">
                <p14:modId xmlns:p14="http://schemas.microsoft.com/office/powerpoint/2010/main" val="898455815"/>
              </p:ext>
            </p:extLst>
          </p:nvPr>
        </p:nvGraphicFramePr>
        <p:xfrm>
          <a:off x="467544" y="1052736"/>
          <a:ext cx="4176465" cy="5172456"/>
        </p:xfrm>
        <a:graphic>
          <a:graphicData uri="http://schemas.openxmlformats.org/drawingml/2006/table">
            <a:tbl>
              <a:tblPr firstRow="1" firstCol="1" bandRow="1">
                <a:tableStyleId>{5C22544A-7EE6-4342-B048-85BDC9FD1C3A}</a:tableStyleId>
              </a:tblPr>
              <a:tblGrid>
                <a:gridCol w="1392155">
                  <a:extLst>
                    <a:ext uri="{9D8B030D-6E8A-4147-A177-3AD203B41FA5}">
                      <a16:colId xmlns:a16="http://schemas.microsoft.com/office/drawing/2014/main" val="20000"/>
                    </a:ext>
                  </a:extLst>
                </a:gridCol>
                <a:gridCol w="1392155">
                  <a:extLst>
                    <a:ext uri="{9D8B030D-6E8A-4147-A177-3AD203B41FA5}">
                      <a16:colId xmlns:a16="http://schemas.microsoft.com/office/drawing/2014/main" val="20001"/>
                    </a:ext>
                  </a:extLst>
                </a:gridCol>
                <a:gridCol w="1392155">
                  <a:extLst>
                    <a:ext uri="{9D8B030D-6E8A-4147-A177-3AD203B41FA5}">
                      <a16:colId xmlns:a16="http://schemas.microsoft.com/office/drawing/2014/main" val="20002"/>
                    </a:ext>
                  </a:extLst>
                </a:gridCol>
              </a:tblGrid>
              <a:tr h="359864">
                <a:tc>
                  <a:txBody>
                    <a:bodyPr/>
                    <a:lstStyle/>
                    <a:p>
                      <a:pPr>
                        <a:lnSpc>
                          <a:spcPct val="107000"/>
                        </a:lnSpc>
                      </a:pPr>
                      <a:endParaRPr lang="es-ES" sz="2000" dirty="0">
                        <a:effectLst/>
                        <a:latin typeface="Calibri"/>
                      </a:endParaRPr>
                    </a:p>
                  </a:txBody>
                  <a:tcPr marL="44450" marR="44450" marT="0" marB="0" anchor="b"/>
                </a:tc>
                <a:tc>
                  <a:txBody>
                    <a:bodyPr/>
                    <a:lstStyle/>
                    <a:p>
                      <a:pPr algn="ctr">
                        <a:lnSpc>
                          <a:spcPct val="115000"/>
                        </a:lnSpc>
                        <a:spcAft>
                          <a:spcPts val="0"/>
                        </a:spcAft>
                      </a:pPr>
                      <a:r>
                        <a:rPr lang="es-ES" sz="1200">
                          <a:effectLst/>
                        </a:rPr>
                        <a:t>CÓDIGO REGIÓN</a:t>
                      </a:r>
                      <a:endParaRPr lang="es-ES" sz="200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es-ES" sz="1200">
                          <a:effectLst/>
                        </a:rPr>
                        <a:t>VALOR MEDIO REGIÓN en 2022 (€/ha)</a:t>
                      </a:r>
                      <a:endParaRPr lang="es-ES" sz="2000">
                        <a:effectLst/>
                        <a:latin typeface="Calibri"/>
                        <a:ea typeface="Calibri"/>
                        <a:cs typeface="Times New Roman"/>
                      </a:endParaRPr>
                    </a:p>
                  </a:txBody>
                  <a:tcPr marL="44450" marR="44450" marT="0" marB="0" anchor="ctr"/>
                </a:tc>
                <a:extLst>
                  <a:ext uri="{0D108BD9-81ED-4DB2-BD59-A6C34878D82A}">
                    <a16:rowId xmlns:a16="http://schemas.microsoft.com/office/drawing/2014/main" val="10000"/>
                  </a:ext>
                </a:extLst>
              </a:tr>
              <a:tr h="187429">
                <a:tc rowSpan="23">
                  <a:txBody>
                    <a:bodyPr/>
                    <a:lstStyle/>
                    <a:p>
                      <a:pPr algn="ctr">
                        <a:lnSpc>
                          <a:spcPct val="115000"/>
                        </a:lnSpc>
                        <a:spcAft>
                          <a:spcPts val="0"/>
                        </a:spcAft>
                      </a:pPr>
                      <a:r>
                        <a:rPr lang="es-ES" sz="1200">
                          <a:effectLst/>
                        </a:rPr>
                        <a:t>TC</a:t>
                      </a:r>
                      <a:endParaRPr lang="es-ES" sz="200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es-ES" sz="1200" dirty="0">
                          <a:effectLst/>
                        </a:rPr>
                        <a:t>0201</a:t>
                      </a:r>
                      <a:endParaRPr lang="es-ES" sz="2000" dirty="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es-ES" sz="1200">
                          <a:effectLst/>
                        </a:rPr>
                        <a:t>83,32</a:t>
                      </a:r>
                      <a:endParaRPr lang="es-ES" sz="2000">
                        <a:effectLst/>
                        <a:latin typeface="Calibri"/>
                        <a:ea typeface="Calibri"/>
                        <a:cs typeface="Times New Roman"/>
                      </a:endParaRPr>
                    </a:p>
                  </a:txBody>
                  <a:tcPr marL="44450" marR="44450" marT="0" marB="0" anchor="ctr"/>
                </a:tc>
                <a:extLst>
                  <a:ext uri="{0D108BD9-81ED-4DB2-BD59-A6C34878D82A}">
                    <a16:rowId xmlns:a16="http://schemas.microsoft.com/office/drawing/2014/main" val="10001"/>
                  </a:ext>
                </a:extLst>
              </a:tr>
              <a:tr h="187429">
                <a:tc vMerge="1">
                  <a:txBody>
                    <a:bodyPr/>
                    <a:lstStyle/>
                    <a:p>
                      <a:endParaRPr lang="es-ES"/>
                    </a:p>
                  </a:txBody>
                  <a:tcPr/>
                </a:tc>
                <a:tc>
                  <a:txBody>
                    <a:bodyPr/>
                    <a:lstStyle/>
                    <a:p>
                      <a:pPr algn="ctr">
                        <a:lnSpc>
                          <a:spcPct val="115000"/>
                        </a:lnSpc>
                        <a:spcAft>
                          <a:spcPts val="0"/>
                        </a:spcAft>
                      </a:pPr>
                      <a:r>
                        <a:rPr lang="es-ES" sz="1200" dirty="0">
                          <a:effectLst/>
                        </a:rPr>
                        <a:t>0301</a:t>
                      </a:r>
                      <a:endParaRPr lang="es-ES" sz="2000" dirty="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es-ES" sz="1200">
                          <a:effectLst/>
                        </a:rPr>
                        <a:t>81,76</a:t>
                      </a:r>
                      <a:endParaRPr lang="es-ES" sz="2000">
                        <a:effectLst/>
                        <a:latin typeface="Calibri"/>
                        <a:ea typeface="Calibri"/>
                        <a:cs typeface="Times New Roman"/>
                      </a:endParaRPr>
                    </a:p>
                  </a:txBody>
                  <a:tcPr marL="44450" marR="44450" marT="0" marB="0" anchor="ctr"/>
                </a:tc>
                <a:extLst>
                  <a:ext uri="{0D108BD9-81ED-4DB2-BD59-A6C34878D82A}">
                    <a16:rowId xmlns:a16="http://schemas.microsoft.com/office/drawing/2014/main" val="10002"/>
                  </a:ext>
                </a:extLst>
              </a:tr>
              <a:tr h="187429">
                <a:tc vMerge="1">
                  <a:txBody>
                    <a:bodyPr/>
                    <a:lstStyle/>
                    <a:p>
                      <a:endParaRPr lang="es-ES"/>
                    </a:p>
                  </a:txBody>
                  <a:tcPr/>
                </a:tc>
                <a:tc>
                  <a:txBody>
                    <a:bodyPr/>
                    <a:lstStyle/>
                    <a:p>
                      <a:pPr algn="ctr">
                        <a:lnSpc>
                          <a:spcPct val="115000"/>
                        </a:lnSpc>
                        <a:spcAft>
                          <a:spcPts val="0"/>
                        </a:spcAft>
                      </a:pPr>
                      <a:r>
                        <a:rPr lang="es-ES" sz="1200" dirty="0">
                          <a:effectLst/>
                        </a:rPr>
                        <a:t>0401</a:t>
                      </a:r>
                      <a:endParaRPr lang="es-ES" sz="2000" dirty="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es-ES" sz="1200">
                          <a:effectLst/>
                        </a:rPr>
                        <a:t>89,92</a:t>
                      </a:r>
                      <a:endParaRPr lang="es-ES" sz="2000">
                        <a:effectLst/>
                        <a:latin typeface="Calibri"/>
                        <a:ea typeface="Calibri"/>
                        <a:cs typeface="Times New Roman"/>
                      </a:endParaRPr>
                    </a:p>
                  </a:txBody>
                  <a:tcPr marL="44450" marR="44450" marT="0" marB="0" anchor="ctr"/>
                </a:tc>
                <a:extLst>
                  <a:ext uri="{0D108BD9-81ED-4DB2-BD59-A6C34878D82A}">
                    <a16:rowId xmlns:a16="http://schemas.microsoft.com/office/drawing/2014/main" val="10003"/>
                  </a:ext>
                </a:extLst>
              </a:tr>
              <a:tr h="187429">
                <a:tc vMerge="1">
                  <a:txBody>
                    <a:bodyPr/>
                    <a:lstStyle/>
                    <a:p>
                      <a:endParaRPr lang="es-ES"/>
                    </a:p>
                  </a:txBody>
                  <a:tcPr/>
                </a:tc>
                <a:tc>
                  <a:txBody>
                    <a:bodyPr/>
                    <a:lstStyle/>
                    <a:p>
                      <a:pPr algn="ctr">
                        <a:lnSpc>
                          <a:spcPct val="115000"/>
                        </a:lnSpc>
                        <a:spcAft>
                          <a:spcPts val="0"/>
                        </a:spcAft>
                      </a:pPr>
                      <a:r>
                        <a:rPr lang="es-ES" sz="1200" dirty="0">
                          <a:effectLst/>
                        </a:rPr>
                        <a:t>0501</a:t>
                      </a:r>
                      <a:endParaRPr lang="es-ES" sz="2000" dirty="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es-ES" sz="1200">
                          <a:effectLst/>
                        </a:rPr>
                        <a:t>105,07</a:t>
                      </a:r>
                      <a:endParaRPr lang="es-ES" sz="2000">
                        <a:effectLst/>
                        <a:latin typeface="Calibri"/>
                        <a:ea typeface="Calibri"/>
                        <a:cs typeface="Times New Roman"/>
                      </a:endParaRPr>
                    </a:p>
                  </a:txBody>
                  <a:tcPr marL="44450" marR="44450" marT="0" marB="0" anchor="ctr"/>
                </a:tc>
                <a:extLst>
                  <a:ext uri="{0D108BD9-81ED-4DB2-BD59-A6C34878D82A}">
                    <a16:rowId xmlns:a16="http://schemas.microsoft.com/office/drawing/2014/main" val="10004"/>
                  </a:ext>
                </a:extLst>
              </a:tr>
              <a:tr h="187429">
                <a:tc vMerge="1">
                  <a:txBody>
                    <a:bodyPr/>
                    <a:lstStyle/>
                    <a:p>
                      <a:endParaRPr lang="es-ES"/>
                    </a:p>
                  </a:txBody>
                  <a:tcPr/>
                </a:tc>
                <a:tc>
                  <a:txBody>
                    <a:bodyPr/>
                    <a:lstStyle/>
                    <a:p>
                      <a:pPr algn="ctr">
                        <a:lnSpc>
                          <a:spcPct val="115000"/>
                        </a:lnSpc>
                        <a:spcAft>
                          <a:spcPts val="0"/>
                        </a:spcAft>
                      </a:pPr>
                      <a:r>
                        <a:rPr lang="es-ES" sz="1200" dirty="0">
                          <a:effectLst/>
                        </a:rPr>
                        <a:t>0601</a:t>
                      </a:r>
                      <a:endParaRPr lang="es-ES" sz="2000" dirty="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es-ES" sz="1200">
                          <a:effectLst/>
                        </a:rPr>
                        <a:t>125,74</a:t>
                      </a:r>
                      <a:endParaRPr lang="es-ES" sz="2000">
                        <a:effectLst/>
                        <a:latin typeface="Calibri"/>
                        <a:ea typeface="Calibri"/>
                        <a:cs typeface="Times New Roman"/>
                      </a:endParaRPr>
                    </a:p>
                  </a:txBody>
                  <a:tcPr marL="44450" marR="44450" marT="0" marB="0" anchor="ctr"/>
                </a:tc>
                <a:extLst>
                  <a:ext uri="{0D108BD9-81ED-4DB2-BD59-A6C34878D82A}">
                    <a16:rowId xmlns:a16="http://schemas.microsoft.com/office/drawing/2014/main" val="10005"/>
                  </a:ext>
                </a:extLst>
              </a:tr>
              <a:tr h="187429">
                <a:tc vMerge="1">
                  <a:txBody>
                    <a:bodyPr/>
                    <a:lstStyle/>
                    <a:p>
                      <a:endParaRPr lang="es-ES"/>
                    </a:p>
                  </a:txBody>
                  <a:tcPr/>
                </a:tc>
                <a:tc>
                  <a:txBody>
                    <a:bodyPr/>
                    <a:lstStyle/>
                    <a:p>
                      <a:pPr algn="ctr">
                        <a:lnSpc>
                          <a:spcPct val="115000"/>
                        </a:lnSpc>
                        <a:spcAft>
                          <a:spcPts val="0"/>
                        </a:spcAft>
                      </a:pPr>
                      <a:r>
                        <a:rPr lang="es-ES" sz="1200" dirty="0">
                          <a:effectLst/>
                        </a:rPr>
                        <a:t>0701</a:t>
                      </a:r>
                      <a:endParaRPr lang="es-ES" sz="2000" dirty="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es-ES" sz="1200">
                          <a:effectLst/>
                        </a:rPr>
                        <a:t>137,69</a:t>
                      </a:r>
                      <a:endParaRPr lang="es-ES" sz="2000">
                        <a:effectLst/>
                        <a:latin typeface="Calibri"/>
                        <a:ea typeface="Calibri"/>
                        <a:cs typeface="Times New Roman"/>
                      </a:endParaRPr>
                    </a:p>
                  </a:txBody>
                  <a:tcPr marL="44450" marR="44450" marT="0" marB="0" anchor="ctr"/>
                </a:tc>
                <a:extLst>
                  <a:ext uri="{0D108BD9-81ED-4DB2-BD59-A6C34878D82A}">
                    <a16:rowId xmlns:a16="http://schemas.microsoft.com/office/drawing/2014/main" val="10006"/>
                  </a:ext>
                </a:extLst>
              </a:tr>
              <a:tr h="187429">
                <a:tc vMerge="1">
                  <a:txBody>
                    <a:bodyPr/>
                    <a:lstStyle/>
                    <a:p>
                      <a:endParaRPr lang="es-ES"/>
                    </a:p>
                  </a:txBody>
                  <a:tcPr/>
                </a:tc>
                <a:tc>
                  <a:txBody>
                    <a:bodyPr/>
                    <a:lstStyle/>
                    <a:p>
                      <a:pPr algn="ctr">
                        <a:lnSpc>
                          <a:spcPct val="115000"/>
                        </a:lnSpc>
                        <a:spcAft>
                          <a:spcPts val="0"/>
                        </a:spcAft>
                      </a:pPr>
                      <a:r>
                        <a:rPr lang="es-ES" sz="1200">
                          <a:effectLst/>
                        </a:rPr>
                        <a:t>0801</a:t>
                      </a:r>
                      <a:endParaRPr lang="es-ES" sz="200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es-ES" sz="1200" dirty="0">
                          <a:effectLst/>
                        </a:rPr>
                        <a:t>147,93</a:t>
                      </a:r>
                      <a:endParaRPr lang="es-ES" sz="2000" dirty="0">
                        <a:effectLst/>
                        <a:latin typeface="Calibri"/>
                        <a:ea typeface="Calibri"/>
                        <a:cs typeface="Times New Roman"/>
                      </a:endParaRPr>
                    </a:p>
                  </a:txBody>
                  <a:tcPr marL="44450" marR="44450" marT="0" marB="0" anchor="ctr"/>
                </a:tc>
                <a:extLst>
                  <a:ext uri="{0D108BD9-81ED-4DB2-BD59-A6C34878D82A}">
                    <a16:rowId xmlns:a16="http://schemas.microsoft.com/office/drawing/2014/main" val="10007"/>
                  </a:ext>
                </a:extLst>
              </a:tr>
              <a:tr h="187429">
                <a:tc vMerge="1">
                  <a:txBody>
                    <a:bodyPr/>
                    <a:lstStyle/>
                    <a:p>
                      <a:endParaRPr lang="es-ES"/>
                    </a:p>
                  </a:txBody>
                  <a:tcPr/>
                </a:tc>
                <a:tc>
                  <a:txBody>
                    <a:bodyPr/>
                    <a:lstStyle/>
                    <a:p>
                      <a:pPr algn="ctr">
                        <a:lnSpc>
                          <a:spcPct val="115000"/>
                        </a:lnSpc>
                        <a:spcAft>
                          <a:spcPts val="0"/>
                        </a:spcAft>
                      </a:pPr>
                      <a:r>
                        <a:rPr lang="es-ES" sz="1200">
                          <a:effectLst/>
                        </a:rPr>
                        <a:t>0901</a:t>
                      </a:r>
                      <a:endParaRPr lang="es-ES" sz="200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es-ES" sz="1200" dirty="0">
                          <a:effectLst/>
                        </a:rPr>
                        <a:t>170,92</a:t>
                      </a:r>
                      <a:endParaRPr lang="es-ES" sz="2000" dirty="0">
                        <a:effectLst/>
                        <a:latin typeface="Calibri"/>
                        <a:ea typeface="Calibri"/>
                        <a:cs typeface="Times New Roman"/>
                      </a:endParaRPr>
                    </a:p>
                  </a:txBody>
                  <a:tcPr marL="44450" marR="44450" marT="0" marB="0" anchor="ctr"/>
                </a:tc>
                <a:extLst>
                  <a:ext uri="{0D108BD9-81ED-4DB2-BD59-A6C34878D82A}">
                    <a16:rowId xmlns:a16="http://schemas.microsoft.com/office/drawing/2014/main" val="10008"/>
                  </a:ext>
                </a:extLst>
              </a:tr>
              <a:tr h="187429">
                <a:tc vMerge="1">
                  <a:txBody>
                    <a:bodyPr/>
                    <a:lstStyle/>
                    <a:p>
                      <a:endParaRPr lang="es-ES"/>
                    </a:p>
                  </a:txBody>
                  <a:tcPr/>
                </a:tc>
                <a:tc>
                  <a:txBody>
                    <a:bodyPr/>
                    <a:lstStyle/>
                    <a:p>
                      <a:pPr algn="ctr">
                        <a:lnSpc>
                          <a:spcPct val="115000"/>
                        </a:lnSpc>
                        <a:spcAft>
                          <a:spcPts val="0"/>
                        </a:spcAft>
                      </a:pPr>
                      <a:r>
                        <a:rPr lang="es-ES" sz="1200">
                          <a:effectLst/>
                        </a:rPr>
                        <a:t>1001</a:t>
                      </a:r>
                      <a:endParaRPr lang="es-ES" sz="200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es-ES" sz="1200" dirty="0">
                          <a:effectLst/>
                        </a:rPr>
                        <a:t>190,87</a:t>
                      </a:r>
                      <a:endParaRPr lang="es-ES" sz="2000" dirty="0">
                        <a:effectLst/>
                        <a:latin typeface="Calibri"/>
                        <a:ea typeface="Calibri"/>
                        <a:cs typeface="Times New Roman"/>
                      </a:endParaRPr>
                    </a:p>
                  </a:txBody>
                  <a:tcPr marL="44450" marR="44450" marT="0" marB="0" anchor="ctr"/>
                </a:tc>
                <a:extLst>
                  <a:ext uri="{0D108BD9-81ED-4DB2-BD59-A6C34878D82A}">
                    <a16:rowId xmlns:a16="http://schemas.microsoft.com/office/drawing/2014/main" val="10009"/>
                  </a:ext>
                </a:extLst>
              </a:tr>
              <a:tr h="187429">
                <a:tc vMerge="1">
                  <a:txBody>
                    <a:bodyPr/>
                    <a:lstStyle/>
                    <a:p>
                      <a:endParaRPr lang="es-ES"/>
                    </a:p>
                  </a:txBody>
                  <a:tcPr/>
                </a:tc>
                <a:tc>
                  <a:txBody>
                    <a:bodyPr/>
                    <a:lstStyle/>
                    <a:p>
                      <a:pPr algn="ctr">
                        <a:lnSpc>
                          <a:spcPct val="115000"/>
                        </a:lnSpc>
                        <a:spcAft>
                          <a:spcPts val="0"/>
                        </a:spcAft>
                      </a:pPr>
                      <a:r>
                        <a:rPr lang="es-ES" sz="1200">
                          <a:effectLst/>
                        </a:rPr>
                        <a:t>1101</a:t>
                      </a:r>
                      <a:endParaRPr lang="es-ES" sz="200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es-ES" sz="1200" dirty="0">
                          <a:effectLst/>
                        </a:rPr>
                        <a:t>196,52</a:t>
                      </a:r>
                      <a:endParaRPr lang="es-ES" sz="2000" dirty="0">
                        <a:effectLst/>
                        <a:latin typeface="Calibri"/>
                        <a:ea typeface="Calibri"/>
                        <a:cs typeface="Times New Roman"/>
                      </a:endParaRPr>
                    </a:p>
                  </a:txBody>
                  <a:tcPr marL="44450" marR="44450" marT="0" marB="0" anchor="ctr"/>
                </a:tc>
                <a:extLst>
                  <a:ext uri="{0D108BD9-81ED-4DB2-BD59-A6C34878D82A}">
                    <a16:rowId xmlns:a16="http://schemas.microsoft.com/office/drawing/2014/main" val="10010"/>
                  </a:ext>
                </a:extLst>
              </a:tr>
              <a:tr h="187429">
                <a:tc vMerge="1">
                  <a:txBody>
                    <a:bodyPr/>
                    <a:lstStyle/>
                    <a:p>
                      <a:endParaRPr lang="es-ES"/>
                    </a:p>
                  </a:txBody>
                  <a:tcPr/>
                </a:tc>
                <a:tc>
                  <a:txBody>
                    <a:bodyPr/>
                    <a:lstStyle/>
                    <a:p>
                      <a:pPr algn="ctr">
                        <a:lnSpc>
                          <a:spcPct val="115000"/>
                        </a:lnSpc>
                        <a:spcAft>
                          <a:spcPts val="0"/>
                        </a:spcAft>
                      </a:pPr>
                      <a:r>
                        <a:rPr lang="es-ES" sz="1200">
                          <a:effectLst/>
                        </a:rPr>
                        <a:t>1201</a:t>
                      </a:r>
                      <a:endParaRPr lang="es-ES" sz="200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es-ES" sz="1200" dirty="0">
                          <a:effectLst/>
                        </a:rPr>
                        <a:t>220,35</a:t>
                      </a:r>
                      <a:endParaRPr lang="es-ES" sz="2000" dirty="0">
                        <a:effectLst/>
                        <a:latin typeface="Calibri"/>
                        <a:ea typeface="Calibri"/>
                        <a:cs typeface="Times New Roman"/>
                      </a:endParaRPr>
                    </a:p>
                  </a:txBody>
                  <a:tcPr marL="44450" marR="44450" marT="0" marB="0" anchor="ctr"/>
                </a:tc>
                <a:extLst>
                  <a:ext uri="{0D108BD9-81ED-4DB2-BD59-A6C34878D82A}">
                    <a16:rowId xmlns:a16="http://schemas.microsoft.com/office/drawing/2014/main" val="10011"/>
                  </a:ext>
                </a:extLst>
              </a:tr>
              <a:tr h="187429">
                <a:tc vMerge="1">
                  <a:txBody>
                    <a:bodyPr/>
                    <a:lstStyle/>
                    <a:p>
                      <a:endParaRPr lang="es-ES"/>
                    </a:p>
                  </a:txBody>
                  <a:tcPr/>
                </a:tc>
                <a:tc>
                  <a:txBody>
                    <a:bodyPr/>
                    <a:lstStyle/>
                    <a:p>
                      <a:pPr algn="ctr">
                        <a:lnSpc>
                          <a:spcPct val="115000"/>
                        </a:lnSpc>
                        <a:spcAft>
                          <a:spcPts val="0"/>
                        </a:spcAft>
                      </a:pPr>
                      <a:r>
                        <a:rPr lang="es-ES" sz="1200">
                          <a:effectLst/>
                        </a:rPr>
                        <a:t>1301</a:t>
                      </a:r>
                      <a:endParaRPr lang="es-ES" sz="200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es-ES" sz="1200" dirty="0">
                          <a:effectLst/>
                        </a:rPr>
                        <a:t>236,57</a:t>
                      </a:r>
                      <a:endParaRPr lang="es-ES" sz="2000" dirty="0">
                        <a:effectLst/>
                        <a:latin typeface="Calibri"/>
                        <a:ea typeface="Calibri"/>
                        <a:cs typeface="Times New Roman"/>
                      </a:endParaRPr>
                    </a:p>
                  </a:txBody>
                  <a:tcPr marL="44450" marR="44450" marT="0" marB="0" anchor="ctr"/>
                </a:tc>
                <a:extLst>
                  <a:ext uri="{0D108BD9-81ED-4DB2-BD59-A6C34878D82A}">
                    <a16:rowId xmlns:a16="http://schemas.microsoft.com/office/drawing/2014/main" val="10012"/>
                  </a:ext>
                </a:extLst>
              </a:tr>
              <a:tr h="187429">
                <a:tc vMerge="1">
                  <a:txBody>
                    <a:bodyPr/>
                    <a:lstStyle/>
                    <a:p>
                      <a:endParaRPr lang="es-ES"/>
                    </a:p>
                  </a:txBody>
                  <a:tcPr/>
                </a:tc>
                <a:tc>
                  <a:txBody>
                    <a:bodyPr/>
                    <a:lstStyle/>
                    <a:p>
                      <a:pPr algn="ctr">
                        <a:lnSpc>
                          <a:spcPct val="115000"/>
                        </a:lnSpc>
                        <a:spcAft>
                          <a:spcPts val="0"/>
                        </a:spcAft>
                      </a:pPr>
                      <a:r>
                        <a:rPr lang="es-ES" sz="1200">
                          <a:effectLst/>
                        </a:rPr>
                        <a:t>1401</a:t>
                      </a:r>
                      <a:endParaRPr lang="es-ES" sz="200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es-ES" sz="1200" dirty="0">
                          <a:effectLst/>
                        </a:rPr>
                        <a:t>264,38</a:t>
                      </a:r>
                      <a:endParaRPr lang="es-ES" sz="2000" dirty="0">
                        <a:effectLst/>
                        <a:latin typeface="Calibri"/>
                        <a:ea typeface="Calibri"/>
                        <a:cs typeface="Times New Roman"/>
                      </a:endParaRPr>
                    </a:p>
                  </a:txBody>
                  <a:tcPr marL="44450" marR="44450" marT="0" marB="0" anchor="ctr"/>
                </a:tc>
                <a:extLst>
                  <a:ext uri="{0D108BD9-81ED-4DB2-BD59-A6C34878D82A}">
                    <a16:rowId xmlns:a16="http://schemas.microsoft.com/office/drawing/2014/main" val="10013"/>
                  </a:ext>
                </a:extLst>
              </a:tr>
              <a:tr h="187429">
                <a:tc vMerge="1">
                  <a:txBody>
                    <a:bodyPr/>
                    <a:lstStyle/>
                    <a:p>
                      <a:endParaRPr lang="es-ES"/>
                    </a:p>
                  </a:txBody>
                  <a:tcPr/>
                </a:tc>
                <a:tc>
                  <a:txBody>
                    <a:bodyPr/>
                    <a:lstStyle/>
                    <a:p>
                      <a:pPr algn="ctr">
                        <a:lnSpc>
                          <a:spcPct val="115000"/>
                        </a:lnSpc>
                        <a:spcAft>
                          <a:spcPts val="0"/>
                        </a:spcAft>
                      </a:pPr>
                      <a:r>
                        <a:rPr lang="es-ES" sz="1200">
                          <a:effectLst/>
                        </a:rPr>
                        <a:t>1501</a:t>
                      </a:r>
                      <a:endParaRPr lang="es-ES" sz="200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es-ES" sz="1200" dirty="0">
                          <a:effectLst/>
                        </a:rPr>
                        <a:t>253,91</a:t>
                      </a:r>
                      <a:endParaRPr lang="es-ES" sz="2000" dirty="0">
                        <a:effectLst/>
                        <a:latin typeface="Calibri"/>
                        <a:ea typeface="Calibri"/>
                        <a:cs typeface="Times New Roman"/>
                      </a:endParaRPr>
                    </a:p>
                  </a:txBody>
                  <a:tcPr marL="44450" marR="44450" marT="0" marB="0" anchor="ctr"/>
                </a:tc>
                <a:extLst>
                  <a:ext uri="{0D108BD9-81ED-4DB2-BD59-A6C34878D82A}">
                    <a16:rowId xmlns:a16="http://schemas.microsoft.com/office/drawing/2014/main" val="10014"/>
                  </a:ext>
                </a:extLst>
              </a:tr>
              <a:tr h="187429">
                <a:tc vMerge="1">
                  <a:txBody>
                    <a:bodyPr/>
                    <a:lstStyle/>
                    <a:p>
                      <a:endParaRPr lang="es-ES"/>
                    </a:p>
                  </a:txBody>
                  <a:tcPr/>
                </a:tc>
                <a:tc>
                  <a:txBody>
                    <a:bodyPr/>
                    <a:lstStyle/>
                    <a:p>
                      <a:pPr algn="ctr">
                        <a:lnSpc>
                          <a:spcPct val="115000"/>
                        </a:lnSpc>
                        <a:spcAft>
                          <a:spcPts val="0"/>
                        </a:spcAft>
                      </a:pPr>
                      <a:r>
                        <a:rPr lang="es-ES" sz="1200">
                          <a:effectLst/>
                        </a:rPr>
                        <a:t>1601</a:t>
                      </a:r>
                      <a:endParaRPr lang="es-ES" sz="200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es-ES" sz="1200" dirty="0">
                          <a:effectLst/>
                        </a:rPr>
                        <a:t>272,32</a:t>
                      </a:r>
                      <a:endParaRPr lang="es-ES" sz="2000" dirty="0">
                        <a:effectLst/>
                        <a:latin typeface="Calibri"/>
                        <a:ea typeface="Calibri"/>
                        <a:cs typeface="Times New Roman"/>
                      </a:endParaRPr>
                    </a:p>
                  </a:txBody>
                  <a:tcPr marL="44450" marR="44450" marT="0" marB="0" anchor="ctr"/>
                </a:tc>
                <a:extLst>
                  <a:ext uri="{0D108BD9-81ED-4DB2-BD59-A6C34878D82A}">
                    <a16:rowId xmlns:a16="http://schemas.microsoft.com/office/drawing/2014/main" val="10015"/>
                  </a:ext>
                </a:extLst>
              </a:tr>
              <a:tr h="187429">
                <a:tc vMerge="1">
                  <a:txBody>
                    <a:bodyPr/>
                    <a:lstStyle/>
                    <a:p>
                      <a:endParaRPr lang="es-ES"/>
                    </a:p>
                  </a:txBody>
                  <a:tcPr/>
                </a:tc>
                <a:tc>
                  <a:txBody>
                    <a:bodyPr/>
                    <a:lstStyle/>
                    <a:p>
                      <a:pPr algn="ctr">
                        <a:lnSpc>
                          <a:spcPct val="115000"/>
                        </a:lnSpc>
                        <a:spcAft>
                          <a:spcPts val="0"/>
                        </a:spcAft>
                      </a:pPr>
                      <a:r>
                        <a:rPr lang="es-ES" sz="1200">
                          <a:effectLst/>
                        </a:rPr>
                        <a:t>1701</a:t>
                      </a:r>
                      <a:endParaRPr lang="es-ES" sz="200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es-ES" sz="1200" dirty="0">
                          <a:effectLst/>
                        </a:rPr>
                        <a:t>319,84</a:t>
                      </a:r>
                      <a:endParaRPr lang="es-ES" sz="2000" dirty="0">
                        <a:effectLst/>
                        <a:latin typeface="Calibri"/>
                        <a:ea typeface="Calibri"/>
                        <a:cs typeface="Times New Roman"/>
                      </a:endParaRPr>
                    </a:p>
                  </a:txBody>
                  <a:tcPr marL="44450" marR="44450" marT="0" marB="0" anchor="ctr"/>
                </a:tc>
                <a:extLst>
                  <a:ext uri="{0D108BD9-81ED-4DB2-BD59-A6C34878D82A}">
                    <a16:rowId xmlns:a16="http://schemas.microsoft.com/office/drawing/2014/main" val="10016"/>
                  </a:ext>
                </a:extLst>
              </a:tr>
              <a:tr h="187429">
                <a:tc vMerge="1">
                  <a:txBody>
                    <a:bodyPr/>
                    <a:lstStyle/>
                    <a:p>
                      <a:endParaRPr lang="es-ES"/>
                    </a:p>
                  </a:txBody>
                  <a:tcPr/>
                </a:tc>
                <a:tc>
                  <a:txBody>
                    <a:bodyPr/>
                    <a:lstStyle/>
                    <a:p>
                      <a:pPr algn="ctr">
                        <a:lnSpc>
                          <a:spcPct val="115000"/>
                        </a:lnSpc>
                        <a:spcAft>
                          <a:spcPts val="0"/>
                        </a:spcAft>
                      </a:pPr>
                      <a:r>
                        <a:rPr lang="es-ES" sz="1200">
                          <a:effectLst/>
                        </a:rPr>
                        <a:t>1801</a:t>
                      </a:r>
                      <a:endParaRPr lang="es-ES" sz="200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es-ES" sz="1200" dirty="0">
                          <a:effectLst/>
                        </a:rPr>
                        <a:t>332,16</a:t>
                      </a:r>
                      <a:endParaRPr lang="es-ES" sz="2000" dirty="0">
                        <a:effectLst/>
                        <a:latin typeface="Calibri"/>
                        <a:ea typeface="Calibri"/>
                        <a:cs typeface="Times New Roman"/>
                      </a:endParaRPr>
                    </a:p>
                  </a:txBody>
                  <a:tcPr marL="44450" marR="44450" marT="0" marB="0" anchor="ctr"/>
                </a:tc>
                <a:extLst>
                  <a:ext uri="{0D108BD9-81ED-4DB2-BD59-A6C34878D82A}">
                    <a16:rowId xmlns:a16="http://schemas.microsoft.com/office/drawing/2014/main" val="10017"/>
                  </a:ext>
                </a:extLst>
              </a:tr>
              <a:tr h="187429">
                <a:tc vMerge="1">
                  <a:txBody>
                    <a:bodyPr/>
                    <a:lstStyle/>
                    <a:p>
                      <a:endParaRPr lang="es-ES"/>
                    </a:p>
                  </a:txBody>
                  <a:tcPr/>
                </a:tc>
                <a:tc>
                  <a:txBody>
                    <a:bodyPr/>
                    <a:lstStyle/>
                    <a:p>
                      <a:pPr algn="ctr">
                        <a:lnSpc>
                          <a:spcPct val="115000"/>
                        </a:lnSpc>
                        <a:spcAft>
                          <a:spcPts val="0"/>
                        </a:spcAft>
                      </a:pPr>
                      <a:r>
                        <a:rPr lang="es-ES" sz="1200">
                          <a:effectLst/>
                        </a:rPr>
                        <a:t>1901</a:t>
                      </a:r>
                      <a:endParaRPr lang="es-ES" sz="200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es-ES" sz="1200" dirty="0">
                          <a:effectLst/>
                        </a:rPr>
                        <a:t>360,99</a:t>
                      </a:r>
                      <a:endParaRPr lang="es-ES" sz="2000" dirty="0">
                        <a:effectLst/>
                        <a:latin typeface="Calibri"/>
                        <a:ea typeface="Calibri"/>
                        <a:cs typeface="Times New Roman"/>
                      </a:endParaRPr>
                    </a:p>
                  </a:txBody>
                  <a:tcPr marL="44450" marR="44450" marT="0" marB="0" anchor="ctr"/>
                </a:tc>
                <a:extLst>
                  <a:ext uri="{0D108BD9-81ED-4DB2-BD59-A6C34878D82A}">
                    <a16:rowId xmlns:a16="http://schemas.microsoft.com/office/drawing/2014/main" val="10018"/>
                  </a:ext>
                </a:extLst>
              </a:tr>
              <a:tr h="187429">
                <a:tc vMerge="1">
                  <a:txBody>
                    <a:bodyPr/>
                    <a:lstStyle/>
                    <a:p>
                      <a:endParaRPr lang="es-ES"/>
                    </a:p>
                  </a:txBody>
                  <a:tcPr/>
                </a:tc>
                <a:tc>
                  <a:txBody>
                    <a:bodyPr/>
                    <a:lstStyle/>
                    <a:p>
                      <a:pPr algn="ctr">
                        <a:lnSpc>
                          <a:spcPct val="115000"/>
                        </a:lnSpc>
                        <a:spcAft>
                          <a:spcPts val="0"/>
                        </a:spcAft>
                      </a:pPr>
                      <a:r>
                        <a:rPr lang="es-ES" sz="1200">
                          <a:effectLst/>
                        </a:rPr>
                        <a:t>2001</a:t>
                      </a:r>
                      <a:endParaRPr lang="es-ES" sz="200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es-ES" sz="1200" dirty="0">
                          <a:effectLst/>
                        </a:rPr>
                        <a:t>398,54</a:t>
                      </a:r>
                      <a:endParaRPr lang="es-ES" sz="2000" dirty="0">
                        <a:effectLst/>
                        <a:latin typeface="Calibri"/>
                        <a:ea typeface="Calibri"/>
                        <a:cs typeface="Times New Roman"/>
                      </a:endParaRPr>
                    </a:p>
                  </a:txBody>
                  <a:tcPr marL="44450" marR="44450" marT="0" marB="0" anchor="ctr"/>
                </a:tc>
                <a:extLst>
                  <a:ext uri="{0D108BD9-81ED-4DB2-BD59-A6C34878D82A}">
                    <a16:rowId xmlns:a16="http://schemas.microsoft.com/office/drawing/2014/main" val="10019"/>
                  </a:ext>
                </a:extLst>
              </a:tr>
              <a:tr h="187429">
                <a:tc vMerge="1">
                  <a:txBody>
                    <a:bodyPr/>
                    <a:lstStyle/>
                    <a:p>
                      <a:endParaRPr lang="es-ES"/>
                    </a:p>
                  </a:txBody>
                  <a:tcPr/>
                </a:tc>
                <a:tc>
                  <a:txBody>
                    <a:bodyPr/>
                    <a:lstStyle/>
                    <a:p>
                      <a:pPr algn="ctr">
                        <a:lnSpc>
                          <a:spcPct val="115000"/>
                        </a:lnSpc>
                        <a:spcAft>
                          <a:spcPts val="0"/>
                        </a:spcAft>
                      </a:pPr>
                      <a:r>
                        <a:rPr lang="es-ES" sz="1200">
                          <a:effectLst/>
                        </a:rPr>
                        <a:t>2101</a:t>
                      </a:r>
                      <a:endParaRPr lang="es-ES" sz="200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es-ES" sz="1200" dirty="0">
                          <a:effectLst/>
                        </a:rPr>
                        <a:t>446,9</a:t>
                      </a:r>
                      <a:endParaRPr lang="es-ES" sz="2000" dirty="0">
                        <a:effectLst/>
                        <a:latin typeface="Calibri"/>
                        <a:ea typeface="Calibri"/>
                        <a:cs typeface="Times New Roman"/>
                      </a:endParaRPr>
                    </a:p>
                  </a:txBody>
                  <a:tcPr marL="44450" marR="44450" marT="0" marB="0" anchor="ctr"/>
                </a:tc>
                <a:extLst>
                  <a:ext uri="{0D108BD9-81ED-4DB2-BD59-A6C34878D82A}">
                    <a16:rowId xmlns:a16="http://schemas.microsoft.com/office/drawing/2014/main" val="10020"/>
                  </a:ext>
                </a:extLst>
              </a:tr>
              <a:tr h="187429">
                <a:tc vMerge="1">
                  <a:txBody>
                    <a:bodyPr/>
                    <a:lstStyle/>
                    <a:p>
                      <a:endParaRPr lang="es-ES"/>
                    </a:p>
                  </a:txBody>
                  <a:tcPr/>
                </a:tc>
                <a:tc>
                  <a:txBody>
                    <a:bodyPr/>
                    <a:lstStyle/>
                    <a:p>
                      <a:pPr algn="ctr">
                        <a:lnSpc>
                          <a:spcPct val="115000"/>
                        </a:lnSpc>
                        <a:spcAft>
                          <a:spcPts val="0"/>
                        </a:spcAft>
                      </a:pPr>
                      <a:r>
                        <a:rPr lang="es-ES" sz="1200">
                          <a:effectLst/>
                        </a:rPr>
                        <a:t>2201</a:t>
                      </a:r>
                      <a:endParaRPr lang="es-ES" sz="200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es-ES" sz="1200" dirty="0">
                          <a:effectLst/>
                        </a:rPr>
                        <a:t>502,54</a:t>
                      </a:r>
                      <a:endParaRPr lang="es-ES" sz="2000" dirty="0">
                        <a:effectLst/>
                        <a:latin typeface="Calibri"/>
                        <a:ea typeface="Calibri"/>
                        <a:cs typeface="Times New Roman"/>
                      </a:endParaRPr>
                    </a:p>
                  </a:txBody>
                  <a:tcPr marL="44450" marR="44450" marT="0" marB="0" anchor="ctr"/>
                </a:tc>
                <a:extLst>
                  <a:ext uri="{0D108BD9-81ED-4DB2-BD59-A6C34878D82A}">
                    <a16:rowId xmlns:a16="http://schemas.microsoft.com/office/drawing/2014/main" val="10021"/>
                  </a:ext>
                </a:extLst>
              </a:tr>
              <a:tr h="187429">
                <a:tc vMerge="1">
                  <a:txBody>
                    <a:bodyPr/>
                    <a:lstStyle/>
                    <a:p>
                      <a:endParaRPr lang="es-ES"/>
                    </a:p>
                  </a:txBody>
                  <a:tcPr/>
                </a:tc>
                <a:tc>
                  <a:txBody>
                    <a:bodyPr/>
                    <a:lstStyle/>
                    <a:p>
                      <a:pPr algn="ctr">
                        <a:lnSpc>
                          <a:spcPct val="115000"/>
                        </a:lnSpc>
                        <a:spcAft>
                          <a:spcPts val="0"/>
                        </a:spcAft>
                      </a:pPr>
                      <a:r>
                        <a:rPr lang="es-ES" sz="1200">
                          <a:effectLst/>
                        </a:rPr>
                        <a:t>2301</a:t>
                      </a:r>
                      <a:endParaRPr lang="es-ES" sz="200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es-ES" sz="1200" dirty="0">
                          <a:effectLst/>
                        </a:rPr>
                        <a:t>591,56</a:t>
                      </a:r>
                      <a:endParaRPr lang="es-ES" sz="2000" dirty="0">
                        <a:effectLst/>
                        <a:latin typeface="Calibri"/>
                        <a:ea typeface="Calibri"/>
                        <a:cs typeface="Times New Roman"/>
                      </a:endParaRPr>
                    </a:p>
                  </a:txBody>
                  <a:tcPr marL="44450" marR="44450" marT="0" marB="0" anchor="ctr"/>
                </a:tc>
                <a:extLst>
                  <a:ext uri="{0D108BD9-81ED-4DB2-BD59-A6C34878D82A}">
                    <a16:rowId xmlns:a16="http://schemas.microsoft.com/office/drawing/2014/main" val="10022"/>
                  </a:ext>
                </a:extLst>
              </a:tr>
              <a:tr h="197208">
                <a:tc vMerge="1">
                  <a:txBody>
                    <a:bodyPr/>
                    <a:lstStyle/>
                    <a:p>
                      <a:endParaRPr lang="es-ES"/>
                    </a:p>
                  </a:txBody>
                  <a:tcPr/>
                </a:tc>
                <a:tc>
                  <a:txBody>
                    <a:bodyPr/>
                    <a:lstStyle/>
                    <a:p>
                      <a:pPr algn="ctr">
                        <a:lnSpc>
                          <a:spcPct val="115000"/>
                        </a:lnSpc>
                        <a:spcAft>
                          <a:spcPts val="0"/>
                        </a:spcAft>
                      </a:pPr>
                      <a:r>
                        <a:rPr lang="es-ES" sz="1200">
                          <a:effectLst/>
                        </a:rPr>
                        <a:t>2401</a:t>
                      </a:r>
                      <a:endParaRPr lang="es-ES" sz="200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es-ES" sz="1200" dirty="0">
                          <a:effectLst/>
                        </a:rPr>
                        <a:t>1414,6</a:t>
                      </a:r>
                      <a:endParaRPr lang="es-ES" sz="2000" dirty="0">
                        <a:effectLst/>
                        <a:latin typeface="Calibri"/>
                        <a:ea typeface="Calibri"/>
                        <a:cs typeface="Times New Roman"/>
                      </a:endParaRPr>
                    </a:p>
                  </a:txBody>
                  <a:tcPr marL="44450" marR="44450" marT="0" marB="0" anchor="ctr"/>
                </a:tc>
                <a:extLst>
                  <a:ext uri="{0D108BD9-81ED-4DB2-BD59-A6C34878D82A}">
                    <a16:rowId xmlns:a16="http://schemas.microsoft.com/office/drawing/2014/main" val="10023"/>
                  </a:ext>
                </a:extLst>
              </a:tr>
            </a:tbl>
          </a:graphicData>
        </a:graphic>
      </p:graphicFrame>
      <p:graphicFrame>
        <p:nvGraphicFramePr>
          <p:cNvPr id="9" name="8 Tabla"/>
          <p:cNvGraphicFramePr>
            <a:graphicFrameLocks noGrp="1"/>
          </p:cNvGraphicFramePr>
          <p:nvPr>
            <p:extLst>
              <p:ext uri="{D42A27DB-BD31-4B8C-83A1-F6EECF244321}">
                <p14:modId xmlns:p14="http://schemas.microsoft.com/office/powerpoint/2010/main" val="3624821793"/>
              </p:ext>
            </p:extLst>
          </p:nvPr>
        </p:nvGraphicFramePr>
        <p:xfrm>
          <a:off x="4860032" y="1052736"/>
          <a:ext cx="3600399" cy="5345811"/>
        </p:xfrm>
        <a:graphic>
          <a:graphicData uri="http://schemas.openxmlformats.org/drawingml/2006/table">
            <a:tbl>
              <a:tblPr firstRow="1" firstCol="1" bandRow="1">
                <a:tableStyleId>{5C22544A-7EE6-4342-B048-85BDC9FD1C3A}</a:tableStyleId>
              </a:tblPr>
              <a:tblGrid>
                <a:gridCol w="1200133">
                  <a:extLst>
                    <a:ext uri="{9D8B030D-6E8A-4147-A177-3AD203B41FA5}">
                      <a16:colId xmlns:a16="http://schemas.microsoft.com/office/drawing/2014/main" val="20000"/>
                    </a:ext>
                  </a:extLst>
                </a:gridCol>
                <a:gridCol w="1200133">
                  <a:extLst>
                    <a:ext uri="{9D8B030D-6E8A-4147-A177-3AD203B41FA5}">
                      <a16:colId xmlns:a16="http://schemas.microsoft.com/office/drawing/2014/main" val="20001"/>
                    </a:ext>
                  </a:extLst>
                </a:gridCol>
                <a:gridCol w="1200133">
                  <a:extLst>
                    <a:ext uri="{9D8B030D-6E8A-4147-A177-3AD203B41FA5}">
                      <a16:colId xmlns:a16="http://schemas.microsoft.com/office/drawing/2014/main" val="20002"/>
                    </a:ext>
                  </a:extLst>
                </a:gridCol>
              </a:tblGrid>
              <a:tr h="189992">
                <a:tc rowSpan="18">
                  <a:txBody>
                    <a:bodyPr/>
                    <a:lstStyle/>
                    <a:p>
                      <a:pPr algn="ctr">
                        <a:lnSpc>
                          <a:spcPct val="115000"/>
                        </a:lnSpc>
                        <a:spcAft>
                          <a:spcPts val="0"/>
                        </a:spcAft>
                      </a:pPr>
                      <a:r>
                        <a:rPr lang="es-ES" sz="800" dirty="0">
                          <a:effectLst/>
                        </a:rPr>
                        <a:t>CP</a:t>
                      </a:r>
                      <a:endParaRPr lang="es-ES" sz="1100" dirty="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es-ES" sz="1200" dirty="0">
                          <a:effectLst/>
                        </a:rPr>
                        <a:t>0102</a:t>
                      </a:r>
                      <a:endParaRPr lang="es-ES" sz="2000" dirty="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es-ES" sz="1200">
                          <a:effectLst/>
                        </a:rPr>
                        <a:t>113,42</a:t>
                      </a:r>
                      <a:endParaRPr lang="es-ES" sz="2000">
                        <a:effectLst/>
                        <a:latin typeface="Calibri"/>
                        <a:ea typeface="Calibri"/>
                        <a:cs typeface="Times New Roman"/>
                      </a:endParaRPr>
                    </a:p>
                  </a:txBody>
                  <a:tcPr marL="44450" marR="44450" marT="0" marB="0" anchor="ctr"/>
                </a:tc>
                <a:extLst>
                  <a:ext uri="{0D108BD9-81ED-4DB2-BD59-A6C34878D82A}">
                    <a16:rowId xmlns:a16="http://schemas.microsoft.com/office/drawing/2014/main" val="10000"/>
                  </a:ext>
                </a:extLst>
              </a:tr>
              <a:tr h="189992">
                <a:tc vMerge="1">
                  <a:txBody>
                    <a:bodyPr/>
                    <a:lstStyle/>
                    <a:p>
                      <a:endParaRPr lang="es-ES"/>
                    </a:p>
                  </a:txBody>
                  <a:tcPr/>
                </a:tc>
                <a:tc>
                  <a:txBody>
                    <a:bodyPr/>
                    <a:lstStyle/>
                    <a:p>
                      <a:pPr algn="ctr">
                        <a:lnSpc>
                          <a:spcPct val="115000"/>
                        </a:lnSpc>
                        <a:spcAft>
                          <a:spcPts val="0"/>
                        </a:spcAft>
                      </a:pPr>
                      <a:r>
                        <a:rPr lang="es-ES" sz="1200" dirty="0">
                          <a:effectLst/>
                        </a:rPr>
                        <a:t>0202</a:t>
                      </a:r>
                      <a:endParaRPr lang="es-ES" sz="2000" dirty="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es-ES" sz="1200">
                          <a:effectLst/>
                        </a:rPr>
                        <a:t>93,51</a:t>
                      </a:r>
                      <a:endParaRPr lang="es-ES" sz="2000">
                        <a:effectLst/>
                        <a:latin typeface="Calibri"/>
                        <a:ea typeface="Calibri"/>
                        <a:cs typeface="Times New Roman"/>
                      </a:endParaRPr>
                    </a:p>
                  </a:txBody>
                  <a:tcPr marL="44450" marR="44450" marT="0" marB="0" anchor="ctr"/>
                </a:tc>
                <a:extLst>
                  <a:ext uri="{0D108BD9-81ED-4DB2-BD59-A6C34878D82A}">
                    <a16:rowId xmlns:a16="http://schemas.microsoft.com/office/drawing/2014/main" val="10001"/>
                  </a:ext>
                </a:extLst>
              </a:tr>
              <a:tr h="189992">
                <a:tc vMerge="1">
                  <a:txBody>
                    <a:bodyPr/>
                    <a:lstStyle/>
                    <a:p>
                      <a:endParaRPr lang="es-ES"/>
                    </a:p>
                  </a:txBody>
                  <a:tcPr/>
                </a:tc>
                <a:tc>
                  <a:txBody>
                    <a:bodyPr/>
                    <a:lstStyle/>
                    <a:p>
                      <a:pPr algn="ctr">
                        <a:lnSpc>
                          <a:spcPct val="115000"/>
                        </a:lnSpc>
                        <a:spcAft>
                          <a:spcPts val="0"/>
                        </a:spcAft>
                      </a:pPr>
                      <a:r>
                        <a:rPr lang="es-ES" sz="1200" dirty="0">
                          <a:effectLst/>
                        </a:rPr>
                        <a:t>0302</a:t>
                      </a:r>
                      <a:endParaRPr lang="es-ES" sz="2000" dirty="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es-ES" sz="1200">
                          <a:effectLst/>
                        </a:rPr>
                        <a:t>106,86</a:t>
                      </a:r>
                      <a:endParaRPr lang="es-ES" sz="2000">
                        <a:effectLst/>
                        <a:latin typeface="Calibri"/>
                        <a:ea typeface="Calibri"/>
                        <a:cs typeface="Times New Roman"/>
                      </a:endParaRPr>
                    </a:p>
                  </a:txBody>
                  <a:tcPr marL="44450" marR="44450" marT="0" marB="0" anchor="ctr"/>
                </a:tc>
                <a:extLst>
                  <a:ext uri="{0D108BD9-81ED-4DB2-BD59-A6C34878D82A}">
                    <a16:rowId xmlns:a16="http://schemas.microsoft.com/office/drawing/2014/main" val="10002"/>
                  </a:ext>
                </a:extLst>
              </a:tr>
              <a:tr h="189992">
                <a:tc vMerge="1">
                  <a:txBody>
                    <a:bodyPr/>
                    <a:lstStyle/>
                    <a:p>
                      <a:endParaRPr lang="es-ES"/>
                    </a:p>
                  </a:txBody>
                  <a:tcPr/>
                </a:tc>
                <a:tc>
                  <a:txBody>
                    <a:bodyPr/>
                    <a:lstStyle/>
                    <a:p>
                      <a:pPr algn="ctr">
                        <a:lnSpc>
                          <a:spcPct val="115000"/>
                        </a:lnSpc>
                        <a:spcAft>
                          <a:spcPts val="0"/>
                        </a:spcAft>
                      </a:pPr>
                      <a:r>
                        <a:rPr lang="es-ES" sz="1200" dirty="0">
                          <a:effectLst/>
                        </a:rPr>
                        <a:t>0402</a:t>
                      </a:r>
                      <a:endParaRPr lang="es-ES" sz="2000" dirty="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es-ES" sz="1200">
                          <a:effectLst/>
                        </a:rPr>
                        <a:t>109,58</a:t>
                      </a:r>
                      <a:endParaRPr lang="es-ES" sz="2000">
                        <a:effectLst/>
                        <a:latin typeface="Calibri"/>
                        <a:ea typeface="Calibri"/>
                        <a:cs typeface="Times New Roman"/>
                      </a:endParaRPr>
                    </a:p>
                  </a:txBody>
                  <a:tcPr marL="44450" marR="44450" marT="0" marB="0" anchor="ctr"/>
                </a:tc>
                <a:extLst>
                  <a:ext uri="{0D108BD9-81ED-4DB2-BD59-A6C34878D82A}">
                    <a16:rowId xmlns:a16="http://schemas.microsoft.com/office/drawing/2014/main" val="10003"/>
                  </a:ext>
                </a:extLst>
              </a:tr>
              <a:tr h="189992">
                <a:tc vMerge="1">
                  <a:txBody>
                    <a:bodyPr/>
                    <a:lstStyle/>
                    <a:p>
                      <a:endParaRPr lang="es-ES"/>
                    </a:p>
                  </a:txBody>
                  <a:tcPr/>
                </a:tc>
                <a:tc>
                  <a:txBody>
                    <a:bodyPr/>
                    <a:lstStyle/>
                    <a:p>
                      <a:pPr algn="ctr">
                        <a:lnSpc>
                          <a:spcPct val="115000"/>
                        </a:lnSpc>
                        <a:spcAft>
                          <a:spcPts val="0"/>
                        </a:spcAft>
                      </a:pPr>
                      <a:r>
                        <a:rPr lang="es-ES" sz="1200" dirty="0">
                          <a:effectLst/>
                        </a:rPr>
                        <a:t>0502</a:t>
                      </a:r>
                      <a:endParaRPr lang="es-ES" sz="2000" dirty="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es-ES" sz="1200">
                          <a:effectLst/>
                        </a:rPr>
                        <a:t>124,98</a:t>
                      </a:r>
                      <a:endParaRPr lang="es-ES" sz="2000">
                        <a:effectLst/>
                        <a:latin typeface="Calibri"/>
                        <a:ea typeface="Calibri"/>
                        <a:cs typeface="Times New Roman"/>
                      </a:endParaRPr>
                    </a:p>
                  </a:txBody>
                  <a:tcPr marL="44450" marR="44450" marT="0" marB="0" anchor="ctr"/>
                </a:tc>
                <a:extLst>
                  <a:ext uri="{0D108BD9-81ED-4DB2-BD59-A6C34878D82A}">
                    <a16:rowId xmlns:a16="http://schemas.microsoft.com/office/drawing/2014/main" val="10004"/>
                  </a:ext>
                </a:extLst>
              </a:tr>
              <a:tr h="189992">
                <a:tc vMerge="1">
                  <a:txBody>
                    <a:bodyPr/>
                    <a:lstStyle/>
                    <a:p>
                      <a:endParaRPr lang="es-ES"/>
                    </a:p>
                  </a:txBody>
                  <a:tcPr/>
                </a:tc>
                <a:tc>
                  <a:txBody>
                    <a:bodyPr/>
                    <a:lstStyle/>
                    <a:p>
                      <a:pPr algn="ctr">
                        <a:lnSpc>
                          <a:spcPct val="115000"/>
                        </a:lnSpc>
                        <a:spcAft>
                          <a:spcPts val="0"/>
                        </a:spcAft>
                      </a:pPr>
                      <a:r>
                        <a:rPr lang="es-ES" sz="1200" dirty="0">
                          <a:effectLst/>
                        </a:rPr>
                        <a:t>0602</a:t>
                      </a:r>
                      <a:endParaRPr lang="es-ES" sz="2000" dirty="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es-ES" sz="1200" dirty="0">
                          <a:effectLst/>
                        </a:rPr>
                        <a:t>136,75</a:t>
                      </a:r>
                      <a:endParaRPr lang="es-ES" sz="2000" dirty="0">
                        <a:effectLst/>
                        <a:latin typeface="Calibri"/>
                        <a:ea typeface="Calibri"/>
                        <a:cs typeface="Times New Roman"/>
                      </a:endParaRPr>
                    </a:p>
                  </a:txBody>
                  <a:tcPr marL="44450" marR="44450" marT="0" marB="0" anchor="ctr"/>
                </a:tc>
                <a:extLst>
                  <a:ext uri="{0D108BD9-81ED-4DB2-BD59-A6C34878D82A}">
                    <a16:rowId xmlns:a16="http://schemas.microsoft.com/office/drawing/2014/main" val="10005"/>
                  </a:ext>
                </a:extLst>
              </a:tr>
              <a:tr h="189992">
                <a:tc vMerge="1">
                  <a:txBody>
                    <a:bodyPr/>
                    <a:lstStyle/>
                    <a:p>
                      <a:endParaRPr lang="es-ES"/>
                    </a:p>
                  </a:txBody>
                  <a:tcPr/>
                </a:tc>
                <a:tc>
                  <a:txBody>
                    <a:bodyPr/>
                    <a:lstStyle/>
                    <a:p>
                      <a:pPr algn="ctr">
                        <a:lnSpc>
                          <a:spcPct val="115000"/>
                        </a:lnSpc>
                        <a:spcAft>
                          <a:spcPts val="0"/>
                        </a:spcAft>
                      </a:pPr>
                      <a:r>
                        <a:rPr lang="es-ES" sz="1200" dirty="0">
                          <a:effectLst/>
                        </a:rPr>
                        <a:t>0702</a:t>
                      </a:r>
                      <a:endParaRPr lang="es-ES" sz="2000" dirty="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es-ES" sz="1200" dirty="0">
                          <a:effectLst/>
                        </a:rPr>
                        <a:t>136,56</a:t>
                      </a:r>
                      <a:endParaRPr lang="es-ES" sz="2000" dirty="0">
                        <a:effectLst/>
                        <a:latin typeface="Calibri"/>
                        <a:ea typeface="Calibri"/>
                        <a:cs typeface="Times New Roman"/>
                      </a:endParaRPr>
                    </a:p>
                  </a:txBody>
                  <a:tcPr marL="44450" marR="44450" marT="0" marB="0" anchor="ctr"/>
                </a:tc>
                <a:extLst>
                  <a:ext uri="{0D108BD9-81ED-4DB2-BD59-A6C34878D82A}">
                    <a16:rowId xmlns:a16="http://schemas.microsoft.com/office/drawing/2014/main" val="10006"/>
                  </a:ext>
                </a:extLst>
              </a:tr>
              <a:tr h="189992">
                <a:tc vMerge="1">
                  <a:txBody>
                    <a:bodyPr/>
                    <a:lstStyle/>
                    <a:p>
                      <a:endParaRPr lang="es-ES"/>
                    </a:p>
                  </a:txBody>
                  <a:tcPr/>
                </a:tc>
                <a:tc>
                  <a:txBody>
                    <a:bodyPr/>
                    <a:lstStyle/>
                    <a:p>
                      <a:pPr algn="ctr">
                        <a:lnSpc>
                          <a:spcPct val="115000"/>
                        </a:lnSpc>
                        <a:spcAft>
                          <a:spcPts val="0"/>
                        </a:spcAft>
                      </a:pPr>
                      <a:r>
                        <a:rPr lang="es-ES" sz="1200" dirty="0">
                          <a:effectLst/>
                        </a:rPr>
                        <a:t>0802</a:t>
                      </a:r>
                      <a:endParaRPr lang="es-ES" sz="2000" dirty="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es-ES" sz="1200" dirty="0">
                          <a:effectLst/>
                        </a:rPr>
                        <a:t>166,68</a:t>
                      </a:r>
                      <a:endParaRPr lang="es-ES" sz="2000" dirty="0">
                        <a:effectLst/>
                        <a:latin typeface="Calibri"/>
                        <a:ea typeface="Calibri"/>
                        <a:cs typeface="Times New Roman"/>
                      </a:endParaRPr>
                    </a:p>
                  </a:txBody>
                  <a:tcPr marL="44450" marR="44450" marT="0" marB="0" anchor="ctr"/>
                </a:tc>
                <a:extLst>
                  <a:ext uri="{0D108BD9-81ED-4DB2-BD59-A6C34878D82A}">
                    <a16:rowId xmlns:a16="http://schemas.microsoft.com/office/drawing/2014/main" val="10007"/>
                  </a:ext>
                </a:extLst>
              </a:tr>
              <a:tr h="189992">
                <a:tc vMerge="1">
                  <a:txBody>
                    <a:bodyPr/>
                    <a:lstStyle/>
                    <a:p>
                      <a:endParaRPr lang="es-ES"/>
                    </a:p>
                  </a:txBody>
                  <a:tcPr/>
                </a:tc>
                <a:tc>
                  <a:txBody>
                    <a:bodyPr/>
                    <a:lstStyle/>
                    <a:p>
                      <a:pPr algn="ctr">
                        <a:lnSpc>
                          <a:spcPct val="115000"/>
                        </a:lnSpc>
                        <a:spcAft>
                          <a:spcPts val="0"/>
                        </a:spcAft>
                      </a:pPr>
                      <a:r>
                        <a:rPr lang="es-ES" sz="1200">
                          <a:effectLst/>
                        </a:rPr>
                        <a:t>0902</a:t>
                      </a:r>
                      <a:endParaRPr lang="es-ES" sz="200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es-ES" sz="1200" dirty="0">
                          <a:effectLst/>
                        </a:rPr>
                        <a:t>203,12</a:t>
                      </a:r>
                      <a:endParaRPr lang="es-ES" sz="2000" dirty="0">
                        <a:effectLst/>
                        <a:latin typeface="Calibri"/>
                        <a:ea typeface="Calibri"/>
                        <a:cs typeface="Times New Roman"/>
                      </a:endParaRPr>
                    </a:p>
                  </a:txBody>
                  <a:tcPr marL="44450" marR="44450" marT="0" marB="0" anchor="ctr"/>
                </a:tc>
                <a:extLst>
                  <a:ext uri="{0D108BD9-81ED-4DB2-BD59-A6C34878D82A}">
                    <a16:rowId xmlns:a16="http://schemas.microsoft.com/office/drawing/2014/main" val="10008"/>
                  </a:ext>
                </a:extLst>
              </a:tr>
              <a:tr h="189992">
                <a:tc vMerge="1">
                  <a:txBody>
                    <a:bodyPr/>
                    <a:lstStyle/>
                    <a:p>
                      <a:endParaRPr lang="es-ES"/>
                    </a:p>
                  </a:txBody>
                  <a:tcPr/>
                </a:tc>
                <a:tc>
                  <a:txBody>
                    <a:bodyPr/>
                    <a:lstStyle/>
                    <a:p>
                      <a:pPr algn="ctr">
                        <a:lnSpc>
                          <a:spcPct val="115000"/>
                        </a:lnSpc>
                        <a:spcAft>
                          <a:spcPts val="0"/>
                        </a:spcAft>
                      </a:pPr>
                      <a:r>
                        <a:rPr lang="es-ES" sz="1200">
                          <a:effectLst/>
                        </a:rPr>
                        <a:t>1002</a:t>
                      </a:r>
                      <a:endParaRPr lang="es-ES" sz="200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es-ES" sz="1200">
                          <a:effectLst/>
                        </a:rPr>
                        <a:t>195,97</a:t>
                      </a:r>
                      <a:endParaRPr lang="es-ES" sz="2000">
                        <a:effectLst/>
                        <a:latin typeface="Calibri"/>
                        <a:ea typeface="Calibri"/>
                        <a:cs typeface="Times New Roman"/>
                      </a:endParaRPr>
                    </a:p>
                  </a:txBody>
                  <a:tcPr marL="44450" marR="44450" marT="0" marB="0" anchor="ctr"/>
                </a:tc>
                <a:extLst>
                  <a:ext uri="{0D108BD9-81ED-4DB2-BD59-A6C34878D82A}">
                    <a16:rowId xmlns:a16="http://schemas.microsoft.com/office/drawing/2014/main" val="10009"/>
                  </a:ext>
                </a:extLst>
              </a:tr>
              <a:tr h="189992">
                <a:tc vMerge="1">
                  <a:txBody>
                    <a:bodyPr/>
                    <a:lstStyle/>
                    <a:p>
                      <a:endParaRPr lang="es-ES"/>
                    </a:p>
                  </a:txBody>
                  <a:tcPr/>
                </a:tc>
                <a:tc>
                  <a:txBody>
                    <a:bodyPr/>
                    <a:lstStyle/>
                    <a:p>
                      <a:pPr algn="ctr">
                        <a:lnSpc>
                          <a:spcPct val="115000"/>
                        </a:lnSpc>
                        <a:spcAft>
                          <a:spcPts val="0"/>
                        </a:spcAft>
                      </a:pPr>
                      <a:r>
                        <a:rPr lang="es-ES" sz="1200">
                          <a:effectLst/>
                        </a:rPr>
                        <a:t>1102</a:t>
                      </a:r>
                      <a:endParaRPr lang="es-ES" sz="200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es-ES" sz="1200" dirty="0">
                          <a:effectLst/>
                        </a:rPr>
                        <a:t>211,94</a:t>
                      </a:r>
                      <a:endParaRPr lang="es-ES" sz="2000" dirty="0">
                        <a:effectLst/>
                        <a:latin typeface="Calibri"/>
                        <a:ea typeface="Calibri"/>
                        <a:cs typeface="Times New Roman"/>
                      </a:endParaRPr>
                    </a:p>
                  </a:txBody>
                  <a:tcPr marL="44450" marR="44450" marT="0" marB="0" anchor="ctr"/>
                </a:tc>
                <a:extLst>
                  <a:ext uri="{0D108BD9-81ED-4DB2-BD59-A6C34878D82A}">
                    <a16:rowId xmlns:a16="http://schemas.microsoft.com/office/drawing/2014/main" val="10010"/>
                  </a:ext>
                </a:extLst>
              </a:tr>
              <a:tr h="189992">
                <a:tc vMerge="1">
                  <a:txBody>
                    <a:bodyPr/>
                    <a:lstStyle/>
                    <a:p>
                      <a:endParaRPr lang="es-ES"/>
                    </a:p>
                  </a:txBody>
                  <a:tcPr/>
                </a:tc>
                <a:tc>
                  <a:txBody>
                    <a:bodyPr/>
                    <a:lstStyle/>
                    <a:p>
                      <a:pPr algn="ctr">
                        <a:lnSpc>
                          <a:spcPct val="115000"/>
                        </a:lnSpc>
                        <a:spcAft>
                          <a:spcPts val="0"/>
                        </a:spcAft>
                      </a:pPr>
                      <a:r>
                        <a:rPr lang="es-ES" sz="1200">
                          <a:effectLst/>
                        </a:rPr>
                        <a:t>1202</a:t>
                      </a:r>
                      <a:endParaRPr lang="es-ES" sz="200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es-ES" sz="1200" dirty="0">
                          <a:effectLst/>
                        </a:rPr>
                        <a:t>238,49</a:t>
                      </a:r>
                      <a:endParaRPr lang="es-ES" sz="2000" dirty="0">
                        <a:effectLst/>
                        <a:latin typeface="Calibri"/>
                        <a:ea typeface="Calibri"/>
                        <a:cs typeface="Times New Roman"/>
                      </a:endParaRPr>
                    </a:p>
                  </a:txBody>
                  <a:tcPr marL="44450" marR="44450" marT="0" marB="0" anchor="ctr"/>
                </a:tc>
                <a:extLst>
                  <a:ext uri="{0D108BD9-81ED-4DB2-BD59-A6C34878D82A}">
                    <a16:rowId xmlns:a16="http://schemas.microsoft.com/office/drawing/2014/main" val="10011"/>
                  </a:ext>
                </a:extLst>
              </a:tr>
              <a:tr h="189992">
                <a:tc vMerge="1">
                  <a:txBody>
                    <a:bodyPr/>
                    <a:lstStyle/>
                    <a:p>
                      <a:endParaRPr lang="es-ES"/>
                    </a:p>
                  </a:txBody>
                  <a:tcPr/>
                </a:tc>
                <a:tc>
                  <a:txBody>
                    <a:bodyPr/>
                    <a:lstStyle/>
                    <a:p>
                      <a:pPr algn="ctr">
                        <a:lnSpc>
                          <a:spcPct val="115000"/>
                        </a:lnSpc>
                        <a:spcAft>
                          <a:spcPts val="0"/>
                        </a:spcAft>
                      </a:pPr>
                      <a:r>
                        <a:rPr lang="es-ES" sz="1200">
                          <a:effectLst/>
                        </a:rPr>
                        <a:t>1302</a:t>
                      </a:r>
                      <a:endParaRPr lang="es-ES" sz="200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es-ES" sz="1200" dirty="0">
                          <a:effectLst/>
                        </a:rPr>
                        <a:t>248,4</a:t>
                      </a:r>
                      <a:endParaRPr lang="es-ES" sz="2000" dirty="0">
                        <a:effectLst/>
                        <a:latin typeface="Calibri"/>
                        <a:ea typeface="Calibri"/>
                        <a:cs typeface="Times New Roman"/>
                      </a:endParaRPr>
                    </a:p>
                  </a:txBody>
                  <a:tcPr marL="44450" marR="44450" marT="0" marB="0" anchor="ctr"/>
                </a:tc>
                <a:extLst>
                  <a:ext uri="{0D108BD9-81ED-4DB2-BD59-A6C34878D82A}">
                    <a16:rowId xmlns:a16="http://schemas.microsoft.com/office/drawing/2014/main" val="10012"/>
                  </a:ext>
                </a:extLst>
              </a:tr>
              <a:tr h="189992">
                <a:tc vMerge="1">
                  <a:txBody>
                    <a:bodyPr/>
                    <a:lstStyle/>
                    <a:p>
                      <a:endParaRPr lang="es-ES"/>
                    </a:p>
                  </a:txBody>
                  <a:tcPr/>
                </a:tc>
                <a:tc>
                  <a:txBody>
                    <a:bodyPr/>
                    <a:lstStyle/>
                    <a:p>
                      <a:pPr algn="ctr">
                        <a:lnSpc>
                          <a:spcPct val="115000"/>
                        </a:lnSpc>
                        <a:spcAft>
                          <a:spcPts val="0"/>
                        </a:spcAft>
                      </a:pPr>
                      <a:r>
                        <a:rPr lang="es-ES" sz="1200">
                          <a:effectLst/>
                        </a:rPr>
                        <a:t>1702</a:t>
                      </a:r>
                      <a:endParaRPr lang="es-ES" sz="200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es-ES" sz="1200" dirty="0">
                          <a:effectLst/>
                        </a:rPr>
                        <a:t>303,39</a:t>
                      </a:r>
                      <a:endParaRPr lang="es-ES" sz="2000" dirty="0">
                        <a:effectLst/>
                        <a:latin typeface="Calibri"/>
                        <a:ea typeface="Calibri"/>
                        <a:cs typeface="Times New Roman"/>
                      </a:endParaRPr>
                    </a:p>
                  </a:txBody>
                  <a:tcPr marL="44450" marR="44450" marT="0" marB="0" anchor="ctr"/>
                </a:tc>
                <a:extLst>
                  <a:ext uri="{0D108BD9-81ED-4DB2-BD59-A6C34878D82A}">
                    <a16:rowId xmlns:a16="http://schemas.microsoft.com/office/drawing/2014/main" val="10013"/>
                  </a:ext>
                </a:extLst>
              </a:tr>
              <a:tr h="189992">
                <a:tc vMerge="1">
                  <a:txBody>
                    <a:bodyPr/>
                    <a:lstStyle/>
                    <a:p>
                      <a:endParaRPr lang="es-ES"/>
                    </a:p>
                  </a:txBody>
                  <a:tcPr/>
                </a:tc>
                <a:tc>
                  <a:txBody>
                    <a:bodyPr/>
                    <a:lstStyle/>
                    <a:p>
                      <a:pPr algn="ctr">
                        <a:lnSpc>
                          <a:spcPct val="115000"/>
                        </a:lnSpc>
                        <a:spcAft>
                          <a:spcPts val="0"/>
                        </a:spcAft>
                      </a:pPr>
                      <a:r>
                        <a:rPr lang="es-ES" sz="1200">
                          <a:effectLst/>
                        </a:rPr>
                        <a:t>1802</a:t>
                      </a:r>
                      <a:endParaRPr lang="es-ES" sz="200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es-ES" sz="1200">
                          <a:effectLst/>
                        </a:rPr>
                        <a:t>306</a:t>
                      </a:r>
                      <a:endParaRPr lang="es-ES" sz="2000">
                        <a:effectLst/>
                        <a:latin typeface="Calibri"/>
                        <a:ea typeface="Calibri"/>
                        <a:cs typeface="Times New Roman"/>
                      </a:endParaRPr>
                    </a:p>
                  </a:txBody>
                  <a:tcPr marL="44450" marR="44450" marT="0" marB="0" anchor="ctr"/>
                </a:tc>
                <a:extLst>
                  <a:ext uri="{0D108BD9-81ED-4DB2-BD59-A6C34878D82A}">
                    <a16:rowId xmlns:a16="http://schemas.microsoft.com/office/drawing/2014/main" val="10014"/>
                  </a:ext>
                </a:extLst>
              </a:tr>
              <a:tr h="189992">
                <a:tc vMerge="1">
                  <a:txBody>
                    <a:bodyPr/>
                    <a:lstStyle/>
                    <a:p>
                      <a:endParaRPr lang="es-ES"/>
                    </a:p>
                  </a:txBody>
                  <a:tcPr/>
                </a:tc>
                <a:tc>
                  <a:txBody>
                    <a:bodyPr/>
                    <a:lstStyle/>
                    <a:p>
                      <a:pPr algn="ctr">
                        <a:lnSpc>
                          <a:spcPct val="115000"/>
                        </a:lnSpc>
                        <a:spcAft>
                          <a:spcPts val="0"/>
                        </a:spcAft>
                      </a:pPr>
                      <a:r>
                        <a:rPr lang="es-ES" sz="1200">
                          <a:effectLst/>
                        </a:rPr>
                        <a:t>1902</a:t>
                      </a:r>
                      <a:endParaRPr lang="es-ES" sz="200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es-ES" sz="1200" dirty="0">
                          <a:effectLst/>
                        </a:rPr>
                        <a:t>333,68</a:t>
                      </a:r>
                      <a:endParaRPr lang="es-ES" sz="2000" dirty="0">
                        <a:effectLst/>
                        <a:latin typeface="Calibri"/>
                        <a:ea typeface="Calibri"/>
                        <a:cs typeface="Times New Roman"/>
                      </a:endParaRPr>
                    </a:p>
                  </a:txBody>
                  <a:tcPr marL="44450" marR="44450" marT="0" marB="0" anchor="ctr"/>
                </a:tc>
                <a:extLst>
                  <a:ext uri="{0D108BD9-81ED-4DB2-BD59-A6C34878D82A}">
                    <a16:rowId xmlns:a16="http://schemas.microsoft.com/office/drawing/2014/main" val="10015"/>
                  </a:ext>
                </a:extLst>
              </a:tr>
              <a:tr h="189992">
                <a:tc vMerge="1">
                  <a:txBody>
                    <a:bodyPr/>
                    <a:lstStyle/>
                    <a:p>
                      <a:endParaRPr lang="es-ES"/>
                    </a:p>
                  </a:txBody>
                  <a:tcPr/>
                </a:tc>
                <a:tc>
                  <a:txBody>
                    <a:bodyPr/>
                    <a:lstStyle/>
                    <a:p>
                      <a:pPr algn="ctr">
                        <a:lnSpc>
                          <a:spcPct val="115000"/>
                        </a:lnSpc>
                        <a:spcAft>
                          <a:spcPts val="0"/>
                        </a:spcAft>
                      </a:pPr>
                      <a:r>
                        <a:rPr lang="es-ES" sz="1200">
                          <a:effectLst/>
                        </a:rPr>
                        <a:t>2002</a:t>
                      </a:r>
                      <a:endParaRPr lang="es-ES" sz="200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es-ES" sz="1200" dirty="0">
                          <a:effectLst/>
                        </a:rPr>
                        <a:t>405,1</a:t>
                      </a:r>
                      <a:endParaRPr lang="es-ES" sz="2000" dirty="0">
                        <a:effectLst/>
                        <a:latin typeface="Calibri"/>
                        <a:ea typeface="Calibri"/>
                        <a:cs typeface="Times New Roman"/>
                      </a:endParaRPr>
                    </a:p>
                  </a:txBody>
                  <a:tcPr marL="44450" marR="44450" marT="0" marB="0" anchor="ctr"/>
                </a:tc>
                <a:extLst>
                  <a:ext uri="{0D108BD9-81ED-4DB2-BD59-A6C34878D82A}">
                    <a16:rowId xmlns:a16="http://schemas.microsoft.com/office/drawing/2014/main" val="10016"/>
                  </a:ext>
                </a:extLst>
              </a:tr>
              <a:tr h="189992">
                <a:tc vMerge="1">
                  <a:txBody>
                    <a:bodyPr/>
                    <a:lstStyle/>
                    <a:p>
                      <a:endParaRPr lang="es-ES"/>
                    </a:p>
                  </a:txBody>
                  <a:tcPr/>
                </a:tc>
                <a:tc>
                  <a:txBody>
                    <a:bodyPr/>
                    <a:lstStyle/>
                    <a:p>
                      <a:pPr algn="ctr">
                        <a:lnSpc>
                          <a:spcPct val="115000"/>
                        </a:lnSpc>
                        <a:spcAft>
                          <a:spcPts val="0"/>
                        </a:spcAft>
                      </a:pPr>
                      <a:r>
                        <a:rPr lang="es-ES" sz="1200">
                          <a:effectLst/>
                        </a:rPr>
                        <a:t>2102</a:t>
                      </a:r>
                      <a:endParaRPr lang="es-ES" sz="200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es-ES" sz="1200" dirty="0">
                          <a:effectLst/>
                        </a:rPr>
                        <a:t>497,02</a:t>
                      </a:r>
                      <a:endParaRPr lang="es-ES" sz="2000" dirty="0">
                        <a:effectLst/>
                        <a:latin typeface="Calibri"/>
                        <a:ea typeface="Calibri"/>
                        <a:cs typeface="Times New Roman"/>
                      </a:endParaRPr>
                    </a:p>
                  </a:txBody>
                  <a:tcPr marL="44450" marR="44450" marT="0" marB="0" anchor="ctr"/>
                </a:tc>
                <a:extLst>
                  <a:ext uri="{0D108BD9-81ED-4DB2-BD59-A6C34878D82A}">
                    <a16:rowId xmlns:a16="http://schemas.microsoft.com/office/drawing/2014/main" val="10017"/>
                  </a:ext>
                </a:extLst>
              </a:tr>
              <a:tr h="189992">
                <a:tc rowSpan="9">
                  <a:txBody>
                    <a:bodyPr/>
                    <a:lstStyle/>
                    <a:p>
                      <a:pPr algn="ctr">
                        <a:lnSpc>
                          <a:spcPct val="115000"/>
                        </a:lnSpc>
                        <a:spcAft>
                          <a:spcPts val="0"/>
                        </a:spcAft>
                      </a:pPr>
                      <a:r>
                        <a:rPr lang="es-ES" sz="800">
                          <a:effectLst/>
                        </a:rPr>
                        <a:t>PA</a:t>
                      </a:r>
                      <a:endParaRPr lang="es-ES" sz="110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es-ES" sz="1200">
                          <a:effectLst/>
                        </a:rPr>
                        <a:t>0103</a:t>
                      </a:r>
                      <a:endParaRPr lang="es-ES" sz="200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es-ES" sz="1200" dirty="0">
                          <a:effectLst/>
                        </a:rPr>
                        <a:t>59,93</a:t>
                      </a:r>
                      <a:endParaRPr lang="es-ES" sz="2000" dirty="0">
                        <a:effectLst/>
                        <a:latin typeface="Calibri"/>
                        <a:ea typeface="Calibri"/>
                        <a:cs typeface="Times New Roman"/>
                      </a:endParaRPr>
                    </a:p>
                  </a:txBody>
                  <a:tcPr marL="44450" marR="44450" marT="0" marB="0" anchor="ctr"/>
                </a:tc>
                <a:extLst>
                  <a:ext uri="{0D108BD9-81ED-4DB2-BD59-A6C34878D82A}">
                    <a16:rowId xmlns:a16="http://schemas.microsoft.com/office/drawing/2014/main" val="10018"/>
                  </a:ext>
                </a:extLst>
              </a:tr>
              <a:tr h="189992">
                <a:tc vMerge="1">
                  <a:txBody>
                    <a:bodyPr/>
                    <a:lstStyle/>
                    <a:p>
                      <a:endParaRPr lang="es-ES"/>
                    </a:p>
                  </a:txBody>
                  <a:tcPr/>
                </a:tc>
                <a:tc>
                  <a:txBody>
                    <a:bodyPr/>
                    <a:lstStyle/>
                    <a:p>
                      <a:pPr algn="ctr">
                        <a:lnSpc>
                          <a:spcPct val="115000"/>
                        </a:lnSpc>
                        <a:spcAft>
                          <a:spcPts val="0"/>
                        </a:spcAft>
                      </a:pPr>
                      <a:r>
                        <a:rPr lang="es-ES" sz="1200">
                          <a:effectLst/>
                        </a:rPr>
                        <a:t>0203</a:t>
                      </a:r>
                      <a:endParaRPr lang="es-ES" sz="200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es-ES" sz="1200" dirty="0">
                          <a:effectLst/>
                        </a:rPr>
                        <a:t>80,66</a:t>
                      </a:r>
                      <a:endParaRPr lang="es-ES" sz="2000" dirty="0">
                        <a:effectLst/>
                        <a:latin typeface="Calibri"/>
                        <a:ea typeface="Calibri"/>
                        <a:cs typeface="Times New Roman"/>
                      </a:endParaRPr>
                    </a:p>
                  </a:txBody>
                  <a:tcPr marL="44450" marR="44450" marT="0" marB="0" anchor="ctr"/>
                </a:tc>
                <a:extLst>
                  <a:ext uri="{0D108BD9-81ED-4DB2-BD59-A6C34878D82A}">
                    <a16:rowId xmlns:a16="http://schemas.microsoft.com/office/drawing/2014/main" val="10019"/>
                  </a:ext>
                </a:extLst>
              </a:tr>
              <a:tr h="189992">
                <a:tc vMerge="1">
                  <a:txBody>
                    <a:bodyPr/>
                    <a:lstStyle/>
                    <a:p>
                      <a:endParaRPr lang="es-ES"/>
                    </a:p>
                  </a:txBody>
                  <a:tcPr/>
                </a:tc>
                <a:tc>
                  <a:txBody>
                    <a:bodyPr/>
                    <a:lstStyle/>
                    <a:p>
                      <a:pPr algn="ctr">
                        <a:lnSpc>
                          <a:spcPct val="115000"/>
                        </a:lnSpc>
                        <a:spcAft>
                          <a:spcPts val="0"/>
                        </a:spcAft>
                      </a:pPr>
                      <a:r>
                        <a:rPr lang="es-ES" sz="1200">
                          <a:effectLst/>
                        </a:rPr>
                        <a:t>0303</a:t>
                      </a:r>
                      <a:endParaRPr lang="es-ES" sz="200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es-ES" sz="1200" dirty="0">
                          <a:effectLst/>
                        </a:rPr>
                        <a:t>82,21</a:t>
                      </a:r>
                      <a:endParaRPr lang="es-ES" sz="2000" dirty="0">
                        <a:effectLst/>
                        <a:latin typeface="Calibri"/>
                        <a:ea typeface="Calibri"/>
                        <a:cs typeface="Times New Roman"/>
                      </a:endParaRPr>
                    </a:p>
                  </a:txBody>
                  <a:tcPr marL="44450" marR="44450" marT="0" marB="0" anchor="ctr"/>
                </a:tc>
                <a:extLst>
                  <a:ext uri="{0D108BD9-81ED-4DB2-BD59-A6C34878D82A}">
                    <a16:rowId xmlns:a16="http://schemas.microsoft.com/office/drawing/2014/main" val="10020"/>
                  </a:ext>
                </a:extLst>
              </a:tr>
              <a:tr h="189992">
                <a:tc vMerge="1">
                  <a:txBody>
                    <a:bodyPr/>
                    <a:lstStyle/>
                    <a:p>
                      <a:endParaRPr lang="es-ES"/>
                    </a:p>
                  </a:txBody>
                  <a:tcPr/>
                </a:tc>
                <a:tc>
                  <a:txBody>
                    <a:bodyPr/>
                    <a:lstStyle/>
                    <a:p>
                      <a:pPr algn="ctr">
                        <a:lnSpc>
                          <a:spcPct val="115000"/>
                        </a:lnSpc>
                        <a:spcAft>
                          <a:spcPts val="0"/>
                        </a:spcAft>
                      </a:pPr>
                      <a:r>
                        <a:rPr lang="es-ES" sz="1200">
                          <a:effectLst/>
                        </a:rPr>
                        <a:t>0503</a:t>
                      </a:r>
                      <a:endParaRPr lang="es-ES" sz="200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es-ES" sz="1200" dirty="0">
                          <a:effectLst/>
                        </a:rPr>
                        <a:t>116,79</a:t>
                      </a:r>
                      <a:endParaRPr lang="es-ES" sz="2000" dirty="0">
                        <a:effectLst/>
                        <a:latin typeface="Calibri"/>
                        <a:ea typeface="Calibri"/>
                        <a:cs typeface="Times New Roman"/>
                      </a:endParaRPr>
                    </a:p>
                  </a:txBody>
                  <a:tcPr marL="44450" marR="44450" marT="0" marB="0" anchor="ctr"/>
                </a:tc>
                <a:extLst>
                  <a:ext uri="{0D108BD9-81ED-4DB2-BD59-A6C34878D82A}">
                    <a16:rowId xmlns:a16="http://schemas.microsoft.com/office/drawing/2014/main" val="10021"/>
                  </a:ext>
                </a:extLst>
              </a:tr>
              <a:tr h="189992">
                <a:tc vMerge="1">
                  <a:txBody>
                    <a:bodyPr/>
                    <a:lstStyle/>
                    <a:p>
                      <a:endParaRPr lang="es-ES"/>
                    </a:p>
                  </a:txBody>
                  <a:tcPr/>
                </a:tc>
                <a:tc>
                  <a:txBody>
                    <a:bodyPr/>
                    <a:lstStyle/>
                    <a:p>
                      <a:pPr algn="ctr">
                        <a:lnSpc>
                          <a:spcPct val="115000"/>
                        </a:lnSpc>
                        <a:spcAft>
                          <a:spcPts val="0"/>
                        </a:spcAft>
                      </a:pPr>
                      <a:r>
                        <a:rPr lang="es-ES" sz="1200">
                          <a:effectLst/>
                        </a:rPr>
                        <a:t>0603</a:t>
                      </a:r>
                      <a:endParaRPr lang="es-ES" sz="200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es-ES" sz="1200" dirty="0">
                          <a:effectLst/>
                        </a:rPr>
                        <a:t>118,89</a:t>
                      </a:r>
                      <a:endParaRPr lang="es-ES" sz="2000" dirty="0">
                        <a:effectLst/>
                        <a:latin typeface="Calibri"/>
                        <a:ea typeface="Calibri"/>
                        <a:cs typeface="Times New Roman"/>
                      </a:endParaRPr>
                    </a:p>
                  </a:txBody>
                  <a:tcPr marL="44450" marR="44450" marT="0" marB="0" anchor="ctr"/>
                </a:tc>
                <a:extLst>
                  <a:ext uri="{0D108BD9-81ED-4DB2-BD59-A6C34878D82A}">
                    <a16:rowId xmlns:a16="http://schemas.microsoft.com/office/drawing/2014/main" val="10022"/>
                  </a:ext>
                </a:extLst>
              </a:tr>
              <a:tr h="189992">
                <a:tc vMerge="1">
                  <a:txBody>
                    <a:bodyPr/>
                    <a:lstStyle/>
                    <a:p>
                      <a:endParaRPr lang="es-ES"/>
                    </a:p>
                  </a:txBody>
                  <a:tcPr/>
                </a:tc>
                <a:tc>
                  <a:txBody>
                    <a:bodyPr/>
                    <a:lstStyle/>
                    <a:p>
                      <a:pPr algn="ctr">
                        <a:lnSpc>
                          <a:spcPct val="115000"/>
                        </a:lnSpc>
                        <a:spcAft>
                          <a:spcPts val="0"/>
                        </a:spcAft>
                      </a:pPr>
                      <a:r>
                        <a:rPr lang="es-ES" sz="1200">
                          <a:effectLst/>
                        </a:rPr>
                        <a:t>0703</a:t>
                      </a:r>
                      <a:endParaRPr lang="es-ES" sz="200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es-ES" sz="1200" dirty="0">
                          <a:effectLst/>
                        </a:rPr>
                        <a:t>142,21</a:t>
                      </a:r>
                      <a:endParaRPr lang="es-ES" sz="2000" dirty="0">
                        <a:effectLst/>
                        <a:latin typeface="Calibri"/>
                        <a:ea typeface="Calibri"/>
                        <a:cs typeface="Times New Roman"/>
                      </a:endParaRPr>
                    </a:p>
                  </a:txBody>
                  <a:tcPr marL="44450" marR="44450" marT="0" marB="0" anchor="ctr"/>
                </a:tc>
                <a:extLst>
                  <a:ext uri="{0D108BD9-81ED-4DB2-BD59-A6C34878D82A}">
                    <a16:rowId xmlns:a16="http://schemas.microsoft.com/office/drawing/2014/main" val="10023"/>
                  </a:ext>
                </a:extLst>
              </a:tr>
              <a:tr h="189992">
                <a:tc vMerge="1">
                  <a:txBody>
                    <a:bodyPr/>
                    <a:lstStyle/>
                    <a:p>
                      <a:endParaRPr lang="es-ES"/>
                    </a:p>
                  </a:txBody>
                  <a:tcPr/>
                </a:tc>
                <a:tc>
                  <a:txBody>
                    <a:bodyPr/>
                    <a:lstStyle/>
                    <a:p>
                      <a:pPr algn="ctr">
                        <a:lnSpc>
                          <a:spcPct val="115000"/>
                        </a:lnSpc>
                        <a:spcAft>
                          <a:spcPts val="0"/>
                        </a:spcAft>
                      </a:pPr>
                      <a:r>
                        <a:rPr lang="es-ES" sz="1200">
                          <a:effectLst/>
                        </a:rPr>
                        <a:t>0803</a:t>
                      </a:r>
                      <a:endParaRPr lang="es-ES" sz="200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es-ES" sz="1200" dirty="0">
                          <a:effectLst/>
                        </a:rPr>
                        <a:t>161,99</a:t>
                      </a:r>
                      <a:endParaRPr lang="es-ES" sz="2000" dirty="0">
                        <a:effectLst/>
                        <a:latin typeface="Calibri"/>
                        <a:ea typeface="Calibri"/>
                        <a:cs typeface="Times New Roman"/>
                      </a:endParaRPr>
                    </a:p>
                  </a:txBody>
                  <a:tcPr marL="44450" marR="44450" marT="0" marB="0" anchor="ctr"/>
                </a:tc>
                <a:extLst>
                  <a:ext uri="{0D108BD9-81ED-4DB2-BD59-A6C34878D82A}">
                    <a16:rowId xmlns:a16="http://schemas.microsoft.com/office/drawing/2014/main" val="10024"/>
                  </a:ext>
                </a:extLst>
              </a:tr>
              <a:tr h="189992">
                <a:tc vMerge="1">
                  <a:txBody>
                    <a:bodyPr/>
                    <a:lstStyle/>
                    <a:p>
                      <a:endParaRPr lang="es-ES"/>
                    </a:p>
                  </a:txBody>
                  <a:tcPr/>
                </a:tc>
                <a:tc>
                  <a:txBody>
                    <a:bodyPr/>
                    <a:lstStyle/>
                    <a:p>
                      <a:pPr algn="ctr">
                        <a:lnSpc>
                          <a:spcPct val="115000"/>
                        </a:lnSpc>
                        <a:spcAft>
                          <a:spcPts val="0"/>
                        </a:spcAft>
                      </a:pPr>
                      <a:r>
                        <a:rPr lang="es-ES" sz="1200">
                          <a:effectLst/>
                        </a:rPr>
                        <a:t>1103</a:t>
                      </a:r>
                      <a:endParaRPr lang="es-ES" sz="200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es-ES" sz="1200" dirty="0">
                          <a:effectLst/>
                        </a:rPr>
                        <a:t>227,39</a:t>
                      </a:r>
                      <a:endParaRPr lang="es-ES" sz="2000" dirty="0">
                        <a:effectLst/>
                        <a:latin typeface="Calibri"/>
                        <a:ea typeface="Calibri"/>
                        <a:cs typeface="Times New Roman"/>
                      </a:endParaRPr>
                    </a:p>
                  </a:txBody>
                  <a:tcPr marL="44450" marR="44450" marT="0" marB="0" anchor="ctr"/>
                </a:tc>
                <a:extLst>
                  <a:ext uri="{0D108BD9-81ED-4DB2-BD59-A6C34878D82A}">
                    <a16:rowId xmlns:a16="http://schemas.microsoft.com/office/drawing/2014/main" val="10025"/>
                  </a:ext>
                </a:extLst>
              </a:tr>
              <a:tr h="189992">
                <a:tc vMerge="1">
                  <a:txBody>
                    <a:bodyPr/>
                    <a:lstStyle/>
                    <a:p>
                      <a:endParaRPr lang="es-ES"/>
                    </a:p>
                  </a:txBody>
                  <a:tcPr/>
                </a:tc>
                <a:tc>
                  <a:txBody>
                    <a:bodyPr/>
                    <a:lstStyle/>
                    <a:p>
                      <a:pPr algn="ctr">
                        <a:lnSpc>
                          <a:spcPct val="115000"/>
                        </a:lnSpc>
                        <a:spcAft>
                          <a:spcPts val="0"/>
                        </a:spcAft>
                      </a:pPr>
                      <a:r>
                        <a:rPr lang="es-ES" sz="1200">
                          <a:effectLst/>
                        </a:rPr>
                        <a:t>1303</a:t>
                      </a:r>
                      <a:endParaRPr lang="es-ES" sz="2000">
                        <a:effectLst/>
                        <a:latin typeface="Calibri"/>
                        <a:ea typeface="Calibri"/>
                        <a:cs typeface="Times New Roman"/>
                      </a:endParaRPr>
                    </a:p>
                  </a:txBody>
                  <a:tcPr marL="44450" marR="44450" marT="0" marB="0" anchor="ctr"/>
                </a:tc>
                <a:tc>
                  <a:txBody>
                    <a:bodyPr/>
                    <a:lstStyle/>
                    <a:p>
                      <a:pPr algn="ctr">
                        <a:lnSpc>
                          <a:spcPct val="115000"/>
                        </a:lnSpc>
                        <a:spcAft>
                          <a:spcPts val="0"/>
                        </a:spcAft>
                      </a:pPr>
                      <a:r>
                        <a:rPr lang="es-ES" sz="1200" dirty="0">
                          <a:effectLst/>
                        </a:rPr>
                        <a:t>207,21</a:t>
                      </a:r>
                      <a:endParaRPr lang="es-ES" sz="2000" dirty="0">
                        <a:effectLst/>
                        <a:latin typeface="Calibri"/>
                        <a:ea typeface="Calibri"/>
                        <a:cs typeface="Times New Roman"/>
                      </a:endParaRPr>
                    </a:p>
                  </a:txBody>
                  <a:tcPr marL="44450" marR="44450" marT="0" marB="0" anchor="ctr"/>
                </a:tc>
                <a:extLst>
                  <a:ext uri="{0D108BD9-81ED-4DB2-BD59-A6C34878D82A}">
                    <a16:rowId xmlns:a16="http://schemas.microsoft.com/office/drawing/2014/main" val="10026"/>
                  </a:ext>
                </a:extLst>
              </a:tr>
            </a:tbl>
          </a:graphicData>
        </a:graphic>
      </p:graphicFrame>
      <p:sp>
        <p:nvSpPr>
          <p:cNvPr id="5" name="4 Rectángulo"/>
          <p:cNvSpPr/>
          <p:nvPr/>
        </p:nvSpPr>
        <p:spPr>
          <a:xfrm>
            <a:off x="1907704" y="1916832"/>
            <a:ext cx="2808312" cy="21602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3" name="3 Imagen">
            <a:extLst>
              <a:ext uri="{FF2B5EF4-FFF2-40B4-BE49-F238E27FC236}">
                <a16:creationId xmlns:a16="http://schemas.microsoft.com/office/drawing/2014/main" id="{05BB5137-036B-7B3E-EE3C-A26D979A35D2}"/>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510542" y="5949280"/>
            <a:ext cx="1572892" cy="496636"/>
          </a:xfrm>
          <a:prstGeom prst="rect">
            <a:avLst/>
          </a:prstGeom>
        </p:spPr>
      </p:pic>
    </p:spTree>
    <p:extLst>
      <p:ext uri="{BB962C8B-B14F-4D97-AF65-F5344CB8AC3E}">
        <p14:creationId xmlns:p14="http://schemas.microsoft.com/office/powerpoint/2010/main" val="40668642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755576" y="1052736"/>
            <a:ext cx="8229600" cy="3096344"/>
          </a:xfrm>
        </p:spPr>
        <p:txBody>
          <a:bodyPr>
            <a:normAutofit/>
          </a:bodyPr>
          <a:lstStyle/>
          <a:p>
            <a:pPr lvl="1"/>
            <a:r>
              <a:rPr lang="es-ES" b="1" dirty="0"/>
              <a:t>Pago Redistributivo (PR)</a:t>
            </a:r>
          </a:p>
          <a:p>
            <a:pPr lvl="2"/>
            <a:r>
              <a:rPr lang="es-ES" sz="2000" dirty="0"/>
              <a:t>Para los activos y que tengan (algún) derecho a ABRS</a:t>
            </a:r>
          </a:p>
          <a:p>
            <a:pPr lvl="2"/>
            <a:r>
              <a:rPr lang="es-ES" sz="2000" dirty="0"/>
              <a:t>Objetivo: reforzar las explotaciones medianas</a:t>
            </a:r>
          </a:p>
          <a:p>
            <a:pPr lvl="2"/>
            <a:r>
              <a:rPr lang="es-ES" sz="2000" dirty="0"/>
              <a:t>Ayuda a la ha, no al derecho. Importe según región</a:t>
            </a:r>
          </a:p>
          <a:p>
            <a:pPr lvl="2"/>
            <a:r>
              <a:rPr lang="es-ES" sz="2000" dirty="0"/>
              <a:t>ABRS + PR = 60% de ayudas directas</a:t>
            </a:r>
          </a:p>
          <a:p>
            <a:pPr lvl="3"/>
            <a:r>
              <a:rPr lang="es-ES" sz="1800" dirty="0"/>
              <a:t>PR = 10% del total (16,7% de la ABRS)</a:t>
            </a:r>
          </a:p>
          <a:p>
            <a:pPr lvl="2"/>
            <a:r>
              <a:rPr lang="es-ES" sz="2000" dirty="0"/>
              <a:t>Sistema de asignación por doble umbral</a:t>
            </a:r>
          </a:p>
          <a:p>
            <a:pPr lvl="2"/>
            <a:endParaRPr lang="es-ES" dirty="0"/>
          </a:p>
          <a:p>
            <a:endParaRPr lang="es-ES" dirty="0"/>
          </a:p>
        </p:txBody>
      </p:sp>
      <p:grpSp>
        <p:nvGrpSpPr>
          <p:cNvPr id="4" name="2 Grupo"/>
          <p:cNvGrpSpPr>
            <a:grpSpLocks/>
          </p:cNvGrpSpPr>
          <p:nvPr/>
        </p:nvGrpSpPr>
        <p:grpSpPr bwMode="auto">
          <a:xfrm>
            <a:off x="1258888" y="188913"/>
            <a:ext cx="7467600" cy="777875"/>
            <a:chOff x="0" y="0"/>
            <a:chExt cx="7467600" cy="777644"/>
          </a:xfrm>
        </p:grpSpPr>
        <p:sp>
          <p:nvSpPr>
            <p:cNvPr id="5" name="4 Rectángulo redondeado"/>
            <p:cNvSpPr/>
            <p:nvPr/>
          </p:nvSpPr>
          <p:spPr>
            <a:xfrm>
              <a:off x="0" y="0"/>
              <a:ext cx="7467600" cy="777644"/>
            </a:xfrm>
            <a:prstGeom prst="roundRect">
              <a:avLst/>
            </a:prstGeom>
            <a:solidFill>
              <a:srgbClr val="BED6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6" name="5 Rectángulo"/>
            <p:cNvSpPr/>
            <p:nvPr/>
          </p:nvSpPr>
          <p:spPr>
            <a:xfrm>
              <a:off x="38100" y="38089"/>
              <a:ext cx="7391400" cy="701467"/>
            </a:xfrm>
            <a:prstGeom prst="rect">
              <a:avLst/>
            </a:prstGeom>
          </p:spPr>
          <p:style>
            <a:lnRef idx="0">
              <a:scrgbClr r="0" g="0" b="0"/>
            </a:lnRef>
            <a:fillRef idx="0">
              <a:scrgbClr r="0" g="0" b="0"/>
            </a:fillRef>
            <a:effectRef idx="0">
              <a:scrgbClr r="0" g="0" b="0"/>
            </a:effectRef>
            <a:fontRef idx="minor">
              <a:schemeClr val="lt1"/>
            </a:fontRef>
          </p:style>
          <p:txBody>
            <a:bodyPr tIns="91440" bIns="91440" spcCol="1270" anchor="ctr"/>
            <a:lstStyle/>
            <a:p>
              <a:pPr defTabSz="1066800">
                <a:lnSpc>
                  <a:spcPct val="90000"/>
                </a:lnSpc>
                <a:spcAft>
                  <a:spcPct val="35000"/>
                </a:spcAft>
                <a:defRPr/>
              </a:pPr>
              <a:endParaRPr lang="es-ES" sz="2000" b="1" dirty="0">
                <a:solidFill>
                  <a:srgbClr val="FF0000"/>
                </a:solidFill>
              </a:endParaRPr>
            </a:p>
          </p:txBody>
        </p:sp>
      </p:grpSp>
      <p:sp>
        <p:nvSpPr>
          <p:cNvPr id="7" name="2 Rectángulo"/>
          <p:cNvSpPr>
            <a:spLocks noChangeArrowheads="1"/>
          </p:cNvSpPr>
          <p:nvPr/>
        </p:nvSpPr>
        <p:spPr bwMode="auto">
          <a:xfrm>
            <a:off x="1547813" y="347663"/>
            <a:ext cx="495481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D6EF2C"/>
              </a:buClr>
              <a:buChar char="&gt;"/>
              <a:defRPr sz="1400">
                <a:solidFill>
                  <a:srgbClr val="575757"/>
                </a:solidFill>
                <a:latin typeface="Arial" charset="0"/>
                <a:ea typeface="ＭＳ Ｐゴシック" pitchFamily="34" charset="-128"/>
              </a:defRPr>
            </a:lvl1pPr>
            <a:lvl2pPr marL="742950" indent="-285750" eaLnBrk="0" hangingPunct="0">
              <a:spcBef>
                <a:spcPct val="20000"/>
              </a:spcBef>
              <a:buChar char="–"/>
              <a:defRPr sz="1400">
                <a:solidFill>
                  <a:schemeClr val="tx1"/>
                </a:solidFill>
                <a:latin typeface="Arial" charset="0"/>
                <a:ea typeface="ＭＳ Ｐゴシック" pitchFamily="34" charset="-128"/>
              </a:defRPr>
            </a:lvl2pPr>
            <a:lvl3pPr marL="1143000" indent="-228600" eaLnBrk="0" hangingPunct="0">
              <a:spcBef>
                <a:spcPct val="20000"/>
              </a:spcBef>
              <a:buChar char="•"/>
              <a:defRPr sz="1400">
                <a:solidFill>
                  <a:schemeClr val="tx1"/>
                </a:solidFill>
                <a:latin typeface="Arial" charset="0"/>
                <a:ea typeface="ＭＳ Ｐゴシック" pitchFamily="34" charset="-128"/>
              </a:defRPr>
            </a:lvl3pPr>
            <a:lvl4pPr marL="1600200" indent="-228600" eaLnBrk="0" hangingPunct="0">
              <a:spcBef>
                <a:spcPct val="20000"/>
              </a:spcBef>
              <a:buChar char="–"/>
              <a:defRPr sz="1400">
                <a:solidFill>
                  <a:schemeClr val="tx1"/>
                </a:solidFill>
                <a:latin typeface="Arial" charset="0"/>
                <a:ea typeface="ＭＳ Ｐゴシック" pitchFamily="34" charset="-128"/>
              </a:defRPr>
            </a:lvl4pPr>
            <a:lvl5pPr marL="2057400" indent="-228600" eaLnBrk="0" hangingPunct="0">
              <a:spcBef>
                <a:spcPct val="20000"/>
              </a:spcBef>
              <a:buChar char="»"/>
              <a:defRPr sz="14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9pPr>
          </a:lstStyle>
          <a:p>
            <a:pPr eaLnBrk="1" hangingPunct="1">
              <a:spcBef>
                <a:spcPct val="0"/>
              </a:spcBef>
              <a:buClrTx/>
              <a:buFontTx/>
              <a:buNone/>
            </a:pPr>
            <a:r>
              <a:rPr lang="es-ES" altLang="es-ES" sz="2400" dirty="0">
                <a:solidFill>
                  <a:schemeClr val="tx1"/>
                </a:solidFill>
              </a:rPr>
              <a:t>La nueva PAC: Pago redistributivo </a:t>
            </a:r>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47813" y="3811471"/>
            <a:ext cx="6502631" cy="16704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1 Rectángulo"/>
          <p:cNvSpPr/>
          <p:nvPr/>
        </p:nvSpPr>
        <p:spPr>
          <a:xfrm>
            <a:off x="3779912" y="5475099"/>
            <a:ext cx="4464496" cy="1400383"/>
          </a:xfrm>
          <a:prstGeom prst="rect">
            <a:avLst/>
          </a:prstGeom>
        </p:spPr>
        <p:txBody>
          <a:bodyPr wrap="square">
            <a:spAutoFit/>
          </a:bodyPr>
          <a:lstStyle/>
          <a:p>
            <a:r>
              <a:rPr lang="es-ES" sz="1700" dirty="0"/>
              <a:t>De X a Y has, se asignaría el 40% del VMR &gt; Efecto positivo para tamaño medio</a:t>
            </a:r>
          </a:p>
          <a:p>
            <a:pPr marL="285750" indent="-285750">
              <a:buFont typeface="Arial" panose="020B0604020202020204" pitchFamily="34" charset="0"/>
              <a:buChar char="•"/>
            </a:pPr>
            <a:r>
              <a:rPr lang="es-ES" sz="1700" strike="sngStrike" dirty="0"/>
              <a:t>En caso de mujer, +5%</a:t>
            </a:r>
          </a:p>
          <a:p>
            <a:pPr marL="285750" indent="-285750">
              <a:buFont typeface="Arial" panose="020B0604020202020204" pitchFamily="34" charset="0"/>
              <a:buChar char="•"/>
            </a:pPr>
            <a:r>
              <a:rPr lang="es-ES" sz="1700" dirty="0"/>
              <a:t>Tope: VMN</a:t>
            </a:r>
          </a:p>
          <a:p>
            <a:pPr marL="285750" indent="-285750">
              <a:buFont typeface="Arial" panose="020B0604020202020204" pitchFamily="34" charset="0"/>
              <a:buChar char="•"/>
            </a:pPr>
            <a:r>
              <a:rPr lang="es-ES" sz="1700" dirty="0" err="1"/>
              <a:t>Coops</a:t>
            </a:r>
            <a:r>
              <a:rPr lang="es-ES" sz="1700" dirty="0"/>
              <a:t>, </a:t>
            </a:r>
            <a:r>
              <a:rPr lang="es-ES" sz="1700" dirty="0" err="1"/>
              <a:t>SATs</a:t>
            </a:r>
            <a:r>
              <a:rPr lang="es-ES" sz="1700" dirty="0"/>
              <a:t> y TC: se considera cada miembro</a:t>
            </a:r>
          </a:p>
        </p:txBody>
      </p:sp>
      <p:sp>
        <p:nvSpPr>
          <p:cNvPr id="10" name="9 Rectángulo"/>
          <p:cNvSpPr/>
          <p:nvPr/>
        </p:nvSpPr>
        <p:spPr>
          <a:xfrm>
            <a:off x="179512" y="5373216"/>
            <a:ext cx="3176128" cy="1400383"/>
          </a:xfrm>
          <a:prstGeom prst="rect">
            <a:avLst/>
          </a:prstGeom>
        </p:spPr>
        <p:txBody>
          <a:bodyPr wrap="square">
            <a:spAutoFit/>
          </a:bodyPr>
          <a:lstStyle/>
          <a:p>
            <a:r>
              <a:rPr lang="es-ES" sz="1700" dirty="0"/>
              <a:t>De 0 a X has, se devolvería el 16,7% &gt; Efecto neutro. </a:t>
            </a:r>
          </a:p>
          <a:p>
            <a:r>
              <a:rPr lang="es-ES" sz="1700" dirty="0"/>
              <a:t>Superficies en las que el ratio ingresos   agrarios/totales &gt; 10%</a:t>
            </a:r>
          </a:p>
          <a:p>
            <a:endParaRPr lang="es-ES" sz="1700" dirty="0"/>
          </a:p>
        </p:txBody>
      </p:sp>
    </p:spTree>
    <p:extLst>
      <p:ext uri="{BB962C8B-B14F-4D97-AF65-F5344CB8AC3E}">
        <p14:creationId xmlns:p14="http://schemas.microsoft.com/office/powerpoint/2010/main" val="380680766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F7C17E53-97CA-B2C6-B371-9596D5E930E8}"/>
              </a:ext>
            </a:extLst>
          </p:cNvPr>
          <p:cNvSpPr>
            <a:spLocks noGrp="1"/>
          </p:cNvSpPr>
          <p:nvPr>
            <p:ph idx="1"/>
          </p:nvPr>
        </p:nvSpPr>
        <p:spPr>
          <a:xfrm>
            <a:off x="2395228" y="1004888"/>
            <a:ext cx="5194920" cy="645681"/>
          </a:xfrm>
        </p:spPr>
        <p:txBody>
          <a:bodyPr>
            <a:normAutofit lnSpcReduction="10000"/>
          </a:bodyPr>
          <a:lstStyle/>
          <a:p>
            <a:pPr marL="0" indent="0">
              <a:buNone/>
            </a:pPr>
            <a:r>
              <a:rPr lang="es-ES" sz="2000" dirty="0"/>
              <a:t>Valor medio regional de la ABRS para </a:t>
            </a:r>
            <a:r>
              <a:rPr lang="es-ES" sz="2000" b="1" dirty="0">
                <a:solidFill>
                  <a:srgbClr val="FF0000"/>
                </a:solidFill>
              </a:rPr>
              <a:t>2023</a:t>
            </a:r>
            <a:r>
              <a:rPr lang="es-ES" sz="2000" dirty="0"/>
              <a:t> y parámetros de cálculo del pago redistributivo</a:t>
            </a:r>
          </a:p>
        </p:txBody>
      </p:sp>
      <p:pic>
        <p:nvPicPr>
          <p:cNvPr id="7" name="Imagen 6">
            <a:extLst>
              <a:ext uri="{FF2B5EF4-FFF2-40B4-BE49-F238E27FC236}">
                <a16:creationId xmlns:a16="http://schemas.microsoft.com/office/drawing/2014/main" id="{8AD72288-C10E-D0D0-5B84-6C4E48DF8D99}"/>
              </a:ext>
            </a:extLst>
          </p:cNvPr>
          <p:cNvPicPr>
            <a:picLocks noChangeAspect="1"/>
          </p:cNvPicPr>
          <p:nvPr/>
        </p:nvPicPr>
        <p:blipFill>
          <a:blip r:embed="rId2"/>
          <a:stretch>
            <a:fillRect/>
          </a:stretch>
        </p:blipFill>
        <p:spPr>
          <a:xfrm>
            <a:off x="2051720" y="1572822"/>
            <a:ext cx="6100674" cy="5257800"/>
          </a:xfrm>
          <a:prstGeom prst="rect">
            <a:avLst/>
          </a:prstGeom>
        </p:spPr>
      </p:pic>
      <p:pic>
        <p:nvPicPr>
          <p:cNvPr id="8" name="3 Imagen">
            <a:extLst>
              <a:ext uri="{FF2B5EF4-FFF2-40B4-BE49-F238E27FC236}">
                <a16:creationId xmlns:a16="http://schemas.microsoft.com/office/drawing/2014/main" id="{D652AF65-F7CA-DBEE-EBDD-217E479EA32F}"/>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510542" y="5949280"/>
            <a:ext cx="1572892" cy="496636"/>
          </a:xfrm>
          <a:prstGeom prst="rect">
            <a:avLst/>
          </a:prstGeom>
        </p:spPr>
      </p:pic>
      <p:grpSp>
        <p:nvGrpSpPr>
          <p:cNvPr id="9" name="2 Grupo">
            <a:extLst>
              <a:ext uri="{FF2B5EF4-FFF2-40B4-BE49-F238E27FC236}">
                <a16:creationId xmlns:a16="http://schemas.microsoft.com/office/drawing/2014/main" id="{A88B9849-8725-D66A-76A3-01642FB1E2AF}"/>
              </a:ext>
            </a:extLst>
          </p:cNvPr>
          <p:cNvGrpSpPr>
            <a:grpSpLocks/>
          </p:cNvGrpSpPr>
          <p:nvPr/>
        </p:nvGrpSpPr>
        <p:grpSpPr bwMode="auto">
          <a:xfrm>
            <a:off x="1258888" y="188913"/>
            <a:ext cx="7467600" cy="777875"/>
            <a:chOff x="0" y="0"/>
            <a:chExt cx="7467600" cy="777644"/>
          </a:xfrm>
        </p:grpSpPr>
        <p:sp>
          <p:nvSpPr>
            <p:cNvPr id="10" name="4 Rectángulo redondeado">
              <a:extLst>
                <a:ext uri="{FF2B5EF4-FFF2-40B4-BE49-F238E27FC236}">
                  <a16:creationId xmlns:a16="http://schemas.microsoft.com/office/drawing/2014/main" id="{2016A2DE-B253-03A4-1D54-8975F2A04603}"/>
                </a:ext>
              </a:extLst>
            </p:cNvPr>
            <p:cNvSpPr/>
            <p:nvPr/>
          </p:nvSpPr>
          <p:spPr>
            <a:xfrm>
              <a:off x="0" y="0"/>
              <a:ext cx="7467600" cy="777644"/>
            </a:xfrm>
            <a:prstGeom prst="roundRect">
              <a:avLst/>
            </a:prstGeom>
            <a:solidFill>
              <a:srgbClr val="BED6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1" name="5 Rectángulo">
              <a:extLst>
                <a:ext uri="{FF2B5EF4-FFF2-40B4-BE49-F238E27FC236}">
                  <a16:creationId xmlns:a16="http://schemas.microsoft.com/office/drawing/2014/main" id="{194A30FD-B264-F777-4EC4-19F775ACFA50}"/>
                </a:ext>
              </a:extLst>
            </p:cNvPr>
            <p:cNvSpPr/>
            <p:nvPr/>
          </p:nvSpPr>
          <p:spPr>
            <a:xfrm>
              <a:off x="38100" y="38089"/>
              <a:ext cx="7391400" cy="701467"/>
            </a:xfrm>
            <a:prstGeom prst="rect">
              <a:avLst/>
            </a:prstGeom>
          </p:spPr>
          <p:style>
            <a:lnRef idx="0">
              <a:scrgbClr r="0" g="0" b="0"/>
            </a:lnRef>
            <a:fillRef idx="0">
              <a:scrgbClr r="0" g="0" b="0"/>
            </a:fillRef>
            <a:effectRef idx="0">
              <a:scrgbClr r="0" g="0" b="0"/>
            </a:effectRef>
            <a:fontRef idx="minor">
              <a:schemeClr val="lt1"/>
            </a:fontRef>
          </p:style>
          <p:txBody>
            <a:bodyPr tIns="91440" bIns="91440" spcCol="1270" anchor="ctr"/>
            <a:lstStyle/>
            <a:p>
              <a:pPr defTabSz="1066800">
                <a:lnSpc>
                  <a:spcPct val="90000"/>
                </a:lnSpc>
                <a:spcAft>
                  <a:spcPct val="35000"/>
                </a:spcAft>
                <a:defRPr/>
              </a:pPr>
              <a:endParaRPr lang="es-ES" sz="2000" b="1" dirty="0">
                <a:solidFill>
                  <a:srgbClr val="FF0000"/>
                </a:solidFill>
              </a:endParaRPr>
            </a:p>
          </p:txBody>
        </p:sp>
      </p:grpSp>
      <p:sp>
        <p:nvSpPr>
          <p:cNvPr id="12" name="2 Rectángulo">
            <a:extLst>
              <a:ext uri="{FF2B5EF4-FFF2-40B4-BE49-F238E27FC236}">
                <a16:creationId xmlns:a16="http://schemas.microsoft.com/office/drawing/2014/main" id="{8BC60AA9-F2CC-1BC5-C4CB-556995CA39AC}"/>
              </a:ext>
            </a:extLst>
          </p:cNvPr>
          <p:cNvSpPr>
            <a:spLocks noChangeArrowheads="1"/>
          </p:cNvSpPr>
          <p:nvPr/>
        </p:nvSpPr>
        <p:spPr bwMode="auto">
          <a:xfrm>
            <a:off x="1547813" y="347663"/>
            <a:ext cx="495481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D6EF2C"/>
              </a:buClr>
              <a:buChar char="&gt;"/>
              <a:defRPr sz="1400">
                <a:solidFill>
                  <a:srgbClr val="575757"/>
                </a:solidFill>
                <a:latin typeface="Arial" charset="0"/>
                <a:ea typeface="ＭＳ Ｐゴシック" pitchFamily="34" charset="-128"/>
              </a:defRPr>
            </a:lvl1pPr>
            <a:lvl2pPr marL="742950" indent="-285750" eaLnBrk="0" hangingPunct="0">
              <a:spcBef>
                <a:spcPct val="20000"/>
              </a:spcBef>
              <a:buChar char="–"/>
              <a:defRPr sz="1400">
                <a:solidFill>
                  <a:schemeClr val="tx1"/>
                </a:solidFill>
                <a:latin typeface="Arial" charset="0"/>
                <a:ea typeface="ＭＳ Ｐゴシック" pitchFamily="34" charset="-128"/>
              </a:defRPr>
            </a:lvl2pPr>
            <a:lvl3pPr marL="1143000" indent="-228600" eaLnBrk="0" hangingPunct="0">
              <a:spcBef>
                <a:spcPct val="20000"/>
              </a:spcBef>
              <a:buChar char="•"/>
              <a:defRPr sz="1400">
                <a:solidFill>
                  <a:schemeClr val="tx1"/>
                </a:solidFill>
                <a:latin typeface="Arial" charset="0"/>
                <a:ea typeface="ＭＳ Ｐゴシック" pitchFamily="34" charset="-128"/>
              </a:defRPr>
            </a:lvl3pPr>
            <a:lvl4pPr marL="1600200" indent="-228600" eaLnBrk="0" hangingPunct="0">
              <a:spcBef>
                <a:spcPct val="20000"/>
              </a:spcBef>
              <a:buChar char="–"/>
              <a:defRPr sz="1400">
                <a:solidFill>
                  <a:schemeClr val="tx1"/>
                </a:solidFill>
                <a:latin typeface="Arial" charset="0"/>
                <a:ea typeface="ＭＳ Ｐゴシック" pitchFamily="34" charset="-128"/>
              </a:defRPr>
            </a:lvl4pPr>
            <a:lvl5pPr marL="2057400" indent="-228600" eaLnBrk="0" hangingPunct="0">
              <a:spcBef>
                <a:spcPct val="20000"/>
              </a:spcBef>
              <a:buChar char="»"/>
              <a:defRPr sz="14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9pPr>
          </a:lstStyle>
          <a:p>
            <a:pPr eaLnBrk="1" hangingPunct="1">
              <a:spcBef>
                <a:spcPct val="0"/>
              </a:spcBef>
              <a:buClrTx/>
              <a:buFontTx/>
              <a:buNone/>
            </a:pPr>
            <a:r>
              <a:rPr lang="es-ES" altLang="es-ES" sz="2400" dirty="0">
                <a:solidFill>
                  <a:schemeClr val="tx1"/>
                </a:solidFill>
              </a:rPr>
              <a:t>La nueva PAC: Pago redistributivo </a:t>
            </a:r>
          </a:p>
        </p:txBody>
      </p:sp>
      <p:sp>
        <p:nvSpPr>
          <p:cNvPr id="2" name="2 Rectángulo">
            <a:extLst>
              <a:ext uri="{FF2B5EF4-FFF2-40B4-BE49-F238E27FC236}">
                <a16:creationId xmlns:a16="http://schemas.microsoft.com/office/drawing/2014/main" id="{572F9806-B4AD-56D2-AE08-9CBF6BF52EF0}"/>
              </a:ext>
            </a:extLst>
          </p:cNvPr>
          <p:cNvSpPr/>
          <p:nvPr/>
        </p:nvSpPr>
        <p:spPr>
          <a:xfrm>
            <a:off x="2915815" y="2636912"/>
            <a:ext cx="5112569" cy="21602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15120172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F7C17E53-97CA-B2C6-B371-9596D5E930E8}"/>
              </a:ext>
            </a:extLst>
          </p:cNvPr>
          <p:cNvSpPr>
            <a:spLocks noGrp="1"/>
          </p:cNvSpPr>
          <p:nvPr>
            <p:ph idx="1"/>
          </p:nvPr>
        </p:nvSpPr>
        <p:spPr>
          <a:xfrm>
            <a:off x="179512" y="1085270"/>
            <a:ext cx="1440160" cy="397726"/>
          </a:xfrm>
        </p:spPr>
        <p:txBody>
          <a:bodyPr>
            <a:normAutofit fontScale="55000" lnSpcReduction="20000"/>
          </a:bodyPr>
          <a:lstStyle/>
          <a:p>
            <a:pPr marL="0" indent="0">
              <a:buNone/>
            </a:pPr>
            <a:r>
              <a:rPr lang="es-ES" sz="2000" dirty="0"/>
              <a:t>Valor medio regional de la ABRS para 2023 </a:t>
            </a:r>
          </a:p>
        </p:txBody>
      </p:sp>
      <p:pic>
        <p:nvPicPr>
          <p:cNvPr id="7" name="Imagen 6">
            <a:extLst>
              <a:ext uri="{FF2B5EF4-FFF2-40B4-BE49-F238E27FC236}">
                <a16:creationId xmlns:a16="http://schemas.microsoft.com/office/drawing/2014/main" id="{8AD72288-C10E-D0D0-5B84-6C4E48DF8D99}"/>
              </a:ext>
            </a:extLst>
          </p:cNvPr>
          <p:cNvPicPr>
            <a:picLocks noChangeAspect="1"/>
          </p:cNvPicPr>
          <p:nvPr/>
        </p:nvPicPr>
        <p:blipFill rotWithShape="1">
          <a:blip r:embed="rId2"/>
          <a:srcRect r="-328" b="75163"/>
          <a:stretch/>
        </p:blipFill>
        <p:spPr>
          <a:xfrm>
            <a:off x="2411760" y="970968"/>
            <a:ext cx="6120680" cy="1305904"/>
          </a:xfrm>
          <a:prstGeom prst="rect">
            <a:avLst/>
          </a:prstGeom>
        </p:spPr>
      </p:pic>
      <p:pic>
        <p:nvPicPr>
          <p:cNvPr id="8" name="3 Imagen">
            <a:extLst>
              <a:ext uri="{FF2B5EF4-FFF2-40B4-BE49-F238E27FC236}">
                <a16:creationId xmlns:a16="http://schemas.microsoft.com/office/drawing/2014/main" id="{D652AF65-F7CA-DBEE-EBDD-217E479EA32F}"/>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510542" y="5949280"/>
            <a:ext cx="1572892" cy="496636"/>
          </a:xfrm>
          <a:prstGeom prst="rect">
            <a:avLst/>
          </a:prstGeom>
        </p:spPr>
      </p:pic>
      <p:grpSp>
        <p:nvGrpSpPr>
          <p:cNvPr id="9" name="2 Grupo">
            <a:extLst>
              <a:ext uri="{FF2B5EF4-FFF2-40B4-BE49-F238E27FC236}">
                <a16:creationId xmlns:a16="http://schemas.microsoft.com/office/drawing/2014/main" id="{A88B9849-8725-D66A-76A3-01642FB1E2AF}"/>
              </a:ext>
            </a:extLst>
          </p:cNvPr>
          <p:cNvGrpSpPr>
            <a:grpSpLocks/>
          </p:cNvGrpSpPr>
          <p:nvPr/>
        </p:nvGrpSpPr>
        <p:grpSpPr bwMode="auto">
          <a:xfrm>
            <a:off x="1258888" y="188913"/>
            <a:ext cx="7467600" cy="777875"/>
            <a:chOff x="0" y="0"/>
            <a:chExt cx="7467600" cy="777644"/>
          </a:xfrm>
        </p:grpSpPr>
        <p:sp>
          <p:nvSpPr>
            <p:cNvPr id="10" name="4 Rectángulo redondeado">
              <a:extLst>
                <a:ext uri="{FF2B5EF4-FFF2-40B4-BE49-F238E27FC236}">
                  <a16:creationId xmlns:a16="http://schemas.microsoft.com/office/drawing/2014/main" id="{2016A2DE-B253-03A4-1D54-8975F2A04603}"/>
                </a:ext>
              </a:extLst>
            </p:cNvPr>
            <p:cNvSpPr/>
            <p:nvPr/>
          </p:nvSpPr>
          <p:spPr>
            <a:xfrm>
              <a:off x="0" y="0"/>
              <a:ext cx="7467600" cy="777644"/>
            </a:xfrm>
            <a:prstGeom prst="roundRect">
              <a:avLst/>
            </a:prstGeom>
            <a:solidFill>
              <a:srgbClr val="BED6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1" name="5 Rectángulo">
              <a:extLst>
                <a:ext uri="{FF2B5EF4-FFF2-40B4-BE49-F238E27FC236}">
                  <a16:creationId xmlns:a16="http://schemas.microsoft.com/office/drawing/2014/main" id="{194A30FD-B264-F777-4EC4-19F775ACFA50}"/>
                </a:ext>
              </a:extLst>
            </p:cNvPr>
            <p:cNvSpPr/>
            <p:nvPr/>
          </p:nvSpPr>
          <p:spPr>
            <a:xfrm>
              <a:off x="38100" y="38089"/>
              <a:ext cx="7391400" cy="701467"/>
            </a:xfrm>
            <a:prstGeom prst="rect">
              <a:avLst/>
            </a:prstGeom>
          </p:spPr>
          <p:style>
            <a:lnRef idx="0">
              <a:scrgbClr r="0" g="0" b="0"/>
            </a:lnRef>
            <a:fillRef idx="0">
              <a:scrgbClr r="0" g="0" b="0"/>
            </a:fillRef>
            <a:effectRef idx="0">
              <a:scrgbClr r="0" g="0" b="0"/>
            </a:effectRef>
            <a:fontRef idx="minor">
              <a:schemeClr val="lt1"/>
            </a:fontRef>
          </p:style>
          <p:txBody>
            <a:bodyPr tIns="91440" bIns="91440" spcCol="1270" anchor="ctr"/>
            <a:lstStyle/>
            <a:p>
              <a:pPr defTabSz="1066800">
                <a:lnSpc>
                  <a:spcPct val="90000"/>
                </a:lnSpc>
                <a:spcAft>
                  <a:spcPct val="35000"/>
                </a:spcAft>
                <a:defRPr/>
              </a:pPr>
              <a:endParaRPr lang="es-ES" sz="2000" b="1" dirty="0">
                <a:solidFill>
                  <a:srgbClr val="FF0000"/>
                </a:solidFill>
              </a:endParaRPr>
            </a:p>
          </p:txBody>
        </p:sp>
      </p:grpSp>
      <p:sp>
        <p:nvSpPr>
          <p:cNvPr id="12" name="2 Rectángulo">
            <a:extLst>
              <a:ext uri="{FF2B5EF4-FFF2-40B4-BE49-F238E27FC236}">
                <a16:creationId xmlns:a16="http://schemas.microsoft.com/office/drawing/2014/main" id="{8BC60AA9-F2CC-1BC5-C4CB-556995CA39AC}"/>
              </a:ext>
            </a:extLst>
          </p:cNvPr>
          <p:cNvSpPr>
            <a:spLocks noChangeArrowheads="1"/>
          </p:cNvSpPr>
          <p:nvPr/>
        </p:nvSpPr>
        <p:spPr bwMode="auto">
          <a:xfrm>
            <a:off x="1547813" y="347663"/>
            <a:ext cx="495481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D6EF2C"/>
              </a:buClr>
              <a:buChar char="&gt;"/>
              <a:defRPr sz="1400">
                <a:solidFill>
                  <a:srgbClr val="575757"/>
                </a:solidFill>
                <a:latin typeface="Arial" charset="0"/>
                <a:ea typeface="ＭＳ Ｐゴシック" pitchFamily="34" charset="-128"/>
              </a:defRPr>
            </a:lvl1pPr>
            <a:lvl2pPr marL="742950" indent="-285750" eaLnBrk="0" hangingPunct="0">
              <a:spcBef>
                <a:spcPct val="20000"/>
              </a:spcBef>
              <a:buChar char="–"/>
              <a:defRPr sz="1400">
                <a:solidFill>
                  <a:schemeClr val="tx1"/>
                </a:solidFill>
                <a:latin typeface="Arial" charset="0"/>
                <a:ea typeface="ＭＳ Ｐゴシック" pitchFamily="34" charset="-128"/>
              </a:defRPr>
            </a:lvl2pPr>
            <a:lvl3pPr marL="1143000" indent="-228600" eaLnBrk="0" hangingPunct="0">
              <a:spcBef>
                <a:spcPct val="20000"/>
              </a:spcBef>
              <a:buChar char="•"/>
              <a:defRPr sz="1400">
                <a:solidFill>
                  <a:schemeClr val="tx1"/>
                </a:solidFill>
                <a:latin typeface="Arial" charset="0"/>
                <a:ea typeface="ＭＳ Ｐゴシック" pitchFamily="34" charset="-128"/>
              </a:defRPr>
            </a:lvl3pPr>
            <a:lvl4pPr marL="1600200" indent="-228600" eaLnBrk="0" hangingPunct="0">
              <a:spcBef>
                <a:spcPct val="20000"/>
              </a:spcBef>
              <a:buChar char="–"/>
              <a:defRPr sz="1400">
                <a:solidFill>
                  <a:schemeClr val="tx1"/>
                </a:solidFill>
                <a:latin typeface="Arial" charset="0"/>
                <a:ea typeface="ＭＳ Ｐゴシック" pitchFamily="34" charset="-128"/>
              </a:defRPr>
            </a:lvl4pPr>
            <a:lvl5pPr marL="2057400" indent="-228600" eaLnBrk="0" hangingPunct="0">
              <a:spcBef>
                <a:spcPct val="20000"/>
              </a:spcBef>
              <a:buChar char="»"/>
              <a:defRPr sz="14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9pPr>
          </a:lstStyle>
          <a:p>
            <a:pPr eaLnBrk="1" hangingPunct="1">
              <a:spcBef>
                <a:spcPct val="0"/>
              </a:spcBef>
              <a:buClrTx/>
              <a:buFontTx/>
              <a:buNone/>
            </a:pPr>
            <a:r>
              <a:rPr lang="es-ES" altLang="es-ES" sz="2400" dirty="0">
                <a:solidFill>
                  <a:schemeClr val="tx1"/>
                </a:solidFill>
              </a:rPr>
              <a:t>La nueva PAC: Pago redistributivo </a:t>
            </a:r>
          </a:p>
        </p:txBody>
      </p:sp>
      <p:sp>
        <p:nvSpPr>
          <p:cNvPr id="2" name="2 Rectángulo">
            <a:extLst>
              <a:ext uri="{FF2B5EF4-FFF2-40B4-BE49-F238E27FC236}">
                <a16:creationId xmlns:a16="http://schemas.microsoft.com/office/drawing/2014/main" id="{572F9806-B4AD-56D2-AE08-9CBF6BF52EF0}"/>
              </a:ext>
            </a:extLst>
          </p:cNvPr>
          <p:cNvSpPr/>
          <p:nvPr/>
        </p:nvSpPr>
        <p:spPr>
          <a:xfrm>
            <a:off x="3238865" y="1988570"/>
            <a:ext cx="5112569" cy="21602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aphicFrame>
        <p:nvGraphicFramePr>
          <p:cNvPr id="4" name="Tabla 4">
            <a:extLst>
              <a:ext uri="{FF2B5EF4-FFF2-40B4-BE49-F238E27FC236}">
                <a16:creationId xmlns:a16="http://schemas.microsoft.com/office/drawing/2014/main" id="{032EFDB5-CB88-0802-3A1A-603FC316EAF0}"/>
              </a:ext>
            </a:extLst>
          </p:cNvPr>
          <p:cNvGraphicFramePr>
            <a:graphicFrameLocks/>
          </p:cNvGraphicFramePr>
          <p:nvPr>
            <p:extLst>
              <p:ext uri="{D42A27DB-BD31-4B8C-83A1-F6EECF244321}">
                <p14:modId xmlns:p14="http://schemas.microsoft.com/office/powerpoint/2010/main" val="4292965632"/>
              </p:ext>
            </p:extLst>
          </p:nvPr>
        </p:nvGraphicFramePr>
        <p:xfrm>
          <a:off x="611560" y="2848294"/>
          <a:ext cx="8229600" cy="3708400"/>
        </p:xfrm>
        <a:graphic>
          <a:graphicData uri="http://schemas.openxmlformats.org/drawingml/2006/table">
            <a:tbl>
              <a:tblPr firstRow="1" bandRow="1">
                <a:tableStyleId>{5C22544A-7EE6-4342-B048-85BDC9FD1C3A}</a:tableStyleId>
              </a:tblPr>
              <a:tblGrid>
                <a:gridCol w="2448272">
                  <a:extLst>
                    <a:ext uri="{9D8B030D-6E8A-4147-A177-3AD203B41FA5}">
                      <a16:colId xmlns:a16="http://schemas.microsoft.com/office/drawing/2014/main" val="3305703122"/>
                    </a:ext>
                  </a:extLst>
                </a:gridCol>
                <a:gridCol w="2088232">
                  <a:extLst>
                    <a:ext uri="{9D8B030D-6E8A-4147-A177-3AD203B41FA5}">
                      <a16:colId xmlns:a16="http://schemas.microsoft.com/office/drawing/2014/main" val="4272248439"/>
                    </a:ext>
                  </a:extLst>
                </a:gridCol>
                <a:gridCol w="1944216">
                  <a:extLst>
                    <a:ext uri="{9D8B030D-6E8A-4147-A177-3AD203B41FA5}">
                      <a16:colId xmlns:a16="http://schemas.microsoft.com/office/drawing/2014/main" val="2750286189"/>
                    </a:ext>
                  </a:extLst>
                </a:gridCol>
                <a:gridCol w="1748880">
                  <a:extLst>
                    <a:ext uri="{9D8B030D-6E8A-4147-A177-3AD203B41FA5}">
                      <a16:colId xmlns:a16="http://schemas.microsoft.com/office/drawing/2014/main" val="3600647389"/>
                    </a:ext>
                  </a:extLst>
                </a:gridCol>
              </a:tblGrid>
              <a:tr h="370840">
                <a:tc>
                  <a:txBody>
                    <a:bodyPr/>
                    <a:lstStyle/>
                    <a:p>
                      <a:endParaRPr lang="es-ES" dirty="0"/>
                    </a:p>
                  </a:txBody>
                  <a:tcPr/>
                </a:tc>
                <a:tc>
                  <a:txBody>
                    <a:bodyPr/>
                    <a:lstStyle/>
                    <a:p>
                      <a:r>
                        <a:rPr lang="es-ES" dirty="0"/>
                        <a:t>TRAMO 1</a:t>
                      </a:r>
                    </a:p>
                  </a:txBody>
                  <a:tcPr/>
                </a:tc>
                <a:tc>
                  <a:txBody>
                    <a:bodyPr/>
                    <a:lstStyle/>
                    <a:p>
                      <a:r>
                        <a:rPr lang="es-ES" dirty="0"/>
                        <a:t>TRAMO 2</a:t>
                      </a:r>
                    </a:p>
                  </a:txBody>
                  <a:tcPr/>
                </a:tc>
                <a:tc>
                  <a:txBody>
                    <a:bodyPr/>
                    <a:lstStyle/>
                    <a:p>
                      <a:r>
                        <a:rPr lang="es-ES" dirty="0"/>
                        <a:t>TRAMO 3</a:t>
                      </a:r>
                    </a:p>
                  </a:txBody>
                  <a:tcPr/>
                </a:tc>
                <a:extLst>
                  <a:ext uri="{0D108BD9-81ED-4DB2-BD59-A6C34878D82A}">
                    <a16:rowId xmlns:a16="http://schemas.microsoft.com/office/drawing/2014/main" val="1355157615"/>
                  </a:ext>
                </a:extLst>
              </a:tr>
              <a:tr h="370840">
                <a:tc>
                  <a:txBody>
                    <a:bodyPr/>
                    <a:lstStyle/>
                    <a:p>
                      <a:r>
                        <a:rPr lang="es-ES" dirty="0"/>
                        <a:t>TRAMO (Has)</a:t>
                      </a:r>
                    </a:p>
                  </a:txBody>
                  <a:tcPr/>
                </a:tc>
                <a:tc>
                  <a:txBody>
                    <a:bodyPr/>
                    <a:lstStyle/>
                    <a:p>
                      <a:pPr algn="ctr"/>
                      <a:r>
                        <a:rPr lang="es-ES" dirty="0"/>
                        <a:t>0 - 10,83 has</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 dirty="0"/>
                        <a:t>10,84 – 71,66 has</a:t>
                      </a:r>
                    </a:p>
                  </a:txBody>
                  <a:tcPr/>
                </a:tc>
                <a:tc>
                  <a:txBody>
                    <a:bodyPr/>
                    <a:lstStyle/>
                    <a:p>
                      <a:pPr algn="ctr"/>
                      <a:r>
                        <a:rPr lang="es-ES" dirty="0"/>
                        <a:t>+ 71,67</a:t>
                      </a:r>
                    </a:p>
                  </a:txBody>
                  <a:tcPr/>
                </a:tc>
                <a:extLst>
                  <a:ext uri="{0D108BD9-81ED-4DB2-BD59-A6C34878D82A}">
                    <a16:rowId xmlns:a16="http://schemas.microsoft.com/office/drawing/2014/main" val="1318399035"/>
                  </a:ext>
                </a:extLst>
              </a:tr>
              <a:tr h="370840">
                <a:tc>
                  <a:txBody>
                    <a:bodyPr/>
                    <a:lstStyle/>
                    <a:p>
                      <a:r>
                        <a:rPr lang="es-ES" dirty="0"/>
                        <a:t>Nº has en el tramo </a:t>
                      </a:r>
                      <a:r>
                        <a:rPr lang="es-ES" sz="1400" dirty="0"/>
                        <a:t>(Has)</a:t>
                      </a:r>
                      <a:endParaRPr lang="es-ES" dirty="0"/>
                    </a:p>
                  </a:txBody>
                  <a:tcPr/>
                </a:tc>
                <a:tc>
                  <a:txBody>
                    <a:bodyPr/>
                    <a:lstStyle/>
                    <a:p>
                      <a:pPr algn="ctr"/>
                      <a:r>
                        <a:rPr lang="es-ES" dirty="0"/>
                        <a:t>10,83</a:t>
                      </a:r>
                    </a:p>
                  </a:txBody>
                  <a:tcPr/>
                </a:tc>
                <a:tc>
                  <a:txBody>
                    <a:bodyPr/>
                    <a:lstStyle/>
                    <a:p>
                      <a:pPr algn="ctr"/>
                      <a:r>
                        <a:rPr lang="es-ES" dirty="0"/>
                        <a:t>60,83</a:t>
                      </a:r>
                    </a:p>
                  </a:txBody>
                  <a:tcPr/>
                </a:tc>
                <a:tc>
                  <a:txBody>
                    <a:bodyPr/>
                    <a:lstStyle/>
                    <a:p>
                      <a:pPr algn="ctr"/>
                      <a:endParaRPr lang="es-ES" dirty="0"/>
                    </a:p>
                  </a:txBody>
                  <a:tcPr/>
                </a:tc>
                <a:extLst>
                  <a:ext uri="{0D108BD9-81ED-4DB2-BD59-A6C34878D82A}">
                    <a16:rowId xmlns:a16="http://schemas.microsoft.com/office/drawing/2014/main" val="1097536732"/>
                  </a:ext>
                </a:extLst>
              </a:tr>
              <a:tr h="370840">
                <a:tc>
                  <a:txBody>
                    <a:bodyPr/>
                    <a:lstStyle/>
                    <a:p>
                      <a:r>
                        <a:rPr lang="es-ES" dirty="0"/>
                        <a:t>Ayuda básica ABRS </a:t>
                      </a:r>
                      <a:r>
                        <a:rPr lang="es-ES" sz="1400" dirty="0"/>
                        <a:t>(€/ha)</a:t>
                      </a:r>
                      <a:endParaRPr lang="es-ES" dirty="0"/>
                    </a:p>
                  </a:txBody>
                  <a:tcPr/>
                </a:tc>
                <a:tc>
                  <a:txBody>
                    <a:bodyPr/>
                    <a:lstStyle/>
                    <a:p>
                      <a:pPr algn="ctr"/>
                      <a:r>
                        <a:rPr lang="es-ES" dirty="0"/>
                        <a:t>97,64</a:t>
                      </a:r>
                    </a:p>
                  </a:txBody>
                  <a:tcPr/>
                </a:tc>
                <a:tc>
                  <a:txBody>
                    <a:bodyPr/>
                    <a:lstStyle/>
                    <a:p>
                      <a:pPr algn="ctr"/>
                      <a:r>
                        <a:rPr lang="es-ES" dirty="0"/>
                        <a:t>97,64</a:t>
                      </a:r>
                    </a:p>
                  </a:txBody>
                  <a:tcPr/>
                </a:tc>
                <a:tc>
                  <a:txBody>
                    <a:bodyPr/>
                    <a:lstStyle/>
                    <a:p>
                      <a:pPr algn="ctr"/>
                      <a:endParaRPr lang="es-ES" dirty="0"/>
                    </a:p>
                  </a:txBody>
                  <a:tcPr/>
                </a:tc>
                <a:extLst>
                  <a:ext uri="{0D108BD9-81ED-4DB2-BD59-A6C34878D82A}">
                    <a16:rowId xmlns:a16="http://schemas.microsoft.com/office/drawing/2014/main" val="3346021156"/>
                  </a:ext>
                </a:extLst>
              </a:tr>
              <a:tr h="370840">
                <a:tc>
                  <a:txBody>
                    <a:bodyPr/>
                    <a:lstStyle/>
                    <a:p>
                      <a:r>
                        <a:rPr lang="es-ES" dirty="0"/>
                        <a:t>Pago Redistributivo</a:t>
                      </a:r>
                      <a:r>
                        <a:rPr lang="es-ES" sz="1400" dirty="0"/>
                        <a:t>(€/ha)</a:t>
                      </a:r>
                      <a:endParaRPr lang="es-ES" dirty="0"/>
                    </a:p>
                  </a:txBody>
                  <a:tcPr/>
                </a:tc>
                <a:tc>
                  <a:txBody>
                    <a:bodyPr/>
                    <a:lstStyle/>
                    <a:p>
                      <a:pPr algn="ctr"/>
                      <a:r>
                        <a:rPr lang="es-ES" dirty="0"/>
                        <a:t>19,53</a:t>
                      </a:r>
                    </a:p>
                  </a:txBody>
                  <a:tcPr/>
                </a:tc>
                <a:tc>
                  <a:txBody>
                    <a:bodyPr/>
                    <a:lstStyle/>
                    <a:p>
                      <a:pPr algn="ctr"/>
                      <a:r>
                        <a:rPr lang="es-ES" dirty="0"/>
                        <a:t>39,06</a:t>
                      </a:r>
                    </a:p>
                  </a:txBody>
                  <a:tcPr/>
                </a:tc>
                <a:tc>
                  <a:txBody>
                    <a:bodyPr/>
                    <a:lstStyle/>
                    <a:p>
                      <a:pPr algn="ctr"/>
                      <a:endParaRPr lang="es-ES" dirty="0"/>
                    </a:p>
                  </a:txBody>
                  <a:tcPr/>
                </a:tc>
                <a:extLst>
                  <a:ext uri="{0D108BD9-81ED-4DB2-BD59-A6C34878D82A}">
                    <a16:rowId xmlns:a16="http://schemas.microsoft.com/office/drawing/2014/main" val="1184498612"/>
                  </a:ext>
                </a:extLst>
              </a:tr>
              <a:tr h="370840">
                <a:tc>
                  <a:txBody>
                    <a:bodyPr/>
                    <a:lstStyle/>
                    <a:p>
                      <a:r>
                        <a:rPr lang="es-ES" dirty="0"/>
                        <a:t>Total </a:t>
                      </a:r>
                      <a:r>
                        <a:rPr lang="es-ES" sz="1400" dirty="0"/>
                        <a:t>(€/ha)</a:t>
                      </a:r>
                    </a:p>
                  </a:txBody>
                  <a:tcPr/>
                </a:tc>
                <a:tc>
                  <a:txBody>
                    <a:bodyPr/>
                    <a:lstStyle/>
                    <a:p>
                      <a:pPr algn="ctr"/>
                      <a:r>
                        <a:rPr lang="es-ES" dirty="0"/>
                        <a:t>117,17</a:t>
                      </a:r>
                    </a:p>
                  </a:txBody>
                  <a:tcPr/>
                </a:tc>
                <a:tc>
                  <a:txBody>
                    <a:bodyPr/>
                    <a:lstStyle/>
                    <a:p>
                      <a:pPr algn="ctr"/>
                      <a:r>
                        <a:rPr lang="es-ES" dirty="0"/>
                        <a:t>136,70</a:t>
                      </a:r>
                    </a:p>
                  </a:txBody>
                  <a:tcPr/>
                </a:tc>
                <a:tc>
                  <a:txBody>
                    <a:bodyPr/>
                    <a:lstStyle/>
                    <a:p>
                      <a:pPr algn="ctr"/>
                      <a:endParaRPr lang="es-ES" dirty="0"/>
                    </a:p>
                  </a:txBody>
                  <a:tcPr/>
                </a:tc>
                <a:extLst>
                  <a:ext uri="{0D108BD9-81ED-4DB2-BD59-A6C34878D82A}">
                    <a16:rowId xmlns:a16="http://schemas.microsoft.com/office/drawing/2014/main" val="3994595338"/>
                  </a:ext>
                </a:extLst>
              </a:tr>
              <a:tr h="370840">
                <a:tc>
                  <a:txBody>
                    <a:bodyPr/>
                    <a:lstStyle/>
                    <a:p>
                      <a:r>
                        <a:rPr lang="es-ES" dirty="0"/>
                        <a:t>Total por tramo </a:t>
                      </a:r>
                      <a:r>
                        <a:rPr lang="es-ES" sz="1400" dirty="0"/>
                        <a:t>(€)</a:t>
                      </a:r>
                      <a:endParaRPr lang="es-ES" dirty="0"/>
                    </a:p>
                  </a:txBody>
                  <a:tcPr/>
                </a:tc>
                <a:tc>
                  <a:txBody>
                    <a:bodyPr/>
                    <a:lstStyle/>
                    <a:p>
                      <a:pPr algn="ctr"/>
                      <a:r>
                        <a:rPr lang="es-ES" dirty="0"/>
                        <a:t>1268,95</a:t>
                      </a:r>
                    </a:p>
                  </a:txBody>
                  <a:tcPr/>
                </a:tc>
                <a:tc>
                  <a:txBody>
                    <a:bodyPr/>
                    <a:lstStyle/>
                    <a:p>
                      <a:pPr algn="ctr"/>
                      <a:r>
                        <a:rPr lang="es-ES" dirty="0"/>
                        <a:t>8315,46</a:t>
                      </a:r>
                    </a:p>
                  </a:txBody>
                  <a:tcPr/>
                </a:tc>
                <a:tc>
                  <a:txBody>
                    <a:bodyPr/>
                    <a:lstStyle/>
                    <a:p>
                      <a:pPr algn="ctr"/>
                      <a:endParaRPr lang="es-ES" dirty="0"/>
                    </a:p>
                  </a:txBody>
                  <a:tcPr/>
                </a:tc>
                <a:extLst>
                  <a:ext uri="{0D108BD9-81ED-4DB2-BD59-A6C34878D82A}">
                    <a16:rowId xmlns:a16="http://schemas.microsoft.com/office/drawing/2014/main" val="3482388380"/>
                  </a:ext>
                </a:extLst>
              </a:tr>
              <a:tr h="370840">
                <a:tc>
                  <a:txBody>
                    <a:bodyPr/>
                    <a:lstStyle/>
                    <a:p>
                      <a:r>
                        <a:rPr lang="es-ES" dirty="0"/>
                        <a:t>Suma de tramos </a:t>
                      </a:r>
                      <a:r>
                        <a:rPr lang="es-ES" sz="1400" dirty="0"/>
                        <a:t>(€)</a:t>
                      </a:r>
                      <a:endParaRPr lang="es-ES" dirty="0"/>
                    </a:p>
                  </a:txBody>
                  <a:tcPr/>
                </a:tc>
                <a:tc gridSpan="2">
                  <a:txBody>
                    <a:bodyPr/>
                    <a:lstStyle/>
                    <a:p>
                      <a:pPr algn="ctr"/>
                      <a:r>
                        <a:rPr lang="es-ES" dirty="0"/>
                        <a:t>9584,41</a:t>
                      </a:r>
                    </a:p>
                  </a:txBody>
                  <a:tcPr/>
                </a:tc>
                <a:tc hMerge="1">
                  <a:txBody>
                    <a:bodyPr/>
                    <a:lstStyle/>
                    <a:p>
                      <a:endParaRPr lang="es-ES" dirty="0"/>
                    </a:p>
                  </a:txBody>
                  <a:tcPr/>
                </a:tc>
                <a:tc>
                  <a:txBody>
                    <a:bodyPr/>
                    <a:lstStyle/>
                    <a:p>
                      <a:pPr algn="ctr"/>
                      <a:endParaRPr lang="es-ES" dirty="0"/>
                    </a:p>
                  </a:txBody>
                  <a:tcPr/>
                </a:tc>
                <a:extLst>
                  <a:ext uri="{0D108BD9-81ED-4DB2-BD59-A6C34878D82A}">
                    <a16:rowId xmlns:a16="http://schemas.microsoft.com/office/drawing/2014/main" val="3400219985"/>
                  </a:ext>
                </a:extLst>
              </a:tr>
              <a:tr h="370840">
                <a:tc>
                  <a:txBody>
                    <a:bodyPr/>
                    <a:lstStyle/>
                    <a:p>
                      <a:r>
                        <a:rPr lang="es-ES" dirty="0"/>
                        <a:t>Total entre total de has</a:t>
                      </a:r>
                    </a:p>
                  </a:txBody>
                  <a:tcPr/>
                </a:tc>
                <a:tc gridSpan="2">
                  <a:txBody>
                    <a:bodyPr/>
                    <a:lstStyle/>
                    <a:p>
                      <a:pPr algn="ctr"/>
                      <a:r>
                        <a:rPr lang="es-ES" dirty="0"/>
                        <a:t>133,75 (€/ha) </a:t>
                      </a:r>
                      <a:r>
                        <a:rPr lang="es-ES" sz="1400" dirty="0"/>
                        <a:t>= 9584,41 € / 71,66 has</a:t>
                      </a:r>
                      <a:endParaRPr lang="es-ES" dirty="0"/>
                    </a:p>
                  </a:txBody>
                  <a:tcPr/>
                </a:tc>
                <a:tc hMerge="1">
                  <a:txBody>
                    <a:bodyPr/>
                    <a:lstStyle/>
                    <a:p>
                      <a:endParaRPr lang="es-ES" dirty="0"/>
                    </a:p>
                  </a:txBody>
                  <a:tcPr/>
                </a:tc>
                <a:tc>
                  <a:txBody>
                    <a:bodyPr/>
                    <a:lstStyle/>
                    <a:p>
                      <a:endParaRPr lang="es-ES" dirty="0"/>
                    </a:p>
                  </a:txBody>
                  <a:tcPr/>
                </a:tc>
                <a:extLst>
                  <a:ext uri="{0D108BD9-81ED-4DB2-BD59-A6C34878D82A}">
                    <a16:rowId xmlns:a16="http://schemas.microsoft.com/office/drawing/2014/main" val="4213605743"/>
                  </a:ext>
                </a:extLst>
              </a:tr>
              <a:tr h="370840">
                <a:tc>
                  <a:txBody>
                    <a:bodyPr/>
                    <a:lstStyle/>
                    <a:p>
                      <a:r>
                        <a:rPr lang="es-ES" dirty="0"/>
                        <a:t>% de pago</a:t>
                      </a:r>
                    </a:p>
                  </a:txBody>
                  <a:tcPr/>
                </a:tc>
                <a:tc gridSpan="2">
                  <a:txBody>
                    <a:bodyPr/>
                    <a:lstStyle/>
                    <a:p>
                      <a:pPr algn="ctr"/>
                      <a:r>
                        <a:rPr lang="es-ES" dirty="0"/>
                        <a:t>114,2 % </a:t>
                      </a:r>
                      <a:r>
                        <a:rPr lang="es-ES" sz="1400" kern="1200" dirty="0">
                          <a:solidFill>
                            <a:schemeClr val="dk1"/>
                          </a:solidFill>
                          <a:latin typeface="+mn-lt"/>
                          <a:ea typeface="+mn-ea"/>
                          <a:cs typeface="+mn-cs"/>
                        </a:rPr>
                        <a:t>= 133,75/117,17</a:t>
                      </a:r>
                    </a:p>
                  </a:txBody>
                  <a:tcPr/>
                </a:tc>
                <a:tc hMerge="1">
                  <a:txBody>
                    <a:bodyPr/>
                    <a:lstStyle/>
                    <a:p>
                      <a:endParaRPr lang="es-ES"/>
                    </a:p>
                  </a:txBody>
                  <a:tcPr/>
                </a:tc>
                <a:tc>
                  <a:txBody>
                    <a:bodyPr/>
                    <a:lstStyle/>
                    <a:p>
                      <a:endParaRPr lang="es-ES" dirty="0"/>
                    </a:p>
                  </a:txBody>
                  <a:tcPr/>
                </a:tc>
                <a:extLst>
                  <a:ext uri="{0D108BD9-81ED-4DB2-BD59-A6C34878D82A}">
                    <a16:rowId xmlns:a16="http://schemas.microsoft.com/office/drawing/2014/main" val="763605805"/>
                  </a:ext>
                </a:extLst>
              </a:tr>
            </a:tbl>
          </a:graphicData>
        </a:graphic>
      </p:graphicFrame>
      <p:sp>
        <p:nvSpPr>
          <p:cNvPr id="5" name="Marcador de contenido 2">
            <a:extLst>
              <a:ext uri="{FF2B5EF4-FFF2-40B4-BE49-F238E27FC236}">
                <a16:creationId xmlns:a16="http://schemas.microsoft.com/office/drawing/2014/main" id="{43EFE0CA-F475-FA1A-FEED-9FEB787697EB}"/>
              </a:ext>
            </a:extLst>
          </p:cNvPr>
          <p:cNvSpPr txBox="1">
            <a:spLocks/>
          </p:cNvSpPr>
          <p:nvPr/>
        </p:nvSpPr>
        <p:spPr>
          <a:xfrm>
            <a:off x="1691681" y="2424668"/>
            <a:ext cx="6840759" cy="397726"/>
          </a:xfrm>
          <a:prstGeom prst="rect">
            <a:avLst/>
          </a:prstGeom>
        </p:spPr>
        <p:txBody>
          <a:bodyPr vert="horz" lIns="91440" tIns="45720" rIns="91440" bIns="45720" rtlCol="0">
            <a:normAutofit fontScale="925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s-ES" sz="2000" dirty="0"/>
              <a:t>Ejemplo 1. Cálculo explotación de 71,66 has en región 2 de secano</a:t>
            </a:r>
          </a:p>
        </p:txBody>
      </p:sp>
    </p:spTree>
    <p:extLst>
      <p:ext uri="{BB962C8B-B14F-4D97-AF65-F5344CB8AC3E}">
        <p14:creationId xmlns:p14="http://schemas.microsoft.com/office/powerpoint/2010/main" val="30287828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Marcador de contenido 10">
            <a:extLst>
              <a:ext uri="{FF2B5EF4-FFF2-40B4-BE49-F238E27FC236}">
                <a16:creationId xmlns:a16="http://schemas.microsoft.com/office/drawing/2014/main" id="{DEE176CF-A18C-4481-9AF8-61E7FBA1E573}"/>
              </a:ext>
            </a:extLst>
          </p:cNvPr>
          <p:cNvGraphicFramePr>
            <a:graphicFrameLocks noGrp="1"/>
          </p:cNvGraphicFramePr>
          <p:nvPr>
            <p:ph idx="1"/>
            <p:extLst>
              <p:ext uri="{D42A27DB-BD31-4B8C-83A1-F6EECF244321}">
                <p14:modId xmlns:p14="http://schemas.microsoft.com/office/powerpoint/2010/main" val="837513540"/>
              </p:ext>
            </p:extLst>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2"/>
          </a:graphicData>
        </a:graphic>
      </p:graphicFrame>
      <p:grpSp>
        <p:nvGrpSpPr>
          <p:cNvPr id="5" name="2 Grupo"/>
          <p:cNvGrpSpPr>
            <a:grpSpLocks/>
          </p:cNvGrpSpPr>
          <p:nvPr/>
        </p:nvGrpSpPr>
        <p:grpSpPr bwMode="auto">
          <a:xfrm>
            <a:off x="1258888" y="188913"/>
            <a:ext cx="7467600" cy="777875"/>
            <a:chOff x="0" y="0"/>
            <a:chExt cx="7467600" cy="777644"/>
          </a:xfrm>
        </p:grpSpPr>
        <p:sp>
          <p:nvSpPr>
            <p:cNvPr id="6" name="5 Rectángulo redondeado"/>
            <p:cNvSpPr/>
            <p:nvPr/>
          </p:nvSpPr>
          <p:spPr>
            <a:xfrm>
              <a:off x="0" y="0"/>
              <a:ext cx="7467600" cy="777644"/>
            </a:xfrm>
            <a:prstGeom prst="roundRect">
              <a:avLst/>
            </a:prstGeom>
            <a:solidFill>
              <a:srgbClr val="BED6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7" name="6 Rectángulo"/>
            <p:cNvSpPr/>
            <p:nvPr/>
          </p:nvSpPr>
          <p:spPr>
            <a:xfrm>
              <a:off x="38100" y="38089"/>
              <a:ext cx="7391400" cy="701467"/>
            </a:xfrm>
            <a:prstGeom prst="rect">
              <a:avLst/>
            </a:prstGeom>
          </p:spPr>
          <p:style>
            <a:lnRef idx="0">
              <a:scrgbClr r="0" g="0" b="0"/>
            </a:lnRef>
            <a:fillRef idx="0">
              <a:scrgbClr r="0" g="0" b="0"/>
            </a:fillRef>
            <a:effectRef idx="0">
              <a:scrgbClr r="0" g="0" b="0"/>
            </a:effectRef>
            <a:fontRef idx="minor">
              <a:schemeClr val="lt1"/>
            </a:fontRef>
          </p:style>
          <p:txBody>
            <a:bodyPr tIns="91440" bIns="91440" spcCol="1270" anchor="ctr"/>
            <a:lstStyle/>
            <a:p>
              <a:pPr defTabSz="1066800">
                <a:lnSpc>
                  <a:spcPct val="90000"/>
                </a:lnSpc>
                <a:spcAft>
                  <a:spcPct val="35000"/>
                </a:spcAft>
                <a:defRPr/>
              </a:pPr>
              <a:endParaRPr lang="es-ES" sz="2000" b="1" dirty="0">
                <a:solidFill>
                  <a:srgbClr val="FF0000"/>
                </a:solidFill>
              </a:endParaRPr>
            </a:p>
          </p:txBody>
        </p:sp>
      </p:grpSp>
      <p:sp>
        <p:nvSpPr>
          <p:cNvPr id="8" name="2 Rectángulo"/>
          <p:cNvSpPr>
            <a:spLocks noChangeArrowheads="1"/>
          </p:cNvSpPr>
          <p:nvPr/>
        </p:nvSpPr>
        <p:spPr bwMode="auto">
          <a:xfrm>
            <a:off x="1547813" y="347663"/>
            <a:ext cx="495481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D6EF2C"/>
              </a:buClr>
              <a:buChar char="&gt;"/>
              <a:defRPr sz="1400">
                <a:solidFill>
                  <a:srgbClr val="575757"/>
                </a:solidFill>
                <a:latin typeface="Arial" charset="0"/>
                <a:ea typeface="ＭＳ Ｐゴシック" pitchFamily="34" charset="-128"/>
              </a:defRPr>
            </a:lvl1pPr>
            <a:lvl2pPr marL="742950" indent="-285750" eaLnBrk="0" hangingPunct="0">
              <a:spcBef>
                <a:spcPct val="20000"/>
              </a:spcBef>
              <a:buChar char="–"/>
              <a:defRPr sz="1400">
                <a:solidFill>
                  <a:schemeClr val="tx1"/>
                </a:solidFill>
                <a:latin typeface="Arial" charset="0"/>
                <a:ea typeface="ＭＳ Ｐゴシック" pitchFamily="34" charset="-128"/>
              </a:defRPr>
            </a:lvl2pPr>
            <a:lvl3pPr marL="1143000" indent="-228600" eaLnBrk="0" hangingPunct="0">
              <a:spcBef>
                <a:spcPct val="20000"/>
              </a:spcBef>
              <a:buChar char="•"/>
              <a:defRPr sz="1400">
                <a:solidFill>
                  <a:schemeClr val="tx1"/>
                </a:solidFill>
                <a:latin typeface="Arial" charset="0"/>
                <a:ea typeface="ＭＳ Ｐゴシック" pitchFamily="34" charset="-128"/>
              </a:defRPr>
            </a:lvl3pPr>
            <a:lvl4pPr marL="1600200" indent="-228600" eaLnBrk="0" hangingPunct="0">
              <a:spcBef>
                <a:spcPct val="20000"/>
              </a:spcBef>
              <a:buChar char="–"/>
              <a:defRPr sz="1400">
                <a:solidFill>
                  <a:schemeClr val="tx1"/>
                </a:solidFill>
                <a:latin typeface="Arial" charset="0"/>
                <a:ea typeface="ＭＳ Ｐゴシック" pitchFamily="34" charset="-128"/>
              </a:defRPr>
            </a:lvl4pPr>
            <a:lvl5pPr marL="2057400" indent="-228600" eaLnBrk="0" hangingPunct="0">
              <a:spcBef>
                <a:spcPct val="20000"/>
              </a:spcBef>
              <a:buChar char="»"/>
              <a:defRPr sz="14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9pPr>
          </a:lstStyle>
          <a:p>
            <a:pPr eaLnBrk="1" hangingPunct="1">
              <a:spcBef>
                <a:spcPct val="0"/>
              </a:spcBef>
              <a:buClrTx/>
              <a:buFontTx/>
              <a:buNone/>
            </a:pPr>
            <a:r>
              <a:rPr lang="es-ES" altLang="es-ES" sz="2400" dirty="0">
                <a:solidFill>
                  <a:schemeClr val="tx1"/>
                </a:solidFill>
              </a:rPr>
              <a:t>La nueva PAC: Pago redistributivo </a:t>
            </a:r>
          </a:p>
        </p:txBody>
      </p:sp>
      <p:pic>
        <p:nvPicPr>
          <p:cNvPr id="2" name="3 Imagen">
            <a:extLst>
              <a:ext uri="{FF2B5EF4-FFF2-40B4-BE49-F238E27FC236}">
                <a16:creationId xmlns:a16="http://schemas.microsoft.com/office/drawing/2014/main" id="{11C0A5DC-A29A-EDD0-3ECA-2E7D4BEDD38B}"/>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510542" y="5949280"/>
            <a:ext cx="1572892" cy="496636"/>
          </a:xfrm>
          <a:prstGeom prst="rect">
            <a:avLst/>
          </a:prstGeom>
        </p:spPr>
      </p:pic>
      <p:sp>
        <p:nvSpPr>
          <p:cNvPr id="3" name="Flecha: hacia abajo 2">
            <a:extLst>
              <a:ext uri="{FF2B5EF4-FFF2-40B4-BE49-F238E27FC236}">
                <a16:creationId xmlns:a16="http://schemas.microsoft.com/office/drawing/2014/main" id="{C1810757-012D-C92D-758C-3313F7E58BFF}"/>
              </a:ext>
            </a:extLst>
          </p:cNvPr>
          <p:cNvSpPr/>
          <p:nvPr/>
        </p:nvSpPr>
        <p:spPr>
          <a:xfrm rot="3076168">
            <a:off x="2930234" y="2142133"/>
            <a:ext cx="504056" cy="64807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267092491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F7C17E53-97CA-B2C6-B371-9596D5E930E8}"/>
              </a:ext>
            </a:extLst>
          </p:cNvPr>
          <p:cNvSpPr>
            <a:spLocks noGrp="1"/>
          </p:cNvSpPr>
          <p:nvPr>
            <p:ph idx="1"/>
          </p:nvPr>
        </p:nvSpPr>
        <p:spPr>
          <a:xfrm>
            <a:off x="179512" y="1085270"/>
            <a:ext cx="1440160" cy="397726"/>
          </a:xfrm>
        </p:spPr>
        <p:txBody>
          <a:bodyPr>
            <a:normAutofit fontScale="55000" lnSpcReduction="20000"/>
          </a:bodyPr>
          <a:lstStyle/>
          <a:p>
            <a:pPr marL="0" indent="0">
              <a:buNone/>
            </a:pPr>
            <a:r>
              <a:rPr lang="es-ES" sz="2000" dirty="0"/>
              <a:t>Valor medio regional de la ABRS para 2023 </a:t>
            </a:r>
          </a:p>
        </p:txBody>
      </p:sp>
      <p:pic>
        <p:nvPicPr>
          <p:cNvPr id="7" name="Imagen 6">
            <a:extLst>
              <a:ext uri="{FF2B5EF4-FFF2-40B4-BE49-F238E27FC236}">
                <a16:creationId xmlns:a16="http://schemas.microsoft.com/office/drawing/2014/main" id="{8AD72288-C10E-D0D0-5B84-6C4E48DF8D99}"/>
              </a:ext>
            </a:extLst>
          </p:cNvPr>
          <p:cNvPicPr>
            <a:picLocks noChangeAspect="1"/>
          </p:cNvPicPr>
          <p:nvPr/>
        </p:nvPicPr>
        <p:blipFill rotWithShape="1">
          <a:blip r:embed="rId2"/>
          <a:srcRect r="-328" b="75163"/>
          <a:stretch/>
        </p:blipFill>
        <p:spPr>
          <a:xfrm>
            <a:off x="2411760" y="970968"/>
            <a:ext cx="6120680" cy="1305904"/>
          </a:xfrm>
          <a:prstGeom prst="rect">
            <a:avLst/>
          </a:prstGeom>
        </p:spPr>
      </p:pic>
      <p:pic>
        <p:nvPicPr>
          <p:cNvPr id="8" name="3 Imagen">
            <a:extLst>
              <a:ext uri="{FF2B5EF4-FFF2-40B4-BE49-F238E27FC236}">
                <a16:creationId xmlns:a16="http://schemas.microsoft.com/office/drawing/2014/main" id="{D652AF65-F7CA-DBEE-EBDD-217E479EA32F}"/>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510542" y="5949280"/>
            <a:ext cx="1572892" cy="496636"/>
          </a:xfrm>
          <a:prstGeom prst="rect">
            <a:avLst/>
          </a:prstGeom>
        </p:spPr>
      </p:pic>
      <p:grpSp>
        <p:nvGrpSpPr>
          <p:cNvPr id="9" name="2 Grupo">
            <a:extLst>
              <a:ext uri="{FF2B5EF4-FFF2-40B4-BE49-F238E27FC236}">
                <a16:creationId xmlns:a16="http://schemas.microsoft.com/office/drawing/2014/main" id="{A88B9849-8725-D66A-76A3-01642FB1E2AF}"/>
              </a:ext>
            </a:extLst>
          </p:cNvPr>
          <p:cNvGrpSpPr>
            <a:grpSpLocks/>
          </p:cNvGrpSpPr>
          <p:nvPr/>
        </p:nvGrpSpPr>
        <p:grpSpPr bwMode="auto">
          <a:xfrm>
            <a:off x="1258888" y="188913"/>
            <a:ext cx="7467600" cy="777875"/>
            <a:chOff x="0" y="0"/>
            <a:chExt cx="7467600" cy="777644"/>
          </a:xfrm>
        </p:grpSpPr>
        <p:sp>
          <p:nvSpPr>
            <p:cNvPr id="10" name="4 Rectángulo redondeado">
              <a:extLst>
                <a:ext uri="{FF2B5EF4-FFF2-40B4-BE49-F238E27FC236}">
                  <a16:creationId xmlns:a16="http://schemas.microsoft.com/office/drawing/2014/main" id="{2016A2DE-B253-03A4-1D54-8975F2A04603}"/>
                </a:ext>
              </a:extLst>
            </p:cNvPr>
            <p:cNvSpPr/>
            <p:nvPr/>
          </p:nvSpPr>
          <p:spPr>
            <a:xfrm>
              <a:off x="0" y="0"/>
              <a:ext cx="7467600" cy="777644"/>
            </a:xfrm>
            <a:prstGeom prst="roundRect">
              <a:avLst/>
            </a:prstGeom>
            <a:solidFill>
              <a:srgbClr val="BED6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1" name="5 Rectángulo">
              <a:extLst>
                <a:ext uri="{FF2B5EF4-FFF2-40B4-BE49-F238E27FC236}">
                  <a16:creationId xmlns:a16="http://schemas.microsoft.com/office/drawing/2014/main" id="{194A30FD-B264-F777-4EC4-19F775ACFA50}"/>
                </a:ext>
              </a:extLst>
            </p:cNvPr>
            <p:cNvSpPr/>
            <p:nvPr/>
          </p:nvSpPr>
          <p:spPr>
            <a:xfrm>
              <a:off x="38100" y="38089"/>
              <a:ext cx="7391400" cy="701467"/>
            </a:xfrm>
            <a:prstGeom prst="rect">
              <a:avLst/>
            </a:prstGeom>
          </p:spPr>
          <p:style>
            <a:lnRef idx="0">
              <a:scrgbClr r="0" g="0" b="0"/>
            </a:lnRef>
            <a:fillRef idx="0">
              <a:scrgbClr r="0" g="0" b="0"/>
            </a:fillRef>
            <a:effectRef idx="0">
              <a:scrgbClr r="0" g="0" b="0"/>
            </a:effectRef>
            <a:fontRef idx="minor">
              <a:schemeClr val="lt1"/>
            </a:fontRef>
          </p:style>
          <p:txBody>
            <a:bodyPr tIns="91440" bIns="91440" spcCol="1270" anchor="ctr"/>
            <a:lstStyle/>
            <a:p>
              <a:pPr defTabSz="1066800">
                <a:lnSpc>
                  <a:spcPct val="90000"/>
                </a:lnSpc>
                <a:spcAft>
                  <a:spcPct val="35000"/>
                </a:spcAft>
                <a:defRPr/>
              </a:pPr>
              <a:endParaRPr lang="es-ES" sz="2000" b="1" dirty="0">
                <a:solidFill>
                  <a:srgbClr val="FF0000"/>
                </a:solidFill>
              </a:endParaRPr>
            </a:p>
          </p:txBody>
        </p:sp>
      </p:grpSp>
      <p:sp>
        <p:nvSpPr>
          <p:cNvPr id="12" name="2 Rectángulo">
            <a:extLst>
              <a:ext uri="{FF2B5EF4-FFF2-40B4-BE49-F238E27FC236}">
                <a16:creationId xmlns:a16="http://schemas.microsoft.com/office/drawing/2014/main" id="{8BC60AA9-F2CC-1BC5-C4CB-556995CA39AC}"/>
              </a:ext>
            </a:extLst>
          </p:cNvPr>
          <p:cNvSpPr>
            <a:spLocks noChangeArrowheads="1"/>
          </p:cNvSpPr>
          <p:nvPr/>
        </p:nvSpPr>
        <p:spPr bwMode="auto">
          <a:xfrm>
            <a:off x="1547813" y="347663"/>
            <a:ext cx="495481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D6EF2C"/>
              </a:buClr>
              <a:buChar char="&gt;"/>
              <a:defRPr sz="1400">
                <a:solidFill>
                  <a:srgbClr val="575757"/>
                </a:solidFill>
                <a:latin typeface="Arial" charset="0"/>
                <a:ea typeface="ＭＳ Ｐゴシック" pitchFamily="34" charset="-128"/>
              </a:defRPr>
            </a:lvl1pPr>
            <a:lvl2pPr marL="742950" indent="-285750" eaLnBrk="0" hangingPunct="0">
              <a:spcBef>
                <a:spcPct val="20000"/>
              </a:spcBef>
              <a:buChar char="–"/>
              <a:defRPr sz="1400">
                <a:solidFill>
                  <a:schemeClr val="tx1"/>
                </a:solidFill>
                <a:latin typeface="Arial" charset="0"/>
                <a:ea typeface="ＭＳ Ｐゴシック" pitchFamily="34" charset="-128"/>
              </a:defRPr>
            </a:lvl2pPr>
            <a:lvl3pPr marL="1143000" indent="-228600" eaLnBrk="0" hangingPunct="0">
              <a:spcBef>
                <a:spcPct val="20000"/>
              </a:spcBef>
              <a:buChar char="•"/>
              <a:defRPr sz="1400">
                <a:solidFill>
                  <a:schemeClr val="tx1"/>
                </a:solidFill>
                <a:latin typeface="Arial" charset="0"/>
                <a:ea typeface="ＭＳ Ｐゴシック" pitchFamily="34" charset="-128"/>
              </a:defRPr>
            </a:lvl3pPr>
            <a:lvl4pPr marL="1600200" indent="-228600" eaLnBrk="0" hangingPunct="0">
              <a:spcBef>
                <a:spcPct val="20000"/>
              </a:spcBef>
              <a:buChar char="–"/>
              <a:defRPr sz="1400">
                <a:solidFill>
                  <a:schemeClr val="tx1"/>
                </a:solidFill>
                <a:latin typeface="Arial" charset="0"/>
                <a:ea typeface="ＭＳ Ｐゴシック" pitchFamily="34" charset="-128"/>
              </a:defRPr>
            </a:lvl4pPr>
            <a:lvl5pPr marL="2057400" indent="-228600" eaLnBrk="0" hangingPunct="0">
              <a:spcBef>
                <a:spcPct val="20000"/>
              </a:spcBef>
              <a:buChar char="»"/>
              <a:defRPr sz="14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9pPr>
          </a:lstStyle>
          <a:p>
            <a:pPr eaLnBrk="1" hangingPunct="1">
              <a:spcBef>
                <a:spcPct val="0"/>
              </a:spcBef>
              <a:buClrTx/>
              <a:buFontTx/>
              <a:buNone/>
            </a:pPr>
            <a:r>
              <a:rPr lang="es-ES" altLang="es-ES" sz="2400" dirty="0">
                <a:solidFill>
                  <a:schemeClr val="tx1"/>
                </a:solidFill>
              </a:rPr>
              <a:t>La nueva PAC: Pago redistributivo </a:t>
            </a:r>
          </a:p>
        </p:txBody>
      </p:sp>
      <p:sp>
        <p:nvSpPr>
          <p:cNvPr id="2" name="2 Rectángulo">
            <a:extLst>
              <a:ext uri="{FF2B5EF4-FFF2-40B4-BE49-F238E27FC236}">
                <a16:creationId xmlns:a16="http://schemas.microsoft.com/office/drawing/2014/main" id="{572F9806-B4AD-56D2-AE08-9CBF6BF52EF0}"/>
              </a:ext>
            </a:extLst>
          </p:cNvPr>
          <p:cNvSpPr/>
          <p:nvPr/>
        </p:nvSpPr>
        <p:spPr>
          <a:xfrm>
            <a:off x="3238865" y="1988570"/>
            <a:ext cx="5112569" cy="21602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aphicFrame>
        <p:nvGraphicFramePr>
          <p:cNvPr id="4" name="Tabla 4">
            <a:extLst>
              <a:ext uri="{FF2B5EF4-FFF2-40B4-BE49-F238E27FC236}">
                <a16:creationId xmlns:a16="http://schemas.microsoft.com/office/drawing/2014/main" id="{032EFDB5-CB88-0802-3A1A-603FC316EAF0}"/>
              </a:ext>
            </a:extLst>
          </p:cNvPr>
          <p:cNvGraphicFramePr>
            <a:graphicFrameLocks/>
          </p:cNvGraphicFramePr>
          <p:nvPr>
            <p:extLst>
              <p:ext uri="{D42A27DB-BD31-4B8C-83A1-F6EECF244321}">
                <p14:modId xmlns:p14="http://schemas.microsoft.com/office/powerpoint/2010/main" val="2717555139"/>
              </p:ext>
            </p:extLst>
          </p:nvPr>
        </p:nvGraphicFramePr>
        <p:xfrm>
          <a:off x="611560" y="2848294"/>
          <a:ext cx="8229600" cy="3708400"/>
        </p:xfrm>
        <a:graphic>
          <a:graphicData uri="http://schemas.openxmlformats.org/drawingml/2006/table">
            <a:tbl>
              <a:tblPr firstRow="1" bandRow="1">
                <a:tableStyleId>{5C22544A-7EE6-4342-B048-85BDC9FD1C3A}</a:tableStyleId>
              </a:tblPr>
              <a:tblGrid>
                <a:gridCol w="2448272">
                  <a:extLst>
                    <a:ext uri="{9D8B030D-6E8A-4147-A177-3AD203B41FA5}">
                      <a16:colId xmlns:a16="http://schemas.microsoft.com/office/drawing/2014/main" val="3305703122"/>
                    </a:ext>
                  </a:extLst>
                </a:gridCol>
                <a:gridCol w="2088232">
                  <a:extLst>
                    <a:ext uri="{9D8B030D-6E8A-4147-A177-3AD203B41FA5}">
                      <a16:colId xmlns:a16="http://schemas.microsoft.com/office/drawing/2014/main" val="4272248439"/>
                    </a:ext>
                  </a:extLst>
                </a:gridCol>
                <a:gridCol w="1944216">
                  <a:extLst>
                    <a:ext uri="{9D8B030D-6E8A-4147-A177-3AD203B41FA5}">
                      <a16:colId xmlns:a16="http://schemas.microsoft.com/office/drawing/2014/main" val="2750286189"/>
                    </a:ext>
                  </a:extLst>
                </a:gridCol>
                <a:gridCol w="1748880">
                  <a:extLst>
                    <a:ext uri="{9D8B030D-6E8A-4147-A177-3AD203B41FA5}">
                      <a16:colId xmlns:a16="http://schemas.microsoft.com/office/drawing/2014/main" val="3600647389"/>
                    </a:ext>
                  </a:extLst>
                </a:gridCol>
              </a:tblGrid>
              <a:tr h="370840">
                <a:tc>
                  <a:txBody>
                    <a:bodyPr/>
                    <a:lstStyle/>
                    <a:p>
                      <a:endParaRPr lang="es-ES" dirty="0"/>
                    </a:p>
                  </a:txBody>
                  <a:tcPr/>
                </a:tc>
                <a:tc>
                  <a:txBody>
                    <a:bodyPr/>
                    <a:lstStyle/>
                    <a:p>
                      <a:r>
                        <a:rPr lang="es-ES" dirty="0"/>
                        <a:t>TRAMO 1</a:t>
                      </a:r>
                    </a:p>
                  </a:txBody>
                  <a:tcPr/>
                </a:tc>
                <a:tc>
                  <a:txBody>
                    <a:bodyPr/>
                    <a:lstStyle/>
                    <a:p>
                      <a:r>
                        <a:rPr lang="es-ES" dirty="0"/>
                        <a:t>TRAMO 2</a:t>
                      </a:r>
                    </a:p>
                  </a:txBody>
                  <a:tcPr/>
                </a:tc>
                <a:tc>
                  <a:txBody>
                    <a:bodyPr/>
                    <a:lstStyle/>
                    <a:p>
                      <a:r>
                        <a:rPr lang="es-ES" dirty="0"/>
                        <a:t>TRAMO 3</a:t>
                      </a:r>
                    </a:p>
                  </a:txBody>
                  <a:tcPr/>
                </a:tc>
                <a:extLst>
                  <a:ext uri="{0D108BD9-81ED-4DB2-BD59-A6C34878D82A}">
                    <a16:rowId xmlns:a16="http://schemas.microsoft.com/office/drawing/2014/main" val="1355157615"/>
                  </a:ext>
                </a:extLst>
              </a:tr>
              <a:tr h="370840">
                <a:tc>
                  <a:txBody>
                    <a:bodyPr/>
                    <a:lstStyle/>
                    <a:p>
                      <a:r>
                        <a:rPr lang="es-ES" dirty="0"/>
                        <a:t>TRAMO (Has)</a:t>
                      </a:r>
                    </a:p>
                  </a:txBody>
                  <a:tcPr/>
                </a:tc>
                <a:tc>
                  <a:txBody>
                    <a:bodyPr/>
                    <a:lstStyle/>
                    <a:p>
                      <a:pPr algn="ctr"/>
                      <a:r>
                        <a:rPr lang="es-ES" dirty="0"/>
                        <a:t>0 - 10,83 has</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 dirty="0"/>
                        <a:t>10,84 – 71,66 has</a:t>
                      </a:r>
                    </a:p>
                  </a:txBody>
                  <a:tcPr/>
                </a:tc>
                <a:tc>
                  <a:txBody>
                    <a:bodyPr/>
                    <a:lstStyle/>
                    <a:p>
                      <a:pPr algn="ctr"/>
                      <a:r>
                        <a:rPr lang="es-ES" dirty="0"/>
                        <a:t>71,67 – 100 has</a:t>
                      </a:r>
                    </a:p>
                  </a:txBody>
                  <a:tcPr/>
                </a:tc>
                <a:extLst>
                  <a:ext uri="{0D108BD9-81ED-4DB2-BD59-A6C34878D82A}">
                    <a16:rowId xmlns:a16="http://schemas.microsoft.com/office/drawing/2014/main" val="1318399035"/>
                  </a:ext>
                </a:extLst>
              </a:tr>
              <a:tr h="370840">
                <a:tc>
                  <a:txBody>
                    <a:bodyPr/>
                    <a:lstStyle/>
                    <a:p>
                      <a:r>
                        <a:rPr lang="es-ES" dirty="0"/>
                        <a:t>Nº has en el tramo </a:t>
                      </a:r>
                      <a:r>
                        <a:rPr lang="es-ES" sz="1400" dirty="0"/>
                        <a:t>(Has)</a:t>
                      </a:r>
                      <a:endParaRPr lang="es-ES" dirty="0"/>
                    </a:p>
                  </a:txBody>
                  <a:tcPr/>
                </a:tc>
                <a:tc>
                  <a:txBody>
                    <a:bodyPr/>
                    <a:lstStyle/>
                    <a:p>
                      <a:pPr algn="ctr"/>
                      <a:r>
                        <a:rPr lang="es-ES" dirty="0"/>
                        <a:t>10,83</a:t>
                      </a:r>
                    </a:p>
                  </a:txBody>
                  <a:tcPr/>
                </a:tc>
                <a:tc>
                  <a:txBody>
                    <a:bodyPr/>
                    <a:lstStyle/>
                    <a:p>
                      <a:pPr algn="ctr"/>
                      <a:r>
                        <a:rPr lang="es-ES" dirty="0"/>
                        <a:t>60,83</a:t>
                      </a:r>
                    </a:p>
                  </a:txBody>
                  <a:tcPr/>
                </a:tc>
                <a:tc>
                  <a:txBody>
                    <a:bodyPr/>
                    <a:lstStyle/>
                    <a:p>
                      <a:pPr algn="ctr"/>
                      <a:r>
                        <a:rPr lang="es-ES" dirty="0"/>
                        <a:t>28,34</a:t>
                      </a:r>
                    </a:p>
                  </a:txBody>
                  <a:tcPr/>
                </a:tc>
                <a:extLst>
                  <a:ext uri="{0D108BD9-81ED-4DB2-BD59-A6C34878D82A}">
                    <a16:rowId xmlns:a16="http://schemas.microsoft.com/office/drawing/2014/main" val="1097536732"/>
                  </a:ext>
                </a:extLst>
              </a:tr>
              <a:tr h="370840">
                <a:tc>
                  <a:txBody>
                    <a:bodyPr/>
                    <a:lstStyle/>
                    <a:p>
                      <a:r>
                        <a:rPr lang="es-ES" dirty="0"/>
                        <a:t>Ayuda básica ABRS </a:t>
                      </a:r>
                      <a:r>
                        <a:rPr lang="es-ES" sz="1400" dirty="0"/>
                        <a:t>(€/ha)</a:t>
                      </a:r>
                      <a:endParaRPr lang="es-ES" dirty="0"/>
                    </a:p>
                  </a:txBody>
                  <a:tcPr/>
                </a:tc>
                <a:tc>
                  <a:txBody>
                    <a:bodyPr/>
                    <a:lstStyle/>
                    <a:p>
                      <a:pPr algn="ctr"/>
                      <a:r>
                        <a:rPr lang="es-ES" dirty="0"/>
                        <a:t>97,64</a:t>
                      </a:r>
                    </a:p>
                  </a:txBody>
                  <a:tcPr/>
                </a:tc>
                <a:tc>
                  <a:txBody>
                    <a:bodyPr/>
                    <a:lstStyle/>
                    <a:p>
                      <a:pPr algn="ctr"/>
                      <a:r>
                        <a:rPr lang="es-ES" dirty="0"/>
                        <a:t>97,64</a:t>
                      </a:r>
                    </a:p>
                  </a:txBody>
                  <a:tcPr/>
                </a:tc>
                <a:tc>
                  <a:txBody>
                    <a:bodyPr/>
                    <a:lstStyle/>
                    <a:p>
                      <a:pPr algn="ctr"/>
                      <a:r>
                        <a:rPr lang="es-ES" dirty="0"/>
                        <a:t>97,64</a:t>
                      </a:r>
                    </a:p>
                  </a:txBody>
                  <a:tcPr/>
                </a:tc>
                <a:extLst>
                  <a:ext uri="{0D108BD9-81ED-4DB2-BD59-A6C34878D82A}">
                    <a16:rowId xmlns:a16="http://schemas.microsoft.com/office/drawing/2014/main" val="3346021156"/>
                  </a:ext>
                </a:extLst>
              </a:tr>
              <a:tr h="370840">
                <a:tc>
                  <a:txBody>
                    <a:bodyPr/>
                    <a:lstStyle/>
                    <a:p>
                      <a:r>
                        <a:rPr lang="es-ES" dirty="0"/>
                        <a:t>Pago Redistributivo</a:t>
                      </a:r>
                      <a:r>
                        <a:rPr lang="es-ES" sz="1400" dirty="0"/>
                        <a:t>(€/ha)</a:t>
                      </a:r>
                      <a:endParaRPr lang="es-ES" dirty="0"/>
                    </a:p>
                  </a:txBody>
                  <a:tcPr/>
                </a:tc>
                <a:tc>
                  <a:txBody>
                    <a:bodyPr/>
                    <a:lstStyle/>
                    <a:p>
                      <a:pPr algn="ctr"/>
                      <a:r>
                        <a:rPr lang="es-ES" dirty="0"/>
                        <a:t>19,53</a:t>
                      </a:r>
                    </a:p>
                  </a:txBody>
                  <a:tcPr/>
                </a:tc>
                <a:tc>
                  <a:txBody>
                    <a:bodyPr/>
                    <a:lstStyle/>
                    <a:p>
                      <a:pPr algn="ctr"/>
                      <a:r>
                        <a:rPr lang="es-ES" dirty="0"/>
                        <a:t>39,06</a:t>
                      </a:r>
                    </a:p>
                  </a:txBody>
                  <a:tcPr/>
                </a:tc>
                <a:tc>
                  <a:txBody>
                    <a:bodyPr/>
                    <a:lstStyle/>
                    <a:p>
                      <a:pPr algn="ctr"/>
                      <a:r>
                        <a:rPr lang="es-ES" dirty="0"/>
                        <a:t>0</a:t>
                      </a:r>
                    </a:p>
                  </a:txBody>
                  <a:tcPr/>
                </a:tc>
                <a:extLst>
                  <a:ext uri="{0D108BD9-81ED-4DB2-BD59-A6C34878D82A}">
                    <a16:rowId xmlns:a16="http://schemas.microsoft.com/office/drawing/2014/main" val="1184498612"/>
                  </a:ext>
                </a:extLst>
              </a:tr>
              <a:tr h="370840">
                <a:tc>
                  <a:txBody>
                    <a:bodyPr/>
                    <a:lstStyle/>
                    <a:p>
                      <a:r>
                        <a:rPr lang="es-ES" dirty="0"/>
                        <a:t>Total </a:t>
                      </a:r>
                      <a:r>
                        <a:rPr lang="es-ES" sz="1400" dirty="0"/>
                        <a:t>(€/ha)</a:t>
                      </a:r>
                    </a:p>
                  </a:txBody>
                  <a:tcPr/>
                </a:tc>
                <a:tc>
                  <a:txBody>
                    <a:bodyPr/>
                    <a:lstStyle/>
                    <a:p>
                      <a:pPr algn="ctr"/>
                      <a:r>
                        <a:rPr lang="es-ES" dirty="0"/>
                        <a:t>117,17</a:t>
                      </a:r>
                    </a:p>
                  </a:txBody>
                  <a:tcPr/>
                </a:tc>
                <a:tc>
                  <a:txBody>
                    <a:bodyPr/>
                    <a:lstStyle/>
                    <a:p>
                      <a:pPr algn="ctr"/>
                      <a:r>
                        <a:rPr lang="es-ES" dirty="0"/>
                        <a:t>136,70</a:t>
                      </a:r>
                    </a:p>
                  </a:txBody>
                  <a:tcPr/>
                </a:tc>
                <a:tc>
                  <a:txBody>
                    <a:bodyPr/>
                    <a:lstStyle/>
                    <a:p>
                      <a:pPr algn="ctr"/>
                      <a:r>
                        <a:rPr lang="es-ES" dirty="0"/>
                        <a:t>97,64</a:t>
                      </a:r>
                    </a:p>
                  </a:txBody>
                  <a:tcPr/>
                </a:tc>
                <a:extLst>
                  <a:ext uri="{0D108BD9-81ED-4DB2-BD59-A6C34878D82A}">
                    <a16:rowId xmlns:a16="http://schemas.microsoft.com/office/drawing/2014/main" val="3994595338"/>
                  </a:ext>
                </a:extLst>
              </a:tr>
              <a:tr h="370840">
                <a:tc>
                  <a:txBody>
                    <a:bodyPr/>
                    <a:lstStyle/>
                    <a:p>
                      <a:r>
                        <a:rPr lang="es-ES" dirty="0"/>
                        <a:t>Total por tramo </a:t>
                      </a:r>
                      <a:r>
                        <a:rPr lang="es-ES" sz="1400" dirty="0"/>
                        <a:t>(€)</a:t>
                      </a:r>
                      <a:endParaRPr lang="es-ES" dirty="0"/>
                    </a:p>
                  </a:txBody>
                  <a:tcPr/>
                </a:tc>
                <a:tc>
                  <a:txBody>
                    <a:bodyPr/>
                    <a:lstStyle/>
                    <a:p>
                      <a:pPr algn="ctr"/>
                      <a:r>
                        <a:rPr lang="es-ES" dirty="0"/>
                        <a:t>1268,95</a:t>
                      </a:r>
                    </a:p>
                  </a:txBody>
                  <a:tcPr/>
                </a:tc>
                <a:tc>
                  <a:txBody>
                    <a:bodyPr/>
                    <a:lstStyle/>
                    <a:p>
                      <a:pPr algn="ctr"/>
                      <a:r>
                        <a:rPr lang="es-ES" dirty="0"/>
                        <a:t>8315,46</a:t>
                      </a:r>
                    </a:p>
                  </a:txBody>
                  <a:tcPr/>
                </a:tc>
                <a:tc>
                  <a:txBody>
                    <a:bodyPr/>
                    <a:lstStyle/>
                    <a:p>
                      <a:pPr algn="ctr"/>
                      <a:r>
                        <a:rPr lang="es-ES" dirty="0"/>
                        <a:t>2767,12</a:t>
                      </a:r>
                    </a:p>
                  </a:txBody>
                  <a:tcPr/>
                </a:tc>
                <a:extLst>
                  <a:ext uri="{0D108BD9-81ED-4DB2-BD59-A6C34878D82A}">
                    <a16:rowId xmlns:a16="http://schemas.microsoft.com/office/drawing/2014/main" val="3482388380"/>
                  </a:ext>
                </a:extLst>
              </a:tr>
              <a:tr h="370840">
                <a:tc>
                  <a:txBody>
                    <a:bodyPr/>
                    <a:lstStyle/>
                    <a:p>
                      <a:r>
                        <a:rPr lang="es-ES" dirty="0"/>
                        <a:t>Suma de tramos </a:t>
                      </a:r>
                      <a:r>
                        <a:rPr lang="es-ES" sz="1400" dirty="0"/>
                        <a:t>(€)</a:t>
                      </a:r>
                      <a:endParaRPr lang="es-ES" dirty="0"/>
                    </a:p>
                  </a:txBody>
                  <a:tcPr/>
                </a:tc>
                <a:tc gridSpan="3">
                  <a:txBody>
                    <a:bodyPr/>
                    <a:lstStyle/>
                    <a:p>
                      <a:pPr algn="ctr"/>
                      <a:r>
                        <a:rPr lang="es-ES" dirty="0"/>
                        <a:t>12351,53</a:t>
                      </a:r>
                    </a:p>
                  </a:txBody>
                  <a:tcPr/>
                </a:tc>
                <a:tc hMerge="1">
                  <a:txBody>
                    <a:bodyPr/>
                    <a:lstStyle/>
                    <a:p>
                      <a:endParaRPr lang="es-ES" dirty="0"/>
                    </a:p>
                  </a:txBody>
                  <a:tcPr/>
                </a:tc>
                <a:tc hMerge="1">
                  <a:txBody>
                    <a:bodyPr/>
                    <a:lstStyle/>
                    <a:p>
                      <a:pPr algn="ctr"/>
                      <a:endParaRPr lang="es-ES" dirty="0"/>
                    </a:p>
                  </a:txBody>
                  <a:tcPr/>
                </a:tc>
                <a:extLst>
                  <a:ext uri="{0D108BD9-81ED-4DB2-BD59-A6C34878D82A}">
                    <a16:rowId xmlns:a16="http://schemas.microsoft.com/office/drawing/2014/main" val="3400219985"/>
                  </a:ext>
                </a:extLst>
              </a:tr>
              <a:tr h="370840">
                <a:tc>
                  <a:txBody>
                    <a:bodyPr/>
                    <a:lstStyle/>
                    <a:p>
                      <a:r>
                        <a:rPr lang="es-ES" dirty="0"/>
                        <a:t>Total entre total de has</a:t>
                      </a:r>
                    </a:p>
                  </a:txBody>
                  <a:tcPr/>
                </a:tc>
                <a:tc gridSpan="3">
                  <a:txBody>
                    <a:bodyPr/>
                    <a:lstStyle/>
                    <a:p>
                      <a:pPr algn="ctr"/>
                      <a:r>
                        <a:rPr lang="es-ES" dirty="0"/>
                        <a:t>123,52 (€/ha) </a:t>
                      </a:r>
                      <a:r>
                        <a:rPr lang="es-ES" sz="1400" dirty="0"/>
                        <a:t>= 12351,53 € / 100 has</a:t>
                      </a:r>
                      <a:endParaRPr lang="es-ES" dirty="0"/>
                    </a:p>
                  </a:txBody>
                  <a:tcPr/>
                </a:tc>
                <a:tc hMerge="1">
                  <a:txBody>
                    <a:bodyPr/>
                    <a:lstStyle/>
                    <a:p>
                      <a:endParaRPr lang="es-ES" dirty="0"/>
                    </a:p>
                  </a:txBody>
                  <a:tcPr/>
                </a:tc>
                <a:tc hMerge="1">
                  <a:txBody>
                    <a:bodyPr/>
                    <a:lstStyle/>
                    <a:p>
                      <a:endParaRPr lang="es-ES" dirty="0"/>
                    </a:p>
                  </a:txBody>
                  <a:tcPr/>
                </a:tc>
                <a:extLst>
                  <a:ext uri="{0D108BD9-81ED-4DB2-BD59-A6C34878D82A}">
                    <a16:rowId xmlns:a16="http://schemas.microsoft.com/office/drawing/2014/main" val="4213605743"/>
                  </a:ext>
                </a:extLst>
              </a:tr>
              <a:tr h="370840">
                <a:tc>
                  <a:txBody>
                    <a:bodyPr/>
                    <a:lstStyle/>
                    <a:p>
                      <a:r>
                        <a:rPr lang="es-ES" dirty="0"/>
                        <a:t>% de pago</a:t>
                      </a:r>
                    </a:p>
                  </a:txBody>
                  <a:tcPr/>
                </a:tc>
                <a:tc gridSpan="3">
                  <a:txBody>
                    <a:bodyPr/>
                    <a:lstStyle/>
                    <a:p>
                      <a:pPr algn="ctr"/>
                      <a:r>
                        <a:rPr lang="es-ES" dirty="0"/>
                        <a:t>105,4 % </a:t>
                      </a:r>
                      <a:r>
                        <a:rPr lang="es-ES" sz="1400" kern="1200" dirty="0">
                          <a:solidFill>
                            <a:schemeClr val="dk1"/>
                          </a:solidFill>
                          <a:latin typeface="+mn-lt"/>
                          <a:ea typeface="+mn-ea"/>
                          <a:cs typeface="+mn-cs"/>
                        </a:rPr>
                        <a:t>= 123,52/117,17</a:t>
                      </a:r>
                    </a:p>
                  </a:txBody>
                  <a:tcPr/>
                </a:tc>
                <a:tc hMerge="1">
                  <a:txBody>
                    <a:bodyPr/>
                    <a:lstStyle/>
                    <a:p>
                      <a:endParaRPr lang="es-ES"/>
                    </a:p>
                  </a:txBody>
                  <a:tcPr/>
                </a:tc>
                <a:tc hMerge="1">
                  <a:txBody>
                    <a:bodyPr/>
                    <a:lstStyle/>
                    <a:p>
                      <a:endParaRPr lang="es-ES" dirty="0"/>
                    </a:p>
                  </a:txBody>
                  <a:tcPr/>
                </a:tc>
                <a:extLst>
                  <a:ext uri="{0D108BD9-81ED-4DB2-BD59-A6C34878D82A}">
                    <a16:rowId xmlns:a16="http://schemas.microsoft.com/office/drawing/2014/main" val="763605805"/>
                  </a:ext>
                </a:extLst>
              </a:tr>
            </a:tbl>
          </a:graphicData>
        </a:graphic>
      </p:graphicFrame>
      <p:sp>
        <p:nvSpPr>
          <p:cNvPr id="5" name="Marcador de contenido 2">
            <a:extLst>
              <a:ext uri="{FF2B5EF4-FFF2-40B4-BE49-F238E27FC236}">
                <a16:creationId xmlns:a16="http://schemas.microsoft.com/office/drawing/2014/main" id="{43EFE0CA-F475-FA1A-FEED-9FEB787697EB}"/>
              </a:ext>
            </a:extLst>
          </p:cNvPr>
          <p:cNvSpPr txBox="1">
            <a:spLocks/>
          </p:cNvSpPr>
          <p:nvPr/>
        </p:nvSpPr>
        <p:spPr>
          <a:xfrm>
            <a:off x="1691681" y="2424668"/>
            <a:ext cx="6840759" cy="397726"/>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s-ES" sz="2000" dirty="0"/>
              <a:t>Ejemplo 1. Cálculo explotación de 100 has en región 2 de secano</a:t>
            </a:r>
          </a:p>
        </p:txBody>
      </p:sp>
    </p:spTree>
    <p:extLst>
      <p:ext uri="{BB962C8B-B14F-4D97-AF65-F5344CB8AC3E}">
        <p14:creationId xmlns:p14="http://schemas.microsoft.com/office/powerpoint/2010/main" val="34851881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Marcador de contenido 10">
            <a:extLst>
              <a:ext uri="{FF2B5EF4-FFF2-40B4-BE49-F238E27FC236}">
                <a16:creationId xmlns:a16="http://schemas.microsoft.com/office/drawing/2014/main" id="{DEE176CF-A18C-4481-9AF8-61E7FBA1E573}"/>
              </a:ext>
            </a:extLst>
          </p:cNvPr>
          <p:cNvGraphicFramePr>
            <a:graphicFrameLocks noGrp="1"/>
          </p:cNvGraphicFramePr>
          <p:nvPr>
            <p:ph idx="1"/>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2"/>
          </a:graphicData>
        </a:graphic>
      </p:graphicFrame>
      <p:grpSp>
        <p:nvGrpSpPr>
          <p:cNvPr id="5" name="2 Grupo"/>
          <p:cNvGrpSpPr>
            <a:grpSpLocks/>
          </p:cNvGrpSpPr>
          <p:nvPr/>
        </p:nvGrpSpPr>
        <p:grpSpPr bwMode="auto">
          <a:xfrm>
            <a:off x="1258888" y="188913"/>
            <a:ext cx="7467600" cy="777875"/>
            <a:chOff x="0" y="0"/>
            <a:chExt cx="7467600" cy="777644"/>
          </a:xfrm>
        </p:grpSpPr>
        <p:sp>
          <p:nvSpPr>
            <p:cNvPr id="6" name="5 Rectángulo redondeado"/>
            <p:cNvSpPr/>
            <p:nvPr/>
          </p:nvSpPr>
          <p:spPr>
            <a:xfrm>
              <a:off x="0" y="0"/>
              <a:ext cx="7467600" cy="777644"/>
            </a:xfrm>
            <a:prstGeom prst="roundRect">
              <a:avLst/>
            </a:prstGeom>
            <a:solidFill>
              <a:srgbClr val="BED6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7" name="6 Rectángulo"/>
            <p:cNvSpPr/>
            <p:nvPr/>
          </p:nvSpPr>
          <p:spPr>
            <a:xfrm>
              <a:off x="38100" y="38089"/>
              <a:ext cx="7391400" cy="701467"/>
            </a:xfrm>
            <a:prstGeom prst="rect">
              <a:avLst/>
            </a:prstGeom>
          </p:spPr>
          <p:style>
            <a:lnRef idx="0">
              <a:scrgbClr r="0" g="0" b="0"/>
            </a:lnRef>
            <a:fillRef idx="0">
              <a:scrgbClr r="0" g="0" b="0"/>
            </a:fillRef>
            <a:effectRef idx="0">
              <a:scrgbClr r="0" g="0" b="0"/>
            </a:effectRef>
            <a:fontRef idx="minor">
              <a:schemeClr val="lt1"/>
            </a:fontRef>
          </p:style>
          <p:txBody>
            <a:bodyPr tIns="91440" bIns="91440" spcCol="1270" anchor="ctr"/>
            <a:lstStyle/>
            <a:p>
              <a:pPr defTabSz="1066800">
                <a:lnSpc>
                  <a:spcPct val="90000"/>
                </a:lnSpc>
                <a:spcAft>
                  <a:spcPct val="35000"/>
                </a:spcAft>
                <a:defRPr/>
              </a:pPr>
              <a:endParaRPr lang="es-ES" sz="2000" b="1" dirty="0">
                <a:solidFill>
                  <a:srgbClr val="FF0000"/>
                </a:solidFill>
              </a:endParaRPr>
            </a:p>
          </p:txBody>
        </p:sp>
      </p:grpSp>
      <p:sp>
        <p:nvSpPr>
          <p:cNvPr id="8" name="2 Rectángulo"/>
          <p:cNvSpPr>
            <a:spLocks noChangeArrowheads="1"/>
          </p:cNvSpPr>
          <p:nvPr/>
        </p:nvSpPr>
        <p:spPr bwMode="auto">
          <a:xfrm>
            <a:off x="1547813" y="347663"/>
            <a:ext cx="495481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D6EF2C"/>
              </a:buClr>
              <a:buChar char="&gt;"/>
              <a:defRPr sz="1400">
                <a:solidFill>
                  <a:srgbClr val="575757"/>
                </a:solidFill>
                <a:latin typeface="Arial" charset="0"/>
                <a:ea typeface="ＭＳ Ｐゴシック" pitchFamily="34" charset="-128"/>
              </a:defRPr>
            </a:lvl1pPr>
            <a:lvl2pPr marL="742950" indent="-285750" eaLnBrk="0" hangingPunct="0">
              <a:spcBef>
                <a:spcPct val="20000"/>
              </a:spcBef>
              <a:buChar char="–"/>
              <a:defRPr sz="1400">
                <a:solidFill>
                  <a:schemeClr val="tx1"/>
                </a:solidFill>
                <a:latin typeface="Arial" charset="0"/>
                <a:ea typeface="ＭＳ Ｐゴシック" pitchFamily="34" charset="-128"/>
              </a:defRPr>
            </a:lvl2pPr>
            <a:lvl3pPr marL="1143000" indent="-228600" eaLnBrk="0" hangingPunct="0">
              <a:spcBef>
                <a:spcPct val="20000"/>
              </a:spcBef>
              <a:buChar char="•"/>
              <a:defRPr sz="1400">
                <a:solidFill>
                  <a:schemeClr val="tx1"/>
                </a:solidFill>
                <a:latin typeface="Arial" charset="0"/>
                <a:ea typeface="ＭＳ Ｐゴシック" pitchFamily="34" charset="-128"/>
              </a:defRPr>
            </a:lvl3pPr>
            <a:lvl4pPr marL="1600200" indent="-228600" eaLnBrk="0" hangingPunct="0">
              <a:spcBef>
                <a:spcPct val="20000"/>
              </a:spcBef>
              <a:buChar char="–"/>
              <a:defRPr sz="1400">
                <a:solidFill>
                  <a:schemeClr val="tx1"/>
                </a:solidFill>
                <a:latin typeface="Arial" charset="0"/>
                <a:ea typeface="ＭＳ Ｐゴシック" pitchFamily="34" charset="-128"/>
              </a:defRPr>
            </a:lvl4pPr>
            <a:lvl5pPr marL="2057400" indent="-228600" eaLnBrk="0" hangingPunct="0">
              <a:spcBef>
                <a:spcPct val="20000"/>
              </a:spcBef>
              <a:buChar char="»"/>
              <a:defRPr sz="14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9pPr>
          </a:lstStyle>
          <a:p>
            <a:pPr eaLnBrk="1" hangingPunct="1">
              <a:spcBef>
                <a:spcPct val="0"/>
              </a:spcBef>
              <a:buClrTx/>
              <a:buFontTx/>
              <a:buNone/>
            </a:pPr>
            <a:r>
              <a:rPr lang="es-ES" altLang="es-ES" sz="2400" dirty="0">
                <a:solidFill>
                  <a:schemeClr val="tx1"/>
                </a:solidFill>
              </a:rPr>
              <a:t>La nueva PAC: Pago redistributivo </a:t>
            </a:r>
          </a:p>
        </p:txBody>
      </p:sp>
      <p:pic>
        <p:nvPicPr>
          <p:cNvPr id="2" name="3 Imagen">
            <a:extLst>
              <a:ext uri="{FF2B5EF4-FFF2-40B4-BE49-F238E27FC236}">
                <a16:creationId xmlns:a16="http://schemas.microsoft.com/office/drawing/2014/main" id="{11C0A5DC-A29A-EDD0-3ECA-2E7D4BEDD38B}"/>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510542" y="5949280"/>
            <a:ext cx="1572892" cy="496636"/>
          </a:xfrm>
          <a:prstGeom prst="rect">
            <a:avLst/>
          </a:prstGeom>
        </p:spPr>
      </p:pic>
      <p:sp>
        <p:nvSpPr>
          <p:cNvPr id="3" name="Flecha: hacia abajo 2">
            <a:extLst>
              <a:ext uri="{FF2B5EF4-FFF2-40B4-BE49-F238E27FC236}">
                <a16:creationId xmlns:a16="http://schemas.microsoft.com/office/drawing/2014/main" id="{F0BFADD9-7FE9-0EBE-863B-161413C8BEF1}"/>
              </a:ext>
            </a:extLst>
          </p:cNvPr>
          <p:cNvSpPr/>
          <p:nvPr/>
        </p:nvSpPr>
        <p:spPr>
          <a:xfrm rot="3076168">
            <a:off x="3650314" y="3072258"/>
            <a:ext cx="504056" cy="64807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54027297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F7C17E53-97CA-B2C6-B371-9596D5E930E8}"/>
              </a:ext>
            </a:extLst>
          </p:cNvPr>
          <p:cNvSpPr>
            <a:spLocks noGrp="1"/>
          </p:cNvSpPr>
          <p:nvPr>
            <p:ph idx="1"/>
          </p:nvPr>
        </p:nvSpPr>
        <p:spPr>
          <a:xfrm>
            <a:off x="179512" y="1085270"/>
            <a:ext cx="1440160" cy="397726"/>
          </a:xfrm>
        </p:spPr>
        <p:txBody>
          <a:bodyPr>
            <a:normAutofit fontScale="55000" lnSpcReduction="20000"/>
          </a:bodyPr>
          <a:lstStyle/>
          <a:p>
            <a:pPr marL="0" indent="0">
              <a:buNone/>
            </a:pPr>
            <a:r>
              <a:rPr lang="es-ES" sz="2000" dirty="0"/>
              <a:t>Valor medio regional de la ABRS para 2023 </a:t>
            </a:r>
          </a:p>
        </p:txBody>
      </p:sp>
      <p:pic>
        <p:nvPicPr>
          <p:cNvPr id="7" name="Imagen 6">
            <a:extLst>
              <a:ext uri="{FF2B5EF4-FFF2-40B4-BE49-F238E27FC236}">
                <a16:creationId xmlns:a16="http://schemas.microsoft.com/office/drawing/2014/main" id="{8AD72288-C10E-D0D0-5B84-6C4E48DF8D99}"/>
              </a:ext>
            </a:extLst>
          </p:cNvPr>
          <p:cNvPicPr>
            <a:picLocks noChangeAspect="1"/>
          </p:cNvPicPr>
          <p:nvPr/>
        </p:nvPicPr>
        <p:blipFill rotWithShape="1">
          <a:blip r:embed="rId2"/>
          <a:srcRect r="-328" b="75163"/>
          <a:stretch/>
        </p:blipFill>
        <p:spPr>
          <a:xfrm>
            <a:off x="2411760" y="970968"/>
            <a:ext cx="6120680" cy="1305904"/>
          </a:xfrm>
          <a:prstGeom prst="rect">
            <a:avLst/>
          </a:prstGeom>
        </p:spPr>
      </p:pic>
      <p:pic>
        <p:nvPicPr>
          <p:cNvPr id="8" name="3 Imagen">
            <a:extLst>
              <a:ext uri="{FF2B5EF4-FFF2-40B4-BE49-F238E27FC236}">
                <a16:creationId xmlns:a16="http://schemas.microsoft.com/office/drawing/2014/main" id="{D652AF65-F7CA-DBEE-EBDD-217E479EA32F}"/>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510542" y="5949280"/>
            <a:ext cx="1572892" cy="496636"/>
          </a:xfrm>
          <a:prstGeom prst="rect">
            <a:avLst/>
          </a:prstGeom>
        </p:spPr>
      </p:pic>
      <p:grpSp>
        <p:nvGrpSpPr>
          <p:cNvPr id="9" name="2 Grupo">
            <a:extLst>
              <a:ext uri="{FF2B5EF4-FFF2-40B4-BE49-F238E27FC236}">
                <a16:creationId xmlns:a16="http://schemas.microsoft.com/office/drawing/2014/main" id="{A88B9849-8725-D66A-76A3-01642FB1E2AF}"/>
              </a:ext>
            </a:extLst>
          </p:cNvPr>
          <p:cNvGrpSpPr>
            <a:grpSpLocks/>
          </p:cNvGrpSpPr>
          <p:nvPr/>
        </p:nvGrpSpPr>
        <p:grpSpPr bwMode="auto">
          <a:xfrm>
            <a:off x="1258888" y="188913"/>
            <a:ext cx="7467600" cy="777875"/>
            <a:chOff x="0" y="0"/>
            <a:chExt cx="7467600" cy="777644"/>
          </a:xfrm>
        </p:grpSpPr>
        <p:sp>
          <p:nvSpPr>
            <p:cNvPr id="10" name="4 Rectángulo redondeado">
              <a:extLst>
                <a:ext uri="{FF2B5EF4-FFF2-40B4-BE49-F238E27FC236}">
                  <a16:creationId xmlns:a16="http://schemas.microsoft.com/office/drawing/2014/main" id="{2016A2DE-B253-03A4-1D54-8975F2A04603}"/>
                </a:ext>
              </a:extLst>
            </p:cNvPr>
            <p:cNvSpPr/>
            <p:nvPr/>
          </p:nvSpPr>
          <p:spPr>
            <a:xfrm>
              <a:off x="0" y="0"/>
              <a:ext cx="7467600" cy="777644"/>
            </a:xfrm>
            <a:prstGeom prst="roundRect">
              <a:avLst/>
            </a:prstGeom>
            <a:solidFill>
              <a:srgbClr val="BED6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1" name="5 Rectángulo">
              <a:extLst>
                <a:ext uri="{FF2B5EF4-FFF2-40B4-BE49-F238E27FC236}">
                  <a16:creationId xmlns:a16="http://schemas.microsoft.com/office/drawing/2014/main" id="{194A30FD-B264-F777-4EC4-19F775ACFA50}"/>
                </a:ext>
              </a:extLst>
            </p:cNvPr>
            <p:cNvSpPr/>
            <p:nvPr/>
          </p:nvSpPr>
          <p:spPr>
            <a:xfrm>
              <a:off x="38100" y="38089"/>
              <a:ext cx="7391400" cy="701467"/>
            </a:xfrm>
            <a:prstGeom prst="rect">
              <a:avLst/>
            </a:prstGeom>
          </p:spPr>
          <p:style>
            <a:lnRef idx="0">
              <a:scrgbClr r="0" g="0" b="0"/>
            </a:lnRef>
            <a:fillRef idx="0">
              <a:scrgbClr r="0" g="0" b="0"/>
            </a:fillRef>
            <a:effectRef idx="0">
              <a:scrgbClr r="0" g="0" b="0"/>
            </a:effectRef>
            <a:fontRef idx="minor">
              <a:schemeClr val="lt1"/>
            </a:fontRef>
          </p:style>
          <p:txBody>
            <a:bodyPr tIns="91440" bIns="91440" spcCol="1270" anchor="ctr"/>
            <a:lstStyle/>
            <a:p>
              <a:pPr defTabSz="1066800">
                <a:lnSpc>
                  <a:spcPct val="90000"/>
                </a:lnSpc>
                <a:spcAft>
                  <a:spcPct val="35000"/>
                </a:spcAft>
                <a:defRPr/>
              </a:pPr>
              <a:endParaRPr lang="es-ES" sz="2000" b="1" dirty="0">
                <a:solidFill>
                  <a:srgbClr val="FF0000"/>
                </a:solidFill>
              </a:endParaRPr>
            </a:p>
          </p:txBody>
        </p:sp>
      </p:grpSp>
      <p:sp>
        <p:nvSpPr>
          <p:cNvPr id="12" name="2 Rectángulo">
            <a:extLst>
              <a:ext uri="{FF2B5EF4-FFF2-40B4-BE49-F238E27FC236}">
                <a16:creationId xmlns:a16="http://schemas.microsoft.com/office/drawing/2014/main" id="{8BC60AA9-F2CC-1BC5-C4CB-556995CA39AC}"/>
              </a:ext>
            </a:extLst>
          </p:cNvPr>
          <p:cNvSpPr>
            <a:spLocks noChangeArrowheads="1"/>
          </p:cNvSpPr>
          <p:nvPr/>
        </p:nvSpPr>
        <p:spPr bwMode="auto">
          <a:xfrm>
            <a:off x="1547813" y="347663"/>
            <a:ext cx="495481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D6EF2C"/>
              </a:buClr>
              <a:buChar char="&gt;"/>
              <a:defRPr sz="1400">
                <a:solidFill>
                  <a:srgbClr val="575757"/>
                </a:solidFill>
                <a:latin typeface="Arial" charset="0"/>
                <a:ea typeface="ＭＳ Ｐゴシック" pitchFamily="34" charset="-128"/>
              </a:defRPr>
            </a:lvl1pPr>
            <a:lvl2pPr marL="742950" indent="-285750" eaLnBrk="0" hangingPunct="0">
              <a:spcBef>
                <a:spcPct val="20000"/>
              </a:spcBef>
              <a:buChar char="–"/>
              <a:defRPr sz="1400">
                <a:solidFill>
                  <a:schemeClr val="tx1"/>
                </a:solidFill>
                <a:latin typeface="Arial" charset="0"/>
                <a:ea typeface="ＭＳ Ｐゴシック" pitchFamily="34" charset="-128"/>
              </a:defRPr>
            </a:lvl2pPr>
            <a:lvl3pPr marL="1143000" indent="-228600" eaLnBrk="0" hangingPunct="0">
              <a:spcBef>
                <a:spcPct val="20000"/>
              </a:spcBef>
              <a:buChar char="•"/>
              <a:defRPr sz="1400">
                <a:solidFill>
                  <a:schemeClr val="tx1"/>
                </a:solidFill>
                <a:latin typeface="Arial" charset="0"/>
                <a:ea typeface="ＭＳ Ｐゴシック" pitchFamily="34" charset="-128"/>
              </a:defRPr>
            </a:lvl3pPr>
            <a:lvl4pPr marL="1600200" indent="-228600" eaLnBrk="0" hangingPunct="0">
              <a:spcBef>
                <a:spcPct val="20000"/>
              </a:spcBef>
              <a:buChar char="–"/>
              <a:defRPr sz="1400">
                <a:solidFill>
                  <a:schemeClr val="tx1"/>
                </a:solidFill>
                <a:latin typeface="Arial" charset="0"/>
                <a:ea typeface="ＭＳ Ｐゴシック" pitchFamily="34" charset="-128"/>
              </a:defRPr>
            </a:lvl4pPr>
            <a:lvl5pPr marL="2057400" indent="-228600" eaLnBrk="0" hangingPunct="0">
              <a:spcBef>
                <a:spcPct val="20000"/>
              </a:spcBef>
              <a:buChar char="»"/>
              <a:defRPr sz="14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9pPr>
          </a:lstStyle>
          <a:p>
            <a:pPr eaLnBrk="1" hangingPunct="1">
              <a:spcBef>
                <a:spcPct val="0"/>
              </a:spcBef>
              <a:buClrTx/>
              <a:buFontTx/>
              <a:buNone/>
            </a:pPr>
            <a:r>
              <a:rPr lang="es-ES" altLang="es-ES" sz="2400" dirty="0">
                <a:solidFill>
                  <a:schemeClr val="tx1"/>
                </a:solidFill>
              </a:rPr>
              <a:t>La nueva PAC: Pago redistributivo </a:t>
            </a:r>
          </a:p>
        </p:txBody>
      </p:sp>
      <p:sp>
        <p:nvSpPr>
          <p:cNvPr id="2" name="2 Rectángulo">
            <a:extLst>
              <a:ext uri="{FF2B5EF4-FFF2-40B4-BE49-F238E27FC236}">
                <a16:creationId xmlns:a16="http://schemas.microsoft.com/office/drawing/2014/main" id="{572F9806-B4AD-56D2-AE08-9CBF6BF52EF0}"/>
              </a:ext>
            </a:extLst>
          </p:cNvPr>
          <p:cNvSpPr/>
          <p:nvPr/>
        </p:nvSpPr>
        <p:spPr>
          <a:xfrm>
            <a:off x="3238865" y="1988570"/>
            <a:ext cx="5112569" cy="21602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aphicFrame>
        <p:nvGraphicFramePr>
          <p:cNvPr id="4" name="Tabla 4">
            <a:extLst>
              <a:ext uri="{FF2B5EF4-FFF2-40B4-BE49-F238E27FC236}">
                <a16:creationId xmlns:a16="http://schemas.microsoft.com/office/drawing/2014/main" id="{032EFDB5-CB88-0802-3A1A-603FC316EAF0}"/>
              </a:ext>
            </a:extLst>
          </p:cNvPr>
          <p:cNvGraphicFramePr>
            <a:graphicFrameLocks/>
          </p:cNvGraphicFramePr>
          <p:nvPr>
            <p:extLst>
              <p:ext uri="{D42A27DB-BD31-4B8C-83A1-F6EECF244321}">
                <p14:modId xmlns:p14="http://schemas.microsoft.com/office/powerpoint/2010/main" val="4211366772"/>
              </p:ext>
            </p:extLst>
          </p:nvPr>
        </p:nvGraphicFramePr>
        <p:xfrm>
          <a:off x="611560" y="2848294"/>
          <a:ext cx="8229600" cy="3708400"/>
        </p:xfrm>
        <a:graphic>
          <a:graphicData uri="http://schemas.openxmlformats.org/drawingml/2006/table">
            <a:tbl>
              <a:tblPr firstRow="1" bandRow="1">
                <a:tableStyleId>{5C22544A-7EE6-4342-B048-85BDC9FD1C3A}</a:tableStyleId>
              </a:tblPr>
              <a:tblGrid>
                <a:gridCol w="2448272">
                  <a:extLst>
                    <a:ext uri="{9D8B030D-6E8A-4147-A177-3AD203B41FA5}">
                      <a16:colId xmlns:a16="http://schemas.microsoft.com/office/drawing/2014/main" val="3305703122"/>
                    </a:ext>
                  </a:extLst>
                </a:gridCol>
                <a:gridCol w="2088232">
                  <a:extLst>
                    <a:ext uri="{9D8B030D-6E8A-4147-A177-3AD203B41FA5}">
                      <a16:colId xmlns:a16="http://schemas.microsoft.com/office/drawing/2014/main" val="4272248439"/>
                    </a:ext>
                  </a:extLst>
                </a:gridCol>
                <a:gridCol w="1944216">
                  <a:extLst>
                    <a:ext uri="{9D8B030D-6E8A-4147-A177-3AD203B41FA5}">
                      <a16:colId xmlns:a16="http://schemas.microsoft.com/office/drawing/2014/main" val="2750286189"/>
                    </a:ext>
                  </a:extLst>
                </a:gridCol>
                <a:gridCol w="1748880">
                  <a:extLst>
                    <a:ext uri="{9D8B030D-6E8A-4147-A177-3AD203B41FA5}">
                      <a16:colId xmlns:a16="http://schemas.microsoft.com/office/drawing/2014/main" val="3600647389"/>
                    </a:ext>
                  </a:extLst>
                </a:gridCol>
              </a:tblGrid>
              <a:tr h="370840">
                <a:tc>
                  <a:txBody>
                    <a:bodyPr/>
                    <a:lstStyle/>
                    <a:p>
                      <a:endParaRPr lang="es-ES" dirty="0"/>
                    </a:p>
                  </a:txBody>
                  <a:tcPr/>
                </a:tc>
                <a:tc>
                  <a:txBody>
                    <a:bodyPr/>
                    <a:lstStyle/>
                    <a:p>
                      <a:r>
                        <a:rPr lang="es-ES" dirty="0"/>
                        <a:t>TRAMO 1</a:t>
                      </a:r>
                    </a:p>
                  </a:txBody>
                  <a:tcPr/>
                </a:tc>
                <a:tc>
                  <a:txBody>
                    <a:bodyPr/>
                    <a:lstStyle/>
                    <a:p>
                      <a:r>
                        <a:rPr lang="es-ES" dirty="0"/>
                        <a:t>TRAMO 2</a:t>
                      </a:r>
                    </a:p>
                  </a:txBody>
                  <a:tcPr/>
                </a:tc>
                <a:tc>
                  <a:txBody>
                    <a:bodyPr/>
                    <a:lstStyle/>
                    <a:p>
                      <a:r>
                        <a:rPr lang="es-ES" dirty="0"/>
                        <a:t>TRAMO 3</a:t>
                      </a:r>
                    </a:p>
                  </a:txBody>
                  <a:tcPr/>
                </a:tc>
                <a:extLst>
                  <a:ext uri="{0D108BD9-81ED-4DB2-BD59-A6C34878D82A}">
                    <a16:rowId xmlns:a16="http://schemas.microsoft.com/office/drawing/2014/main" val="1355157615"/>
                  </a:ext>
                </a:extLst>
              </a:tr>
              <a:tr h="370840">
                <a:tc>
                  <a:txBody>
                    <a:bodyPr/>
                    <a:lstStyle/>
                    <a:p>
                      <a:r>
                        <a:rPr lang="es-ES" dirty="0"/>
                        <a:t>TRAMO (Has)</a:t>
                      </a:r>
                    </a:p>
                  </a:txBody>
                  <a:tcPr/>
                </a:tc>
                <a:tc>
                  <a:txBody>
                    <a:bodyPr/>
                    <a:lstStyle/>
                    <a:p>
                      <a:pPr algn="ctr"/>
                      <a:r>
                        <a:rPr lang="es-ES" dirty="0"/>
                        <a:t>0 - 10,83 has</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 dirty="0"/>
                        <a:t>10,84 – 71,66 has</a:t>
                      </a:r>
                    </a:p>
                  </a:txBody>
                  <a:tcPr/>
                </a:tc>
                <a:tc>
                  <a:txBody>
                    <a:bodyPr/>
                    <a:lstStyle/>
                    <a:p>
                      <a:pPr algn="ctr"/>
                      <a:r>
                        <a:rPr lang="es-ES" dirty="0"/>
                        <a:t>71,67 – 500 has</a:t>
                      </a:r>
                    </a:p>
                  </a:txBody>
                  <a:tcPr/>
                </a:tc>
                <a:extLst>
                  <a:ext uri="{0D108BD9-81ED-4DB2-BD59-A6C34878D82A}">
                    <a16:rowId xmlns:a16="http://schemas.microsoft.com/office/drawing/2014/main" val="1318399035"/>
                  </a:ext>
                </a:extLst>
              </a:tr>
              <a:tr h="370840">
                <a:tc>
                  <a:txBody>
                    <a:bodyPr/>
                    <a:lstStyle/>
                    <a:p>
                      <a:r>
                        <a:rPr lang="es-ES" dirty="0"/>
                        <a:t>Nº has en el tramo </a:t>
                      </a:r>
                      <a:r>
                        <a:rPr lang="es-ES" sz="1400" dirty="0"/>
                        <a:t>(Has)</a:t>
                      </a:r>
                      <a:endParaRPr lang="es-ES" dirty="0"/>
                    </a:p>
                  </a:txBody>
                  <a:tcPr/>
                </a:tc>
                <a:tc>
                  <a:txBody>
                    <a:bodyPr/>
                    <a:lstStyle/>
                    <a:p>
                      <a:pPr algn="ctr"/>
                      <a:r>
                        <a:rPr lang="es-ES" dirty="0"/>
                        <a:t>10,83</a:t>
                      </a:r>
                    </a:p>
                  </a:txBody>
                  <a:tcPr/>
                </a:tc>
                <a:tc>
                  <a:txBody>
                    <a:bodyPr/>
                    <a:lstStyle/>
                    <a:p>
                      <a:pPr algn="ctr"/>
                      <a:r>
                        <a:rPr lang="es-ES" dirty="0"/>
                        <a:t>60,83</a:t>
                      </a:r>
                    </a:p>
                  </a:txBody>
                  <a:tcPr/>
                </a:tc>
                <a:tc>
                  <a:txBody>
                    <a:bodyPr/>
                    <a:lstStyle/>
                    <a:p>
                      <a:pPr algn="ctr"/>
                      <a:r>
                        <a:rPr lang="es-ES" dirty="0"/>
                        <a:t>428,34</a:t>
                      </a:r>
                    </a:p>
                  </a:txBody>
                  <a:tcPr/>
                </a:tc>
                <a:extLst>
                  <a:ext uri="{0D108BD9-81ED-4DB2-BD59-A6C34878D82A}">
                    <a16:rowId xmlns:a16="http://schemas.microsoft.com/office/drawing/2014/main" val="1097536732"/>
                  </a:ext>
                </a:extLst>
              </a:tr>
              <a:tr h="370840">
                <a:tc>
                  <a:txBody>
                    <a:bodyPr/>
                    <a:lstStyle/>
                    <a:p>
                      <a:r>
                        <a:rPr lang="es-ES" dirty="0"/>
                        <a:t>Ayuda básica ABRS </a:t>
                      </a:r>
                      <a:r>
                        <a:rPr lang="es-ES" sz="1400" dirty="0"/>
                        <a:t>(€/ha)</a:t>
                      </a:r>
                      <a:endParaRPr lang="es-ES" dirty="0"/>
                    </a:p>
                  </a:txBody>
                  <a:tcPr/>
                </a:tc>
                <a:tc>
                  <a:txBody>
                    <a:bodyPr/>
                    <a:lstStyle/>
                    <a:p>
                      <a:pPr algn="ctr"/>
                      <a:r>
                        <a:rPr lang="es-ES" dirty="0"/>
                        <a:t>97,64</a:t>
                      </a:r>
                    </a:p>
                  </a:txBody>
                  <a:tcPr/>
                </a:tc>
                <a:tc>
                  <a:txBody>
                    <a:bodyPr/>
                    <a:lstStyle/>
                    <a:p>
                      <a:pPr algn="ctr"/>
                      <a:r>
                        <a:rPr lang="es-ES" dirty="0"/>
                        <a:t>97,64</a:t>
                      </a:r>
                    </a:p>
                  </a:txBody>
                  <a:tcPr/>
                </a:tc>
                <a:tc>
                  <a:txBody>
                    <a:bodyPr/>
                    <a:lstStyle/>
                    <a:p>
                      <a:pPr algn="ctr"/>
                      <a:r>
                        <a:rPr lang="es-ES" dirty="0"/>
                        <a:t>97,64</a:t>
                      </a:r>
                    </a:p>
                  </a:txBody>
                  <a:tcPr/>
                </a:tc>
                <a:extLst>
                  <a:ext uri="{0D108BD9-81ED-4DB2-BD59-A6C34878D82A}">
                    <a16:rowId xmlns:a16="http://schemas.microsoft.com/office/drawing/2014/main" val="3346021156"/>
                  </a:ext>
                </a:extLst>
              </a:tr>
              <a:tr h="370840">
                <a:tc>
                  <a:txBody>
                    <a:bodyPr/>
                    <a:lstStyle/>
                    <a:p>
                      <a:r>
                        <a:rPr lang="es-ES" dirty="0"/>
                        <a:t>Pago Redistributivo</a:t>
                      </a:r>
                      <a:r>
                        <a:rPr lang="es-ES" sz="1400" dirty="0"/>
                        <a:t>(€/ha)</a:t>
                      </a:r>
                      <a:endParaRPr lang="es-ES" dirty="0"/>
                    </a:p>
                  </a:txBody>
                  <a:tcPr/>
                </a:tc>
                <a:tc>
                  <a:txBody>
                    <a:bodyPr/>
                    <a:lstStyle/>
                    <a:p>
                      <a:pPr algn="ctr"/>
                      <a:r>
                        <a:rPr lang="es-ES" dirty="0"/>
                        <a:t>19,53</a:t>
                      </a:r>
                    </a:p>
                  </a:txBody>
                  <a:tcPr/>
                </a:tc>
                <a:tc>
                  <a:txBody>
                    <a:bodyPr/>
                    <a:lstStyle/>
                    <a:p>
                      <a:pPr algn="ctr"/>
                      <a:r>
                        <a:rPr lang="es-ES" dirty="0"/>
                        <a:t>39,06</a:t>
                      </a:r>
                    </a:p>
                  </a:txBody>
                  <a:tcPr/>
                </a:tc>
                <a:tc>
                  <a:txBody>
                    <a:bodyPr/>
                    <a:lstStyle/>
                    <a:p>
                      <a:pPr algn="ctr"/>
                      <a:r>
                        <a:rPr lang="es-ES" dirty="0"/>
                        <a:t>0</a:t>
                      </a:r>
                    </a:p>
                  </a:txBody>
                  <a:tcPr/>
                </a:tc>
                <a:extLst>
                  <a:ext uri="{0D108BD9-81ED-4DB2-BD59-A6C34878D82A}">
                    <a16:rowId xmlns:a16="http://schemas.microsoft.com/office/drawing/2014/main" val="1184498612"/>
                  </a:ext>
                </a:extLst>
              </a:tr>
              <a:tr h="370840">
                <a:tc>
                  <a:txBody>
                    <a:bodyPr/>
                    <a:lstStyle/>
                    <a:p>
                      <a:r>
                        <a:rPr lang="es-ES" dirty="0"/>
                        <a:t>Total </a:t>
                      </a:r>
                      <a:r>
                        <a:rPr lang="es-ES" sz="1400" dirty="0"/>
                        <a:t>(€/ha)</a:t>
                      </a:r>
                    </a:p>
                  </a:txBody>
                  <a:tcPr/>
                </a:tc>
                <a:tc>
                  <a:txBody>
                    <a:bodyPr/>
                    <a:lstStyle/>
                    <a:p>
                      <a:pPr algn="ctr"/>
                      <a:r>
                        <a:rPr lang="es-ES" dirty="0"/>
                        <a:t>117,17</a:t>
                      </a:r>
                    </a:p>
                  </a:txBody>
                  <a:tcPr/>
                </a:tc>
                <a:tc>
                  <a:txBody>
                    <a:bodyPr/>
                    <a:lstStyle/>
                    <a:p>
                      <a:pPr algn="ctr"/>
                      <a:r>
                        <a:rPr lang="es-ES" dirty="0"/>
                        <a:t>136,70</a:t>
                      </a:r>
                    </a:p>
                  </a:txBody>
                  <a:tcPr/>
                </a:tc>
                <a:tc>
                  <a:txBody>
                    <a:bodyPr/>
                    <a:lstStyle/>
                    <a:p>
                      <a:pPr algn="ctr"/>
                      <a:r>
                        <a:rPr lang="es-ES" dirty="0"/>
                        <a:t>97,64</a:t>
                      </a:r>
                    </a:p>
                  </a:txBody>
                  <a:tcPr/>
                </a:tc>
                <a:extLst>
                  <a:ext uri="{0D108BD9-81ED-4DB2-BD59-A6C34878D82A}">
                    <a16:rowId xmlns:a16="http://schemas.microsoft.com/office/drawing/2014/main" val="3994595338"/>
                  </a:ext>
                </a:extLst>
              </a:tr>
              <a:tr h="370840">
                <a:tc>
                  <a:txBody>
                    <a:bodyPr/>
                    <a:lstStyle/>
                    <a:p>
                      <a:r>
                        <a:rPr lang="es-ES" dirty="0"/>
                        <a:t>Total por tramo </a:t>
                      </a:r>
                      <a:r>
                        <a:rPr lang="es-ES" sz="1400" dirty="0"/>
                        <a:t>(€)</a:t>
                      </a:r>
                      <a:endParaRPr lang="es-ES" dirty="0"/>
                    </a:p>
                  </a:txBody>
                  <a:tcPr/>
                </a:tc>
                <a:tc>
                  <a:txBody>
                    <a:bodyPr/>
                    <a:lstStyle/>
                    <a:p>
                      <a:pPr algn="ctr"/>
                      <a:r>
                        <a:rPr lang="es-ES" dirty="0"/>
                        <a:t>1268,95</a:t>
                      </a:r>
                    </a:p>
                  </a:txBody>
                  <a:tcPr/>
                </a:tc>
                <a:tc>
                  <a:txBody>
                    <a:bodyPr/>
                    <a:lstStyle/>
                    <a:p>
                      <a:pPr algn="ctr"/>
                      <a:r>
                        <a:rPr lang="es-ES" dirty="0"/>
                        <a:t>8315,46</a:t>
                      </a:r>
                    </a:p>
                  </a:txBody>
                  <a:tcPr/>
                </a:tc>
                <a:tc>
                  <a:txBody>
                    <a:bodyPr/>
                    <a:lstStyle/>
                    <a:p>
                      <a:pPr algn="ctr"/>
                      <a:r>
                        <a:rPr lang="es-ES" dirty="0"/>
                        <a:t>41823,12</a:t>
                      </a:r>
                    </a:p>
                  </a:txBody>
                  <a:tcPr/>
                </a:tc>
                <a:extLst>
                  <a:ext uri="{0D108BD9-81ED-4DB2-BD59-A6C34878D82A}">
                    <a16:rowId xmlns:a16="http://schemas.microsoft.com/office/drawing/2014/main" val="3482388380"/>
                  </a:ext>
                </a:extLst>
              </a:tr>
              <a:tr h="370840">
                <a:tc>
                  <a:txBody>
                    <a:bodyPr/>
                    <a:lstStyle/>
                    <a:p>
                      <a:r>
                        <a:rPr lang="es-ES" dirty="0"/>
                        <a:t>Suma de tramos </a:t>
                      </a:r>
                      <a:r>
                        <a:rPr lang="es-ES" sz="1400" dirty="0"/>
                        <a:t>(€)</a:t>
                      </a:r>
                      <a:endParaRPr lang="es-ES" dirty="0"/>
                    </a:p>
                  </a:txBody>
                  <a:tcPr/>
                </a:tc>
                <a:tc gridSpan="3">
                  <a:txBody>
                    <a:bodyPr/>
                    <a:lstStyle/>
                    <a:p>
                      <a:pPr algn="ctr"/>
                      <a:r>
                        <a:rPr lang="es-ES" dirty="0"/>
                        <a:t>51407,53</a:t>
                      </a:r>
                    </a:p>
                  </a:txBody>
                  <a:tcPr/>
                </a:tc>
                <a:tc hMerge="1">
                  <a:txBody>
                    <a:bodyPr/>
                    <a:lstStyle/>
                    <a:p>
                      <a:endParaRPr lang="es-ES" dirty="0"/>
                    </a:p>
                  </a:txBody>
                  <a:tcPr/>
                </a:tc>
                <a:tc hMerge="1">
                  <a:txBody>
                    <a:bodyPr/>
                    <a:lstStyle/>
                    <a:p>
                      <a:pPr algn="ctr"/>
                      <a:endParaRPr lang="es-ES" dirty="0"/>
                    </a:p>
                  </a:txBody>
                  <a:tcPr/>
                </a:tc>
                <a:extLst>
                  <a:ext uri="{0D108BD9-81ED-4DB2-BD59-A6C34878D82A}">
                    <a16:rowId xmlns:a16="http://schemas.microsoft.com/office/drawing/2014/main" val="3400219985"/>
                  </a:ext>
                </a:extLst>
              </a:tr>
              <a:tr h="370840">
                <a:tc>
                  <a:txBody>
                    <a:bodyPr/>
                    <a:lstStyle/>
                    <a:p>
                      <a:r>
                        <a:rPr lang="es-ES" dirty="0"/>
                        <a:t>Total entre total de has</a:t>
                      </a:r>
                    </a:p>
                  </a:txBody>
                  <a:tcPr/>
                </a:tc>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 dirty="0"/>
                        <a:t>102,81 (€/ha) </a:t>
                      </a:r>
                      <a:r>
                        <a:rPr lang="es-ES" sz="1400" dirty="0"/>
                        <a:t>= 51407,53 € / 500 has</a:t>
                      </a:r>
                      <a:endParaRPr lang="es-ES" dirty="0"/>
                    </a:p>
                  </a:txBody>
                  <a:tcPr/>
                </a:tc>
                <a:tc hMerge="1">
                  <a:txBody>
                    <a:bodyPr/>
                    <a:lstStyle/>
                    <a:p>
                      <a:endParaRPr lang="es-ES" dirty="0"/>
                    </a:p>
                  </a:txBody>
                  <a:tcPr/>
                </a:tc>
                <a:tc hMerge="1">
                  <a:txBody>
                    <a:bodyPr/>
                    <a:lstStyle/>
                    <a:p>
                      <a:endParaRPr lang="es-ES" dirty="0"/>
                    </a:p>
                  </a:txBody>
                  <a:tcPr/>
                </a:tc>
                <a:extLst>
                  <a:ext uri="{0D108BD9-81ED-4DB2-BD59-A6C34878D82A}">
                    <a16:rowId xmlns:a16="http://schemas.microsoft.com/office/drawing/2014/main" val="4213605743"/>
                  </a:ext>
                </a:extLst>
              </a:tr>
              <a:tr h="370840">
                <a:tc>
                  <a:txBody>
                    <a:bodyPr/>
                    <a:lstStyle/>
                    <a:p>
                      <a:r>
                        <a:rPr lang="es-ES" dirty="0"/>
                        <a:t>% de pago</a:t>
                      </a:r>
                    </a:p>
                  </a:txBody>
                  <a:tcPr/>
                </a:tc>
                <a:tc gridSpan="3">
                  <a:txBody>
                    <a:bodyPr/>
                    <a:lstStyle/>
                    <a:p>
                      <a:pPr algn="ctr"/>
                      <a:r>
                        <a:rPr lang="es-ES" dirty="0"/>
                        <a:t>87,8 % </a:t>
                      </a:r>
                      <a:r>
                        <a:rPr lang="es-ES" sz="1400" kern="1200" dirty="0">
                          <a:solidFill>
                            <a:schemeClr val="dk1"/>
                          </a:solidFill>
                          <a:latin typeface="+mn-lt"/>
                          <a:ea typeface="+mn-ea"/>
                          <a:cs typeface="+mn-cs"/>
                        </a:rPr>
                        <a:t>= 102,81/117,17</a:t>
                      </a:r>
                    </a:p>
                  </a:txBody>
                  <a:tcPr/>
                </a:tc>
                <a:tc hMerge="1">
                  <a:txBody>
                    <a:bodyPr/>
                    <a:lstStyle/>
                    <a:p>
                      <a:endParaRPr lang="es-ES"/>
                    </a:p>
                  </a:txBody>
                  <a:tcPr/>
                </a:tc>
                <a:tc hMerge="1">
                  <a:txBody>
                    <a:bodyPr/>
                    <a:lstStyle/>
                    <a:p>
                      <a:endParaRPr lang="es-ES" dirty="0"/>
                    </a:p>
                  </a:txBody>
                  <a:tcPr/>
                </a:tc>
                <a:extLst>
                  <a:ext uri="{0D108BD9-81ED-4DB2-BD59-A6C34878D82A}">
                    <a16:rowId xmlns:a16="http://schemas.microsoft.com/office/drawing/2014/main" val="763605805"/>
                  </a:ext>
                </a:extLst>
              </a:tr>
            </a:tbl>
          </a:graphicData>
        </a:graphic>
      </p:graphicFrame>
      <p:sp>
        <p:nvSpPr>
          <p:cNvPr id="5" name="Marcador de contenido 2">
            <a:extLst>
              <a:ext uri="{FF2B5EF4-FFF2-40B4-BE49-F238E27FC236}">
                <a16:creationId xmlns:a16="http://schemas.microsoft.com/office/drawing/2014/main" id="{43EFE0CA-F475-FA1A-FEED-9FEB787697EB}"/>
              </a:ext>
            </a:extLst>
          </p:cNvPr>
          <p:cNvSpPr txBox="1">
            <a:spLocks/>
          </p:cNvSpPr>
          <p:nvPr/>
        </p:nvSpPr>
        <p:spPr>
          <a:xfrm>
            <a:off x="1691681" y="2424668"/>
            <a:ext cx="6840759" cy="397726"/>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s-ES" sz="2000" dirty="0"/>
              <a:t>Ejemplo 1. Cálculo explotación de 500 has en región 2 de secano</a:t>
            </a:r>
          </a:p>
        </p:txBody>
      </p:sp>
    </p:spTree>
    <p:extLst>
      <p:ext uri="{BB962C8B-B14F-4D97-AF65-F5344CB8AC3E}">
        <p14:creationId xmlns:p14="http://schemas.microsoft.com/office/powerpoint/2010/main" val="12637105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F7C17E53-97CA-B2C6-B371-9596D5E930E8}"/>
              </a:ext>
            </a:extLst>
          </p:cNvPr>
          <p:cNvSpPr>
            <a:spLocks noGrp="1"/>
          </p:cNvSpPr>
          <p:nvPr>
            <p:ph idx="1"/>
          </p:nvPr>
        </p:nvSpPr>
        <p:spPr>
          <a:xfrm>
            <a:off x="1979713" y="1004889"/>
            <a:ext cx="5988148" cy="407888"/>
          </a:xfrm>
        </p:spPr>
        <p:txBody>
          <a:bodyPr>
            <a:normAutofit/>
          </a:bodyPr>
          <a:lstStyle/>
          <a:p>
            <a:pPr marL="0" indent="0">
              <a:buNone/>
            </a:pPr>
            <a:r>
              <a:rPr lang="es-ES" sz="2000" dirty="0"/>
              <a:t>Valor medio regional (VMR) de la ABRS y PR para </a:t>
            </a:r>
            <a:r>
              <a:rPr lang="es-ES" sz="2000" b="1" dirty="0">
                <a:solidFill>
                  <a:srgbClr val="FF0000"/>
                </a:solidFill>
              </a:rPr>
              <a:t>2027</a:t>
            </a:r>
            <a:endParaRPr lang="es-ES" sz="2000" dirty="0"/>
          </a:p>
        </p:txBody>
      </p:sp>
      <p:pic>
        <p:nvPicPr>
          <p:cNvPr id="8" name="3 Imagen">
            <a:extLst>
              <a:ext uri="{FF2B5EF4-FFF2-40B4-BE49-F238E27FC236}">
                <a16:creationId xmlns:a16="http://schemas.microsoft.com/office/drawing/2014/main" id="{D652AF65-F7CA-DBEE-EBDD-217E479EA32F}"/>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510542" y="5949280"/>
            <a:ext cx="1572892" cy="496636"/>
          </a:xfrm>
          <a:prstGeom prst="rect">
            <a:avLst/>
          </a:prstGeom>
        </p:spPr>
      </p:pic>
      <p:grpSp>
        <p:nvGrpSpPr>
          <p:cNvPr id="9" name="2 Grupo">
            <a:extLst>
              <a:ext uri="{FF2B5EF4-FFF2-40B4-BE49-F238E27FC236}">
                <a16:creationId xmlns:a16="http://schemas.microsoft.com/office/drawing/2014/main" id="{A88B9849-8725-D66A-76A3-01642FB1E2AF}"/>
              </a:ext>
            </a:extLst>
          </p:cNvPr>
          <p:cNvGrpSpPr>
            <a:grpSpLocks/>
          </p:cNvGrpSpPr>
          <p:nvPr/>
        </p:nvGrpSpPr>
        <p:grpSpPr bwMode="auto">
          <a:xfrm>
            <a:off x="1258888" y="188913"/>
            <a:ext cx="7467600" cy="777875"/>
            <a:chOff x="0" y="0"/>
            <a:chExt cx="7467600" cy="777644"/>
          </a:xfrm>
        </p:grpSpPr>
        <p:sp>
          <p:nvSpPr>
            <p:cNvPr id="10" name="4 Rectángulo redondeado">
              <a:extLst>
                <a:ext uri="{FF2B5EF4-FFF2-40B4-BE49-F238E27FC236}">
                  <a16:creationId xmlns:a16="http://schemas.microsoft.com/office/drawing/2014/main" id="{2016A2DE-B253-03A4-1D54-8975F2A04603}"/>
                </a:ext>
              </a:extLst>
            </p:cNvPr>
            <p:cNvSpPr/>
            <p:nvPr/>
          </p:nvSpPr>
          <p:spPr>
            <a:xfrm>
              <a:off x="0" y="0"/>
              <a:ext cx="7467600" cy="777644"/>
            </a:xfrm>
            <a:prstGeom prst="roundRect">
              <a:avLst/>
            </a:prstGeom>
            <a:solidFill>
              <a:srgbClr val="BED6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1" name="5 Rectángulo">
              <a:extLst>
                <a:ext uri="{FF2B5EF4-FFF2-40B4-BE49-F238E27FC236}">
                  <a16:creationId xmlns:a16="http://schemas.microsoft.com/office/drawing/2014/main" id="{194A30FD-B264-F777-4EC4-19F775ACFA50}"/>
                </a:ext>
              </a:extLst>
            </p:cNvPr>
            <p:cNvSpPr/>
            <p:nvPr/>
          </p:nvSpPr>
          <p:spPr>
            <a:xfrm>
              <a:off x="38100" y="38089"/>
              <a:ext cx="7391400" cy="701467"/>
            </a:xfrm>
            <a:prstGeom prst="rect">
              <a:avLst/>
            </a:prstGeom>
          </p:spPr>
          <p:style>
            <a:lnRef idx="0">
              <a:scrgbClr r="0" g="0" b="0"/>
            </a:lnRef>
            <a:fillRef idx="0">
              <a:scrgbClr r="0" g="0" b="0"/>
            </a:fillRef>
            <a:effectRef idx="0">
              <a:scrgbClr r="0" g="0" b="0"/>
            </a:effectRef>
            <a:fontRef idx="minor">
              <a:schemeClr val="lt1"/>
            </a:fontRef>
          </p:style>
          <p:txBody>
            <a:bodyPr tIns="91440" bIns="91440" spcCol="1270" anchor="ctr"/>
            <a:lstStyle/>
            <a:p>
              <a:pPr defTabSz="1066800">
                <a:lnSpc>
                  <a:spcPct val="90000"/>
                </a:lnSpc>
                <a:spcAft>
                  <a:spcPct val="35000"/>
                </a:spcAft>
                <a:defRPr/>
              </a:pPr>
              <a:endParaRPr lang="es-ES" sz="2000" b="1" dirty="0">
                <a:solidFill>
                  <a:srgbClr val="FF0000"/>
                </a:solidFill>
              </a:endParaRPr>
            </a:p>
          </p:txBody>
        </p:sp>
      </p:grpSp>
      <p:sp>
        <p:nvSpPr>
          <p:cNvPr id="12" name="2 Rectángulo">
            <a:extLst>
              <a:ext uri="{FF2B5EF4-FFF2-40B4-BE49-F238E27FC236}">
                <a16:creationId xmlns:a16="http://schemas.microsoft.com/office/drawing/2014/main" id="{8BC60AA9-F2CC-1BC5-C4CB-556995CA39AC}"/>
              </a:ext>
            </a:extLst>
          </p:cNvPr>
          <p:cNvSpPr>
            <a:spLocks noChangeArrowheads="1"/>
          </p:cNvSpPr>
          <p:nvPr/>
        </p:nvSpPr>
        <p:spPr bwMode="auto">
          <a:xfrm>
            <a:off x="1547813" y="347663"/>
            <a:ext cx="495481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D6EF2C"/>
              </a:buClr>
              <a:buChar char="&gt;"/>
              <a:defRPr sz="1400">
                <a:solidFill>
                  <a:srgbClr val="575757"/>
                </a:solidFill>
                <a:latin typeface="Arial" charset="0"/>
                <a:ea typeface="ＭＳ Ｐゴシック" pitchFamily="34" charset="-128"/>
              </a:defRPr>
            </a:lvl1pPr>
            <a:lvl2pPr marL="742950" indent="-285750" eaLnBrk="0" hangingPunct="0">
              <a:spcBef>
                <a:spcPct val="20000"/>
              </a:spcBef>
              <a:buChar char="–"/>
              <a:defRPr sz="1400">
                <a:solidFill>
                  <a:schemeClr val="tx1"/>
                </a:solidFill>
                <a:latin typeface="Arial" charset="0"/>
                <a:ea typeface="ＭＳ Ｐゴシック" pitchFamily="34" charset="-128"/>
              </a:defRPr>
            </a:lvl2pPr>
            <a:lvl3pPr marL="1143000" indent="-228600" eaLnBrk="0" hangingPunct="0">
              <a:spcBef>
                <a:spcPct val="20000"/>
              </a:spcBef>
              <a:buChar char="•"/>
              <a:defRPr sz="1400">
                <a:solidFill>
                  <a:schemeClr val="tx1"/>
                </a:solidFill>
                <a:latin typeface="Arial" charset="0"/>
                <a:ea typeface="ＭＳ Ｐゴシック" pitchFamily="34" charset="-128"/>
              </a:defRPr>
            </a:lvl3pPr>
            <a:lvl4pPr marL="1600200" indent="-228600" eaLnBrk="0" hangingPunct="0">
              <a:spcBef>
                <a:spcPct val="20000"/>
              </a:spcBef>
              <a:buChar char="–"/>
              <a:defRPr sz="1400">
                <a:solidFill>
                  <a:schemeClr val="tx1"/>
                </a:solidFill>
                <a:latin typeface="Arial" charset="0"/>
                <a:ea typeface="ＭＳ Ｐゴシック" pitchFamily="34" charset="-128"/>
              </a:defRPr>
            </a:lvl4pPr>
            <a:lvl5pPr marL="2057400" indent="-228600" eaLnBrk="0" hangingPunct="0">
              <a:spcBef>
                <a:spcPct val="20000"/>
              </a:spcBef>
              <a:buChar char="»"/>
              <a:defRPr sz="14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9pPr>
          </a:lstStyle>
          <a:p>
            <a:pPr eaLnBrk="1" hangingPunct="1">
              <a:spcBef>
                <a:spcPct val="0"/>
              </a:spcBef>
              <a:buClrTx/>
              <a:buFontTx/>
              <a:buNone/>
            </a:pPr>
            <a:r>
              <a:rPr lang="es-ES" altLang="es-ES" sz="2400" dirty="0">
                <a:solidFill>
                  <a:schemeClr val="tx1"/>
                </a:solidFill>
              </a:rPr>
              <a:t>La nueva PAC: Pago redistributivo </a:t>
            </a:r>
          </a:p>
        </p:txBody>
      </p:sp>
      <p:pic>
        <p:nvPicPr>
          <p:cNvPr id="4" name="Imagen 3">
            <a:extLst>
              <a:ext uri="{FF2B5EF4-FFF2-40B4-BE49-F238E27FC236}">
                <a16:creationId xmlns:a16="http://schemas.microsoft.com/office/drawing/2014/main" id="{C091B587-7018-551E-2C7D-5FBE260C8AAF}"/>
              </a:ext>
            </a:extLst>
          </p:cNvPr>
          <p:cNvPicPr>
            <a:picLocks noChangeAspect="1"/>
          </p:cNvPicPr>
          <p:nvPr/>
        </p:nvPicPr>
        <p:blipFill rotWithShape="1">
          <a:blip r:embed="rId3"/>
          <a:srcRect l="20075" t="17801" r="24801" b="23400"/>
          <a:stretch/>
        </p:blipFill>
        <p:spPr>
          <a:xfrm>
            <a:off x="1312768" y="1322707"/>
            <a:ext cx="7512249" cy="4507350"/>
          </a:xfrm>
          <a:prstGeom prst="rect">
            <a:avLst/>
          </a:prstGeom>
        </p:spPr>
      </p:pic>
      <p:sp>
        <p:nvSpPr>
          <p:cNvPr id="2" name="2 Rectángulo">
            <a:extLst>
              <a:ext uri="{FF2B5EF4-FFF2-40B4-BE49-F238E27FC236}">
                <a16:creationId xmlns:a16="http://schemas.microsoft.com/office/drawing/2014/main" id="{572F9806-B4AD-56D2-AE08-9CBF6BF52EF0}"/>
              </a:ext>
            </a:extLst>
          </p:cNvPr>
          <p:cNvSpPr/>
          <p:nvPr/>
        </p:nvSpPr>
        <p:spPr>
          <a:xfrm>
            <a:off x="3192230" y="2060848"/>
            <a:ext cx="5572633" cy="14401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 name="Globo: línea doblada 4">
            <a:extLst>
              <a:ext uri="{FF2B5EF4-FFF2-40B4-BE49-F238E27FC236}">
                <a16:creationId xmlns:a16="http://schemas.microsoft.com/office/drawing/2014/main" id="{E7EE1D93-049E-CDB3-123C-6C9A291D15A9}"/>
              </a:ext>
            </a:extLst>
          </p:cNvPr>
          <p:cNvSpPr/>
          <p:nvPr/>
        </p:nvSpPr>
        <p:spPr>
          <a:xfrm>
            <a:off x="3192488" y="5923888"/>
            <a:ext cx="1800200" cy="681707"/>
          </a:xfrm>
          <a:prstGeom prst="borderCallout2">
            <a:avLst>
              <a:gd name="adj1" fmla="val 9634"/>
              <a:gd name="adj2" fmla="val 104598"/>
              <a:gd name="adj3" fmla="val 8332"/>
              <a:gd name="adj4" fmla="val 111058"/>
              <a:gd name="adj5" fmla="val -21635"/>
              <a:gd name="adj6" fmla="val 114330"/>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400" dirty="0">
                <a:solidFill>
                  <a:schemeClr val="tx1"/>
                </a:solidFill>
              </a:rPr>
              <a:t>Importe del VMR + PR (en el </a:t>
            </a:r>
            <a:r>
              <a:rPr lang="es-ES" sz="1400" b="1" dirty="0">
                <a:solidFill>
                  <a:schemeClr val="tx1"/>
                </a:solidFill>
              </a:rPr>
              <a:t>primer</a:t>
            </a:r>
            <a:r>
              <a:rPr lang="es-ES" sz="1400" dirty="0">
                <a:solidFill>
                  <a:schemeClr val="tx1"/>
                </a:solidFill>
              </a:rPr>
              <a:t> tramo de hectáreas)</a:t>
            </a:r>
          </a:p>
        </p:txBody>
      </p:sp>
      <p:sp>
        <p:nvSpPr>
          <p:cNvPr id="6" name="Globo: línea doblada 5">
            <a:extLst>
              <a:ext uri="{FF2B5EF4-FFF2-40B4-BE49-F238E27FC236}">
                <a16:creationId xmlns:a16="http://schemas.microsoft.com/office/drawing/2014/main" id="{30E50191-6C85-AB82-002A-7662BDC3A431}"/>
              </a:ext>
            </a:extLst>
          </p:cNvPr>
          <p:cNvSpPr/>
          <p:nvPr/>
        </p:nvSpPr>
        <p:spPr>
          <a:xfrm>
            <a:off x="6502631" y="5910904"/>
            <a:ext cx="1800200" cy="681707"/>
          </a:xfrm>
          <a:prstGeom prst="borderCallout2">
            <a:avLst>
              <a:gd name="adj1" fmla="val 9634"/>
              <a:gd name="adj2" fmla="val 104598"/>
              <a:gd name="adj3" fmla="val 8332"/>
              <a:gd name="adj4" fmla="val 111058"/>
              <a:gd name="adj5" fmla="val -21635"/>
              <a:gd name="adj6" fmla="val 114330"/>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400" dirty="0">
                <a:solidFill>
                  <a:schemeClr val="tx1"/>
                </a:solidFill>
              </a:rPr>
              <a:t>Importe del VMR + PR (en el </a:t>
            </a:r>
            <a:r>
              <a:rPr lang="es-ES" sz="1400" b="1" dirty="0">
                <a:solidFill>
                  <a:schemeClr val="tx1"/>
                </a:solidFill>
              </a:rPr>
              <a:t>segundo</a:t>
            </a:r>
            <a:r>
              <a:rPr lang="es-ES" sz="1400" dirty="0">
                <a:solidFill>
                  <a:schemeClr val="tx1"/>
                </a:solidFill>
              </a:rPr>
              <a:t> tramo de hectáreas)</a:t>
            </a:r>
          </a:p>
        </p:txBody>
      </p:sp>
    </p:spTree>
    <p:extLst>
      <p:ext uri="{BB962C8B-B14F-4D97-AF65-F5344CB8AC3E}">
        <p14:creationId xmlns:p14="http://schemas.microsoft.com/office/powerpoint/2010/main" val="24715715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4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921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2 Rectángulo"/>
          <p:cNvSpPr/>
          <p:nvPr/>
        </p:nvSpPr>
        <p:spPr>
          <a:xfrm>
            <a:off x="1320800" y="1860061"/>
            <a:ext cx="7560840" cy="21602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 name="3 Rectángulo"/>
          <p:cNvSpPr/>
          <p:nvPr/>
        </p:nvSpPr>
        <p:spPr>
          <a:xfrm>
            <a:off x="1331640" y="2996952"/>
            <a:ext cx="7560840" cy="21602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17812214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043608" y="1196752"/>
            <a:ext cx="8229600" cy="4525963"/>
          </a:xfrm>
        </p:spPr>
        <p:txBody>
          <a:bodyPr>
            <a:normAutofit lnSpcReduction="10000"/>
          </a:bodyPr>
          <a:lstStyle/>
          <a:p>
            <a:pPr lvl="1"/>
            <a:r>
              <a:rPr lang="es-ES" b="1" dirty="0"/>
              <a:t>Complemento a jóvenes (PCJ)</a:t>
            </a:r>
          </a:p>
          <a:p>
            <a:pPr lvl="2"/>
            <a:r>
              <a:rPr lang="es-ES" dirty="0"/>
              <a:t>2% de las ayudas directas</a:t>
            </a:r>
          </a:p>
          <a:p>
            <a:pPr lvl="2"/>
            <a:r>
              <a:rPr lang="es-ES" dirty="0"/>
              <a:t>Requisitos</a:t>
            </a:r>
          </a:p>
          <a:p>
            <a:pPr lvl="3"/>
            <a:r>
              <a:rPr lang="es-ES" dirty="0"/>
              <a:t>40 años o menos </a:t>
            </a:r>
          </a:p>
          <a:p>
            <a:pPr lvl="3"/>
            <a:r>
              <a:rPr lang="es-ES" dirty="0"/>
              <a:t>Agricultores activos con ABRS</a:t>
            </a:r>
          </a:p>
          <a:p>
            <a:pPr lvl="2"/>
            <a:r>
              <a:rPr lang="es-ES" dirty="0"/>
              <a:t>Ayuda:</a:t>
            </a:r>
          </a:p>
          <a:p>
            <a:pPr lvl="3"/>
            <a:r>
              <a:rPr lang="es-ES" dirty="0"/>
              <a:t>100% del VMR de la ABRS</a:t>
            </a:r>
          </a:p>
          <a:p>
            <a:pPr marL="1828800" lvl="4" indent="0">
              <a:buNone/>
            </a:pPr>
            <a:r>
              <a:rPr lang="es-ES" dirty="0"/>
              <a:t>+ 15% en caso de mujeres</a:t>
            </a:r>
          </a:p>
          <a:p>
            <a:pPr lvl="3"/>
            <a:r>
              <a:rPr lang="es-ES" dirty="0"/>
              <a:t>Ayuda por ha., no por derecho</a:t>
            </a:r>
          </a:p>
          <a:p>
            <a:pPr lvl="3"/>
            <a:r>
              <a:rPr lang="es-ES" dirty="0"/>
              <a:t>Máximo 100 has</a:t>
            </a:r>
          </a:p>
          <a:p>
            <a:pPr lvl="3"/>
            <a:r>
              <a:rPr lang="es-ES" dirty="0"/>
              <a:t>Máximo 5 años (desde incorporación)</a:t>
            </a:r>
          </a:p>
          <a:p>
            <a:pPr lvl="3"/>
            <a:r>
              <a:rPr lang="es-ES" dirty="0"/>
              <a:t>Exención a </a:t>
            </a:r>
            <a:r>
              <a:rPr lang="es-ES" dirty="0" err="1"/>
              <a:t>Coops</a:t>
            </a:r>
            <a:r>
              <a:rPr lang="es-ES" dirty="0"/>
              <a:t>, SAT y TC: determinación individual</a:t>
            </a:r>
          </a:p>
          <a:p>
            <a:pPr lvl="2"/>
            <a:endParaRPr lang="es-ES" dirty="0"/>
          </a:p>
          <a:p>
            <a:endParaRPr lang="es-ES" dirty="0"/>
          </a:p>
        </p:txBody>
      </p:sp>
      <p:grpSp>
        <p:nvGrpSpPr>
          <p:cNvPr id="4" name="2 Grupo"/>
          <p:cNvGrpSpPr>
            <a:grpSpLocks/>
          </p:cNvGrpSpPr>
          <p:nvPr/>
        </p:nvGrpSpPr>
        <p:grpSpPr bwMode="auto">
          <a:xfrm>
            <a:off x="1258888" y="188913"/>
            <a:ext cx="7467600" cy="777875"/>
            <a:chOff x="0" y="0"/>
            <a:chExt cx="7467600" cy="777644"/>
          </a:xfrm>
        </p:grpSpPr>
        <p:sp>
          <p:nvSpPr>
            <p:cNvPr id="5" name="4 Rectángulo redondeado"/>
            <p:cNvSpPr/>
            <p:nvPr/>
          </p:nvSpPr>
          <p:spPr>
            <a:xfrm>
              <a:off x="0" y="0"/>
              <a:ext cx="7467600" cy="777644"/>
            </a:xfrm>
            <a:prstGeom prst="roundRect">
              <a:avLst/>
            </a:prstGeom>
            <a:solidFill>
              <a:srgbClr val="BED6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6" name="5 Rectángulo"/>
            <p:cNvSpPr/>
            <p:nvPr/>
          </p:nvSpPr>
          <p:spPr>
            <a:xfrm>
              <a:off x="38100" y="38089"/>
              <a:ext cx="7391400" cy="701467"/>
            </a:xfrm>
            <a:prstGeom prst="rect">
              <a:avLst/>
            </a:prstGeom>
          </p:spPr>
          <p:style>
            <a:lnRef idx="0">
              <a:scrgbClr r="0" g="0" b="0"/>
            </a:lnRef>
            <a:fillRef idx="0">
              <a:scrgbClr r="0" g="0" b="0"/>
            </a:fillRef>
            <a:effectRef idx="0">
              <a:scrgbClr r="0" g="0" b="0"/>
            </a:effectRef>
            <a:fontRef idx="minor">
              <a:schemeClr val="lt1"/>
            </a:fontRef>
          </p:style>
          <p:txBody>
            <a:bodyPr tIns="91440" bIns="91440" spcCol="1270" anchor="ctr"/>
            <a:lstStyle/>
            <a:p>
              <a:pPr defTabSz="1066800">
                <a:lnSpc>
                  <a:spcPct val="90000"/>
                </a:lnSpc>
                <a:spcAft>
                  <a:spcPct val="35000"/>
                </a:spcAft>
                <a:defRPr/>
              </a:pPr>
              <a:endParaRPr lang="es-ES" sz="2000" b="1" dirty="0">
                <a:solidFill>
                  <a:srgbClr val="FF0000"/>
                </a:solidFill>
              </a:endParaRPr>
            </a:p>
          </p:txBody>
        </p:sp>
      </p:grpSp>
      <p:sp>
        <p:nvSpPr>
          <p:cNvPr id="7" name="2 Rectángulo"/>
          <p:cNvSpPr>
            <a:spLocks noChangeArrowheads="1"/>
          </p:cNvSpPr>
          <p:nvPr/>
        </p:nvSpPr>
        <p:spPr bwMode="auto">
          <a:xfrm>
            <a:off x="1547813" y="347663"/>
            <a:ext cx="661713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D6EF2C"/>
              </a:buClr>
              <a:buChar char="&gt;"/>
              <a:defRPr sz="1400">
                <a:solidFill>
                  <a:srgbClr val="575757"/>
                </a:solidFill>
                <a:latin typeface="Arial" charset="0"/>
                <a:ea typeface="ＭＳ Ｐゴシック" pitchFamily="34" charset="-128"/>
              </a:defRPr>
            </a:lvl1pPr>
            <a:lvl2pPr marL="742950" indent="-285750" eaLnBrk="0" hangingPunct="0">
              <a:spcBef>
                <a:spcPct val="20000"/>
              </a:spcBef>
              <a:buChar char="–"/>
              <a:defRPr sz="1400">
                <a:solidFill>
                  <a:schemeClr val="tx1"/>
                </a:solidFill>
                <a:latin typeface="Arial" charset="0"/>
                <a:ea typeface="ＭＳ Ｐゴシック" pitchFamily="34" charset="-128"/>
              </a:defRPr>
            </a:lvl2pPr>
            <a:lvl3pPr marL="1143000" indent="-228600" eaLnBrk="0" hangingPunct="0">
              <a:spcBef>
                <a:spcPct val="20000"/>
              </a:spcBef>
              <a:buChar char="•"/>
              <a:defRPr sz="1400">
                <a:solidFill>
                  <a:schemeClr val="tx1"/>
                </a:solidFill>
                <a:latin typeface="Arial" charset="0"/>
                <a:ea typeface="ＭＳ Ｐゴシック" pitchFamily="34" charset="-128"/>
              </a:defRPr>
            </a:lvl3pPr>
            <a:lvl4pPr marL="1600200" indent="-228600" eaLnBrk="0" hangingPunct="0">
              <a:spcBef>
                <a:spcPct val="20000"/>
              </a:spcBef>
              <a:buChar char="–"/>
              <a:defRPr sz="1400">
                <a:solidFill>
                  <a:schemeClr val="tx1"/>
                </a:solidFill>
                <a:latin typeface="Arial" charset="0"/>
                <a:ea typeface="ＭＳ Ｐゴシック" pitchFamily="34" charset="-128"/>
              </a:defRPr>
            </a:lvl4pPr>
            <a:lvl5pPr marL="2057400" indent="-228600" eaLnBrk="0" hangingPunct="0">
              <a:spcBef>
                <a:spcPct val="20000"/>
              </a:spcBef>
              <a:buChar char="»"/>
              <a:defRPr sz="14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9pPr>
          </a:lstStyle>
          <a:p>
            <a:pPr eaLnBrk="1" hangingPunct="1">
              <a:spcBef>
                <a:spcPct val="0"/>
              </a:spcBef>
              <a:buClrTx/>
              <a:buFontTx/>
              <a:buNone/>
            </a:pPr>
            <a:r>
              <a:rPr lang="es-ES" altLang="es-ES" sz="2400" dirty="0">
                <a:solidFill>
                  <a:schemeClr val="tx1"/>
                </a:solidFill>
              </a:rPr>
              <a:t>La nueva PAC: Pago Complemento a Jóvenes</a:t>
            </a:r>
          </a:p>
        </p:txBody>
      </p:sp>
      <p:pic>
        <p:nvPicPr>
          <p:cNvPr id="163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56176" y="2060848"/>
            <a:ext cx="2324100" cy="23241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 name="3 Imagen">
            <a:extLst>
              <a:ext uri="{FF2B5EF4-FFF2-40B4-BE49-F238E27FC236}">
                <a16:creationId xmlns:a16="http://schemas.microsoft.com/office/drawing/2014/main" id="{C6227A55-9CD7-B74A-B0E1-E7B64DCED0F2}"/>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510542" y="5949280"/>
            <a:ext cx="1572892" cy="496636"/>
          </a:xfrm>
          <a:prstGeom prst="rect">
            <a:avLst/>
          </a:prstGeom>
        </p:spPr>
      </p:pic>
    </p:spTree>
    <p:extLst>
      <p:ext uri="{BB962C8B-B14F-4D97-AF65-F5344CB8AC3E}">
        <p14:creationId xmlns:p14="http://schemas.microsoft.com/office/powerpoint/2010/main" val="221093436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b="68937"/>
          <a:stretch/>
        </p:blipFill>
        <p:spPr bwMode="auto">
          <a:xfrm>
            <a:off x="971600" y="232008"/>
            <a:ext cx="7128792" cy="159916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0"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412" r="48170"/>
          <a:stretch/>
        </p:blipFill>
        <p:spPr bwMode="auto">
          <a:xfrm>
            <a:off x="29578" y="1916831"/>
            <a:ext cx="4686438" cy="40875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Picture 2">
            <a:extLst>
              <a:ext uri="{FF2B5EF4-FFF2-40B4-BE49-F238E27FC236}">
                <a16:creationId xmlns:a16="http://schemas.microsoft.com/office/drawing/2014/main" id="{A5366014-5F1D-FE52-3346-3EE693A1A01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2627"/>
          <a:stretch/>
        </p:blipFill>
        <p:spPr bwMode="auto">
          <a:xfrm>
            <a:off x="4788024" y="1899941"/>
            <a:ext cx="4283450" cy="41044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242043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fade">
                                      <p:cBhvr>
                                        <p:cTn id="7" dur="2000"/>
                                        <p:tgtEl>
                                          <p:spTgt spid="2050"/>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1+#ppt_w/2"/>
                                          </p:val>
                                        </p:tav>
                                        <p:tav tm="100000">
                                          <p:val>
                                            <p:strVal val="#ppt_x"/>
                                          </p:val>
                                        </p:tav>
                                      </p:tavLst>
                                    </p:anim>
                                    <p:anim calcmode="lin" valueType="num">
                                      <p:cBhvr additive="base">
                                        <p:cTn id="13" dur="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043608" y="1196752"/>
            <a:ext cx="8229600" cy="4823048"/>
          </a:xfrm>
        </p:spPr>
        <p:txBody>
          <a:bodyPr>
            <a:normAutofit lnSpcReduction="10000"/>
          </a:bodyPr>
          <a:lstStyle/>
          <a:p>
            <a:pPr lvl="1"/>
            <a:r>
              <a:rPr lang="es-ES" dirty="0"/>
              <a:t>Normativa</a:t>
            </a:r>
          </a:p>
          <a:p>
            <a:pPr lvl="2"/>
            <a:r>
              <a:rPr lang="es-ES" dirty="0"/>
              <a:t>RD 1049/2023</a:t>
            </a:r>
          </a:p>
          <a:p>
            <a:pPr lvl="2"/>
            <a:r>
              <a:rPr lang="es-ES" dirty="0"/>
              <a:t>Orden AGR/1048/2023 de la </a:t>
            </a:r>
            <a:r>
              <a:rPr lang="es-ES" dirty="0" err="1"/>
              <a:t>JCyL</a:t>
            </a:r>
            <a:endParaRPr lang="es-ES" dirty="0"/>
          </a:p>
          <a:p>
            <a:pPr lvl="1"/>
            <a:r>
              <a:rPr lang="es-ES" b="1" dirty="0"/>
              <a:t>Obligatoria</a:t>
            </a:r>
            <a:r>
              <a:rPr lang="es-ES" dirty="0"/>
              <a:t> para todos los que reciban:             pagos directos, medidas agroambientales,      zonas limitaciones naturales, pagos sectoriales</a:t>
            </a:r>
          </a:p>
          <a:p>
            <a:pPr lvl="2"/>
            <a:r>
              <a:rPr lang="es-ES" dirty="0"/>
              <a:t>Excepto reestructuración y reconversión de viñedo</a:t>
            </a:r>
          </a:p>
          <a:p>
            <a:pPr lvl="1"/>
            <a:r>
              <a:rPr lang="es-ES" dirty="0"/>
              <a:t>Obligatoria </a:t>
            </a:r>
            <a:r>
              <a:rPr lang="es-ES" b="1" dirty="0"/>
              <a:t>en toda la explotación</a:t>
            </a:r>
          </a:p>
          <a:p>
            <a:pPr lvl="1"/>
            <a:r>
              <a:rPr lang="es-ES" dirty="0"/>
              <a:t>Condicionalidad </a:t>
            </a:r>
            <a:r>
              <a:rPr lang="es-ES" b="1" dirty="0"/>
              <a:t>reforzada</a:t>
            </a:r>
          </a:p>
          <a:p>
            <a:pPr lvl="2"/>
            <a:r>
              <a:rPr lang="es-ES" dirty="0"/>
              <a:t>Incluye RLG y BCAM </a:t>
            </a:r>
          </a:p>
          <a:p>
            <a:pPr lvl="1"/>
            <a:r>
              <a:rPr lang="es-ES" dirty="0"/>
              <a:t>Condicionalidad </a:t>
            </a:r>
            <a:r>
              <a:rPr lang="es-ES" b="1" dirty="0"/>
              <a:t>social</a:t>
            </a:r>
            <a:r>
              <a:rPr lang="es-ES" dirty="0"/>
              <a:t> </a:t>
            </a:r>
            <a:r>
              <a:rPr lang="es-ES" sz="2400" dirty="0"/>
              <a:t>(a partir de 1/ene/2024)</a:t>
            </a:r>
          </a:p>
          <a:p>
            <a:endParaRPr lang="es-ES" dirty="0"/>
          </a:p>
        </p:txBody>
      </p:sp>
      <p:grpSp>
        <p:nvGrpSpPr>
          <p:cNvPr id="4" name="2 Grupo"/>
          <p:cNvGrpSpPr>
            <a:grpSpLocks/>
          </p:cNvGrpSpPr>
          <p:nvPr/>
        </p:nvGrpSpPr>
        <p:grpSpPr bwMode="auto">
          <a:xfrm>
            <a:off x="395536" y="188913"/>
            <a:ext cx="8330952" cy="777875"/>
            <a:chOff x="0" y="0"/>
            <a:chExt cx="7467600" cy="777644"/>
          </a:xfrm>
        </p:grpSpPr>
        <p:sp>
          <p:nvSpPr>
            <p:cNvPr id="5" name="4 Rectángulo redondeado"/>
            <p:cNvSpPr/>
            <p:nvPr/>
          </p:nvSpPr>
          <p:spPr>
            <a:xfrm>
              <a:off x="0" y="0"/>
              <a:ext cx="7467600" cy="777644"/>
            </a:xfrm>
            <a:prstGeom prst="roundRect">
              <a:avLst/>
            </a:prstGeom>
            <a:solidFill>
              <a:srgbClr val="BED6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6" name="5 Rectángulo"/>
            <p:cNvSpPr/>
            <p:nvPr/>
          </p:nvSpPr>
          <p:spPr>
            <a:xfrm>
              <a:off x="38100" y="38089"/>
              <a:ext cx="7391400" cy="701467"/>
            </a:xfrm>
            <a:prstGeom prst="rect">
              <a:avLst/>
            </a:prstGeom>
          </p:spPr>
          <p:style>
            <a:lnRef idx="0">
              <a:scrgbClr r="0" g="0" b="0"/>
            </a:lnRef>
            <a:fillRef idx="0">
              <a:scrgbClr r="0" g="0" b="0"/>
            </a:fillRef>
            <a:effectRef idx="0">
              <a:scrgbClr r="0" g="0" b="0"/>
            </a:effectRef>
            <a:fontRef idx="minor">
              <a:schemeClr val="lt1"/>
            </a:fontRef>
          </p:style>
          <p:txBody>
            <a:bodyPr tIns="91440" bIns="91440" spcCol="1270" anchor="ctr"/>
            <a:lstStyle/>
            <a:p>
              <a:pPr defTabSz="1066800">
                <a:lnSpc>
                  <a:spcPct val="90000"/>
                </a:lnSpc>
                <a:spcAft>
                  <a:spcPct val="35000"/>
                </a:spcAft>
                <a:defRPr/>
              </a:pPr>
              <a:endParaRPr lang="es-ES" sz="2000" b="1" dirty="0">
                <a:solidFill>
                  <a:srgbClr val="FF0000"/>
                </a:solidFill>
              </a:endParaRPr>
            </a:p>
          </p:txBody>
        </p:sp>
      </p:grpSp>
      <p:sp>
        <p:nvSpPr>
          <p:cNvPr id="7" name="2 Rectángulo"/>
          <p:cNvSpPr>
            <a:spLocks noChangeArrowheads="1"/>
          </p:cNvSpPr>
          <p:nvPr/>
        </p:nvSpPr>
        <p:spPr bwMode="auto">
          <a:xfrm>
            <a:off x="889487" y="347663"/>
            <a:ext cx="779091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D6EF2C"/>
              </a:buClr>
              <a:buChar char="&gt;"/>
              <a:defRPr sz="1400">
                <a:solidFill>
                  <a:srgbClr val="575757"/>
                </a:solidFill>
                <a:latin typeface="Arial" charset="0"/>
                <a:ea typeface="ＭＳ Ｐゴシック" pitchFamily="34" charset="-128"/>
              </a:defRPr>
            </a:lvl1pPr>
            <a:lvl2pPr marL="742950" indent="-285750" eaLnBrk="0" hangingPunct="0">
              <a:spcBef>
                <a:spcPct val="20000"/>
              </a:spcBef>
              <a:buChar char="–"/>
              <a:defRPr sz="1400">
                <a:solidFill>
                  <a:schemeClr val="tx1"/>
                </a:solidFill>
                <a:latin typeface="Arial" charset="0"/>
                <a:ea typeface="ＭＳ Ｐゴシック" pitchFamily="34" charset="-128"/>
              </a:defRPr>
            </a:lvl2pPr>
            <a:lvl3pPr marL="1143000" indent="-228600" eaLnBrk="0" hangingPunct="0">
              <a:spcBef>
                <a:spcPct val="20000"/>
              </a:spcBef>
              <a:buChar char="•"/>
              <a:defRPr sz="1400">
                <a:solidFill>
                  <a:schemeClr val="tx1"/>
                </a:solidFill>
                <a:latin typeface="Arial" charset="0"/>
                <a:ea typeface="ＭＳ Ｐゴシック" pitchFamily="34" charset="-128"/>
              </a:defRPr>
            </a:lvl3pPr>
            <a:lvl4pPr marL="1600200" indent="-228600" eaLnBrk="0" hangingPunct="0">
              <a:spcBef>
                <a:spcPct val="20000"/>
              </a:spcBef>
              <a:buChar char="–"/>
              <a:defRPr sz="1400">
                <a:solidFill>
                  <a:schemeClr val="tx1"/>
                </a:solidFill>
                <a:latin typeface="Arial" charset="0"/>
                <a:ea typeface="ＭＳ Ｐゴシック" pitchFamily="34" charset="-128"/>
              </a:defRPr>
            </a:lvl4pPr>
            <a:lvl5pPr marL="2057400" indent="-228600" eaLnBrk="0" hangingPunct="0">
              <a:spcBef>
                <a:spcPct val="20000"/>
              </a:spcBef>
              <a:buChar char="»"/>
              <a:defRPr sz="14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9pPr>
          </a:lstStyle>
          <a:p>
            <a:pPr eaLnBrk="1" hangingPunct="1">
              <a:spcBef>
                <a:spcPct val="0"/>
              </a:spcBef>
              <a:buClrTx/>
              <a:buFontTx/>
              <a:buNone/>
            </a:pPr>
            <a:r>
              <a:rPr lang="es-ES" altLang="es-ES" sz="2400" dirty="0">
                <a:solidFill>
                  <a:schemeClr val="tx1"/>
                </a:solidFill>
              </a:rPr>
              <a:t>Arquitectura medioambiental: condicionalidad reforzada</a:t>
            </a:r>
          </a:p>
        </p:txBody>
      </p:sp>
      <p:pic>
        <p:nvPicPr>
          <p:cNvPr id="2" name="3 Imagen">
            <a:extLst>
              <a:ext uri="{FF2B5EF4-FFF2-40B4-BE49-F238E27FC236}">
                <a16:creationId xmlns:a16="http://schemas.microsoft.com/office/drawing/2014/main" id="{B328E912-D8DC-3D07-8F4E-B9F7E03777B6}"/>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510542" y="5949280"/>
            <a:ext cx="1572892" cy="496636"/>
          </a:xfrm>
          <a:prstGeom prst="rect">
            <a:avLst/>
          </a:prstGeom>
        </p:spPr>
      </p:pic>
    </p:spTree>
    <p:extLst>
      <p:ext uri="{BB962C8B-B14F-4D97-AF65-F5344CB8AC3E}">
        <p14:creationId xmlns:p14="http://schemas.microsoft.com/office/powerpoint/2010/main" val="59648721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Marcador de contenido 6"/>
          <p:cNvGraphicFramePr>
            <a:graphicFrameLocks noGrp="1"/>
          </p:cNvGraphicFramePr>
          <p:nvPr>
            <p:ph idx="4294967295"/>
          </p:nvPr>
        </p:nvGraphicFramePr>
        <p:xfrm>
          <a:off x="143507" y="1031924"/>
          <a:ext cx="8856985" cy="5826076"/>
        </p:xfrm>
        <a:graphic>
          <a:graphicData uri="http://schemas.openxmlformats.org/drawingml/2006/table">
            <a:tbl>
              <a:tblPr/>
              <a:tblGrid>
                <a:gridCol w="1387961">
                  <a:extLst>
                    <a:ext uri="{9D8B030D-6E8A-4147-A177-3AD203B41FA5}">
                      <a16:colId xmlns:a16="http://schemas.microsoft.com/office/drawing/2014/main" val="20000"/>
                    </a:ext>
                  </a:extLst>
                </a:gridCol>
                <a:gridCol w="1387961">
                  <a:extLst>
                    <a:ext uri="{9D8B030D-6E8A-4147-A177-3AD203B41FA5}">
                      <a16:colId xmlns:a16="http://schemas.microsoft.com/office/drawing/2014/main" val="20001"/>
                    </a:ext>
                  </a:extLst>
                </a:gridCol>
                <a:gridCol w="6081063">
                  <a:extLst>
                    <a:ext uri="{9D8B030D-6E8A-4147-A177-3AD203B41FA5}">
                      <a16:colId xmlns:a16="http://schemas.microsoft.com/office/drawing/2014/main" val="20002"/>
                    </a:ext>
                  </a:extLst>
                </a:gridCol>
              </a:tblGrid>
              <a:tr h="177260">
                <a:tc>
                  <a:txBody>
                    <a:bodyPr/>
                    <a:lstStyle/>
                    <a:p>
                      <a:pPr algn="ctr" fontAlgn="ctr"/>
                      <a:r>
                        <a:rPr lang="es-ES" sz="1000" b="1" i="0" u="none" strike="noStrike" dirty="0">
                          <a:solidFill>
                            <a:srgbClr val="000000"/>
                          </a:solidFill>
                          <a:effectLst/>
                          <a:latin typeface="Calibri" panose="020F0502020204030204" pitchFamily="34" charset="0"/>
                        </a:rPr>
                        <a:t>Reglamento 1306/2013</a:t>
                      </a:r>
                    </a:p>
                  </a:txBody>
                  <a:tcPr marL="5225" marR="5225" marT="5225" marB="0" anchor="ctr">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s-ES" sz="1000" b="1" i="0" u="none" strike="noStrike">
                          <a:solidFill>
                            <a:srgbClr val="000000"/>
                          </a:solidFill>
                          <a:effectLst/>
                          <a:latin typeface="Calibri" panose="020F0502020204030204" pitchFamily="34" charset="0"/>
                        </a:rPr>
                        <a:t>Reglamento 2021/2115</a:t>
                      </a:r>
                    </a:p>
                  </a:txBody>
                  <a:tcPr marL="5225" marR="5225" marT="5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s-ES" sz="1000" b="1" i="0" u="none" strike="noStrike" dirty="0">
                          <a:solidFill>
                            <a:srgbClr val="000000"/>
                          </a:solidFill>
                          <a:effectLst/>
                          <a:latin typeface="Calibri" panose="020F0502020204030204" pitchFamily="34" charset="0"/>
                        </a:rPr>
                        <a:t> OBLIGACIONES DE CONDICIONALIDAD REFORZADA</a:t>
                      </a:r>
                    </a:p>
                  </a:txBody>
                  <a:tcPr marL="5225" marR="5225" marT="5225" marB="0" anchor="ctr">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10000"/>
                  </a:ext>
                </a:extLst>
              </a:tr>
              <a:tr h="177260">
                <a:tc>
                  <a:txBody>
                    <a:bodyPr/>
                    <a:lstStyle/>
                    <a:p>
                      <a:pPr algn="ctr" fontAlgn="ctr"/>
                      <a:r>
                        <a:rPr lang="es-ES" sz="1000" b="1" i="0" u="none" strike="noStrike" dirty="0">
                          <a:solidFill>
                            <a:srgbClr val="000000"/>
                          </a:solidFill>
                          <a:effectLst/>
                          <a:latin typeface="Calibri" panose="020F0502020204030204" pitchFamily="34" charset="0"/>
                        </a:rPr>
                        <a:t> </a:t>
                      </a:r>
                    </a:p>
                  </a:txBody>
                  <a:tcPr marL="5225" marR="5225" marT="5225" marB="0" anchor="ctr">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1000" b="1" i="0" u="none" strike="noStrike">
                          <a:solidFill>
                            <a:srgbClr val="000000"/>
                          </a:solidFill>
                          <a:effectLst/>
                          <a:latin typeface="Calibri" panose="020F0502020204030204" pitchFamily="34" charset="0"/>
                        </a:rPr>
                        <a:t>RLG 1</a:t>
                      </a:r>
                    </a:p>
                  </a:txBody>
                  <a:tcPr marL="5225" marR="5225" marT="5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ES" sz="1000" b="0" i="0" u="none" strike="noStrike" dirty="0">
                          <a:solidFill>
                            <a:srgbClr val="000000"/>
                          </a:solidFill>
                          <a:effectLst/>
                          <a:latin typeface="Calibri" panose="020F0502020204030204" pitchFamily="34" charset="0"/>
                        </a:rPr>
                        <a:t>Directiva 2000/60/CE. </a:t>
                      </a:r>
                      <a:r>
                        <a:rPr lang="es-ES" sz="1000" b="1" i="0" u="none" strike="noStrike" dirty="0">
                          <a:solidFill>
                            <a:srgbClr val="000000"/>
                          </a:solidFill>
                          <a:effectLst/>
                          <a:latin typeface="Calibri" panose="020F0502020204030204" pitchFamily="34" charset="0"/>
                        </a:rPr>
                        <a:t>Directiva marco del agua.</a:t>
                      </a:r>
                      <a:endParaRPr lang="es-ES" sz="1000" b="0" i="0" u="none" strike="noStrike" dirty="0">
                        <a:solidFill>
                          <a:srgbClr val="000000"/>
                        </a:solidFill>
                        <a:effectLst/>
                        <a:latin typeface="Calibri" panose="020F0502020204030204" pitchFamily="34" charset="0"/>
                      </a:endParaRPr>
                    </a:p>
                  </a:txBody>
                  <a:tcPr marL="5225" marR="5225" marT="5225" marB="0" anchor="ctr">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77260">
                <a:tc>
                  <a:txBody>
                    <a:bodyPr/>
                    <a:lstStyle/>
                    <a:p>
                      <a:pPr algn="ctr" fontAlgn="ctr"/>
                      <a:r>
                        <a:rPr lang="es-ES" sz="1000" b="1" i="0" u="none" strike="noStrike" dirty="0">
                          <a:solidFill>
                            <a:srgbClr val="000000"/>
                          </a:solidFill>
                          <a:effectLst/>
                          <a:latin typeface="Calibri" panose="020F0502020204030204" pitchFamily="34" charset="0"/>
                        </a:rPr>
                        <a:t>RLG 1</a:t>
                      </a:r>
                    </a:p>
                  </a:txBody>
                  <a:tcPr marL="5225" marR="5225" marT="5225" marB="0" anchor="ctr">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1000" b="1" i="0" u="none" strike="noStrike">
                          <a:solidFill>
                            <a:srgbClr val="000000"/>
                          </a:solidFill>
                          <a:effectLst/>
                          <a:latin typeface="Calibri" panose="020F0502020204030204" pitchFamily="34" charset="0"/>
                        </a:rPr>
                        <a:t>RLG 2</a:t>
                      </a:r>
                    </a:p>
                  </a:txBody>
                  <a:tcPr marL="5225" marR="5225" marT="5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ES" sz="1000" b="0" i="0" u="none" strike="noStrike" dirty="0">
                          <a:solidFill>
                            <a:srgbClr val="000000"/>
                          </a:solidFill>
                          <a:effectLst/>
                          <a:latin typeface="Calibri" panose="020F0502020204030204" pitchFamily="34" charset="0"/>
                        </a:rPr>
                        <a:t>Directiva 91/676/CEE. </a:t>
                      </a:r>
                      <a:r>
                        <a:rPr lang="es-ES" sz="1000" b="1" i="0" u="none" strike="noStrike" dirty="0">
                          <a:solidFill>
                            <a:srgbClr val="000000"/>
                          </a:solidFill>
                          <a:effectLst/>
                          <a:latin typeface="Calibri" panose="020F0502020204030204" pitchFamily="34" charset="0"/>
                        </a:rPr>
                        <a:t>Protección de aguas contra la contaminación por nitratos.</a:t>
                      </a:r>
                      <a:endParaRPr lang="es-ES" sz="1000" b="0" i="0" u="none" strike="noStrike" dirty="0">
                        <a:solidFill>
                          <a:srgbClr val="000000"/>
                        </a:solidFill>
                        <a:effectLst/>
                        <a:latin typeface="Calibri" panose="020F0502020204030204" pitchFamily="34" charset="0"/>
                      </a:endParaRPr>
                    </a:p>
                  </a:txBody>
                  <a:tcPr marL="5225" marR="5225" marT="5225" marB="0" anchor="ctr">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77260">
                <a:tc>
                  <a:txBody>
                    <a:bodyPr/>
                    <a:lstStyle/>
                    <a:p>
                      <a:pPr algn="ctr" fontAlgn="ctr"/>
                      <a:r>
                        <a:rPr lang="es-ES" sz="1000" b="1" i="0" u="none" strike="noStrike" dirty="0">
                          <a:solidFill>
                            <a:srgbClr val="000000"/>
                          </a:solidFill>
                          <a:effectLst/>
                          <a:latin typeface="Calibri" panose="020F0502020204030204" pitchFamily="34" charset="0"/>
                        </a:rPr>
                        <a:t>RLG 2</a:t>
                      </a:r>
                    </a:p>
                  </a:txBody>
                  <a:tcPr marL="5225" marR="5225" marT="5225" marB="0" anchor="ctr">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1000" b="1" i="0" u="none" strike="noStrike" dirty="0">
                          <a:solidFill>
                            <a:srgbClr val="000000"/>
                          </a:solidFill>
                          <a:effectLst/>
                          <a:latin typeface="Calibri" panose="020F0502020204030204" pitchFamily="34" charset="0"/>
                        </a:rPr>
                        <a:t>RLG 3</a:t>
                      </a:r>
                    </a:p>
                  </a:txBody>
                  <a:tcPr marL="5225" marR="5225" marT="5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ES" sz="1000" b="0" i="0" u="none" strike="noStrike" dirty="0">
                          <a:solidFill>
                            <a:srgbClr val="000000"/>
                          </a:solidFill>
                          <a:effectLst/>
                          <a:latin typeface="Calibri" panose="020F0502020204030204" pitchFamily="34" charset="0"/>
                        </a:rPr>
                        <a:t>Directiva 2009/147/CE. </a:t>
                      </a:r>
                      <a:r>
                        <a:rPr lang="es-ES" sz="1000" b="1" i="0" u="none" strike="noStrike" dirty="0">
                          <a:solidFill>
                            <a:srgbClr val="000000"/>
                          </a:solidFill>
                          <a:effectLst/>
                          <a:latin typeface="Calibri" panose="020F0502020204030204" pitchFamily="34" charset="0"/>
                        </a:rPr>
                        <a:t>Conservación de las aves silvestres.</a:t>
                      </a:r>
                      <a:endParaRPr lang="es-ES" sz="1000" b="0" i="0" u="none" strike="noStrike" dirty="0">
                        <a:solidFill>
                          <a:srgbClr val="000000"/>
                        </a:solidFill>
                        <a:effectLst/>
                        <a:latin typeface="Calibri" panose="020F0502020204030204" pitchFamily="34" charset="0"/>
                      </a:endParaRPr>
                    </a:p>
                  </a:txBody>
                  <a:tcPr marL="5225" marR="5225" marT="5225" marB="0" anchor="ctr">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177260">
                <a:tc>
                  <a:txBody>
                    <a:bodyPr/>
                    <a:lstStyle/>
                    <a:p>
                      <a:pPr algn="ctr" fontAlgn="ctr"/>
                      <a:r>
                        <a:rPr lang="es-ES" sz="1000" b="1" i="0" u="none" strike="noStrike" dirty="0">
                          <a:solidFill>
                            <a:srgbClr val="000000"/>
                          </a:solidFill>
                          <a:effectLst/>
                          <a:latin typeface="Calibri" panose="020F0502020204030204" pitchFamily="34" charset="0"/>
                        </a:rPr>
                        <a:t>RLG 3</a:t>
                      </a:r>
                    </a:p>
                  </a:txBody>
                  <a:tcPr marL="5225" marR="5225" marT="5225" marB="0" anchor="ctr">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1000" b="1" i="0" u="none" strike="noStrike" dirty="0">
                          <a:solidFill>
                            <a:srgbClr val="000000"/>
                          </a:solidFill>
                          <a:effectLst/>
                          <a:latin typeface="Calibri" panose="020F0502020204030204" pitchFamily="34" charset="0"/>
                        </a:rPr>
                        <a:t>RLG 4</a:t>
                      </a:r>
                    </a:p>
                  </a:txBody>
                  <a:tcPr marL="5225" marR="5225" marT="5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ES" sz="1000" b="0" i="0" u="none" strike="noStrike" dirty="0">
                          <a:solidFill>
                            <a:srgbClr val="000000"/>
                          </a:solidFill>
                          <a:effectLst/>
                          <a:latin typeface="Calibri" panose="020F0502020204030204" pitchFamily="34" charset="0"/>
                        </a:rPr>
                        <a:t>Directiva 92/43/CEE.</a:t>
                      </a:r>
                      <a:r>
                        <a:rPr lang="es-ES" sz="1000" b="1" i="0" u="none" strike="noStrike" dirty="0">
                          <a:solidFill>
                            <a:srgbClr val="000000"/>
                          </a:solidFill>
                          <a:effectLst/>
                          <a:latin typeface="Calibri" panose="020F0502020204030204" pitchFamily="34" charset="0"/>
                        </a:rPr>
                        <a:t> Conservación de los hábitats naturales y de la fauna y flora silvestres.</a:t>
                      </a:r>
                      <a:endParaRPr lang="es-ES" sz="1000" b="0" i="0" u="none" strike="noStrike" dirty="0">
                        <a:solidFill>
                          <a:srgbClr val="000000"/>
                        </a:solidFill>
                        <a:effectLst/>
                        <a:latin typeface="Calibri" panose="020F0502020204030204" pitchFamily="34" charset="0"/>
                      </a:endParaRPr>
                    </a:p>
                  </a:txBody>
                  <a:tcPr marL="5225" marR="5225" marT="5225" marB="0" anchor="ctr">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177260">
                <a:tc>
                  <a:txBody>
                    <a:bodyPr/>
                    <a:lstStyle/>
                    <a:p>
                      <a:pPr algn="ctr" fontAlgn="ctr"/>
                      <a:r>
                        <a:rPr lang="es-ES" sz="1000" b="1" i="0" u="none" strike="noStrike" dirty="0">
                          <a:solidFill>
                            <a:srgbClr val="000000"/>
                          </a:solidFill>
                          <a:effectLst/>
                          <a:latin typeface="Calibri" panose="020F0502020204030204" pitchFamily="34" charset="0"/>
                        </a:rPr>
                        <a:t>RLG 4</a:t>
                      </a:r>
                    </a:p>
                  </a:txBody>
                  <a:tcPr marL="5225" marR="5225" marT="5225" marB="0" anchor="ctr">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1000" b="1" i="0" u="none" strike="noStrike" dirty="0">
                          <a:solidFill>
                            <a:srgbClr val="000000"/>
                          </a:solidFill>
                          <a:effectLst/>
                          <a:latin typeface="Calibri" panose="020F0502020204030204" pitchFamily="34" charset="0"/>
                        </a:rPr>
                        <a:t>RLG 5</a:t>
                      </a:r>
                    </a:p>
                  </a:txBody>
                  <a:tcPr marL="5225" marR="5225" marT="5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ES" sz="1000" b="0" i="0" u="none" strike="noStrike" dirty="0">
                          <a:solidFill>
                            <a:srgbClr val="000000"/>
                          </a:solidFill>
                          <a:effectLst/>
                          <a:latin typeface="Calibri" panose="020F0502020204030204" pitchFamily="34" charset="0"/>
                        </a:rPr>
                        <a:t>Reglamento (CE) 178/2002. </a:t>
                      </a:r>
                      <a:r>
                        <a:rPr lang="es-ES" sz="1000" b="1" i="0" u="none" strike="noStrike" dirty="0">
                          <a:solidFill>
                            <a:srgbClr val="000000"/>
                          </a:solidFill>
                          <a:effectLst/>
                          <a:latin typeface="Calibri" panose="020F0502020204030204" pitchFamily="34" charset="0"/>
                        </a:rPr>
                        <a:t>Seguridad alimentaria.</a:t>
                      </a:r>
                      <a:endParaRPr lang="es-ES" sz="1000" b="0" i="0" u="none" strike="noStrike" dirty="0">
                        <a:solidFill>
                          <a:srgbClr val="000000"/>
                        </a:solidFill>
                        <a:effectLst/>
                        <a:latin typeface="Calibri" panose="020F0502020204030204" pitchFamily="34" charset="0"/>
                      </a:endParaRPr>
                    </a:p>
                  </a:txBody>
                  <a:tcPr marL="5225" marR="5225" marT="5225" marB="0" anchor="ctr">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348644">
                <a:tc>
                  <a:txBody>
                    <a:bodyPr/>
                    <a:lstStyle/>
                    <a:p>
                      <a:pPr algn="ctr" fontAlgn="ctr"/>
                      <a:r>
                        <a:rPr lang="es-ES" sz="1000" b="1" i="0" u="none" strike="noStrike" dirty="0">
                          <a:solidFill>
                            <a:srgbClr val="000000"/>
                          </a:solidFill>
                          <a:effectLst/>
                          <a:latin typeface="Calibri" panose="020F0502020204030204" pitchFamily="34" charset="0"/>
                        </a:rPr>
                        <a:t>RLG 5</a:t>
                      </a:r>
                    </a:p>
                  </a:txBody>
                  <a:tcPr marL="5225" marR="5225" marT="5225" marB="0" anchor="ctr">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1000" b="1" i="0" u="none" strike="noStrike" dirty="0">
                          <a:solidFill>
                            <a:srgbClr val="000000"/>
                          </a:solidFill>
                          <a:effectLst/>
                          <a:latin typeface="Calibri" panose="020F0502020204030204" pitchFamily="34" charset="0"/>
                        </a:rPr>
                        <a:t>RLG 6</a:t>
                      </a:r>
                    </a:p>
                  </a:txBody>
                  <a:tcPr marL="5225" marR="5225" marT="5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ES" sz="1000" b="0" i="0" u="none" strike="noStrike" dirty="0">
                          <a:solidFill>
                            <a:srgbClr val="000000"/>
                          </a:solidFill>
                          <a:effectLst/>
                          <a:latin typeface="Calibri" panose="020F0502020204030204" pitchFamily="34" charset="0"/>
                        </a:rPr>
                        <a:t>Directiva 96/22/CE. </a:t>
                      </a:r>
                      <a:r>
                        <a:rPr lang="es-ES" sz="1000" b="1" i="0" u="none" strike="noStrike" dirty="0">
                          <a:solidFill>
                            <a:srgbClr val="000000"/>
                          </a:solidFill>
                          <a:effectLst/>
                          <a:latin typeface="Calibri" panose="020F0502020204030204" pitchFamily="34" charset="0"/>
                        </a:rPr>
                        <a:t>Prohibición de utilizar determinadas sustancias de efecto hormonal y </a:t>
                      </a:r>
                      <a:r>
                        <a:rPr lang="es-ES" sz="1000" b="1" i="0" u="none" strike="noStrike" dirty="0" err="1">
                          <a:solidFill>
                            <a:srgbClr val="000000"/>
                          </a:solidFill>
                          <a:effectLst/>
                          <a:latin typeface="Calibri" panose="020F0502020204030204" pitchFamily="34" charset="0"/>
                        </a:rPr>
                        <a:t>tireostático</a:t>
                      </a:r>
                      <a:r>
                        <a:rPr lang="es-ES" sz="1000" b="1" i="0" u="none" strike="noStrike" dirty="0">
                          <a:solidFill>
                            <a:srgbClr val="000000"/>
                          </a:solidFill>
                          <a:effectLst/>
                          <a:latin typeface="Calibri" panose="020F0502020204030204" pitchFamily="34" charset="0"/>
                        </a:rPr>
                        <a:t> y sustancias β-agonistas en la cría de ganado.</a:t>
                      </a:r>
                      <a:endParaRPr lang="es-ES" sz="1000" b="0" i="0" u="none" strike="noStrike" dirty="0">
                        <a:solidFill>
                          <a:srgbClr val="000000"/>
                        </a:solidFill>
                        <a:effectLst/>
                        <a:latin typeface="Calibri" panose="020F0502020204030204" pitchFamily="34" charset="0"/>
                      </a:endParaRPr>
                    </a:p>
                  </a:txBody>
                  <a:tcPr marL="5225" marR="5225" marT="5225" marB="0" anchor="ctr">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177260">
                <a:tc>
                  <a:txBody>
                    <a:bodyPr/>
                    <a:lstStyle/>
                    <a:p>
                      <a:pPr algn="ctr" fontAlgn="ctr"/>
                      <a:r>
                        <a:rPr lang="es-ES" sz="1000" b="1" i="0" u="none" strike="noStrike">
                          <a:solidFill>
                            <a:srgbClr val="000000"/>
                          </a:solidFill>
                          <a:effectLst/>
                          <a:latin typeface="Calibri" panose="020F0502020204030204" pitchFamily="34" charset="0"/>
                        </a:rPr>
                        <a:t>RLG 10</a:t>
                      </a:r>
                    </a:p>
                  </a:txBody>
                  <a:tcPr marL="5225" marR="5225" marT="5225" marB="0" anchor="ctr">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1000" b="1" i="0" u="none" strike="noStrike" dirty="0">
                          <a:solidFill>
                            <a:srgbClr val="000000"/>
                          </a:solidFill>
                          <a:effectLst/>
                          <a:latin typeface="Calibri" panose="020F0502020204030204" pitchFamily="34" charset="0"/>
                        </a:rPr>
                        <a:t>RLG 7</a:t>
                      </a:r>
                    </a:p>
                  </a:txBody>
                  <a:tcPr marL="5225" marR="5225" marT="5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ES" sz="1000" b="0" i="0" u="none" strike="noStrike" dirty="0">
                          <a:solidFill>
                            <a:srgbClr val="000000"/>
                          </a:solidFill>
                          <a:effectLst/>
                          <a:latin typeface="Calibri" panose="020F0502020204030204" pitchFamily="34" charset="0"/>
                        </a:rPr>
                        <a:t>Reglamento (CE) 1107/2009. </a:t>
                      </a:r>
                      <a:r>
                        <a:rPr lang="es-ES" sz="1000" b="1" i="0" u="none" strike="noStrike" dirty="0">
                          <a:solidFill>
                            <a:srgbClr val="000000"/>
                          </a:solidFill>
                          <a:effectLst/>
                          <a:latin typeface="Calibri" panose="020F0502020204030204" pitchFamily="34" charset="0"/>
                        </a:rPr>
                        <a:t>Comercialización de productos fitosanitarios.</a:t>
                      </a:r>
                      <a:endParaRPr lang="es-ES" sz="1000" b="0" i="0" u="none" strike="noStrike" dirty="0">
                        <a:solidFill>
                          <a:srgbClr val="000000"/>
                        </a:solidFill>
                        <a:effectLst/>
                        <a:latin typeface="Calibri" panose="020F0502020204030204" pitchFamily="34" charset="0"/>
                      </a:endParaRPr>
                    </a:p>
                  </a:txBody>
                  <a:tcPr marL="5225" marR="5225" marT="5225" marB="0" anchor="ctr">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177260">
                <a:tc>
                  <a:txBody>
                    <a:bodyPr/>
                    <a:lstStyle/>
                    <a:p>
                      <a:pPr algn="ctr" fontAlgn="ctr"/>
                      <a:r>
                        <a:rPr lang="es-ES" sz="1000" b="1" i="0" u="none" strike="noStrike">
                          <a:solidFill>
                            <a:srgbClr val="000000"/>
                          </a:solidFill>
                          <a:effectLst/>
                          <a:latin typeface="Calibri" panose="020F0502020204030204" pitchFamily="34" charset="0"/>
                        </a:rPr>
                        <a:t> </a:t>
                      </a:r>
                    </a:p>
                  </a:txBody>
                  <a:tcPr marL="5225" marR="5225" marT="5225" marB="0" anchor="ctr">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1000" b="1" i="0" u="none" strike="noStrike" dirty="0">
                          <a:solidFill>
                            <a:srgbClr val="000000"/>
                          </a:solidFill>
                          <a:effectLst/>
                          <a:latin typeface="Calibri" panose="020F0502020204030204" pitchFamily="34" charset="0"/>
                        </a:rPr>
                        <a:t>RLG 8</a:t>
                      </a:r>
                    </a:p>
                  </a:txBody>
                  <a:tcPr marL="5225" marR="5225" marT="5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ES" sz="1000" b="0" i="0" u="none" strike="noStrike" dirty="0">
                          <a:solidFill>
                            <a:srgbClr val="000000"/>
                          </a:solidFill>
                          <a:effectLst/>
                          <a:latin typeface="Calibri" panose="020F0502020204030204" pitchFamily="34" charset="0"/>
                        </a:rPr>
                        <a:t>Directiva 2009/128/CE. </a:t>
                      </a:r>
                      <a:r>
                        <a:rPr lang="es-ES" sz="1000" b="1" i="0" u="none" strike="noStrike" dirty="0">
                          <a:solidFill>
                            <a:srgbClr val="000000"/>
                          </a:solidFill>
                          <a:effectLst/>
                          <a:latin typeface="Calibri" panose="020F0502020204030204" pitchFamily="34" charset="0"/>
                        </a:rPr>
                        <a:t>Uso sostenible de los fitosanitarios.</a:t>
                      </a:r>
                      <a:endParaRPr lang="es-ES" sz="1000" b="0" i="0" u="none" strike="noStrike" dirty="0">
                        <a:solidFill>
                          <a:srgbClr val="000000"/>
                        </a:solidFill>
                        <a:effectLst/>
                        <a:latin typeface="Calibri" panose="020F0502020204030204" pitchFamily="34" charset="0"/>
                      </a:endParaRPr>
                    </a:p>
                  </a:txBody>
                  <a:tcPr marL="5225" marR="5225" marT="5225" marB="0" anchor="ctr">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177260">
                <a:tc>
                  <a:txBody>
                    <a:bodyPr/>
                    <a:lstStyle/>
                    <a:p>
                      <a:pPr algn="ctr" fontAlgn="ctr"/>
                      <a:r>
                        <a:rPr lang="es-ES" sz="1000" b="1" i="0" u="none" strike="noStrike">
                          <a:solidFill>
                            <a:srgbClr val="000000"/>
                          </a:solidFill>
                          <a:effectLst/>
                          <a:latin typeface="Calibri" panose="020F0502020204030204" pitchFamily="34" charset="0"/>
                        </a:rPr>
                        <a:t>RLG 11</a:t>
                      </a:r>
                    </a:p>
                  </a:txBody>
                  <a:tcPr marL="5225" marR="5225" marT="5225" marB="0" anchor="ctr">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1000" b="1" i="0" u="none" strike="noStrike" dirty="0">
                          <a:solidFill>
                            <a:srgbClr val="000000"/>
                          </a:solidFill>
                          <a:effectLst/>
                          <a:latin typeface="Calibri" panose="020F0502020204030204" pitchFamily="34" charset="0"/>
                        </a:rPr>
                        <a:t>RLG 9</a:t>
                      </a:r>
                    </a:p>
                  </a:txBody>
                  <a:tcPr marL="5225" marR="5225" marT="5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ES" sz="1000" b="0" i="0" u="none" strike="noStrike" dirty="0">
                          <a:solidFill>
                            <a:srgbClr val="000000"/>
                          </a:solidFill>
                          <a:effectLst/>
                          <a:latin typeface="Calibri" panose="020F0502020204030204" pitchFamily="34" charset="0"/>
                        </a:rPr>
                        <a:t>Directiva 2008/119/CE. </a:t>
                      </a:r>
                      <a:r>
                        <a:rPr lang="es-ES" sz="1000" b="1" i="0" u="none" strike="noStrike" dirty="0">
                          <a:solidFill>
                            <a:srgbClr val="000000"/>
                          </a:solidFill>
                          <a:effectLst/>
                          <a:latin typeface="Calibri" panose="020F0502020204030204" pitchFamily="34" charset="0"/>
                        </a:rPr>
                        <a:t>Normas mínimas para la protección de terneros.</a:t>
                      </a:r>
                      <a:endParaRPr lang="es-ES" sz="1000" b="0" i="0" u="none" strike="noStrike" dirty="0">
                        <a:solidFill>
                          <a:srgbClr val="000000"/>
                        </a:solidFill>
                        <a:effectLst/>
                        <a:latin typeface="Calibri" panose="020F0502020204030204" pitchFamily="34" charset="0"/>
                      </a:endParaRPr>
                    </a:p>
                  </a:txBody>
                  <a:tcPr marL="5225" marR="5225" marT="5225" marB="0" anchor="ctr">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177260">
                <a:tc>
                  <a:txBody>
                    <a:bodyPr/>
                    <a:lstStyle/>
                    <a:p>
                      <a:pPr algn="ctr" fontAlgn="ctr"/>
                      <a:r>
                        <a:rPr lang="es-ES" sz="1000" b="1" i="0" u="none" strike="noStrike">
                          <a:solidFill>
                            <a:srgbClr val="000000"/>
                          </a:solidFill>
                          <a:effectLst/>
                          <a:latin typeface="Calibri" panose="020F0502020204030204" pitchFamily="34" charset="0"/>
                        </a:rPr>
                        <a:t>RLG 12</a:t>
                      </a:r>
                    </a:p>
                  </a:txBody>
                  <a:tcPr marL="5225" marR="5225" marT="5225" marB="0" anchor="ctr">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1000" b="1" i="0" u="none" strike="noStrike" dirty="0">
                          <a:solidFill>
                            <a:srgbClr val="000000"/>
                          </a:solidFill>
                          <a:effectLst/>
                          <a:latin typeface="Calibri" panose="020F0502020204030204" pitchFamily="34" charset="0"/>
                        </a:rPr>
                        <a:t>RLG 10</a:t>
                      </a:r>
                    </a:p>
                  </a:txBody>
                  <a:tcPr marL="5225" marR="5225" marT="5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ES" sz="1000" b="0" i="0" u="none" strike="noStrike" dirty="0">
                          <a:solidFill>
                            <a:srgbClr val="000000"/>
                          </a:solidFill>
                          <a:effectLst/>
                          <a:latin typeface="Calibri" panose="020F0502020204030204" pitchFamily="34" charset="0"/>
                        </a:rPr>
                        <a:t>Directiva 2008/120/CE. </a:t>
                      </a:r>
                      <a:r>
                        <a:rPr lang="es-ES" sz="1000" b="1" i="0" u="none" strike="noStrike" dirty="0">
                          <a:solidFill>
                            <a:srgbClr val="000000"/>
                          </a:solidFill>
                          <a:effectLst/>
                          <a:latin typeface="Calibri" panose="020F0502020204030204" pitchFamily="34" charset="0"/>
                        </a:rPr>
                        <a:t>Normas mínima para la protección de cerdos.</a:t>
                      </a:r>
                      <a:endParaRPr lang="es-ES" sz="1000" b="0" i="0" u="none" strike="noStrike" dirty="0">
                        <a:solidFill>
                          <a:srgbClr val="000000"/>
                        </a:solidFill>
                        <a:effectLst/>
                        <a:latin typeface="Calibri" panose="020F0502020204030204" pitchFamily="34" charset="0"/>
                      </a:endParaRPr>
                    </a:p>
                  </a:txBody>
                  <a:tcPr marL="5225" marR="5225" marT="5225" marB="0" anchor="ctr">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r h="177260">
                <a:tc>
                  <a:txBody>
                    <a:bodyPr/>
                    <a:lstStyle/>
                    <a:p>
                      <a:pPr algn="ctr" fontAlgn="ctr"/>
                      <a:r>
                        <a:rPr lang="es-ES" sz="1000" b="1" i="0" u="none" strike="noStrike">
                          <a:solidFill>
                            <a:srgbClr val="000000"/>
                          </a:solidFill>
                          <a:effectLst/>
                          <a:latin typeface="Calibri" panose="020F0502020204030204" pitchFamily="34" charset="0"/>
                        </a:rPr>
                        <a:t>RLG 13</a:t>
                      </a:r>
                    </a:p>
                  </a:txBody>
                  <a:tcPr marL="5225" marR="5225" marT="5225" marB="0" anchor="ctr">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1000" b="1" i="0" u="none" strike="noStrike" dirty="0">
                          <a:solidFill>
                            <a:srgbClr val="000000"/>
                          </a:solidFill>
                          <a:effectLst/>
                          <a:latin typeface="Calibri" panose="020F0502020204030204" pitchFamily="34" charset="0"/>
                        </a:rPr>
                        <a:t>RLG 11</a:t>
                      </a:r>
                    </a:p>
                  </a:txBody>
                  <a:tcPr marL="5225" marR="5225" marT="5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ES" sz="1000" b="0" i="0" u="none" strike="noStrike" dirty="0">
                          <a:solidFill>
                            <a:srgbClr val="000000"/>
                          </a:solidFill>
                          <a:effectLst/>
                          <a:latin typeface="Calibri" panose="020F0502020204030204" pitchFamily="34" charset="0"/>
                        </a:rPr>
                        <a:t>Directiva 98/58/CE. </a:t>
                      </a:r>
                      <a:r>
                        <a:rPr lang="es-ES" sz="1000" b="1" i="0" u="none" strike="noStrike" dirty="0">
                          <a:solidFill>
                            <a:srgbClr val="000000"/>
                          </a:solidFill>
                          <a:effectLst/>
                          <a:latin typeface="Calibri" panose="020F0502020204030204" pitchFamily="34" charset="0"/>
                        </a:rPr>
                        <a:t>Protección de los animales en las explotaciones ganaderas.</a:t>
                      </a:r>
                      <a:endParaRPr lang="es-ES" sz="1000" b="0" i="0" u="none" strike="noStrike" dirty="0">
                        <a:solidFill>
                          <a:srgbClr val="000000"/>
                        </a:solidFill>
                        <a:effectLst/>
                        <a:latin typeface="Calibri" panose="020F0502020204030204" pitchFamily="34" charset="0"/>
                      </a:endParaRPr>
                    </a:p>
                  </a:txBody>
                  <a:tcPr marL="5225" marR="5225" marT="5225" marB="0" anchor="ctr">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1"/>
                  </a:ext>
                </a:extLst>
              </a:tr>
              <a:tr h="177260">
                <a:tc>
                  <a:txBody>
                    <a:bodyPr/>
                    <a:lstStyle/>
                    <a:p>
                      <a:pPr algn="ctr" fontAlgn="ctr"/>
                      <a:r>
                        <a:rPr lang="es-ES" sz="1000" b="1" i="0" u="none" strike="noStrike" dirty="0">
                          <a:solidFill>
                            <a:srgbClr val="00B050"/>
                          </a:solidFill>
                          <a:effectLst/>
                          <a:latin typeface="Calibri" panose="020F0502020204030204" pitchFamily="34" charset="0"/>
                        </a:rPr>
                        <a:t>GREENING</a:t>
                      </a:r>
                    </a:p>
                  </a:txBody>
                  <a:tcPr marL="5225" marR="5225" marT="5225" marB="0" anchor="ctr">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1000" b="1" i="0" u="none" strike="noStrike" dirty="0">
                          <a:solidFill>
                            <a:srgbClr val="00B050"/>
                          </a:solidFill>
                          <a:effectLst/>
                          <a:latin typeface="Calibri" panose="020F0502020204030204" pitchFamily="34" charset="0"/>
                        </a:rPr>
                        <a:t>BCAM 1</a:t>
                      </a:r>
                    </a:p>
                  </a:txBody>
                  <a:tcPr marL="5225" marR="5225" marT="5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ES" sz="1000" b="1" i="0" u="none" strike="noStrike" dirty="0">
                          <a:solidFill>
                            <a:srgbClr val="00B050"/>
                          </a:solidFill>
                          <a:effectLst/>
                          <a:latin typeface="Calibri" panose="020F0502020204030204" pitchFamily="34" charset="0"/>
                        </a:rPr>
                        <a:t>Mantenimiento de pastos permanentes.</a:t>
                      </a:r>
                    </a:p>
                  </a:txBody>
                  <a:tcPr marL="5225" marR="5225" marT="5225" marB="0" anchor="ctr">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2"/>
                  </a:ext>
                </a:extLst>
              </a:tr>
              <a:tr h="177260">
                <a:tc>
                  <a:txBody>
                    <a:bodyPr/>
                    <a:lstStyle/>
                    <a:p>
                      <a:pPr algn="ctr" fontAlgn="ctr"/>
                      <a:r>
                        <a:rPr lang="es-ES" sz="1000" b="1" i="0" u="none" strike="noStrike" dirty="0">
                          <a:solidFill>
                            <a:srgbClr val="000000"/>
                          </a:solidFill>
                          <a:effectLst/>
                          <a:latin typeface="Calibri" panose="020F0502020204030204" pitchFamily="34" charset="0"/>
                        </a:rPr>
                        <a:t> </a:t>
                      </a:r>
                    </a:p>
                  </a:txBody>
                  <a:tcPr marL="5225" marR="5225" marT="5225" marB="0" anchor="ctr">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1000" b="1" i="0" u="none" strike="noStrike" dirty="0">
                          <a:solidFill>
                            <a:srgbClr val="00B0F0"/>
                          </a:solidFill>
                          <a:effectLst/>
                          <a:latin typeface="Calibri" panose="020F0502020204030204" pitchFamily="34" charset="0"/>
                        </a:rPr>
                        <a:t>BCAM 2</a:t>
                      </a:r>
                    </a:p>
                  </a:txBody>
                  <a:tcPr marL="5225" marR="5225" marT="5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ES" sz="1000" b="1" i="0" u="none" strike="noStrike" dirty="0">
                          <a:solidFill>
                            <a:srgbClr val="00B0F0"/>
                          </a:solidFill>
                          <a:effectLst/>
                          <a:latin typeface="Calibri" panose="020F0502020204030204" pitchFamily="34" charset="0"/>
                        </a:rPr>
                        <a:t>Protección de humedales y turberas.</a:t>
                      </a:r>
                    </a:p>
                  </a:txBody>
                  <a:tcPr marL="5225" marR="5225" marT="5225" marB="0" anchor="ctr">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3"/>
                  </a:ext>
                </a:extLst>
              </a:tr>
              <a:tr h="177260">
                <a:tc>
                  <a:txBody>
                    <a:bodyPr/>
                    <a:lstStyle/>
                    <a:p>
                      <a:pPr algn="ctr" fontAlgn="ctr"/>
                      <a:r>
                        <a:rPr lang="es-ES" sz="1000" b="1" i="0" u="none" strike="noStrike" dirty="0">
                          <a:solidFill>
                            <a:schemeClr val="accent4">
                              <a:lumMod val="50000"/>
                            </a:schemeClr>
                          </a:solidFill>
                          <a:effectLst/>
                          <a:latin typeface="Calibri" panose="020F0502020204030204" pitchFamily="34" charset="0"/>
                        </a:rPr>
                        <a:t>BCAM 6</a:t>
                      </a:r>
                    </a:p>
                  </a:txBody>
                  <a:tcPr marL="5225" marR="5225" marT="5225" marB="0" anchor="ctr">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1000" b="1" i="0" u="none" strike="noStrike" dirty="0">
                          <a:solidFill>
                            <a:schemeClr val="accent4">
                              <a:lumMod val="50000"/>
                            </a:schemeClr>
                          </a:solidFill>
                          <a:effectLst/>
                          <a:latin typeface="Calibri" panose="020F0502020204030204" pitchFamily="34" charset="0"/>
                        </a:rPr>
                        <a:t>BCAM 3</a:t>
                      </a:r>
                    </a:p>
                  </a:txBody>
                  <a:tcPr marL="5225" marR="5225" marT="5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ES" sz="1000" b="1" i="0" u="none" strike="noStrike" dirty="0">
                          <a:solidFill>
                            <a:schemeClr val="accent4">
                              <a:lumMod val="50000"/>
                            </a:schemeClr>
                          </a:solidFill>
                          <a:effectLst/>
                          <a:latin typeface="Calibri" panose="020F0502020204030204" pitchFamily="34" charset="0"/>
                        </a:rPr>
                        <a:t>Prohibición de quema de rastrojos, excepto por razones fitosanitarias.</a:t>
                      </a:r>
                    </a:p>
                  </a:txBody>
                  <a:tcPr marL="5225" marR="5225" marT="5225" marB="0" anchor="ctr">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4"/>
                  </a:ext>
                </a:extLst>
              </a:tr>
              <a:tr h="177260">
                <a:tc>
                  <a:txBody>
                    <a:bodyPr/>
                    <a:lstStyle/>
                    <a:p>
                      <a:pPr algn="ctr" fontAlgn="ctr"/>
                      <a:r>
                        <a:rPr lang="es-ES" sz="1000" b="1" i="0" u="none" strike="noStrike" dirty="0">
                          <a:solidFill>
                            <a:schemeClr val="accent4">
                              <a:lumMod val="50000"/>
                            </a:schemeClr>
                          </a:solidFill>
                          <a:effectLst/>
                          <a:latin typeface="Calibri" panose="020F0502020204030204" pitchFamily="34" charset="0"/>
                        </a:rPr>
                        <a:t>BCAM 1</a:t>
                      </a:r>
                    </a:p>
                  </a:txBody>
                  <a:tcPr marL="5225" marR="5225" marT="5225" marB="0" anchor="ctr">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1000" b="1" i="0" u="none" strike="noStrike" dirty="0">
                          <a:solidFill>
                            <a:schemeClr val="accent4">
                              <a:lumMod val="50000"/>
                            </a:schemeClr>
                          </a:solidFill>
                          <a:effectLst/>
                          <a:latin typeface="Calibri" panose="020F0502020204030204" pitchFamily="34" charset="0"/>
                        </a:rPr>
                        <a:t>BCAM 4</a:t>
                      </a:r>
                    </a:p>
                  </a:txBody>
                  <a:tcPr marL="5225" marR="5225" marT="5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ES" sz="1000" b="1" i="0" u="none" strike="noStrike" dirty="0">
                          <a:solidFill>
                            <a:schemeClr val="accent4">
                              <a:lumMod val="50000"/>
                            </a:schemeClr>
                          </a:solidFill>
                          <a:effectLst/>
                          <a:latin typeface="Calibri" panose="020F0502020204030204" pitchFamily="34" charset="0"/>
                        </a:rPr>
                        <a:t>Creación de franjas de protección en los márgenes de los cursos de agua.</a:t>
                      </a:r>
                    </a:p>
                  </a:txBody>
                  <a:tcPr marL="5225" marR="5225" marT="5225" marB="0" anchor="ctr">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5"/>
                  </a:ext>
                </a:extLst>
              </a:tr>
              <a:tr h="177260">
                <a:tc>
                  <a:txBody>
                    <a:bodyPr/>
                    <a:lstStyle/>
                    <a:p>
                      <a:pPr algn="ctr" fontAlgn="ctr"/>
                      <a:r>
                        <a:rPr lang="es-ES" sz="1000" b="1" i="0" u="none" strike="noStrike">
                          <a:solidFill>
                            <a:srgbClr val="000000"/>
                          </a:solidFill>
                          <a:effectLst/>
                          <a:latin typeface="Calibri" panose="020F0502020204030204" pitchFamily="34" charset="0"/>
                        </a:rPr>
                        <a:t>BCAM 5</a:t>
                      </a:r>
                    </a:p>
                  </a:txBody>
                  <a:tcPr marL="5225" marR="5225" marT="5225" marB="0" anchor="ctr">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1000" b="1" i="0" u="none" strike="noStrike" dirty="0">
                          <a:solidFill>
                            <a:srgbClr val="000000"/>
                          </a:solidFill>
                          <a:effectLst/>
                          <a:latin typeface="Calibri" panose="020F0502020204030204" pitchFamily="34" charset="0"/>
                        </a:rPr>
                        <a:t>BCAM 5</a:t>
                      </a:r>
                    </a:p>
                  </a:txBody>
                  <a:tcPr marL="5225" marR="5225" marT="5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ES" sz="1000" b="1" i="0" u="none" strike="noStrike" dirty="0">
                          <a:solidFill>
                            <a:srgbClr val="000000"/>
                          </a:solidFill>
                          <a:effectLst/>
                          <a:latin typeface="Calibri" panose="020F0502020204030204" pitchFamily="34" charset="0"/>
                        </a:rPr>
                        <a:t>Gestión de la labranza para limitar el riesgo de degradación del suelo.</a:t>
                      </a:r>
                    </a:p>
                  </a:txBody>
                  <a:tcPr marL="5225" marR="5225" marT="5225" marB="0" anchor="ctr">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6"/>
                  </a:ext>
                </a:extLst>
              </a:tr>
              <a:tr h="177260">
                <a:tc>
                  <a:txBody>
                    <a:bodyPr/>
                    <a:lstStyle/>
                    <a:p>
                      <a:pPr algn="ctr" fontAlgn="ctr"/>
                      <a:r>
                        <a:rPr lang="es-ES" sz="1000" b="1" i="0" u="none" strike="noStrike">
                          <a:solidFill>
                            <a:srgbClr val="000000"/>
                          </a:solidFill>
                          <a:effectLst/>
                          <a:latin typeface="Calibri" panose="020F0502020204030204" pitchFamily="34" charset="0"/>
                        </a:rPr>
                        <a:t>BCAM 4</a:t>
                      </a:r>
                    </a:p>
                  </a:txBody>
                  <a:tcPr marL="5225" marR="5225" marT="5225" marB="0" anchor="ctr">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1000" b="1" i="0" u="none" strike="noStrike" dirty="0">
                          <a:solidFill>
                            <a:srgbClr val="000000"/>
                          </a:solidFill>
                          <a:effectLst/>
                          <a:latin typeface="Calibri" panose="020F0502020204030204" pitchFamily="34" charset="0"/>
                        </a:rPr>
                        <a:t>BCAM 6</a:t>
                      </a:r>
                    </a:p>
                  </a:txBody>
                  <a:tcPr marL="5225" marR="5225" marT="5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ES" sz="1000" b="1" i="0" u="none" strike="noStrike" dirty="0">
                          <a:solidFill>
                            <a:srgbClr val="000000"/>
                          </a:solidFill>
                          <a:effectLst/>
                          <a:latin typeface="Calibri" panose="020F0502020204030204" pitchFamily="34" charset="0"/>
                        </a:rPr>
                        <a:t>Cobertura mínima del suelo en los periodos y superficies más sensibles.</a:t>
                      </a:r>
                    </a:p>
                  </a:txBody>
                  <a:tcPr marL="5225" marR="5225" marT="5225" marB="0" anchor="ctr">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7"/>
                  </a:ext>
                </a:extLst>
              </a:tr>
              <a:tr h="177260">
                <a:tc>
                  <a:txBody>
                    <a:bodyPr/>
                    <a:lstStyle/>
                    <a:p>
                      <a:pPr algn="ctr" fontAlgn="ctr"/>
                      <a:r>
                        <a:rPr lang="es-ES" sz="1000" b="1" i="0" u="none" strike="noStrike" dirty="0">
                          <a:solidFill>
                            <a:srgbClr val="00B050"/>
                          </a:solidFill>
                          <a:effectLst/>
                          <a:latin typeface="Calibri" panose="020F0502020204030204" pitchFamily="34" charset="0"/>
                        </a:rPr>
                        <a:t>GREENING</a:t>
                      </a:r>
                    </a:p>
                  </a:txBody>
                  <a:tcPr marL="5225" marR="5225" marT="5225" marB="0" anchor="ctr">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1000" b="1" i="0" u="none" strike="noStrike" dirty="0">
                          <a:solidFill>
                            <a:srgbClr val="000000"/>
                          </a:solidFill>
                          <a:effectLst/>
                          <a:latin typeface="Calibri" panose="020F0502020204030204" pitchFamily="34" charset="0"/>
                        </a:rPr>
                        <a:t>BCAM 7</a:t>
                      </a:r>
                    </a:p>
                  </a:txBody>
                  <a:tcPr marL="5225" marR="5225" marT="5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ES" sz="1000" b="1" i="0" u="none" strike="noStrike" dirty="0">
                          <a:solidFill>
                            <a:srgbClr val="00B050"/>
                          </a:solidFill>
                          <a:effectLst/>
                          <a:latin typeface="Calibri" panose="020F0502020204030204" pitchFamily="34" charset="0"/>
                        </a:rPr>
                        <a:t>Rotación de cultivos.</a:t>
                      </a:r>
                    </a:p>
                  </a:txBody>
                  <a:tcPr marL="5225" marR="5225" marT="5225" marB="0" anchor="ctr">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8"/>
                  </a:ext>
                </a:extLst>
              </a:tr>
              <a:tr h="348644">
                <a:tc>
                  <a:txBody>
                    <a:bodyPr/>
                    <a:lstStyle/>
                    <a:p>
                      <a:pPr algn="ctr" fontAlgn="ctr"/>
                      <a:r>
                        <a:rPr lang="es-ES" sz="1000" b="1" i="0" u="none" strike="noStrike" dirty="0">
                          <a:solidFill>
                            <a:srgbClr val="00B050"/>
                          </a:solidFill>
                          <a:effectLst/>
                          <a:latin typeface="Calibri" panose="020F0502020204030204" pitchFamily="34" charset="0"/>
                        </a:rPr>
                        <a:t>GREENING</a:t>
                      </a:r>
                      <a:r>
                        <a:rPr lang="es-ES" sz="1000" b="1" i="0" u="none" strike="noStrike" dirty="0">
                          <a:solidFill>
                            <a:srgbClr val="000000"/>
                          </a:solidFill>
                          <a:effectLst/>
                          <a:latin typeface="Calibri" panose="020F0502020204030204" pitchFamily="34" charset="0"/>
                        </a:rPr>
                        <a:t> y BCAM 7</a:t>
                      </a:r>
                    </a:p>
                  </a:txBody>
                  <a:tcPr marL="5225" marR="5225" marT="5225" marB="0" anchor="ctr">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1000" b="1" i="0" u="none" strike="noStrike" dirty="0">
                          <a:solidFill>
                            <a:srgbClr val="000000"/>
                          </a:solidFill>
                          <a:effectLst/>
                          <a:latin typeface="Calibri" panose="020F0502020204030204" pitchFamily="34" charset="0"/>
                        </a:rPr>
                        <a:t>BCAM 8</a:t>
                      </a:r>
                    </a:p>
                  </a:txBody>
                  <a:tcPr marL="5225" marR="5225" marT="5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ES" sz="1000" b="1" i="0" u="none" strike="noStrike" dirty="0">
                          <a:solidFill>
                            <a:srgbClr val="00B050"/>
                          </a:solidFill>
                          <a:effectLst/>
                          <a:latin typeface="Calibri" panose="020F0502020204030204" pitchFamily="34" charset="0"/>
                        </a:rPr>
                        <a:t>Porcentaje mínimo de la superficie agrícola dedicada a SENP</a:t>
                      </a:r>
                      <a:r>
                        <a:rPr lang="es-ES" sz="1000" b="1" i="0" u="none" strike="noStrike" dirty="0">
                          <a:solidFill>
                            <a:srgbClr val="000000"/>
                          </a:solidFill>
                          <a:effectLst/>
                          <a:latin typeface="Calibri" panose="020F0502020204030204" pitchFamily="34" charset="0"/>
                        </a:rPr>
                        <a:t>, Mantenimiento de los elementos del paisaje, prohibición de cortar setos y árboles durante la época de reproducción y cría de aves.</a:t>
                      </a:r>
                    </a:p>
                  </a:txBody>
                  <a:tcPr marL="5225" marR="5225" marT="5225" marB="0" anchor="ctr">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9"/>
                  </a:ext>
                </a:extLst>
              </a:tr>
              <a:tr h="348644">
                <a:tc>
                  <a:txBody>
                    <a:bodyPr/>
                    <a:lstStyle/>
                    <a:p>
                      <a:pPr algn="ctr" fontAlgn="ctr"/>
                      <a:r>
                        <a:rPr lang="es-ES" sz="1000" b="1" i="0" u="none" strike="noStrike" dirty="0">
                          <a:solidFill>
                            <a:srgbClr val="00B050"/>
                          </a:solidFill>
                          <a:effectLst/>
                          <a:latin typeface="Calibri" panose="020F0502020204030204" pitchFamily="34" charset="0"/>
                        </a:rPr>
                        <a:t>GREENING</a:t>
                      </a:r>
                    </a:p>
                  </a:txBody>
                  <a:tcPr marL="5225" marR="5225" marT="5225" marB="0" anchor="ctr">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1000" b="1" i="0" u="none" strike="noStrike" dirty="0">
                          <a:solidFill>
                            <a:srgbClr val="00B050"/>
                          </a:solidFill>
                          <a:effectLst/>
                          <a:latin typeface="Calibri" panose="020F0502020204030204" pitchFamily="34" charset="0"/>
                        </a:rPr>
                        <a:t>BCAM 9</a:t>
                      </a:r>
                    </a:p>
                  </a:txBody>
                  <a:tcPr marL="5225" marR="5225" marT="5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ES" sz="1000" b="1" i="0" u="none" strike="noStrike" dirty="0">
                          <a:solidFill>
                            <a:srgbClr val="00B050"/>
                          </a:solidFill>
                          <a:effectLst/>
                          <a:latin typeface="Calibri" panose="020F0502020204030204" pitchFamily="34" charset="0"/>
                        </a:rPr>
                        <a:t>Prohibición de convertir o arar los pastos permanentes medioambientalmente sensibles en los espacios Natura 2000.</a:t>
                      </a:r>
                    </a:p>
                  </a:txBody>
                  <a:tcPr marL="5225" marR="5225" marT="5225" marB="0" anchor="ctr">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0"/>
                  </a:ext>
                </a:extLst>
              </a:tr>
              <a:tr h="177260">
                <a:tc>
                  <a:txBody>
                    <a:bodyPr/>
                    <a:lstStyle/>
                    <a:p>
                      <a:pPr algn="ctr" fontAlgn="ctr"/>
                      <a:r>
                        <a:rPr lang="es-ES" sz="1000" b="1" i="0" u="none" strike="noStrike">
                          <a:solidFill>
                            <a:srgbClr val="000000"/>
                          </a:solidFill>
                          <a:effectLst/>
                          <a:latin typeface="Calibri" panose="020F0502020204030204" pitchFamily="34" charset="0"/>
                        </a:rPr>
                        <a:t> </a:t>
                      </a:r>
                    </a:p>
                  </a:txBody>
                  <a:tcPr marL="5225" marR="5225" marT="5225" marB="0" anchor="ctr">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ctr"/>
                      <a:r>
                        <a:rPr lang="es-ES" sz="1000" b="1" i="0" u="none" strike="noStrike" dirty="0">
                          <a:solidFill>
                            <a:srgbClr val="00B0F0"/>
                          </a:solidFill>
                          <a:effectLst/>
                          <a:latin typeface="Calibri" panose="020F0502020204030204" pitchFamily="34" charset="0"/>
                        </a:rPr>
                        <a:t>BCAM 10</a:t>
                      </a:r>
                    </a:p>
                  </a:txBody>
                  <a:tcPr marL="5225" marR="5225" marT="5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fontAlgn="ctr"/>
                      <a:r>
                        <a:rPr lang="es-ES" sz="1000" b="1" i="0" u="none" strike="noStrike" dirty="0">
                          <a:solidFill>
                            <a:srgbClr val="00B0F0"/>
                          </a:solidFill>
                          <a:effectLst/>
                          <a:latin typeface="Calibri" panose="020F0502020204030204" pitchFamily="34" charset="0"/>
                        </a:rPr>
                        <a:t>Fertilización sostenible.</a:t>
                      </a:r>
                    </a:p>
                  </a:txBody>
                  <a:tcPr marL="5225" marR="5225" marT="5225" marB="0" anchor="ctr">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1"/>
                  </a:ext>
                </a:extLst>
              </a:tr>
              <a:tr h="177260">
                <a:tc>
                  <a:txBody>
                    <a:bodyPr/>
                    <a:lstStyle/>
                    <a:p>
                      <a:pPr algn="ctr" fontAlgn="ctr"/>
                      <a:endParaRPr lang="es-ES" sz="1000" b="0" i="0" u="none" strike="noStrike" dirty="0">
                        <a:solidFill>
                          <a:srgbClr val="000000"/>
                        </a:solidFill>
                        <a:effectLst/>
                        <a:latin typeface="Calibri" panose="020F0502020204030204" pitchFamily="34" charset="0"/>
                      </a:endParaRPr>
                    </a:p>
                  </a:txBody>
                  <a:tcPr marL="5225" marR="5225" marT="5225" marB="0" anchor="ctr">
                    <a:lnL>
                      <a:noFill/>
                    </a:lnL>
                    <a:lnR>
                      <a:noFill/>
                    </a:lnR>
                    <a:lnT w="19050" cap="flat" cmpd="sng" algn="ctr">
                      <a:solidFill>
                        <a:srgbClr val="000000"/>
                      </a:solidFill>
                      <a:prstDash val="solid"/>
                      <a:round/>
                      <a:headEnd type="none" w="med" len="med"/>
                      <a:tailEnd type="none" w="med" len="med"/>
                    </a:lnT>
                    <a:lnB w="19050" cap="flat" cmpd="sng" algn="ctr">
                      <a:solidFill>
                        <a:srgbClr val="FF0000"/>
                      </a:solidFill>
                      <a:prstDash val="solid"/>
                      <a:round/>
                      <a:headEnd type="none" w="med" len="med"/>
                      <a:tailEnd type="none" w="med" len="med"/>
                    </a:lnB>
                  </a:tcPr>
                </a:tc>
                <a:tc>
                  <a:txBody>
                    <a:bodyPr/>
                    <a:lstStyle/>
                    <a:p>
                      <a:pPr algn="ctr" fontAlgn="ctr"/>
                      <a:endParaRPr lang="es-ES" sz="1000" b="0" i="0" u="none" strike="noStrike" dirty="0">
                        <a:solidFill>
                          <a:srgbClr val="000000"/>
                        </a:solidFill>
                        <a:effectLst/>
                        <a:latin typeface="Calibri" panose="020F0502020204030204" pitchFamily="34" charset="0"/>
                      </a:endParaRPr>
                    </a:p>
                  </a:txBody>
                  <a:tcPr marL="5225" marR="5225" marT="5225" marB="0" anchor="ctr">
                    <a:lnL>
                      <a:noFill/>
                    </a:lnL>
                    <a:lnR>
                      <a:noFill/>
                    </a:lnR>
                    <a:lnT w="19050" cap="flat" cmpd="sng" algn="ctr">
                      <a:solidFill>
                        <a:srgbClr val="000000"/>
                      </a:solidFill>
                      <a:prstDash val="solid"/>
                      <a:round/>
                      <a:headEnd type="none" w="med" len="med"/>
                      <a:tailEnd type="none" w="med" len="med"/>
                    </a:lnT>
                    <a:lnB w="19050" cap="flat" cmpd="sng" algn="ctr">
                      <a:solidFill>
                        <a:srgbClr val="FF0000"/>
                      </a:solidFill>
                      <a:prstDash val="solid"/>
                      <a:round/>
                      <a:headEnd type="none" w="med" len="med"/>
                      <a:tailEnd type="none" w="med" len="med"/>
                    </a:lnB>
                  </a:tcPr>
                </a:tc>
                <a:tc>
                  <a:txBody>
                    <a:bodyPr/>
                    <a:lstStyle/>
                    <a:p>
                      <a:pPr algn="l" fontAlgn="ctr"/>
                      <a:endParaRPr lang="es-ES" sz="1000" b="1" i="0" u="none" strike="noStrike" dirty="0">
                        <a:solidFill>
                          <a:srgbClr val="000000"/>
                        </a:solidFill>
                        <a:effectLst/>
                        <a:latin typeface="Calibri" panose="020F0502020204030204" pitchFamily="34" charset="0"/>
                      </a:endParaRPr>
                    </a:p>
                  </a:txBody>
                  <a:tcPr marL="5225" marR="5225" marT="5225" marB="0" anchor="ctr">
                    <a:lnL>
                      <a:noFill/>
                    </a:lnL>
                    <a:lnR>
                      <a:noFill/>
                    </a:lnR>
                    <a:lnT w="19050" cap="flat" cmpd="sng" algn="ctr">
                      <a:solidFill>
                        <a:srgbClr val="000000"/>
                      </a:solidFill>
                      <a:prstDash val="solid"/>
                      <a:round/>
                      <a:headEnd type="none" w="med" len="med"/>
                      <a:tailEnd type="none" w="med" len="med"/>
                    </a:lnT>
                    <a:lnB w="19050" cap="flat" cmpd="sng" algn="ctr">
                      <a:solidFill>
                        <a:srgbClr val="FF0000"/>
                      </a:solidFill>
                      <a:prstDash val="solid"/>
                      <a:round/>
                      <a:headEnd type="none" w="med" len="med"/>
                      <a:tailEnd type="none" w="med" len="med"/>
                    </a:lnB>
                  </a:tcPr>
                </a:tc>
                <a:extLst>
                  <a:ext uri="{0D108BD9-81ED-4DB2-BD59-A6C34878D82A}">
                    <a16:rowId xmlns:a16="http://schemas.microsoft.com/office/drawing/2014/main" val="10022"/>
                  </a:ext>
                </a:extLst>
              </a:tr>
              <a:tr h="177260">
                <a:tc>
                  <a:txBody>
                    <a:bodyPr/>
                    <a:lstStyle/>
                    <a:p>
                      <a:pPr algn="ctr" fontAlgn="ctr"/>
                      <a:r>
                        <a:rPr lang="es-ES" sz="1000" b="1" i="0" u="none" strike="noStrike" dirty="0">
                          <a:solidFill>
                            <a:schemeClr val="tx1"/>
                          </a:solidFill>
                          <a:effectLst/>
                          <a:latin typeface="Calibri" panose="020F0502020204030204" pitchFamily="34" charset="0"/>
                        </a:rPr>
                        <a:t>BCAM 2</a:t>
                      </a:r>
                    </a:p>
                  </a:txBody>
                  <a:tcPr marL="5225" marR="5225" marT="5225" marB="0" anchor="ctr">
                    <a:lnL w="19050" cap="flat" cmpd="sng" algn="ctr">
                      <a:solidFill>
                        <a:srgbClr val="FF0000"/>
                      </a:solidFill>
                      <a:prstDash val="solid"/>
                      <a:round/>
                      <a:headEnd type="none" w="med" len="med"/>
                      <a:tailEnd type="none" w="med" len="med"/>
                    </a:lnL>
                    <a:lnR w="6350" cap="flat" cmpd="sng" algn="ctr">
                      <a:solidFill>
                        <a:srgbClr val="FF0000"/>
                      </a:solidFill>
                      <a:prstDash val="solid"/>
                      <a:round/>
                      <a:headEnd type="none" w="med" len="med"/>
                      <a:tailEnd type="none" w="med" len="med"/>
                    </a:lnR>
                    <a:lnT w="19050" cap="flat" cmpd="sng" algn="ctr">
                      <a:solidFill>
                        <a:srgbClr val="FF0000"/>
                      </a:solidFill>
                      <a:prstDash val="solid"/>
                      <a:round/>
                      <a:headEnd type="none" w="med" len="med"/>
                      <a:tailEnd type="none" w="med" len="med"/>
                    </a:lnT>
                    <a:lnB w="6350" cap="flat" cmpd="sng" algn="ctr">
                      <a:solidFill>
                        <a:srgbClr val="FF0000"/>
                      </a:solidFill>
                      <a:prstDash val="solid"/>
                      <a:round/>
                      <a:headEnd type="none" w="med" len="med"/>
                      <a:tailEnd type="none" w="med" len="med"/>
                    </a:lnB>
                  </a:tcPr>
                </a:tc>
                <a:tc>
                  <a:txBody>
                    <a:bodyPr/>
                    <a:lstStyle/>
                    <a:p>
                      <a:pPr algn="ctr" fontAlgn="ctr"/>
                      <a:r>
                        <a:rPr lang="es-ES" sz="1000" b="1" i="0" u="none" strike="noStrike" dirty="0">
                          <a:solidFill>
                            <a:schemeClr val="tx1"/>
                          </a:solidFill>
                          <a:effectLst/>
                          <a:latin typeface="Calibri" panose="020F0502020204030204" pitchFamily="34" charset="0"/>
                        </a:rPr>
                        <a:t> </a:t>
                      </a:r>
                    </a:p>
                  </a:txBody>
                  <a:tcPr marL="5225" marR="5225" marT="5225" marB="0" anchor="ctr">
                    <a:lnL w="6350" cap="flat" cmpd="sng" algn="ctr">
                      <a:solidFill>
                        <a:srgbClr val="FF0000"/>
                      </a:solidFill>
                      <a:prstDash val="solid"/>
                      <a:round/>
                      <a:headEnd type="none" w="med" len="med"/>
                      <a:tailEnd type="none" w="med" len="med"/>
                    </a:lnL>
                    <a:lnR w="6350" cap="flat" cmpd="sng" algn="ctr">
                      <a:solidFill>
                        <a:srgbClr val="FF0000"/>
                      </a:solidFill>
                      <a:prstDash val="solid"/>
                      <a:round/>
                      <a:headEnd type="none" w="med" len="med"/>
                      <a:tailEnd type="none" w="med" len="med"/>
                    </a:lnR>
                    <a:lnT w="19050" cap="flat" cmpd="sng" algn="ctr">
                      <a:solidFill>
                        <a:srgbClr val="FF0000"/>
                      </a:solidFill>
                      <a:prstDash val="solid"/>
                      <a:round/>
                      <a:headEnd type="none" w="med" len="med"/>
                      <a:tailEnd type="none" w="med" len="med"/>
                    </a:lnT>
                    <a:lnB w="6350" cap="flat" cmpd="sng" algn="ctr">
                      <a:solidFill>
                        <a:srgbClr val="FF0000"/>
                      </a:solidFill>
                      <a:prstDash val="solid"/>
                      <a:round/>
                      <a:headEnd type="none" w="med" len="med"/>
                      <a:tailEnd type="none" w="med" len="med"/>
                    </a:lnB>
                  </a:tcPr>
                </a:tc>
                <a:tc>
                  <a:txBody>
                    <a:bodyPr/>
                    <a:lstStyle/>
                    <a:p>
                      <a:pPr algn="l" fontAlgn="ctr"/>
                      <a:r>
                        <a:rPr lang="es-ES" sz="1000" b="1" i="0" u="none" strike="noStrike" dirty="0">
                          <a:solidFill>
                            <a:schemeClr val="tx1"/>
                          </a:solidFill>
                          <a:effectLst/>
                          <a:latin typeface="Calibri" panose="020F0502020204030204" pitchFamily="34" charset="0"/>
                        </a:rPr>
                        <a:t>Cumplimiento de los procesos de autorización del uso de agua para el riego. Incluida en RLG 1</a:t>
                      </a:r>
                    </a:p>
                  </a:txBody>
                  <a:tcPr marL="5225" marR="5225" marT="5225" marB="0" anchor="ctr">
                    <a:lnL w="6350" cap="flat" cmpd="sng" algn="ctr">
                      <a:solidFill>
                        <a:srgbClr val="FF0000"/>
                      </a:solidFill>
                      <a:prstDash val="solid"/>
                      <a:round/>
                      <a:headEnd type="none" w="med" len="med"/>
                      <a:tailEnd type="none" w="med" len="med"/>
                    </a:lnL>
                    <a:lnR w="19050" cap="flat" cmpd="sng" algn="ctr">
                      <a:solidFill>
                        <a:srgbClr val="FF0000"/>
                      </a:solidFill>
                      <a:prstDash val="solid"/>
                      <a:round/>
                      <a:headEnd type="none" w="med" len="med"/>
                      <a:tailEnd type="none" w="med" len="med"/>
                    </a:lnR>
                    <a:lnT w="19050" cap="flat" cmpd="sng" algn="ctr">
                      <a:solidFill>
                        <a:srgbClr val="FF0000"/>
                      </a:solidFill>
                      <a:prstDash val="solid"/>
                      <a:round/>
                      <a:headEnd type="none" w="med" len="med"/>
                      <a:tailEnd type="none" w="med" len="med"/>
                    </a:lnT>
                    <a:lnB w="6350" cap="flat" cmpd="sng" algn="ctr">
                      <a:solidFill>
                        <a:srgbClr val="FF0000"/>
                      </a:solidFill>
                      <a:prstDash val="solid"/>
                      <a:round/>
                      <a:headEnd type="none" w="med" len="med"/>
                      <a:tailEnd type="none" w="med" len="med"/>
                    </a:lnB>
                  </a:tcPr>
                </a:tc>
                <a:extLst>
                  <a:ext uri="{0D108BD9-81ED-4DB2-BD59-A6C34878D82A}">
                    <a16:rowId xmlns:a16="http://schemas.microsoft.com/office/drawing/2014/main" val="10023"/>
                  </a:ext>
                </a:extLst>
              </a:tr>
              <a:tr h="177260">
                <a:tc>
                  <a:txBody>
                    <a:bodyPr/>
                    <a:lstStyle/>
                    <a:p>
                      <a:pPr algn="ctr" fontAlgn="ctr"/>
                      <a:r>
                        <a:rPr lang="es-ES" sz="1000" b="1" i="0" u="none" strike="noStrike" dirty="0">
                          <a:solidFill>
                            <a:schemeClr val="tx1"/>
                          </a:solidFill>
                          <a:effectLst/>
                          <a:latin typeface="Calibri" panose="020F0502020204030204" pitchFamily="34" charset="0"/>
                        </a:rPr>
                        <a:t>BCAM 3</a:t>
                      </a:r>
                    </a:p>
                  </a:txBody>
                  <a:tcPr marL="5225" marR="5225" marT="5225" marB="0" anchor="ctr">
                    <a:lnL w="19050" cap="flat" cmpd="sng" algn="ctr">
                      <a:solidFill>
                        <a:srgbClr val="FF0000"/>
                      </a:solidFill>
                      <a:prstDash val="solid"/>
                      <a:round/>
                      <a:headEnd type="none" w="med" len="med"/>
                      <a:tailEnd type="none" w="med" len="med"/>
                    </a:lnL>
                    <a:lnR w="6350" cap="flat" cmpd="sng" algn="ctr">
                      <a:solidFill>
                        <a:srgbClr val="FF0000"/>
                      </a:solidFill>
                      <a:prstDash val="solid"/>
                      <a:round/>
                      <a:headEnd type="none" w="med" len="med"/>
                      <a:tailEnd type="none" w="med" len="med"/>
                    </a:lnR>
                    <a:lnT w="6350" cap="flat" cmpd="sng" algn="ctr">
                      <a:solidFill>
                        <a:srgbClr val="FF0000"/>
                      </a:solidFill>
                      <a:prstDash val="solid"/>
                      <a:round/>
                      <a:headEnd type="none" w="med" len="med"/>
                      <a:tailEnd type="none" w="med" len="med"/>
                    </a:lnT>
                    <a:lnB w="6350" cap="flat" cmpd="sng" algn="ctr">
                      <a:solidFill>
                        <a:srgbClr val="FF0000"/>
                      </a:solidFill>
                      <a:prstDash val="solid"/>
                      <a:round/>
                      <a:headEnd type="none" w="med" len="med"/>
                      <a:tailEnd type="none" w="med" len="med"/>
                    </a:lnB>
                  </a:tcPr>
                </a:tc>
                <a:tc>
                  <a:txBody>
                    <a:bodyPr/>
                    <a:lstStyle/>
                    <a:p>
                      <a:pPr algn="ctr" fontAlgn="ctr"/>
                      <a:r>
                        <a:rPr lang="es-ES" sz="1000" b="1" i="0" u="none" strike="noStrike" dirty="0">
                          <a:solidFill>
                            <a:schemeClr val="tx1"/>
                          </a:solidFill>
                          <a:effectLst/>
                          <a:latin typeface="Calibri" panose="020F0502020204030204" pitchFamily="34" charset="0"/>
                        </a:rPr>
                        <a:t> </a:t>
                      </a:r>
                    </a:p>
                  </a:txBody>
                  <a:tcPr marL="5225" marR="5225" marT="5225" marB="0" anchor="ctr">
                    <a:lnL w="6350" cap="flat" cmpd="sng" algn="ctr">
                      <a:solidFill>
                        <a:srgbClr val="FF0000"/>
                      </a:solidFill>
                      <a:prstDash val="solid"/>
                      <a:round/>
                      <a:headEnd type="none" w="med" len="med"/>
                      <a:tailEnd type="none" w="med" len="med"/>
                    </a:lnL>
                    <a:lnR w="6350" cap="flat" cmpd="sng" algn="ctr">
                      <a:solidFill>
                        <a:srgbClr val="FF0000"/>
                      </a:solidFill>
                      <a:prstDash val="solid"/>
                      <a:round/>
                      <a:headEnd type="none" w="med" len="med"/>
                      <a:tailEnd type="none" w="med" len="med"/>
                    </a:lnR>
                    <a:lnT w="6350" cap="flat" cmpd="sng" algn="ctr">
                      <a:solidFill>
                        <a:srgbClr val="FF0000"/>
                      </a:solidFill>
                      <a:prstDash val="solid"/>
                      <a:round/>
                      <a:headEnd type="none" w="med" len="med"/>
                      <a:tailEnd type="none" w="med" len="med"/>
                    </a:lnT>
                    <a:lnB w="6350" cap="flat" cmpd="sng" algn="ctr">
                      <a:solidFill>
                        <a:srgbClr val="FF0000"/>
                      </a:solidFill>
                      <a:prstDash val="solid"/>
                      <a:round/>
                      <a:headEnd type="none" w="med" len="med"/>
                      <a:tailEnd type="none" w="med" len="med"/>
                    </a:lnB>
                  </a:tcPr>
                </a:tc>
                <a:tc>
                  <a:txBody>
                    <a:bodyPr/>
                    <a:lstStyle/>
                    <a:p>
                      <a:pPr algn="l" fontAlgn="ctr"/>
                      <a:r>
                        <a:rPr lang="es-ES" sz="1000" b="1" i="0" u="none" strike="noStrike" dirty="0">
                          <a:solidFill>
                            <a:schemeClr val="tx1"/>
                          </a:solidFill>
                          <a:effectLst/>
                          <a:latin typeface="Calibri" panose="020F0502020204030204" pitchFamily="34" charset="0"/>
                        </a:rPr>
                        <a:t>Protección de las aguas subterráneas contra la contaminación. Incluida parcialmente en los RLG 2 y RLG 3</a:t>
                      </a:r>
                    </a:p>
                  </a:txBody>
                  <a:tcPr marL="5225" marR="5225" marT="5225" marB="0" anchor="ctr">
                    <a:lnL w="6350" cap="flat" cmpd="sng" algn="ctr">
                      <a:solidFill>
                        <a:srgbClr val="FF0000"/>
                      </a:solidFill>
                      <a:prstDash val="solid"/>
                      <a:round/>
                      <a:headEnd type="none" w="med" len="med"/>
                      <a:tailEnd type="none" w="med" len="med"/>
                    </a:lnL>
                    <a:lnR w="19050" cap="flat" cmpd="sng" algn="ctr">
                      <a:solidFill>
                        <a:srgbClr val="FF0000"/>
                      </a:solidFill>
                      <a:prstDash val="solid"/>
                      <a:round/>
                      <a:headEnd type="none" w="med" len="med"/>
                      <a:tailEnd type="none" w="med" len="med"/>
                    </a:lnR>
                    <a:lnT w="6350" cap="flat" cmpd="sng" algn="ctr">
                      <a:solidFill>
                        <a:srgbClr val="FF0000"/>
                      </a:solidFill>
                      <a:prstDash val="solid"/>
                      <a:round/>
                      <a:headEnd type="none" w="med" len="med"/>
                      <a:tailEnd type="none" w="med" len="med"/>
                    </a:lnT>
                    <a:lnB w="6350" cap="flat" cmpd="sng" algn="ctr">
                      <a:solidFill>
                        <a:srgbClr val="FF0000"/>
                      </a:solidFill>
                      <a:prstDash val="solid"/>
                      <a:round/>
                      <a:headEnd type="none" w="med" len="med"/>
                      <a:tailEnd type="none" w="med" len="med"/>
                    </a:lnB>
                  </a:tcPr>
                </a:tc>
                <a:extLst>
                  <a:ext uri="{0D108BD9-81ED-4DB2-BD59-A6C34878D82A}">
                    <a16:rowId xmlns:a16="http://schemas.microsoft.com/office/drawing/2014/main" val="10024"/>
                  </a:ext>
                </a:extLst>
              </a:tr>
              <a:tr h="177260">
                <a:tc>
                  <a:txBody>
                    <a:bodyPr/>
                    <a:lstStyle/>
                    <a:p>
                      <a:pPr algn="ctr" fontAlgn="ctr"/>
                      <a:r>
                        <a:rPr lang="es-ES" sz="1000" b="1" i="0" u="none" strike="noStrike" dirty="0">
                          <a:solidFill>
                            <a:srgbClr val="FF0000"/>
                          </a:solidFill>
                          <a:effectLst/>
                          <a:latin typeface="Calibri" panose="020F0502020204030204" pitchFamily="34" charset="0"/>
                        </a:rPr>
                        <a:t>RLG 6</a:t>
                      </a:r>
                    </a:p>
                  </a:txBody>
                  <a:tcPr marL="5225" marR="5225" marT="5225" marB="0" anchor="ctr">
                    <a:lnL w="19050" cap="flat" cmpd="sng" algn="ctr">
                      <a:solidFill>
                        <a:srgbClr val="FF0000"/>
                      </a:solidFill>
                      <a:prstDash val="solid"/>
                      <a:round/>
                      <a:headEnd type="none" w="med" len="med"/>
                      <a:tailEnd type="none" w="med" len="med"/>
                    </a:lnL>
                    <a:lnR w="6350" cap="flat" cmpd="sng" algn="ctr">
                      <a:solidFill>
                        <a:srgbClr val="FF0000"/>
                      </a:solidFill>
                      <a:prstDash val="solid"/>
                      <a:round/>
                      <a:headEnd type="none" w="med" len="med"/>
                      <a:tailEnd type="none" w="med" len="med"/>
                    </a:lnR>
                    <a:lnT w="6350" cap="flat" cmpd="sng" algn="ctr">
                      <a:solidFill>
                        <a:srgbClr val="FF0000"/>
                      </a:solidFill>
                      <a:prstDash val="solid"/>
                      <a:round/>
                      <a:headEnd type="none" w="med" len="med"/>
                      <a:tailEnd type="none" w="med" len="med"/>
                    </a:lnT>
                    <a:lnB w="6350" cap="flat" cmpd="sng" algn="ctr">
                      <a:solidFill>
                        <a:srgbClr val="FF0000"/>
                      </a:solidFill>
                      <a:prstDash val="solid"/>
                      <a:round/>
                      <a:headEnd type="none" w="med" len="med"/>
                      <a:tailEnd type="none" w="med" len="med"/>
                    </a:lnB>
                  </a:tcPr>
                </a:tc>
                <a:tc>
                  <a:txBody>
                    <a:bodyPr/>
                    <a:lstStyle/>
                    <a:p>
                      <a:pPr algn="ctr" fontAlgn="ctr"/>
                      <a:r>
                        <a:rPr lang="es-ES" sz="1000" b="1" i="0" u="none" strike="noStrike">
                          <a:solidFill>
                            <a:srgbClr val="FF0000"/>
                          </a:solidFill>
                          <a:effectLst/>
                          <a:latin typeface="Calibri" panose="020F0502020204030204" pitchFamily="34" charset="0"/>
                        </a:rPr>
                        <a:t> </a:t>
                      </a:r>
                    </a:p>
                  </a:txBody>
                  <a:tcPr marL="5225" marR="5225" marT="5225" marB="0" anchor="ctr">
                    <a:lnL w="6350" cap="flat" cmpd="sng" algn="ctr">
                      <a:solidFill>
                        <a:srgbClr val="FF0000"/>
                      </a:solidFill>
                      <a:prstDash val="solid"/>
                      <a:round/>
                      <a:headEnd type="none" w="med" len="med"/>
                      <a:tailEnd type="none" w="med" len="med"/>
                    </a:lnL>
                    <a:lnR w="6350" cap="flat" cmpd="sng" algn="ctr">
                      <a:solidFill>
                        <a:srgbClr val="FF0000"/>
                      </a:solidFill>
                      <a:prstDash val="solid"/>
                      <a:round/>
                      <a:headEnd type="none" w="med" len="med"/>
                      <a:tailEnd type="none" w="med" len="med"/>
                    </a:lnR>
                    <a:lnT w="6350" cap="flat" cmpd="sng" algn="ctr">
                      <a:solidFill>
                        <a:srgbClr val="FF0000"/>
                      </a:solidFill>
                      <a:prstDash val="solid"/>
                      <a:round/>
                      <a:headEnd type="none" w="med" len="med"/>
                      <a:tailEnd type="none" w="med" len="med"/>
                    </a:lnT>
                    <a:lnB w="6350" cap="flat" cmpd="sng" algn="ctr">
                      <a:solidFill>
                        <a:srgbClr val="FF0000"/>
                      </a:solidFill>
                      <a:prstDash val="solid"/>
                      <a:round/>
                      <a:headEnd type="none" w="med" len="med"/>
                      <a:tailEnd type="none" w="med" len="med"/>
                    </a:lnB>
                  </a:tcPr>
                </a:tc>
                <a:tc>
                  <a:txBody>
                    <a:bodyPr/>
                    <a:lstStyle/>
                    <a:p>
                      <a:pPr algn="l" fontAlgn="ctr"/>
                      <a:r>
                        <a:rPr lang="es-ES" sz="1000" b="1" i="0" u="none" strike="noStrike" dirty="0">
                          <a:solidFill>
                            <a:srgbClr val="FF0000"/>
                          </a:solidFill>
                          <a:effectLst/>
                          <a:latin typeface="Calibri" panose="020F0502020204030204" pitchFamily="34" charset="0"/>
                        </a:rPr>
                        <a:t>Identificación y registro de cerdos. Eliminado del Reglamento PEPAC.</a:t>
                      </a:r>
                    </a:p>
                  </a:txBody>
                  <a:tcPr marL="5225" marR="5225" marT="5225" marB="0" anchor="ctr">
                    <a:lnL w="6350" cap="flat" cmpd="sng" algn="ctr">
                      <a:solidFill>
                        <a:srgbClr val="FF0000"/>
                      </a:solidFill>
                      <a:prstDash val="solid"/>
                      <a:round/>
                      <a:headEnd type="none" w="med" len="med"/>
                      <a:tailEnd type="none" w="med" len="med"/>
                    </a:lnL>
                    <a:lnR w="19050" cap="flat" cmpd="sng" algn="ctr">
                      <a:solidFill>
                        <a:srgbClr val="FF0000"/>
                      </a:solidFill>
                      <a:prstDash val="solid"/>
                      <a:round/>
                      <a:headEnd type="none" w="med" len="med"/>
                      <a:tailEnd type="none" w="med" len="med"/>
                    </a:lnR>
                    <a:lnT w="6350" cap="flat" cmpd="sng" algn="ctr">
                      <a:solidFill>
                        <a:srgbClr val="FF0000"/>
                      </a:solidFill>
                      <a:prstDash val="solid"/>
                      <a:round/>
                      <a:headEnd type="none" w="med" len="med"/>
                      <a:tailEnd type="none" w="med" len="med"/>
                    </a:lnT>
                    <a:lnB w="6350" cap="flat" cmpd="sng" algn="ctr">
                      <a:solidFill>
                        <a:srgbClr val="FF0000"/>
                      </a:solidFill>
                      <a:prstDash val="solid"/>
                      <a:round/>
                      <a:headEnd type="none" w="med" len="med"/>
                      <a:tailEnd type="none" w="med" len="med"/>
                    </a:lnB>
                  </a:tcPr>
                </a:tc>
                <a:extLst>
                  <a:ext uri="{0D108BD9-81ED-4DB2-BD59-A6C34878D82A}">
                    <a16:rowId xmlns:a16="http://schemas.microsoft.com/office/drawing/2014/main" val="10025"/>
                  </a:ext>
                </a:extLst>
              </a:tr>
              <a:tr h="177260">
                <a:tc>
                  <a:txBody>
                    <a:bodyPr/>
                    <a:lstStyle/>
                    <a:p>
                      <a:pPr algn="ctr" fontAlgn="ctr"/>
                      <a:r>
                        <a:rPr lang="es-ES" sz="1000" b="1" i="0" u="none" strike="noStrike" dirty="0">
                          <a:solidFill>
                            <a:srgbClr val="FF0000"/>
                          </a:solidFill>
                          <a:effectLst/>
                          <a:latin typeface="Calibri" panose="020F0502020204030204" pitchFamily="34" charset="0"/>
                        </a:rPr>
                        <a:t>RLG 7</a:t>
                      </a:r>
                    </a:p>
                  </a:txBody>
                  <a:tcPr marL="5225" marR="5225" marT="5225" marB="0" anchor="ctr">
                    <a:lnL w="19050" cap="flat" cmpd="sng" algn="ctr">
                      <a:solidFill>
                        <a:srgbClr val="FF0000"/>
                      </a:solidFill>
                      <a:prstDash val="solid"/>
                      <a:round/>
                      <a:headEnd type="none" w="med" len="med"/>
                      <a:tailEnd type="none" w="med" len="med"/>
                    </a:lnL>
                    <a:lnR w="6350" cap="flat" cmpd="sng" algn="ctr">
                      <a:solidFill>
                        <a:srgbClr val="FF0000"/>
                      </a:solidFill>
                      <a:prstDash val="solid"/>
                      <a:round/>
                      <a:headEnd type="none" w="med" len="med"/>
                      <a:tailEnd type="none" w="med" len="med"/>
                    </a:lnR>
                    <a:lnT w="6350" cap="flat" cmpd="sng" algn="ctr">
                      <a:solidFill>
                        <a:srgbClr val="FF0000"/>
                      </a:solidFill>
                      <a:prstDash val="solid"/>
                      <a:round/>
                      <a:headEnd type="none" w="med" len="med"/>
                      <a:tailEnd type="none" w="med" len="med"/>
                    </a:lnT>
                    <a:lnB w="6350" cap="flat" cmpd="sng" algn="ctr">
                      <a:solidFill>
                        <a:srgbClr val="FF0000"/>
                      </a:solidFill>
                      <a:prstDash val="solid"/>
                      <a:round/>
                      <a:headEnd type="none" w="med" len="med"/>
                      <a:tailEnd type="none" w="med" len="med"/>
                    </a:lnB>
                  </a:tcPr>
                </a:tc>
                <a:tc>
                  <a:txBody>
                    <a:bodyPr/>
                    <a:lstStyle/>
                    <a:p>
                      <a:pPr algn="ctr" fontAlgn="ctr"/>
                      <a:r>
                        <a:rPr lang="es-ES" sz="1000" b="1" i="0" u="none" strike="noStrike">
                          <a:solidFill>
                            <a:srgbClr val="FF0000"/>
                          </a:solidFill>
                          <a:effectLst/>
                          <a:latin typeface="Calibri" panose="020F0502020204030204" pitchFamily="34" charset="0"/>
                        </a:rPr>
                        <a:t> </a:t>
                      </a:r>
                    </a:p>
                  </a:txBody>
                  <a:tcPr marL="5225" marR="5225" marT="5225" marB="0" anchor="ctr">
                    <a:lnL w="6350" cap="flat" cmpd="sng" algn="ctr">
                      <a:solidFill>
                        <a:srgbClr val="FF0000"/>
                      </a:solidFill>
                      <a:prstDash val="solid"/>
                      <a:round/>
                      <a:headEnd type="none" w="med" len="med"/>
                      <a:tailEnd type="none" w="med" len="med"/>
                    </a:lnL>
                    <a:lnR w="6350" cap="flat" cmpd="sng" algn="ctr">
                      <a:solidFill>
                        <a:srgbClr val="FF0000"/>
                      </a:solidFill>
                      <a:prstDash val="solid"/>
                      <a:round/>
                      <a:headEnd type="none" w="med" len="med"/>
                      <a:tailEnd type="none" w="med" len="med"/>
                    </a:lnR>
                    <a:lnT w="6350" cap="flat" cmpd="sng" algn="ctr">
                      <a:solidFill>
                        <a:srgbClr val="FF0000"/>
                      </a:solidFill>
                      <a:prstDash val="solid"/>
                      <a:round/>
                      <a:headEnd type="none" w="med" len="med"/>
                      <a:tailEnd type="none" w="med" len="med"/>
                    </a:lnT>
                    <a:lnB w="6350" cap="flat" cmpd="sng" algn="ctr">
                      <a:solidFill>
                        <a:srgbClr val="FF0000"/>
                      </a:solidFill>
                      <a:prstDash val="solid"/>
                      <a:round/>
                      <a:headEnd type="none" w="med" len="med"/>
                      <a:tailEnd type="none" w="med" len="med"/>
                    </a:lnB>
                  </a:tcPr>
                </a:tc>
                <a:tc>
                  <a:txBody>
                    <a:bodyPr/>
                    <a:lstStyle/>
                    <a:p>
                      <a:pPr algn="l" fontAlgn="ctr"/>
                      <a:r>
                        <a:rPr lang="es-ES" sz="1000" b="1" i="0" u="none" strike="noStrike" dirty="0">
                          <a:solidFill>
                            <a:srgbClr val="FF0000"/>
                          </a:solidFill>
                          <a:effectLst/>
                          <a:latin typeface="Calibri" panose="020F0502020204030204" pitchFamily="34" charset="0"/>
                        </a:rPr>
                        <a:t>Identificación y registro de bovinos. Eliminado del Reglamento PEPAC.</a:t>
                      </a:r>
                    </a:p>
                  </a:txBody>
                  <a:tcPr marL="5225" marR="5225" marT="5225" marB="0" anchor="ctr">
                    <a:lnL w="6350" cap="flat" cmpd="sng" algn="ctr">
                      <a:solidFill>
                        <a:srgbClr val="FF0000"/>
                      </a:solidFill>
                      <a:prstDash val="solid"/>
                      <a:round/>
                      <a:headEnd type="none" w="med" len="med"/>
                      <a:tailEnd type="none" w="med" len="med"/>
                    </a:lnL>
                    <a:lnR w="19050" cap="flat" cmpd="sng" algn="ctr">
                      <a:solidFill>
                        <a:srgbClr val="FF0000"/>
                      </a:solidFill>
                      <a:prstDash val="solid"/>
                      <a:round/>
                      <a:headEnd type="none" w="med" len="med"/>
                      <a:tailEnd type="none" w="med" len="med"/>
                    </a:lnR>
                    <a:lnT w="6350" cap="flat" cmpd="sng" algn="ctr">
                      <a:solidFill>
                        <a:srgbClr val="FF0000"/>
                      </a:solidFill>
                      <a:prstDash val="solid"/>
                      <a:round/>
                      <a:headEnd type="none" w="med" len="med"/>
                      <a:tailEnd type="none" w="med" len="med"/>
                    </a:lnT>
                    <a:lnB w="6350" cap="flat" cmpd="sng" algn="ctr">
                      <a:solidFill>
                        <a:srgbClr val="FF0000"/>
                      </a:solidFill>
                      <a:prstDash val="solid"/>
                      <a:round/>
                      <a:headEnd type="none" w="med" len="med"/>
                      <a:tailEnd type="none" w="med" len="med"/>
                    </a:lnB>
                  </a:tcPr>
                </a:tc>
                <a:extLst>
                  <a:ext uri="{0D108BD9-81ED-4DB2-BD59-A6C34878D82A}">
                    <a16:rowId xmlns:a16="http://schemas.microsoft.com/office/drawing/2014/main" val="10026"/>
                  </a:ext>
                </a:extLst>
              </a:tr>
              <a:tr h="177260">
                <a:tc>
                  <a:txBody>
                    <a:bodyPr/>
                    <a:lstStyle/>
                    <a:p>
                      <a:pPr algn="ctr" fontAlgn="ctr"/>
                      <a:r>
                        <a:rPr lang="es-ES" sz="1000" b="1" i="0" u="none" strike="noStrike" dirty="0">
                          <a:solidFill>
                            <a:srgbClr val="FF0000"/>
                          </a:solidFill>
                          <a:effectLst/>
                          <a:latin typeface="Calibri" panose="020F0502020204030204" pitchFamily="34" charset="0"/>
                        </a:rPr>
                        <a:t>RLG 8</a:t>
                      </a:r>
                    </a:p>
                  </a:txBody>
                  <a:tcPr marL="5225" marR="5225" marT="5225" marB="0" anchor="ctr">
                    <a:lnL w="19050" cap="flat" cmpd="sng" algn="ctr">
                      <a:solidFill>
                        <a:srgbClr val="FF0000"/>
                      </a:solidFill>
                      <a:prstDash val="solid"/>
                      <a:round/>
                      <a:headEnd type="none" w="med" len="med"/>
                      <a:tailEnd type="none" w="med" len="med"/>
                    </a:lnL>
                    <a:lnR w="6350" cap="flat" cmpd="sng" algn="ctr">
                      <a:solidFill>
                        <a:srgbClr val="FF0000"/>
                      </a:solidFill>
                      <a:prstDash val="solid"/>
                      <a:round/>
                      <a:headEnd type="none" w="med" len="med"/>
                      <a:tailEnd type="none" w="med" len="med"/>
                    </a:lnR>
                    <a:lnT w="6350" cap="flat" cmpd="sng" algn="ctr">
                      <a:solidFill>
                        <a:srgbClr val="FF0000"/>
                      </a:solidFill>
                      <a:prstDash val="solid"/>
                      <a:round/>
                      <a:headEnd type="none" w="med" len="med"/>
                      <a:tailEnd type="none" w="med" len="med"/>
                    </a:lnT>
                    <a:lnB w="6350" cap="flat" cmpd="sng" algn="ctr">
                      <a:solidFill>
                        <a:srgbClr val="FF0000"/>
                      </a:solidFill>
                      <a:prstDash val="solid"/>
                      <a:round/>
                      <a:headEnd type="none" w="med" len="med"/>
                      <a:tailEnd type="none" w="med" len="med"/>
                    </a:lnB>
                  </a:tcPr>
                </a:tc>
                <a:tc>
                  <a:txBody>
                    <a:bodyPr/>
                    <a:lstStyle/>
                    <a:p>
                      <a:pPr algn="ctr" fontAlgn="ctr"/>
                      <a:r>
                        <a:rPr lang="es-ES" sz="1000" b="1" i="0" u="none" strike="noStrike" dirty="0">
                          <a:solidFill>
                            <a:srgbClr val="FF0000"/>
                          </a:solidFill>
                          <a:effectLst/>
                          <a:latin typeface="Calibri" panose="020F0502020204030204" pitchFamily="34" charset="0"/>
                        </a:rPr>
                        <a:t> </a:t>
                      </a:r>
                    </a:p>
                  </a:txBody>
                  <a:tcPr marL="5225" marR="5225" marT="5225" marB="0" anchor="ctr">
                    <a:lnL w="6350" cap="flat" cmpd="sng" algn="ctr">
                      <a:solidFill>
                        <a:srgbClr val="FF0000"/>
                      </a:solidFill>
                      <a:prstDash val="solid"/>
                      <a:round/>
                      <a:headEnd type="none" w="med" len="med"/>
                      <a:tailEnd type="none" w="med" len="med"/>
                    </a:lnL>
                    <a:lnR w="6350" cap="flat" cmpd="sng" algn="ctr">
                      <a:solidFill>
                        <a:srgbClr val="FF0000"/>
                      </a:solidFill>
                      <a:prstDash val="solid"/>
                      <a:round/>
                      <a:headEnd type="none" w="med" len="med"/>
                      <a:tailEnd type="none" w="med" len="med"/>
                    </a:lnR>
                    <a:lnT w="6350" cap="flat" cmpd="sng" algn="ctr">
                      <a:solidFill>
                        <a:srgbClr val="FF0000"/>
                      </a:solidFill>
                      <a:prstDash val="solid"/>
                      <a:round/>
                      <a:headEnd type="none" w="med" len="med"/>
                      <a:tailEnd type="none" w="med" len="med"/>
                    </a:lnT>
                    <a:lnB w="6350" cap="flat" cmpd="sng" algn="ctr">
                      <a:solidFill>
                        <a:srgbClr val="FF0000"/>
                      </a:solidFill>
                      <a:prstDash val="solid"/>
                      <a:round/>
                      <a:headEnd type="none" w="med" len="med"/>
                      <a:tailEnd type="none" w="med" len="med"/>
                    </a:lnB>
                  </a:tcPr>
                </a:tc>
                <a:tc>
                  <a:txBody>
                    <a:bodyPr/>
                    <a:lstStyle/>
                    <a:p>
                      <a:pPr algn="l" fontAlgn="ctr"/>
                      <a:r>
                        <a:rPr lang="es-ES" sz="1000" b="1" i="0" u="none" strike="noStrike" dirty="0">
                          <a:solidFill>
                            <a:srgbClr val="FF0000"/>
                          </a:solidFill>
                          <a:effectLst/>
                          <a:latin typeface="Calibri" panose="020F0502020204030204" pitchFamily="34" charset="0"/>
                        </a:rPr>
                        <a:t>Identificación y registro de ovino y caprino. Eliminado del Reglamento PEPAC.</a:t>
                      </a:r>
                    </a:p>
                  </a:txBody>
                  <a:tcPr marL="5225" marR="5225" marT="5225" marB="0" anchor="ctr">
                    <a:lnL w="6350" cap="flat" cmpd="sng" algn="ctr">
                      <a:solidFill>
                        <a:srgbClr val="FF0000"/>
                      </a:solidFill>
                      <a:prstDash val="solid"/>
                      <a:round/>
                      <a:headEnd type="none" w="med" len="med"/>
                      <a:tailEnd type="none" w="med" len="med"/>
                    </a:lnL>
                    <a:lnR w="19050" cap="flat" cmpd="sng" algn="ctr">
                      <a:solidFill>
                        <a:srgbClr val="FF0000"/>
                      </a:solidFill>
                      <a:prstDash val="solid"/>
                      <a:round/>
                      <a:headEnd type="none" w="med" len="med"/>
                      <a:tailEnd type="none" w="med" len="med"/>
                    </a:lnR>
                    <a:lnT w="6350" cap="flat" cmpd="sng" algn="ctr">
                      <a:solidFill>
                        <a:srgbClr val="FF0000"/>
                      </a:solidFill>
                      <a:prstDash val="solid"/>
                      <a:round/>
                      <a:headEnd type="none" w="med" len="med"/>
                      <a:tailEnd type="none" w="med" len="med"/>
                    </a:lnT>
                    <a:lnB w="6350" cap="flat" cmpd="sng" algn="ctr">
                      <a:solidFill>
                        <a:srgbClr val="FF0000"/>
                      </a:solidFill>
                      <a:prstDash val="solid"/>
                      <a:round/>
                      <a:headEnd type="none" w="med" len="med"/>
                      <a:tailEnd type="none" w="med" len="med"/>
                    </a:lnB>
                  </a:tcPr>
                </a:tc>
                <a:extLst>
                  <a:ext uri="{0D108BD9-81ED-4DB2-BD59-A6C34878D82A}">
                    <a16:rowId xmlns:a16="http://schemas.microsoft.com/office/drawing/2014/main" val="10027"/>
                  </a:ext>
                </a:extLst>
              </a:tr>
              <a:tr h="348644">
                <a:tc>
                  <a:txBody>
                    <a:bodyPr/>
                    <a:lstStyle/>
                    <a:p>
                      <a:pPr algn="ctr" fontAlgn="ctr"/>
                      <a:r>
                        <a:rPr lang="es-ES" sz="1000" b="1" i="0" u="none" strike="noStrike">
                          <a:solidFill>
                            <a:srgbClr val="FF0000"/>
                          </a:solidFill>
                          <a:effectLst/>
                          <a:latin typeface="Calibri" panose="020F0502020204030204" pitchFamily="34" charset="0"/>
                        </a:rPr>
                        <a:t>RLG 9</a:t>
                      </a:r>
                    </a:p>
                  </a:txBody>
                  <a:tcPr marL="5225" marR="5225" marT="5225" marB="0" anchor="ctr">
                    <a:lnL w="19050" cap="flat" cmpd="sng" algn="ctr">
                      <a:solidFill>
                        <a:srgbClr val="FF0000"/>
                      </a:solidFill>
                      <a:prstDash val="solid"/>
                      <a:round/>
                      <a:headEnd type="none" w="med" len="med"/>
                      <a:tailEnd type="none" w="med" len="med"/>
                    </a:lnL>
                    <a:lnR w="6350" cap="flat" cmpd="sng" algn="ctr">
                      <a:solidFill>
                        <a:srgbClr val="FF0000"/>
                      </a:solidFill>
                      <a:prstDash val="solid"/>
                      <a:round/>
                      <a:headEnd type="none" w="med" len="med"/>
                      <a:tailEnd type="none" w="med" len="med"/>
                    </a:lnR>
                    <a:lnT w="6350" cap="flat" cmpd="sng" algn="ctr">
                      <a:solidFill>
                        <a:srgbClr val="FF0000"/>
                      </a:solidFill>
                      <a:prstDash val="solid"/>
                      <a:round/>
                      <a:headEnd type="none" w="med" len="med"/>
                      <a:tailEnd type="none" w="med" len="med"/>
                    </a:lnT>
                    <a:lnB w="19050" cap="flat" cmpd="sng" algn="ctr">
                      <a:solidFill>
                        <a:srgbClr val="FF0000"/>
                      </a:solidFill>
                      <a:prstDash val="solid"/>
                      <a:round/>
                      <a:headEnd type="none" w="med" len="med"/>
                      <a:tailEnd type="none" w="med" len="med"/>
                    </a:lnB>
                  </a:tcPr>
                </a:tc>
                <a:tc>
                  <a:txBody>
                    <a:bodyPr/>
                    <a:lstStyle/>
                    <a:p>
                      <a:pPr algn="ctr" fontAlgn="ctr"/>
                      <a:r>
                        <a:rPr lang="es-ES" sz="1000" b="1" i="0" u="none" strike="noStrike" dirty="0">
                          <a:solidFill>
                            <a:srgbClr val="FF0000"/>
                          </a:solidFill>
                          <a:effectLst/>
                          <a:latin typeface="Calibri" panose="020F0502020204030204" pitchFamily="34" charset="0"/>
                        </a:rPr>
                        <a:t> </a:t>
                      </a:r>
                    </a:p>
                  </a:txBody>
                  <a:tcPr marL="5225" marR="5225" marT="5225" marB="0" anchor="ctr">
                    <a:lnL w="6350" cap="flat" cmpd="sng" algn="ctr">
                      <a:solidFill>
                        <a:srgbClr val="FF0000"/>
                      </a:solidFill>
                      <a:prstDash val="solid"/>
                      <a:round/>
                      <a:headEnd type="none" w="med" len="med"/>
                      <a:tailEnd type="none" w="med" len="med"/>
                    </a:lnL>
                    <a:lnR w="6350" cap="flat" cmpd="sng" algn="ctr">
                      <a:solidFill>
                        <a:srgbClr val="FF0000"/>
                      </a:solidFill>
                      <a:prstDash val="solid"/>
                      <a:round/>
                      <a:headEnd type="none" w="med" len="med"/>
                      <a:tailEnd type="none" w="med" len="med"/>
                    </a:lnR>
                    <a:lnT w="6350" cap="flat" cmpd="sng" algn="ctr">
                      <a:solidFill>
                        <a:srgbClr val="FF0000"/>
                      </a:solidFill>
                      <a:prstDash val="solid"/>
                      <a:round/>
                      <a:headEnd type="none" w="med" len="med"/>
                      <a:tailEnd type="none" w="med" len="med"/>
                    </a:lnT>
                    <a:lnB w="19050" cap="flat" cmpd="sng" algn="ctr">
                      <a:solidFill>
                        <a:srgbClr val="FF0000"/>
                      </a:solidFill>
                      <a:prstDash val="solid"/>
                      <a:round/>
                      <a:headEnd type="none" w="med" len="med"/>
                      <a:tailEnd type="none" w="med" len="med"/>
                    </a:lnB>
                  </a:tcPr>
                </a:tc>
                <a:tc>
                  <a:txBody>
                    <a:bodyPr/>
                    <a:lstStyle/>
                    <a:p>
                      <a:pPr algn="l" fontAlgn="ctr"/>
                      <a:r>
                        <a:rPr lang="es-ES" sz="1000" b="1" i="0" u="none" strike="noStrike" dirty="0">
                          <a:solidFill>
                            <a:srgbClr val="FF0000"/>
                          </a:solidFill>
                          <a:effectLst/>
                          <a:latin typeface="Calibri" panose="020F0502020204030204" pitchFamily="34" charset="0"/>
                        </a:rPr>
                        <a:t>Prevención, el control y la erradicación de determinadas encefalopatías espongiformes transmisibles. Eliminado del Reglamento PEPAC.</a:t>
                      </a:r>
                    </a:p>
                  </a:txBody>
                  <a:tcPr marL="5225" marR="5225" marT="5225" marB="0" anchor="ctr">
                    <a:lnL w="6350" cap="flat" cmpd="sng" algn="ctr">
                      <a:solidFill>
                        <a:srgbClr val="FF0000"/>
                      </a:solidFill>
                      <a:prstDash val="solid"/>
                      <a:round/>
                      <a:headEnd type="none" w="med" len="med"/>
                      <a:tailEnd type="none" w="med" len="med"/>
                    </a:lnL>
                    <a:lnR w="19050" cap="flat" cmpd="sng" algn="ctr">
                      <a:solidFill>
                        <a:srgbClr val="FF0000"/>
                      </a:solidFill>
                      <a:prstDash val="solid"/>
                      <a:round/>
                      <a:headEnd type="none" w="med" len="med"/>
                      <a:tailEnd type="none" w="med" len="med"/>
                    </a:lnR>
                    <a:lnT w="6350" cap="flat" cmpd="sng" algn="ctr">
                      <a:solidFill>
                        <a:srgbClr val="FF0000"/>
                      </a:solidFill>
                      <a:prstDash val="solid"/>
                      <a:round/>
                      <a:headEnd type="none" w="med" len="med"/>
                      <a:tailEnd type="none" w="med" len="med"/>
                    </a:lnT>
                    <a:lnB w="19050" cap="flat" cmpd="sng" algn="ctr">
                      <a:solidFill>
                        <a:srgbClr val="FF0000"/>
                      </a:solidFill>
                      <a:prstDash val="solid"/>
                      <a:round/>
                      <a:headEnd type="none" w="med" len="med"/>
                      <a:tailEnd type="none" w="med" len="med"/>
                    </a:lnB>
                  </a:tcPr>
                </a:tc>
                <a:extLst>
                  <a:ext uri="{0D108BD9-81ED-4DB2-BD59-A6C34878D82A}">
                    <a16:rowId xmlns:a16="http://schemas.microsoft.com/office/drawing/2014/main" val="10028"/>
                  </a:ext>
                </a:extLst>
              </a:tr>
            </a:tbl>
          </a:graphicData>
        </a:graphic>
      </p:graphicFrame>
      <p:grpSp>
        <p:nvGrpSpPr>
          <p:cNvPr id="2" name="2 Grupo">
            <a:extLst>
              <a:ext uri="{FF2B5EF4-FFF2-40B4-BE49-F238E27FC236}">
                <a16:creationId xmlns:a16="http://schemas.microsoft.com/office/drawing/2014/main" id="{5051C7ED-A6D6-0E67-D653-283B4B850A54}"/>
              </a:ext>
            </a:extLst>
          </p:cNvPr>
          <p:cNvGrpSpPr>
            <a:grpSpLocks/>
          </p:cNvGrpSpPr>
          <p:nvPr/>
        </p:nvGrpSpPr>
        <p:grpSpPr bwMode="auto">
          <a:xfrm>
            <a:off x="1258888" y="188913"/>
            <a:ext cx="4321224" cy="777875"/>
            <a:chOff x="0" y="0"/>
            <a:chExt cx="7467600" cy="777644"/>
          </a:xfrm>
        </p:grpSpPr>
        <p:sp>
          <p:nvSpPr>
            <p:cNvPr id="3" name="4 Rectángulo redondeado">
              <a:extLst>
                <a:ext uri="{FF2B5EF4-FFF2-40B4-BE49-F238E27FC236}">
                  <a16:creationId xmlns:a16="http://schemas.microsoft.com/office/drawing/2014/main" id="{EDE28D5D-EEF0-1A39-EA01-60474BAEF11D}"/>
                </a:ext>
              </a:extLst>
            </p:cNvPr>
            <p:cNvSpPr/>
            <p:nvPr/>
          </p:nvSpPr>
          <p:spPr>
            <a:xfrm>
              <a:off x="0" y="0"/>
              <a:ext cx="7467600" cy="777644"/>
            </a:xfrm>
            <a:prstGeom prst="roundRect">
              <a:avLst/>
            </a:prstGeom>
            <a:solidFill>
              <a:srgbClr val="BED6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4" name="5 Rectángulo">
              <a:extLst>
                <a:ext uri="{FF2B5EF4-FFF2-40B4-BE49-F238E27FC236}">
                  <a16:creationId xmlns:a16="http://schemas.microsoft.com/office/drawing/2014/main" id="{D10585B9-EAD4-D283-11A5-443CA79FA760}"/>
                </a:ext>
              </a:extLst>
            </p:cNvPr>
            <p:cNvSpPr/>
            <p:nvPr/>
          </p:nvSpPr>
          <p:spPr>
            <a:xfrm>
              <a:off x="38100" y="38089"/>
              <a:ext cx="7391400" cy="701467"/>
            </a:xfrm>
            <a:prstGeom prst="rect">
              <a:avLst/>
            </a:prstGeom>
          </p:spPr>
          <p:style>
            <a:lnRef idx="0">
              <a:scrgbClr r="0" g="0" b="0"/>
            </a:lnRef>
            <a:fillRef idx="0">
              <a:scrgbClr r="0" g="0" b="0"/>
            </a:fillRef>
            <a:effectRef idx="0">
              <a:scrgbClr r="0" g="0" b="0"/>
            </a:effectRef>
            <a:fontRef idx="minor">
              <a:schemeClr val="lt1"/>
            </a:fontRef>
          </p:style>
          <p:txBody>
            <a:bodyPr tIns="91440" bIns="91440" spcCol="1270" anchor="ctr"/>
            <a:lstStyle/>
            <a:p>
              <a:pPr defTabSz="1066800">
                <a:lnSpc>
                  <a:spcPct val="90000"/>
                </a:lnSpc>
                <a:spcAft>
                  <a:spcPct val="35000"/>
                </a:spcAft>
                <a:defRPr/>
              </a:pPr>
              <a:endParaRPr lang="es-ES" sz="2000" b="1" dirty="0">
                <a:solidFill>
                  <a:srgbClr val="FF0000"/>
                </a:solidFill>
              </a:endParaRPr>
            </a:p>
          </p:txBody>
        </p:sp>
      </p:grpSp>
      <p:sp>
        <p:nvSpPr>
          <p:cNvPr id="9" name="2 Rectángulo">
            <a:extLst>
              <a:ext uri="{FF2B5EF4-FFF2-40B4-BE49-F238E27FC236}">
                <a16:creationId xmlns:a16="http://schemas.microsoft.com/office/drawing/2014/main" id="{875FEE46-892E-4ED7-A8B5-4C6904B6DD78}"/>
              </a:ext>
            </a:extLst>
          </p:cNvPr>
          <p:cNvSpPr>
            <a:spLocks noChangeArrowheads="1"/>
          </p:cNvSpPr>
          <p:nvPr/>
        </p:nvSpPr>
        <p:spPr bwMode="auto">
          <a:xfrm>
            <a:off x="1547813" y="347663"/>
            <a:ext cx="385233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D6EF2C"/>
              </a:buClr>
              <a:buChar char="&gt;"/>
              <a:defRPr sz="1400">
                <a:solidFill>
                  <a:srgbClr val="575757"/>
                </a:solidFill>
                <a:latin typeface="Arial" charset="0"/>
                <a:ea typeface="ＭＳ Ｐゴシック" pitchFamily="34" charset="-128"/>
              </a:defRPr>
            </a:lvl1pPr>
            <a:lvl2pPr marL="742950" indent="-285750" eaLnBrk="0" hangingPunct="0">
              <a:spcBef>
                <a:spcPct val="20000"/>
              </a:spcBef>
              <a:buChar char="–"/>
              <a:defRPr sz="1400">
                <a:solidFill>
                  <a:schemeClr val="tx1"/>
                </a:solidFill>
                <a:latin typeface="Arial" charset="0"/>
                <a:ea typeface="ＭＳ Ｐゴシック" pitchFamily="34" charset="-128"/>
              </a:defRPr>
            </a:lvl2pPr>
            <a:lvl3pPr marL="1143000" indent="-228600" eaLnBrk="0" hangingPunct="0">
              <a:spcBef>
                <a:spcPct val="20000"/>
              </a:spcBef>
              <a:buChar char="•"/>
              <a:defRPr sz="1400">
                <a:solidFill>
                  <a:schemeClr val="tx1"/>
                </a:solidFill>
                <a:latin typeface="Arial" charset="0"/>
                <a:ea typeface="ＭＳ Ｐゴシック" pitchFamily="34" charset="-128"/>
              </a:defRPr>
            </a:lvl3pPr>
            <a:lvl4pPr marL="1600200" indent="-228600" eaLnBrk="0" hangingPunct="0">
              <a:spcBef>
                <a:spcPct val="20000"/>
              </a:spcBef>
              <a:buChar char="–"/>
              <a:defRPr sz="1400">
                <a:solidFill>
                  <a:schemeClr val="tx1"/>
                </a:solidFill>
                <a:latin typeface="Arial" charset="0"/>
                <a:ea typeface="ＭＳ Ｐゴシック" pitchFamily="34" charset="-128"/>
              </a:defRPr>
            </a:lvl4pPr>
            <a:lvl5pPr marL="2057400" indent="-228600" eaLnBrk="0" hangingPunct="0">
              <a:spcBef>
                <a:spcPct val="20000"/>
              </a:spcBef>
              <a:buChar char="»"/>
              <a:defRPr sz="14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9pPr>
          </a:lstStyle>
          <a:p>
            <a:pPr eaLnBrk="1" hangingPunct="1">
              <a:spcBef>
                <a:spcPct val="0"/>
              </a:spcBef>
              <a:buClrTx/>
              <a:buFontTx/>
              <a:buNone/>
            </a:pPr>
            <a:r>
              <a:rPr lang="es-ES" altLang="es-ES" sz="2400" dirty="0">
                <a:solidFill>
                  <a:schemeClr val="tx1"/>
                </a:solidFill>
              </a:rPr>
              <a:t>Condicionalidad reforzada</a:t>
            </a:r>
          </a:p>
        </p:txBody>
      </p:sp>
      <p:sp>
        <p:nvSpPr>
          <p:cNvPr id="10" name="Explosión: 8 puntos 9">
            <a:extLst>
              <a:ext uri="{FF2B5EF4-FFF2-40B4-BE49-F238E27FC236}">
                <a16:creationId xmlns:a16="http://schemas.microsoft.com/office/drawing/2014/main" id="{A99461A1-26E0-FF15-9C9B-C909915FBA6E}"/>
              </a:ext>
            </a:extLst>
          </p:cNvPr>
          <p:cNvSpPr/>
          <p:nvPr/>
        </p:nvSpPr>
        <p:spPr>
          <a:xfrm>
            <a:off x="8244408" y="629308"/>
            <a:ext cx="360040" cy="360040"/>
          </a:xfrm>
          <a:prstGeom prst="irregularSeal1">
            <a:avLst/>
          </a:prstGeom>
          <a:solidFill>
            <a:srgbClr val="FFFF0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Tree>
    <p:extLst>
      <p:ext uri="{BB962C8B-B14F-4D97-AF65-F5344CB8AC3E}">
        <p14:creationId xmlns:p14="http://schemas.microsoft.com/office/powerpoint/2010/main" val="389079997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a:extLst>
              <a:ext uri="{FF2B5EF4-FFF2-40B4-BE49-F238E27FC236}">
                <a16:creationId xmlns:a16="http://schemas.microsoft.com/office/drawing/2014/main" id="{CB60BE71-FB74-499C-F264-B0FAB59D6630}"/>
              </a:ext>
            </a:extLst>
          </p:cNvPr>
          <p:cNvPicPr>
            <a:picLocks noChangeAspect="1"/>
          </p:cNvPicPr>
          <p:nvPr/>
        </p:nvPicPr>
        <p:blipFill rotWithShape="1">
          <a:blip r:embed="rId2"/>
          <a:srcRect r="72641" b="19067"/>
          <a:stretch/>
        </p:blipFill>
        <p:spPr>
          <a:xfrm>
            <a:off x="278441" y="1600200"/>
            <a:ext cx="2349343" cy="3917032"/>
          </a:xfrm>
          <a:prstGeom prst="rect">
            <a:avLst/>
          </a:prstGeom>
        </p:spPr>
      </p:pic>
      <p:pic>
        <p:nvPicPr>
          <p:cNvPr id="10" name="Picture 3">
            <a:extLst>
              <a:ext uri="{FF2B5EF4-FFF2-40B4-BE49-F238E27FC236}">
                <a16:creationId xmlns:a16="http://schemas.microsoft.com/office/drawing/2014/main" id="{FAC9BAA3-7BC4-DD23-86A3-8084581BBE7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67550" y="1343026"/>
            <a:ext cx="542925" cy="514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15" name="2 Grupo">
            <a:extLst>
              <a:ext uri="{FF2B5EF4-FFF2-40B4-BE49-F238E27FC236}">
                <a16:creationId xmlns:a16="http://schemas.microsoft.com/office/drawing/2014/main" id="{F60AAB15-BCCE-327F-06A7-FC8EF8141F8C}"/>
              </a:ext>
            </a:extLst>
          </p:cNvPr>
          <p:cNvGrpSpPr>
            <a:grpSpLocks/>
          </p:cNvGrpSpPr>
          <p:nvPr/>
        </p:nvGrpSpPr>
        <p:grpSpPr bwMode="auto">
          <a:xfrm>
            <a:off x="1258888" y="188913"/>
            <a:ext cx="4033192" cy="777875"/>
            <a:chOff x="0" y="0"/>
            <a:chExt cx="7467600" cy="777644"/>
          </a:xfrm>
        </p:grpSpPr>
        <p:sp>
          <p:nvSpPr>
            <p:cNvPr id="16" name="4 Rectángulo redondeado">
              <a:extLst>
                <a:ext uri="{FF2B5EF4-FFF2-40B4-BE49-F238E27FC236}">
                  <a16:creationId xmlns:a16="http://schemas.microsoft.com/office/drawing/2014/main" id="{5B1C7DA8-7A9E-1EC1-0F57-36A1D7B393C8}"/>
                </a:ext>
              </a:extLst>
            </p:cNvPr>
            <p:cNvSpPr/>
            <p:nvPr/>
          </p:nvSpPr>
          <p:spPr>
            <a:xfrm>
              <a:off x="0" y="0"/>
              <a:ext cx="7467600" cy="777644"/>
            </a:xfrm>
            <a:prstGeom prst="roundRect">
              <a:avLst/>
            </a:prstGeom>
            <a:solidFill>
              <a:srgbClr val="BED6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7" name="5 Rectángulo">
              <a:extLst>
                <a:ext uri="{FF2B5EF4-FFF2-40B4-BE49-F238E27FC236}">
                  <a16:creationId xmlns:a16="http://schemas.microsoft.com/office/drawing/2014/main" id="{C8B7DA79-2DF3-1DF2-1802-96BC4BDF2066}"/>
                </a:ext>
              </a:extLst>
            </p:cNvPr>
            <p:cNvSpPr/>
            <p:nvPr/>
          </p:nvSpPr>
          <p:spPr>
            <a:xfrm>
              <a:off x="38100" y="38089"/>
              <a:ext cx="7391400" cy="701467"/>
            </a:xfrm>
            <a:prstGeom prst="rect">
              <a:avLst/>
            </a:prstGeom>
          </p:spPr>
          <p:style>
            <a:lnRef idx="0">
              <a:scrgbClr r="0" g="0" b="0"/>
            </a:lnRef>
            <a:fillRef idx="0">
              <a:scrgbClr r="0" g="0" b="0"/>
            </a:fillRef>
            <a:effectRef idx="0">
              <a:scrgbClr r="0" g="0" b="0"/>
            </a:effectRef>
            <a:fontRef idx="minor">
              <a:schemeClr val="lt1"/>
            </a:fontRef>
          </p:style>
          <p:txBody>
            <a:bodyPr tIns="91440" bIns="91440" spcCol="1270" anchor="ctr"/>
            <a:lstStyle/>
            <a:p>
              <a:pPr defTabSz="1066800">
                <a:lnSpc>
                  <a:spcPct val="90000"/>
                </a:lnSpc>
                <a:spcAft>
                  <a:spcPct val="35000"/>
                </a:spcAft>
                <a:defRPr/>
              </a:pPr>
              <a:endParaRPr lang="es-ES" sz="2000" b="1" dirty="0">
                <a:solidFill>
                  <a:srgbClr val="FF0000"/>
                </a:solidFill>
              </a:endParaRPr>
            </a:p>
          </p:txBody>
        </p:sp>
      </p:grpSp>
      <p:sp>
        <p:nvSpPr>
          <p:cNvPr id="18" name="2 Rectángulo">
            <a:extLst>
              <a:ext uri="{FF2B5EF4-FFF2-40B4-BE49-F238E27FC236}">
                <a16:creationId xmlns:a16="http://schemas.microsoft.com/office/drawing/2014/main" id="{3FB4C66C-33F1-48A1-7D34-52B06B652904}"/>
              </a:ext>
            </a:extLst>
          </p:cNvPr>
          <p:cNvSpPr>
            <a:spLocks noChangeArrowheads="1"/>
          </p:cNvSpPr>
          <p:nvPr/>
        </p:nvSpPr>
        <p:spPr bwMode="auto">
          <a:xfrm>
            <a:off x="1547813" y="347663"/>
            <a:ext cx="352532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D6EF2C"/>
              </a:buClr>
              <a:buChar char="&gt;"/>
              <a:defRPr sz="1400">
                <a:solidFill>
                  <a:srgbClr val="575757"/>
                </a:solidFill>
                <a:latin typeface="Arial" charset="0"/>
                <a:ea typeface="ＭＳ Ｐゴシック" pitchFamily="34" charset="-128"/>
              </a:defRPr>
            </a:lvl1pPr>
            <a:lvl2pPr marL="742950" indent="-285750" eaLnBrk="0" hangingPunct="0">
              <a:spcBef>
                <a:spcPct val="20000"/>
              </a:spcBef>
              <a:buChar char="–"/>
              <a:defRPr sz="1400">
                <a:solidFill>
                  <a:schemeClr val="tx1"/>
                </a:solidFill>
                <a:latin typeface="Arial" charset="0"/>
                <a:ea typeface="ＭＳ Ｐゴシック" pitchFamily="34" charset="-128"/>
              </a:defRPr>
            </a:lvl2pPr>
            <a:lvl3pPr marL="1143000" indent="-228600" eaLnBrk="0" hangingPunct="0">
              <a:spcBef>
                <a:spcPct val="20000"/>
              </a:spcBef>
              <a:buChar char="•"/>
              <a:defRPr sz="1400">
                <a:solidFill>
                  <a:schemeClr val="tx1"/>
                </a:solidFill>
                <a:latin typeface="Arial" charset="0"/>
                <a:ea typeface="ＭＳ Ｐゴシック" pitchFamily="34" charset="-128"/>
              </a:defRPr>
            </a:lvl3pPr>
            <a:lvl4pPr marL="1600200" indent="-228600" eaLnBrk="0" hangingPunct="0">
              <a:spcBef>
                <a:spcPct val="20000"/>
              </a:spcBef>
              <a:buChar char="–"/>
              <a:defRPr sz="1400">
                <a:solidFill>
                  <a:schemeClr val="tx1"/>
                </a:solidFill>
                <a:latin typeface="Arial" charset="0"/>
                <a:ea typeface="ＭＳ Ｐゴシック" pitchFamily="34" charset="-128"/>
              </a:defRPr>
            </a:lvl4pPr>
            <a:lvl5pPr marL="2057400" indent="-228600" eaLnBrk="0" hangingPunct="0">
              <a:spcBef>
                <a:spcPct val="20000"/>
              </a:spcBef>
              <a:buChar char="»"/>
              <a:defRPr sz="14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9pPr>
          </a:lstStyle>
          <a:p>
            <a:pPr eaLnBrk="1" hangingPunct="1">
              <a:spcBef>
                <a:spcPct val="0"/>
              </a:spcBef>
              <a:buClrTx/>
              <a:buFontTx/>
              <a:buNone/>
            </a:pPr>
            <a:r>
              <a:rPr lang="es-ES" altLang="es-ES" sz="2400" dirty="0">
                <a:solidFill>
                  <a:schemeClr val="tx1"/>
                </a:solidFill>
              </a:rPr>
              <a:t>Condicionalidad: BCAM </a:t>
            </a:r>
          </a:p>
        </p:txBody>
      </p:sp>
      <p:pic>
        <p:nvPicPr>
          <p:cNvPr id="3" name="Imagen 2">
            <a:extLst>
              <a:ext uri="{FF2B5EF4-FFF2-40B4-BE49-F238E27FC236}">
                <a16:creationId xmlns:a16="http://schemas.microsoft.com/office/drawing/2014/main" id="{B3F09524-7C0E-FFC5-2BA8-E9D86F531A02}"/>
              </a:ext>
            </a:extLst>
          </p:cNvPr>
          <p:cNvPicPr>
            <a:picLocks noChangeAspect="1"/>
          </p:cNvPicPr>
          <p:nvPr/>
        </p:nvPicPr>
        <p:blipFill>
          <a:blip r:embed="rId4"/>
          <a:stretch>
            <a:fillRect/>
          </a:stretch>
        </p:blipFill>
        <p:spPr>
          <a:xfrm>
            <a:off x="2608463" y="1600200"/>
            <a:ext cx="6450127" cy="4090771"/>
          </a:xfrm>
          <a:prstGeom prst="rect">
            <a:avLst/>
          </a:prstGeom>
        </p:spPr>
      </p:pic>
    </p:spTree>
    <p:extLst>
      <p:ext uri="{BB962C8B-B14F-4D97-AF65-F5344CB8AC3E}">
        <p14:creationId xmlns:p14="http://schemas.microsoft.com/office/powerpoint/2010/main" val="251774718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18AA5C08-7DE0-81F2-1B0A-F83D722814FF}"/>
              </a:ext>
            </a:extLst>
          </p:cNvPr>
          <p:cNvPicPr>
            <a:picLocks noChangeAspect="1"/>
          </p:cNvPicPr>
          <p:nvPr/>
        </p:nvPicPr>
        <p:blipFill rotWithShape="1">
          <a:blip r:embed="rId2"/>
          <a:srcRect r="2632" b="29058"/>
          <a:stretch/>
        </p:blipFill>
        <p:spPr>
          <a:xfrm>
            <a:off x="236268" y="1217818"/>
            <a:ext cx="8458200" cy="3481772"/>
          </a:xfrm>
          <a:prstGeom prst="rect">
            <a:avLst/>
          </a:prstGeom>
        </p:spPr>
      </p:pic>
      <p:pic>
        <p:nvPicPr>
          <p:cNvPr id="6" name="Picture 2">
            <a:extLst>
              <a:ext uri="{FF2B5EF4-FFF2-40B4-BE49-F238E27FC236}">
                <a16:creationId xmlns:a16="http://schemas.microsoft.com/office/drawing/2014/main" id="{3CDF9624-9F0E-EE2D-426A-FB788C59F7A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79067" y="1236891"/>
            <a:ext cx="539242" cy="5599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7" name="2 Grupo">
            <a:extLst>
              <a:ext uri="{FF2B5EF4-FFF2-40B4-BE49-F238E27FC236}">
                <a16:creationId xmlns:a16="http://schemas.microsoft.com/office/drawing/2014/main" id="{A5F33F3E-D0E4-3447-75FA-A4A9E6C4CD40}"/>
              </a:ext>
            </a:extLst>
          </p:cNvPr>
          <p:cNvGrpSpPr>
            <a:grpSpLocks/>
          </p:cNvGrpSpPr>
          <p:nvPr/>
        </p:nvGrpSpPr>
        <p:grpSpPr bwMode="auto">
          <a:xfrm>
            <a:off x="1258888" y="188913"/>
            <a:ext cx="4033192" cy="777875"/>
            <a:chOff x="0" y="0"/>
            <a:chExt cx="7467600" cy="777644"/>
          </a:xfrm>
        </p:grpSpPr>
        <p:sp>
          <p:nvSpPr>
            <p:cNvPr id="8" name="4 Rectángulo redondeado">
              <a:extLst>
                <a:ext uri="{FF2B5EF4-FFF2-40B4-BE49-F238E27FC236}">
                  <a16:creationId xmlns:a16="http://schemas.microsoft.com/office/drawing/2014/main" id="{E5E311C7-9CB6-7E2A-58B2-F7EF292F4869}"/>
                </a:ext>
              </a:extLst>
            </p:cNvPr>
            <p:cNvSpPr/>
            <p:nvPr/>
          </p:nvSpPr>
          <p:spPr>
            <a:xfrm>
              <a:off x="0" y="0"/>
              <a:ext cx="7467600" cy="777644"/>
            </a:xfrm>
            <a:prstGeom prst="roundRect">
              <a:avLst/>
            </a:prstGeom>
            <a:solidFill>
              <a:srgbClr val="BED6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9" name="5 Rectángulo">
              <a:extLst>
                <a:ext uri="{FF2B5EF4-FFF2-40B4-BE49-F238E27FC236}">
                  <a16:creationId xmlns:a16="http://schemas.microsoft.com/office/drawing/2014/main" id="{09B9BEB9-AF34-4700-2552-D1CFDE146C1B}"/>
                </a:ext>
              </a:extLst>
            </p:cNvPr>
            <p:cNvSpPr/>
            <p:nvPr/>
          </p:nvSpPr>
          <p:spPr>
            <a:xfrm>
              <a:off x="38100" y="38089"/>
              <a:ext cx="7391400" cy="701467"/>
            </a:xfrm>
            <a:prstGeom prst="rect">
              <a:avLst/>
            </a:prstGeom>
          </p:spPr>
          <p:style>
            <a:lnRef idx="0">
              <a:scrgbClr r="0" g="0" b="0"/>
            </a:lnRef>
            <a:fillRef idx="0">
              <a:scrgbClr r="0" g="0" b="0"/>
            </a:fillRef>
            <a:effectRef idx="0">
              <a:scrgbClr r="0" g="0" b="0"/>
            </a:effectRef>
            <a:fontRef idx="minor">
              <a:schemeClr val="lt1"/>
            </a:fontRef>
          </p:style>
          <p:txBody>
            <a:bodyPr tIns="91440" bIns="91440" spcCol="1270" anchor="ctr"/>
            <a:lstStyle/>
            <a:p>
              <a:pPr defTabSz="1066800">
                <a:lnSpc>
                  <a:spcPct val="90000"/>
                </a:lnSpc>
                <a:spcAft>
                  <a:spcPct val="35000"/>
                </a:spcAft>
                <a:defRPr/>
              </a:pPr>
              <a:endParaRPr lang="es-ES" sz="2000" b="1" dirty="0">
                <a:solidFill>
                  <a:srgbClr val="FF0000"/>
                </a:solidFill>
              </a:endParaRPr>
            </a:p>
          </p:txBody>
        </p:sp>
      </p:grpSp>
      <p:sp>
        <p:nvSpPr>
          <p:cNvPr id="10" name="2 Rectángulo">
            <a:extLst>
              <a:ext uri="{FF2B5EF4-FFF2-40B4-BE49-F238E27FC236}">
                <a16:creationId xmlns:a16="http://schemas.microsoft.com/office/drawing/2014/main" id="{66F06916-F3B1-C2AE-A473-F4F32CFE62B3}"/>
              </a:ext>
            </a:extLst>
          </p:cNvPr>
          <p:cNvSpPr>
            <a:spLocks noChangeArrowheads="1"/>
          </p:cNvSpPr>
          <p:nvPr/>
        </p:nvSpPr>
        <p:spPr bwMode="auto">
          <a:xfrm>
            <a:off x="1547813" y="347663"/>
            <a:ext cx="352532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D6EF2C"/>
              </a:buClr>
              <a:buChar char="&gt;"/>
              <a:defRPr sz="1400">
                <a:solidFill>
                  <a:srgbClr val="575757"/>
                </a:solidFill>
                <a:latin typeface="Arial" charset="0"/>
                <a:ea typeface="ＭＳ Ｐゴシック" pitchFamily="34" charset="-128"/>
              </a:defRPr>
            </a:lvl1pPr>
            <a:lvl2pPr marL="742950" indent="-285750" eaLnBrk="0" hangingPunct="0">
              <a:spcBef>
                <a:spcPct val="20000"/>
              </a:spcBef>
              <a:buChar char="–"/>
              <a:defRPr sz="1400">
                <a:solidFill>
                  <a:schemeClr val="tx1"/>
                </a:solidFill>
                <a:latin typeface="Arial" charset="0"/>
                <a:ea typeface="ＭＳ Ｐゴシック" pitchFamily="34" charset="-128"/>
              </a:defRPr>
            </a:lvl2pPr>
            <a:lvl3pPr marL="1143000" indent="-228600" eaLnBrk="0" hangingPunct="0">
              <a:spcBef>
                <a:spcPct val="20000"/>
              </a:spcBef>
              <a:buChar char="•"/>
              <a:defRPr sz="1400">
                <a:solidFill>
                  <a:schemeClr val="tx1"/>
                </a:solidFill>
                <a:latin typeface="Arial" charset="0"/>
                <a:ea typeface="ＭＳ Ｐゴシック" pitchFamily="34" charset="-128"/>
              </a:defRPr>
            </a:lvl3pPr>
            <a:lvl4pPr marL="1600200" indent="-228600" eaLnBrk="0" hangingPunct="0">
              <a:spcBef>
                <a:spcPct val="20000"/>
              </a:spcBef>
              <a:buChar char="–"/>
              <a:defRPr sz="1400">
                <a:solidFill>
                  <a:schemeClr val="tx1"/>
                </a:solidFill>
                <a:latin typeface="Arial" charset="0"/>
                <a:ea typeface="ＭＳ Ｐゴシック" pitchFamily="34" charset="-128"/>
              </a:defRPr>
            </a:lvl4pPr>
            <a:lvl5pPr marL="2057400" indent="-228600" eaLnBrk="0" hangingPunct="0">
              <a:spcBef>
                <a:spcPct val="20000"/>
              </a:spcBef>
              <a:buChar char="»"/>
              <a:defRPr sz="14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9pPr>
          </a:lstStyle>
          <a:p>
            <a:pPr eaLnBrk="1" hangingPunct="1">
              <a:spcBef>
                <a:spcPct val="0"/>
              </a:spcBef>
              <a:buClrTx/>
              <a:buFontTx/>
              <a:buNone/>
            </a:pPr>
            <a:r>
              <a:rPr lang="es-ES" altLang="es-ES" sz="2400" dirty="0">
                <a:solidFill>
                  <a:schemeClr val="tx1"/>
                </a:solidFill>
              </a:rPr>
              <a:t>Condicionalidad: BCAM </a:t>
            </a:r>
          </a:p>
        </p:txBody>
      </p:sp>
      <p:sp>
        <p:nvSpPr>
          <p:cNvPr id="2" name="CuadroTexto 1">
            <a:extLst>
              <a:ext uri="{FF2B5EF4-FFF2-40B4-BE49-F238E27FC236}">
                <a16:creationId xmlns:a16="http://schemas.microsoft.com/office/drawing/2014/main" id="{6C90CA56-C024-C0C2-5F73-F509F5A677AF}"/>
              </a:ext>
            </a:extLst>
          </p:cNvPr>
          <p:cNvSpPr txBox="1"/>
          <p:nvPr/>
        </p:nvSpPr>
        <p:spPr>
          <a:xfrm>
            <a:off x="6084168" y="3517807"/>
            <a:ext cx="2376264" cy="707886"/>
          </a:xfrm>
          <a:prstGeom prst="rect">
            <a:avLst/>
          </a:prstGeom>
          <a:solidFill>
            <a:schemeClr val="bg1"/>
          </a:solidFill>
        </p:spPr>
        <p:txBody>
          <a:bodyPr wrap="square" rtlCol="0">
            <a:spAutoFit/>
          </a:bodyPr>
          <a:lstStyle/>
          <a:p>
            <a:pPr algn="ctr"/>
            <a:r>
              <a:rPr lang="es-ES" sz="2000" dirty="0">
                <a:solidFill>
                  <a:schemeClr val="tx2">
                    <a:lumMod val="60000"/>
                    <a:lumOff val="40000"/>
                  </a:schemeClr>
                </a:solidFill>
              </a:rPr>
              <a:t>Aplicación a partir de 1/enero/2024</a:t>
            </a:r>
            <a:endParaRPr lang="es-ES" dirty="0">
              <a:solidFill>
                <a:schemeClr val="tx2">
                  <a:lumMod val="60000"/>
                  <a:lumOff val="40000"/>
                </a:schemeClr>
              </a:solidFill>
            </a:endParaRPr>
          </a:p>
        </p:txBody>
      </p:sp>
      <p:sp>
        <p:nvSpPr>
          <p:cNvPr id="3" name="CuadroTexto 2">
            <a:extLst>
              <a:ext uri="{FF2B5EF4-FFF2-40B4-BE49-F238E27FC236}">
                <a16:creationId xmlns:a16="http://schemas.microsoft.com/office/drawing/2014/main" id="{97668A18-E070-416A-79E4-E2E18544C693}"/>
              </a:ext>
            </a:extLst>
          </p:cNvPr>
          <p:cNvSpPr txBox="1"/>
          <p:nvPr/>
        </p:nvSpPr>
        <p:spPr>
          <a:xfrm>
            <a:off x="3071074" y="2647697"/>
            <a:ext cx="5603492" cy="692497"/>
          </a:xfrm>
          <a:prstGeom prst="rect">
            <a:avLst/>
          </a:prstGeom>
          <a:solidFill>
            <a:schemeClr val="bg1"/>
          </a:solidFill>
        </p:spPr>
        <p:txBody>
          <a:bodyPr wrap="square" rtlCol="0">
            <a:spAutoFit/>
          </a:bodyPr>
          <a:lstStyle/>
          <a:p>
            <a:r>
              <a:rPr lang="es-ES" sz="1300" dirty="0">
                <a:solidFill>
                  <a:schemeClr val="tx2"/>
                </a:solidFill>
              </a:rPr>
              <a:t>	No se pueden realizar desbroces con fines agrícolas</a:t>
            </a:r>
          </a:p>
          <a:p>
            <a:endParaRPr lang="es-ES" sz="1300" dirty="0">
              <a:solidFill>
                <a:schemeClr val="tx2"/>
              </a:solidFill>
            </a:endParaRPr>
          </a:p>
          <a:p>
            <a:r>
              <a:rPr lang="es-ES" sz="1300" dirty="0">
                <a:solidFill>
                  <a:schemeClr val="tx2"/>
                </a:solidFill>
              </a:rPr>
              <a:t>	No se puede superar la cargan ganadera de 1 UGM/ha </a:t>
            </a:r>
          </a:p>
        </p:txBody>
      </p:sp>
      <p:pic>
        <p:nvPicPr>
          <p:cNvPr id="11" name="Imagen 10">
            <a:extLst>
              <a:ext uri="{FF2B5EF4-FFF2-40B4-BE49-F238E27FC236}">
                <a16:creationId xmlns:a16="http://schemas.microsoft.com/office/drawing/2014/main" id="{14EEDB11-5A60-3BA9-7A6E-3383E989F015}"/>
              </a:ext>
            </a:extLst>
          </p:cNvPr>
          <p:cNvPicPr>
            <a:picLocks noChangeAspect="1"/>
          </p:cNvPicPr>
          <p:nvPr/>
        </p:nvPicPr>
        <p:blipFill rotWithShape="1">
          <a:blip r:embed="rId4"/>
          <a:srcRect l="26375" t="48273" r="16926" b="29000"/>
          <a:stretch/>
        </p:blipFill>
        <p:spPr>
          <a:xfrm>
            <a:off x="3106787" y="4844190"/>
            <a:ext cx="5587681" cy="1259812"/>
          </a:xfrm>
          <a:prstGeom prst="rect">
            <a:avLst/>
          </a:prstGeom>
        </p:spPr>
      </p:pic>
      <p:sp>
        <p:nvSpPr>
          <p:cNvPr id="13" name="CuadroTexto 12">
            <a:extLst>
              <a:ext uri="{FF2B5EF4-FFF2-40B4-BE49-F238E27FC236}">
                <a16:creationId xmlns:a16="http://schemas.microsoft.com/office/drawing/2014/main" id="{249235C7-E994-D8A8-54C7-3A5F742FB920}"/>
              </a:ext>
            </a:extLst>
          </p:cNvPr>
          <p:cNvSpPr txBox="1"/>
          <p:nvPr/>
        </p:nvSpPr>
        <p:spPr>
          <a:xfrm>
            <a:off x="2915816" y="4440383"/>
            <a:ext cx="1656184" cy="369332"/>
          </a:xfrm>
          <a:prstGeom prst="rect">
            <a:avLst/>
          </a:prstGeom>
          <a:noFill/>
        </p:spPr>
        <p:txBody>
          <a:bodyPr wrap="square">
            <a:spAutoFit/>
          </a:bodyPr>
          <a:lstStyle/>
          <a:p>
            <a:r>
              <a:rPr lang="es-ES" dirty="0">
                <a:solidFill>
                  <a:schemeClr val="tx2"/>
                </a:solidFill>
              </a:rPr>
              <a:t>“D</a:t>
            </a:r>
            <a:r>
              <a:rPr lang="es-ES" sz="1800" dirty="0">
                <a:solidFill>
                  <a:schemeClr val="tx2"/>
                </a:solidFill>
              </a:rPr>
              <a:t>esbroces”:</a:t>
            </a:r>
            <a:endParaRPr lang="es-ES" dirty="0"/>
          </a:p>
        </p:txBody>
      </p:sp>
    </p:spTree>
    <p:extLst>
      <p:ext uri="{BB962C8B-B14F-4D97-AF65-F5344CB8AC3E}">
        <p14:creationId xmlns:p14="http://schemas.microsoft.com/office/powerpoint/2010/main" val="18648322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a:extLst>
              <a:ext uri="{FF2B5EF4-FFF2-40B4-BE49-F238E27FC236}">
                <a16:creationId xmlns:a16="http://schemas.microsoft.com/office/drawing/2014/main" id="{60DEC0C1-0947-C56F-589C-99BC78A4B497}"/>
              </a:ext>
            </a:extLst>
          </p:cNvPr>
          <p:cNvPicPr>
            <a:picLocks noChangeAspect="1"/>
          </p:cNvPicPr>
          <p:nvPr/>
        </p:nvPicPr>
        <p:blipFill>
          <a:blip r:embed="rId2"/>
          <a:stretch>
            <a:fillRect/>
          </a:stretch>
        </p:blipFill>
        <p:spPr>
          <a:xfrm>
            <a:off x="200004" y="1045330"/>
            <a:ext cx="8688741" cy="3647501"/>
          </a:xfrm>
          <a:prstGeom prst="rect">
            <a:avLst/>
          </a:prstGeom>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16200000" scaled="1"/>
            <a:tileRect/>
          </a:gradFill>
        </p:spPr>
      </p:pic>
      <p:pic>
        <p:nvPicPr>
          <p:cNvPr id="10" name="3 Imagen">
            <a:extLst>
              <a:ext uri="{FF2B5EF4-FFF2-40B4-BE49-F238E27FC236}">
                <a16:creationId xmlns:a16="http://schemas.microsoft.com/office/drawing/2014/main" id="{7D39E372-FBE8-DF11-E9EA-90DF1D5B5A8A}"/>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510542" y="5949280"/>
            <a:ext cx="1572892" cy="496636"/>
          </a:xfrm>
          <a:prstGeom prst="rect">
            <a:avLst/>
          </a:prstGeom>
        </p:spPr>
      </p:pic>
      <p:grpSp>
        <p:nvGrpSpPr>
          <p:cNvPr id="11" name="2 Grupo">
            <a:extLst>
              <a:ext uri="{FF2B5EF4-FFF2-40B4-BE49-F238E27FC236}">
                <a16:creationId xmlns:a16="http://schemas.microsoft.com/office/drawing/2014/main" id="{92978EC8-1C4B-918A-D1ED-EDCEEA7C9146}"/>
              </a:ext>
            </a:extLst>
          </p:cNvPr>
          <p:cNvGrpSpPr>
            <a:grpSpLocks/>
          </p:cNvGrpSpPr>
          <p:nvPr/>
        </p:nvGrpSpPr>
        <p:grpSpPr bwMode="auto">
          <a:xfrm>
            <a:off x="1258888" y="188913"/>
            <a:ext cx="4033192" cy="777875"/>
            <a:chOff x="0" y="0"/>
            <a:chExt cx="7467600" cy="777644"/>
          </a:xfrm>
        </p:grpSpPr>
        <p:sp>
          <p:nvSpPr>
            <p:cNvPr id="12" name="4 Rectángulo redondeado">
              <a:extLst>
                <a:ext uri="{FF2B5EF4-FFF2-40B4-BE49-F238E27FC236}">
                  <a16:creationId xmlns:a16="http://schemas.microsoft.com/office/drawing/2014/main" id="{313A3925-4E62-FDC0-C957-45FC6F13CB73}"/>
                </a:ext>
              </a:extLst>
            </p:cNvPr>
            <p:cNvSpPr/>
            <p:nvPr/>
          </p:nvSpPr>
          <p:spPr>
            <a:xfrm>
              <a:off x="0" y="0"/>
              <a:ext cx="7467600" cy="777644"/>
            </a:xfrm>
            <a:prstGeom prst="roundRect">
              <a:avLst/>
            </a:prstGeom>
            <a:solidFill>
              <a:srgbClr val="BED6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3" name="5 Rectángulo">
              <a:extLst>
                <a:ext uri="{FF2B5EF4-FFF2-40B4-BE49-F238E27FC236}">
                  <a16:creationId xmlns:a16="http://schemas.microsoft.com/office/drawing/2014/main" id="{90B1654C-9588-DE52-0C19-C5DA3D67B786}"/>
                </a:ext>
              </a:extLst>
            </p:cNvPr>
            <p:cNvSpPr/>
            <p:nvPr/>
          </p:nvSpPr>
          <p:spPr>
            <a:xfrm>
              <a:off x="38100" y="38089"/>
              <a:ext cx="7391400" cy="701467"/>
            </a:xfrm>
            <a:prstGeom prst="rect">
              <a:avLst/>
            </a:prstGeom>
          </p:spPr>
          <p:style>
            <a:lnRef idx="0">
              <a:scrgbClr r="0" g="0" b="0"/>
            </a:lnRef>
            <a:fillRef idx="0">
              <a:scrgbClr r="0" g="0" b="0"/>
            </a:fillRef>
            <a:effectRef idx="0">
              <a:scrgbClr r="0" g="0" b="0"/>
            </a:effectRef>
            <a:fontRef idx="minor">
              <a:schemeClr val="lt1"/>
            </a:fontRef>
          </p:style>
          <p:txBody>
            <a:bodyPr tIns="91440" bIns="91440" spcCol="1270" anchor="ctr"/>
            <a:lstStyle/>
            <a:p>
              <a:pPr defTabSz="1066800">
                <a:lnSpc>
                  <a:spcPct val="90000"/>
                </a:lnSpc>
                <a:spcAft>
                  <a:spcPct val="35000"/>
                </a:spcAft>
                <a:defRPr/>
              </a:pPr>
              <a:endParaRPr lang="es-ES" sz="2000" b="1" dirty="0">
                <a:solidFill>
                  <a:srgbClr val="FF0000"/>
                </a:solidFill>
              </a:endParaRPr>
            </a:p>
          </p:txBody>
        </p:sp>
      </p:grpSp>
      <p:sp>
        <p:nvSpPr>
          <p:cNvPr id="14" name="2 Rectángulo">
            <a:extLst>
              <a:ext uri="{FF2B5EF4-FFF2-40B4-BE49-F238E27FC236}">
                <a16:creationId xmlns:a16="http://schemas.microsoft.com/office/drawing/2014/main" id="{BB98D995-06B2-AC2A-303E-E0ACDCFB7648}"/>
              </a:ext>
            </a:extLst>
          </p:cNvPr>
          <p:cNvSpPr>
            <a:spLocks noChangeArrowheads="1"/>
          </p:cNvSpPr>
          <p:nvPr/>
        </p:nvSpPr>
        <p:spPr bwMode="auto">
          <a:xfrm>
            <a:off x="1547813" y="347663"/>
            <a:ext cx="352532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D6EF2C"/>
              </a:buClr>
              <a:buChar char="&gt;"/>
              <a:defRPr sz="1400">
                <a:solidFill>
                  <a:srgbClr val="575757"/>
                </a:solidFill>
                <a:latin typeface="Arial" charset="0"/>
                <a:ea typeface="ＭＳ Ｐゴシック" pitchFamily="34" charset="-128"/>
              </a:defRPr>
            </a:lvl1pPr>
            <a:lvl2pPr marL="742950" indent="-285750" eaLnBrk="0" hangingPunct="0">
              <a:spcBef>
                <a:spcPct val="20000"/>
              </a:spcBef>
              <a:buChar char="–"/>
              <a:defRPr sz="1400">
                <a:solidFill>
                  <a:schemeClr val="tx1"/>
                </a:solidFill>
                <a:latin typeface="Arial" charset="0"/>
                <a:ea typeface="ＭＳ Ｐゴシック" pitchFamily="34" charset="-128"/>
              </a:defRPr>
            </a:lvl2pPr>
            <a:lvl3pPr marL="1143000" indent="-228600" eaLnBrk="0" hangingPunct="0">
              <a:spcBef>
                <a:spcPct val="20000"/>
              </a:spcBef>
              <a:buChar char="•"/>
              <a:defRPr sz="1400">
                <a:solidFill>
                  <a:schemeClr val="tx1"/>
                </a:solidFill>
                <a:latin typeface="Arial" charset="0"/>
                <a:ea typeface="ＭＳ Ｐゴシック" pitchFamily="34" charset="-128"/>
              </a:defRPr>
            </a:lvl3pPr>
            <a:lvl4pPr marL="1600200" indent="-228600" eaLnBrk="0" hangingPunct="0">
              <a:spcBef>
                <a:spcPct val="20000"/>
              </a:spcBef>
              <a:buChar char="–"/>
              <a:defRPr sz="1400">
                <a:solidFill>
                  <a:schemeClr val="tx1"/>
                </a:solidFill>
                <a:latin typeface="Arial" charset="0"/>
                <a:ea typeface="ＭＳ Ｐゴシック" pitchFamily="34" charset="-128"/>
              </a:defRPr>
            </a:lvl4pPr>
            <a:lvl5pPr marL="2057400" indent="-228600" eaLnBrk="0" hangingPunct="0">
              <a:spcBef>
                <a:spcPct val="20000"/>
              </a:spcBef>
              <a:buChar char="»"/>
              <a:defRPr sz="14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9pPr>
          </a:lstStyle>
          <a:p>
            <a:pPr eaLnBrk="1" hangingPunct="1">
              <a:spcBef>
                <a:spcPct val="0"/>
              </a:spcBef>
              <a:buClrTx/>
              <a:buFontTx/>
              <a:buNone/>
            </a:pPr>
            <a:r>
              <a:rPr lang="es-ES" altLang="es-ES" sz="2400" dirty="0">
                <a:solidFill>
                  <a:schemeClr val="tx1"/>
                </a:solidFill>
              </a:rPr>
              <a:t>Condicionalidad: BCAM </a:t>
            </a:r>
          </a:p>
        </p:txBody>
      </p:sp>
      <p:sp>
        <p:nvSpPr>
          <p:cNvPr id="2" name="CuadroTexto 1">
            <a:extLst>
              <a:ext uri="{FF2B5EF4-FFF2-40B4-BE49-F238E27FC236}">
                <a16:creationId xmlns:a16="http://schemas.microsoft.com/office/drawing/2014/main" id="{9212E6C0-6332-4480-E805-69D272863746}"/>
              </a:ext>
            </a:extLst>
          </p:cNvPr>
          <p:cNvSpPr txBox="1"/>
          <p:nvPr/>
        </p:nvSpPr>
        <p:spPr>
          <a:xfrm>
            <a:off x="2627784" y="2722225"/>
            <a:ext cx="6316212" cy="4201150"/>
          </a:xfrm>
          <a:prstGeom prst="rect">
            <a:avLst/>
          </a:prstGeom>
          <a:solidFill>
            <a:schemeClr val="bg1"/>
          </a:solidFill>
        </p:spPr>
        <p:txBody>
          <a:bodyPr wrap="square">
            <a:spAutoFit/>
          </a:bodyPr>
          <a:lstStyle/>
          <a:p>
            <a:pPr marL="342900" lvl="0" indent="-342900">
              <a:spcBef>
                <a:spcPts val="300"/>
              </a:spcBef>
              <a:spcAft>
                <a:spcPts val="300"/>
              </a:spcAft>
              <a:buFont typeface="Calibri" panose="020F0502020204030204" pitchFamily="34" charset="0"/>
              <a:buChar char="-"/>
            </a:pPr>
            <a:r>
              <a:rPr lang="es-ES" sz="1400" b="1" dirty="0">
                <a:effectLst/>
                <a:latin typeface="Calibri" panose="020F0502020204030204" pitchFamily="34" charset="0"/>
                <a:ea typeface="Calibri" panose="020F0502020204030204" pitchFamily="34" charset="0"/>
              </a:rPr>
              <a:t>La quema de </a:t>
            </a:r>
            <a:r>
              <a:rPr lang="es-ES" sz="1400" b="1" u="sng" dirty="0">
                <a:solidFill>
                  <a:srgbClr val="C00000"/>
                </a:solidFill>
                <a:effectLst/>
                <a:latin typeface="Calibri" panose="020F0502020204030204" pitchFamily="34" charset="0"/>
                <a:ea typeface="Calibri" panose="020F0502020204030204" pitchFamily="34" charset="0"/>
              </a:rPr>
              <a:t>RASTROJOS está prohibida</a:t>
            </a:r>
            <a:r>
              <a:rPr lang="es-ES" sz="1400" dirty="0">
                <a:solidFill>
                  <a:srgbClr val="C00000"/>
                </a:solidFill>
                <a:effectLst/>
                <a:latin typeface="Calibri" panose="020F0502020204030204" pitchFamily="34" charset="0"/>
                <a:ea typeface="Calibri" panose="020F0502020204030204" pitchFamily="34" charset="0"/>
              </a:rPr>
              <a:t> </a:t>
            </a:r>
            <a:r>
              <a:rPr lang="es-ES" sz="1400" dirty="0">
                <a:effectLst/>
                <a:latin typeface="Calibri" panose="020F0502020204030204" pitchFamily="34" charset="0"/>
                <a:ea typeface="Calibri" panose="020F0502020204030204" pitchFamily="34" charset="0"/>
              </a:rPr>
              <a:t>según el Reglamento 2021/2115,   salvo que se cuente con </a:t>
            </a:r>
            <a:r>
              <a:rPr lang="es-ES" sz="1400" b="1" dirty="0">
                <a:solidFill>
                  <a:srgbClr val="FF0000"/>
                </a:solidFill>
                <a:latin typeface="Calibri" panose="020F0502020204030204" pitchFamily="34" charset="0"/>
                <a:ea typeface="Calibri" panose="020F0502020204030204" pitchFamily="34" charset="0"/>
              </a:rPr>
              <a:t>AUTORIZACIÓN</a:t>
            </a:r>
            <a:r>
              <a:rPr lang="es-ES" sz="1400" dirty="0">
                <a:effectLst/>
                <a:latin typeface="Calibri" panose="020F0502020204030204" pitchFamily="34" charset="0"/>
                <a:ea typeface="Calibri" panose="020F0502020204030204" pitchFamily="34" charset="0"/>
              </a:rPr>
              <a:t> </a:t>
            </a:r>
            <a:r>
              <a:rPr lang="es-ES" sz="1400" dirty="0">
                <a:latin typeface="Calibri" panose="020F0502020204030204" pitchFamily="34" charset="0"/>
                <a:ea typeface="Calibri" panose="020F0502020204030204" pitchFamily="34" charset="0"/>
              </a:rPr>
              <a:t>para ello. </a:t>
            </a:r>
          </a:p>
          <a:p>
            <a:pPr marL="342900" lvl="0" indent="-342900">
              <a:spcBef>
                <a:spcPts val="300"/>
              </a:spcBef>
              <a:spcAft>
                <a:spcPts val="300"/>
              </a:spcAft>
              <a:buFont typeface="Calibri" panose="020F0502020204030204" pitchFamily="34" charset="0"/>
              <a:buChar char="-"/>
            </a:pPr>
            <a:r>
              <a:rPr lang="es-ES" sz="1400" b="1" dirty="0">
                <a:effectLst/>
                <a:latin typeface="Calibri" panose="020F0502020204030204" pitchFamily="34" charset="0"/>
                <a:ea typeface="Calibri" panose="020F0502020204030204" pitchFamily="34" charset="0"/>
              </a:rPr>
              <a:t>Para el </a:t>
            </a:r>
            <a:r>
              <a:rPr lang="es-ES" sz="1400" b="1" u="sng" dirty="0">
                <a:solidFill>
                  <a:srgbClr val="C00000"/>
                </a:solidFill>
                <a:effectLst/>
                <a:latin typeface="Calibri" panose="020F0502020204030204" pitchFamily="34" charset="0"/>
                <a:ea typeface="Calibri" panose="020F0502020204030204" pitchFamily="34" charset="0"/>
              </a:rPr>
              <a:t>resto de RESIDUOS </a:t>
            </a:r>
            <a:r>
              <a:rPr lang="es-ES" sz="1400" b="1" u="sng" dirty="0">
                <a:solidFill>
                  <a:srgbClr val="C00000"/>
                </a:solidFill>
                <a:latin typeface="Calibri" panose="020F0502020204030204" pitchFamily="34" charset="0"/>
                <a:ea typeface="Calibri" panose="020F0502020204030204" pitchFamily="34" charset="0"/>
              </a:rPr>
              <a:t>VEGETALES</a:t>
            </a:r>
            <a:r>
              <a:rPr lang="es-ES" sz="1400" u="sng" dirty="0">
                <a:solidFill>
                  <a:srgbClr val="C00000"/>
                </a:solidFill>
                <a:effectLst/>
                <a:latin typeface="Calibri" panose="020F0502020204030204" pitchFamily="34" charset="0"/>
                <a:ea typeface="Calibri" panose="020F0502020204030204" pitchFamily="34" charset="0"/>
              </a:rPr>
              <a:t> </a:t>
            </a:r>
            <a:r>
              <a:rPr lang="es-ES" sz="1400" dirty="0">
                <a:solidFill>
                  <a:srgbClr val="C00000"/>
                </a:solidFill>
                <a:effectLst/>
                <a:latin typeface="Calibri" panose="020F0502020204030204" pitchFamily="34" charset="0"/>
                <a:ea typeface="Calibri" panose="020F0502020204030204" pitchFamily="34" charset="0"/>
              </a:rPr>
              <a:t>(por ejemplo restos de poda), </a:t>
            </a:r>
            <a:r>
              <a:rPr lang="es-ES" sz="1400" dirty="0">
                <a:effectLst/>
                <a:latin typeface="Calibri" panose="020F0502020204030204" pitchFamily="34" charset="0"/>
                <a:ea typeface="Calibri" panose="020F0502020204030204" pitchFamily="34" charset="0"/>
              </a:rPr>
              <a:t>se debe</a:t>
            </a:r>
            <a:r>
              <a:rPr lang="es-ES" sz="1400" dirty="0">
                <a:latin typeface="Calibri" panose="020F0502020204030204" pitchFamily="34" charset="0"/>
                <a:ea typeface="Calibri" panose="020F0502020204030204" pitchFamily="34" charset="0"/>
              </a:rPr>
              <a:t> cumplir la</a:t>
            </a:r>
            <a:r>
              <a:rPr lang="es-ES" sz="1400" dirty="0">
                <a:effectLst/>
                <a:latin typeface="Calibri" panose="020F0502020204030204" pitchFamily="34" charset="0"/>
                <a:ea typeface="Calibri" panose="020F0502020204030204" pitchFamily="34" charset="0"/>
              </a:rPr>
              <a:t> excepción habilitada por MITERD y resolución de la </a:t>
            </a:r>
            <a:r>
              <a:rPr lang="es-ES" sz="1400" dirty="0" err="1">
                <a:effectLst/>
                <a:latin typeface="Calibri" panose="020F0502020204030204" pitchFamily="34" charset="0"/>
                <a:ea typeface="Calibri" panose="020F0502020204030204" pitchFamily="34" charset="0"/>
              </a:rPr>
              <a:t>CAyG</a:t>
            </a:r>
            <a:r>
              <a:rPr lang="es-ES" sz="1400" dirty="0">
                <a:effectLst/>
                <a:latin typeface="Calibri" panose="020F0502020204030204" pitchFamily="34" charset="0"/>
                <a:ea typeface="Calibri" panose="020F0502020204030204" pitchFamily="34" charset="0"/>
              </a:rPr>
              <a:t>:</a:t>
            </a:r>
          </a:p>
          <a:p>
            <a:pPr marL="742950" lvl="1" indent="-285750">
              <a:buFont typeface="Courier New" panose="02070309020205020404" pitchFamily="49" charset="0"/>
              <a:buChar char="o"/>
            </a:pPr>
            <a:r>
              <a:rPr lang="es-ES" sz="1400" b="1" dirty="0">
                <a:effectLst/>
                <a:latin typeface="Calibri" panose="020F0502020204030204" pitchFamily="34" charset="0"/>
                <a:ea typeface="Calibri" panose="020F0502020204030204" pitchFamily="34" charset="0"/>
              </a:rPr>
              <a:t>Excepción para las pequeñas y </a:t>
            </a:r>
            <a:r>
              <a:rPr lang="es-ES" sz="1400" b="1" dirty="0" err="1">
                <a:effectLst/>
                <a:latin typeface="Calibri" panose="020F0502020204030204" pitchFamily="34" charset="0"/>
                <a:ea typeface="Calibri" panose="020F0502020204030204" pitchFamily="34" charset="0"/>
              </a:rPr>
              <a:t>microexplotaciones</a:t>
            </a:r>
            <a:r>
              <a:rPr lang="es-ES" sz="1400" b="1" dirty="0">
                <a:effectLst/>
                <a:latin typeface="Calibri" panose="020F0502020204030204" pitchFamily="34" charset="0"/>
                <a:ea typeface="Calibri" panose="020F0502020204030204" pitchFamily="34" charset="0"/>
              </a:rPr>
              <a:t> agrarias, que sólo deberán </a:t>
            </a:r>
            <a:r>
              <a:rPr lang="es-ES" sz="1400" b="1" dirty="0">
                <a:solidFill>
                  <a:srgbClr val="FF0000"/>
                </a:solidFill>
                <a:latin typeface="Calibri" panose="020F0502020204030204" pitchFamily="34" charset="0"/>
                <a:ea typeface="Calibri" panose="020F0502020204030204" pitchFamily="34" charset="0"/>
              </a:rPr>
              <a:t>COMUNICAR</a:t>
            </a:r>
            <a:r>
              <a:rPr lang="es-ES" sz="1400" b="1" dirty="0">
                <a:latin typeface="Calibri" panose="020F0502020204030204" pitchFamily="34" charset="0"/>
                <a:ea typeface="Calibri" panose="020F0502020204030204" pitchFamily="34" charset="0"/>
              </a:rPr>
              <a:t> a </a:t>
            </a:r>
            <a:r>
              <a:rPr lang="es-ES" sz="1400" b="1" dirty="0">
                <a:effectLst/>
                <a:latin typeface="Calibri" panose="020F0502020204030204" pitchFamily="34" charset="0"/>
                <a:ea typeface="Calibri" panose="020F0502020204030204" pitchFamily="34" charset="0"/>
              </a:rPr>
              <a:t>la Comunidad Autónoma,</a:t>
            </a:r>
            <a:r>
              <a:rPr lang="es-ES" sz="1400" dirty="0">
                <a:effectLst/>
                <a:latin typeface="Calibri" panose="020F0502020204030204" pitchFamily="34" charset="0"/>
                <a:ea typeface="Calibri" panose="020F0502020204030204" pitchFamily="34" charset="0"/>
              </a:rPr>
              <a:t> y siempre teniendo en cuenta la normativa en materia de prevención de incendios forestales establecida (&gt;400m).</a:t>
            </a:r>
          </a:p>
          <a:p>
            <a:pPr marL="1600200" lvl="3" indent="-228600">
              <a:buFont typeface="Wingdings" panose="05000000000000000000" pitchFamily="2" charset="2"/>
              <a:buChar char=""/>
            </a:pPr>
            <a:r>
              <a:rPr lang="es-ES" sz="1400" i="1" dirty="0">
                <a:effectLst/>
                <a:latin typeface="Calibri" panose="020F0502020204030204" pitchFamily="34" charset="0"/>
                <a:ea typeface="Calibri" panose="020F0502020204030204" pitchFamily="34" charset="0"/>
              </a:rPr>
              <a:t>Pequeña empresa: &lt; 50 personas y &lt; 10 M€</a:t>
            </a:r>
          </a:p>
          <a:p>
            <a:pPr marL="1600200" lvl="3" indent="-228600">
              <a:buFont typeface="Wingdings" panose="05000000000000000000" pitchFamily="2" charset="2"/>
              <a:buChar char=""/>
            </a:pPr>
            <a:r>
              <a:rPr lang="es-ES" sz="1400" i="1" dirty="0">
                <a:effectLst/>
                <a:latin typeface="Calibri" panose="020F0502020204030204" pitchFamily="34" charset="0"/>
                <a:ea typeface="Calibri" panose="020F0502020204030204" pitchFamily="34" charset="0"/>
              </a:rPr>
              <a:t>Microempresa: &lt; 10 personas y &lt; 2 M€</a:t>
            </a:r>
            <a:endParaRPr lang="es-ES" sz="1400" dirty="0">
              <a:effectLst/>
              <a:latin typeface="Calibri" panose="020F0502020204030204" pitchFamily="34" charset="0"/>
              <a:ea typeface="Calibri" panose="020F0502020204030204" pitchFamily="34" charset="0"/>
            </a:endParaRPr>
          </a:p>
          <a:p>
            <a:pPr marL="1200150" lvl="2" indent="-285750">
              <a:spcBef>
                <a:spcPts val="300"/>
              </a:spcBef>
              <a:spcAft>
                <a:spcPts val="300"/>
              </a:spcAft>
              <a:buFont typeface="Courier New" panose="02070309020205020404" pitchFamily="49" charset="0"/>
              <a:buChar char="o"/>
            </a:pPr>
            <a:r>
              <a:rPr lang="es-ES" sz="1400" dirty="0">
                <a:effectLst/>
                <a:latin typeface="Calibri" panose="020F0502020204030204" pitchFamily="34" charset="0"/>
                <a:ea typeface="Calibri" panose="020F0502020204030204" pitchFamily="34" charset="0"/>
              </a:rPr>
              <a:t>Si está a </a:t>
            </a:r>
            <a:r>
              <a:rPr lang="es-ES" sz="1400" b="1" dirty="0">
                <a:effectLst/>
                <a:latin typeface="Calibri" panose="020F0502020204030204" pitchFamily="34" charset="0"/>
                <a:ea typeface="Calibri" panose="020F0502020204030204" pitchFamily="34" charset="0"/>
              </a:rPr>
              <a:t>menos de 400 m </a:t>
            </a:r>
            <a:r>
              <a:rPr lang="es-ES" sz="1400" dirty="0">
                <a:effectLst/>
                <a:latin typeface="Calibri" panose="020F0502020204030204" pitchFamily="34" charset="0"/>
                <a:ea typeface="Calibri" panose="020F0502020204030204" pitchFamily="34" charset="0"/>
              </a:rPr>
              <a:t>de masa forestal, es necesario solicitar y obtener </a:t>
            </a:r>
            <a:r>
              <a:rPr lang="es-ES" sz="1400" b="1" dirty="0">
                <a:solidFill>
                  <a:srgbClr val="FF0000"/>
                </a:solidFill>
                <a:effectLst/>
                <a:latin typeface="Calibri" panose="020F0502020204030204" pitchFamily="34" charset="0"/>
                <a:ea typeface="Calibri" panose="020F0502020204030204" pitchFamily="34" charset="0"/>
              </a:rPr>
              <a:t>AUTORIZACIÓN</a:t>
            </a:r>
            <a:r>
              <a:rPr lang="es-ES" sz="1400" dirty="0">
                <a:effectLst/>
                <a:latin typeface="Calibri" panose="020F0502020204030204" pitchFamily="34" charset="0"/>
                <a:ea typeface="Calibri" panose="020F0502020204030204" pitchFamily="34" charset="0"/>
              </a:rPr>
              <a:t> del ST de Medioambiente.</a:t>
            </a:r>
          </a:p>
          <a:p>
            <a:pPr marL="742950" lvl="1" indent="-285750">
              <a:spcBef>
                <a:spcPts val="300"/>
              </a:spcBef>
              <a:spcAft>
                <a:spcPts val="300"/>
              </a:spcAft>
              <a:buFont typeface="Courier New" panose="02070309020205020404" pitchFamily="49" charset="0"/>
              <a:buChar char="o"/>
            </a:pPr>
            <a:r>
              <a:rPr lang="es-ES" sz="1400" dirty="0">
                <a:effectLst/>
                <a:latin typeface="Calibri" panose="020F0502020204030204" pitchFamily="34" charset="0"/>
                <a:ea typeface="Calibri" panose="020F0502020204030204" pitchFamily="34" charset="0"/>
              </a:rPr>
              <a:t>Para el </a:t>
            </a:r>
            <a:r>
              <a:rPr lang="es-ES" sz="1400" b="1" dirty="0">
                <a:effectLst/>
                <a:latin typeface="Calibri" panose="020F0502020204030204" pitchFamily="34" charset="0"/>
                <a:ea typeface="Calibri" panose="020F0502020204030204" pitchFamily="34" charset="0"/>
              </a:rPr>
              <a:t>resto de explotaciones agrarias</a:t>
            </a:r>
            <a:r>
              <a:rPr lang="es-ES" sz="1400" dirty="0">
                <a:effectLst/>
                <a:latin typeface="Calibri" panose="020F0502020204030204" pitchFamily="34" charset="0"/>
                <a:ea typeface="Calibri" panose="020F0502020204030204" pitchFamily="34" charset="0"/>
              </a:rPr>
              <a:t>, podrá permitirse la quema cuando cuenten con la correspondiente </a:t>
            </a:r>
            <a:r>
              <a:rPr lang="es-ES" sz="1400" b="1" dirty="0">
                <a:solidFill>
                  <a:srgbClr val="FF0000"/>
                </a:solidFill>
                <a:effectLst/>
                <a:latin typeface="Calibri" panose="020F0502020204030204" pitchFamily="34" charset="0"/>
                <a:ea typeface="Calibri" panose="020F0502020204030204" pitchFamily="34" charset="0"/>
              </a:rPr>
              <a:t>AUTORIZACIÓN</a:t>
            </a:r>
            <a:r>
              <a:rPr lang="es-ES" sz="1400" dirty="0">
                <a:effectLst/>
                <a:latin typeface="Calibri" panose="020F0502020204030204" pitchFamily="34" charset="0"/>
                <a:ea typeface="Calibri" panose="020F0502020204030204" pitchFamily="34" charset="0"/>
              </a:rPr>
              <a:t> del órgano competente de las CCAA, bien por razones de carácter fitosanitario que no sea posible abordar con otro tipo de tratamiento, motivando adecuadamente que no existen otros medios para evitar la propagación de plagas, bien con el objeto de prevenir los incendios.</a:t>
            </a:r>
            <a:endParaRPr lang="es-ES" sz="3200" dirty="0"/>
          </a:p>
        </p:txBody>
      </p:sp>
    </p:spTree>
    <p:extLst>
      <p:ext uri="{BB962C8B-B14F-4D97-AF65-F5344CB8AC3E}">
        <p14:creationId xmlns:p14="http://schemas.microsoft.com/office/powerpoint/2010/main" val="158556197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FC407D9F-FD2A-DB40-45BE-815188C95211}"/>
              </a:ext>
            </a:extLst>
          </p:cNvPr>
          <p:cNvPicPr>
            <a:picLocks noChangeAspect="1"/>
          </p:cNvPicPr>
          <p:nvPr/>
        </p:nvPicPr>
        <p:blipFill>
          <a:blip r:embed="rId2"/>
          <a:stretch>
            <a:fillRect/>
          </a:stretch>
        </p:blipFill>
        <p:spPr>
          <a:xfrm>
            <a:off x="179512" y="1196752"/>
            <a:ext cx="8575443" cy="4164545"/>
          </a:xfrm>
          <a:prstGeom prst="rect">
            <a:avLst/>
          </a:prstGeom>
        </p:spPr>
      </p:pic>
      <p:grpSp>
        <p:nvGrpSpPr>
          <p:cNvPr id="8" name="2 Grupo">
            <a:extLst>
              <a:ext uri="{FF2B5EF4-FFF2-40B4-BE49-F238E27FC236}">
                <a16:creationId xmlns:a16="http://schemas.microsoft.com/office/drawing/2014/main" id="{3F1693D5-2998-86D2-57A3-B0313B9B1239}"/>
              </a:ext>
            </a:extLst>
          </p:cNvPr>
          <p:cNvGrpSpPr>
            <a:grpSpLocks/>
          </p:cNvGrpSpPr>
          <p:nvPr/>
        </p:nvGrpSpPr>
        <p:grpSpPr bwMode="auto">
          <a:xfrm>
            <a:off x="1258888" y="188913"/>
            <a:ext cx="4033192" cy="777875"/>
            <a:chOff x="0" y="0"/>
            <a:chExt cx="7467600" cy="777644"/>
          </a:xfrm>
        </p:grpSpPr>
        <p:sp>
          <p:nvSpPr>
            <p:cNvPr id="9" name="4 Rectángulo redondeado">
              <a:extLst>
                <a:ext uri="{FF2B5EF4-FFF2-40B4-BE49-F238E27FC236}">
                  <a16:creationId xmlns:a16="http://schemas.microsoft.com/office/drawing/2014/main" id="{4F4DD66B-B488-9A95-93D8-11905AEEF5E2}"/>
                </a:ext>
              </a:extLst>
            </p:cNvPr>
            <p:cNvSpPr/>
            <p:nvPr/>
          </p:nvSpPr>
          <p:spPr>
            <a:xfrm>
              <a:off x="0" y="0"/>
              <a:ext cx="7467600" cy="777644"/>
            </a:xfrm>
            <a:prstGeom prst="roundRect">
              <a:avLst/>
            </a:prstGeom>
            <a:solidFill>
              <a:srgbClr val="BED6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0" name="5 Rectángulo">
              <a:extLst>
                <a:ext uri="{FF2B5EF4-FFF2-40B4-BE49-F238E27FC236}">
                  <a16:creationId xmlns:a16="http://schemas.microsoft.com/office/drawing/2014/main" id="{9E086D8F-624B-8A32-817D-75022D5B4508}"/>
                </a:ext>
              </a:extLst>
            </p:cNvPr>
            <p:cNvSpPr/>
            <p:nvPr/>
          </p:nvSpPr>
          <p:spPr>
            <a:xfrm>
              <a:off x="38100" y="38089"/>
              <a:ext cx="7391400" cy="701467"/>
            </a:xfrm>
            <a:prstGeom prst="rect">
              <a:avLst/>
            </a:prstGeom>
          </p:spPr>
          <p:style>
            <a:lnRef idx="0">
              <a:scrgbClr r="0" g="0" b="0"/>
            </a:lnRef>
            <a:fillRef idx="0">
              <a:scrgbClr r="0" g="0" b="0"/>
            </a:fillRef>
            <a:effectRef idx="0">
              <a:scrgbClr r="0" g="0" b="0"/>
            </a:effectRef>
            <a:fontRef idx="minor">
              <a:schemeClr val="lt1"/>
            </a:fontRef>
          </p:style>
          <p:txBody>
            <a:bodyPr tIns="91440" bIns="91440" spcCol="1270" anchor="ctr"/>
            <a:lstStyle/>
            <a:p>
              <a:pPr defTabSz="1066800">
                <a:lnSpc>
                  <a:spcPct val="90000"/>
                </a:lnSpc>
                <a:spcAft>
                  <a:spcPct val="35000"/>
                </a:spcAft>
                <a:defRPr/>
              </a:pPr>
              <a:endParaRPr lang="es-ES" sz="2000" b="1" dirty="0">
                <a:solidFill>
                  <a:srgbClr val="FF0000"/>
                </a:solidFill>
              </a:endParaRPr>
            </a:p>
          </p:txBody>
        </p:sp>
      </p:grpSp>
      <p:sp>
        <p:nvSpPr>
          <p:cNvPr id="11" name="2 Rectángulo">
            <a:extLst>
              <a:ext uri="{FF2B5EF4-FFF2-40B4-BE49-F238E27FC236}">
                <a16:creationId xmlns:a16="http://schemas.microsoft.com/office/drawing/2014/main" id="{E9385DEF-3ABD-0D70-1A30-137FE217055A}"/>
              </a:ext>
            </a:extLst>
          </p:cNvPr>
          <p:cNvSpPr>
            <a:spLocks noChangeArrowheads="1"/>
          </p:cNvSpPr>
          <p:nvPr/>
        </p:nvSpPr>
        <p:spPr bwMode="auto">
          <a:xfrm>
            <a:off x="1547813" y="347663"/>
            <a:ext cx="352532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D6EF2C"/>
              </a:buClr>
              <a:buChar char="&gt;"/>
              <a:defRPr sz="1400">
                <a:solidFill>
                  <a:srgbClr val="575757"/>
                </a:solidFill>
                <a:latin typeface="Arial" charset="0"/>
                <a:ea typeface="ＭＳ Ｐゴシック" pitchFamily="34" charset="-128"/>
              </a:defRPr>
            </a:lvl1pPr>
            <a:lvl2pPr marL="742950" indent="-285750" eaLnBrk="0" hangingPunct="0">
              <a:spcBef>
                <a:spcPct val="20000"/>
              </a:spcBef>
              <a:buChar char="–"/>
              <a:defRPr sz="1400">
                <a:solidFill>
                  <a:schemeClr val="tx1"/>
                </a:solidFill>
                <a:latin typeface="Arial" charset="0"/>
                <a:ea typeface="ＭＳ Ｐゴシック" pitchFamily="34" charset="-128"/>
              </a:defRPr>
            </a:lvl2pPr>
            <a:lvl3pPr marL="1143000" indent="-228600" eaLnBrk="0" hangingPunct="0">
              <a:spcBef>
                <a:spcPct val="20000"/>
              </a:spcBef>
              <a:buChar char="•"/>
              <a:defRPr sz="1400">
                <a:solidFill>
                  <a:schemeClr val="tx1"/>
                </a:solidFill>
                <a:latin typeface="Arial" charset="0"/>
                <a:ea typeface="ＭＳ Ｐゴシック" pitchFamily="34" charset="-128"/>
              </a:defRPr>
            </a:lvl3pPr>
            <a:lvl4pPr marL="1600200" indent="-228600" eaLnBrk="0" hangingPunct="0">
              <a:spcBef>
                <a:spcPct val="20000"/>
              </a:spcBef>
              <a:buChar char="–"/>
              <a:defRPr sz="1400">
                <a:solidFill>
                  <a:schemeClr val="tx1"/>
                </a:solidFill>
                <a:latin typeface="Arial" charset="0"/>
                <a:ea typeface="ＭＳ Ｐゴシック" pitchFamily="34" charset="-128"/>
              </a:defRPr>
            </a:lvl4pPr>
            <a:lvl5pPr marL="2057400" indent="-228600" eaLnBrk="0" hangingPunct="0">
              <a:spcBef>
                <a:spcPct val="20000"/>
              </a:spcBef>
              <a:buChar char="»"/>
              <a:defRPr sz="14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9pPr>
          </a:lstStyle>
          <a:p>
            <a:pPr eaLnBrk="1" hangingPunct="1">
              <a:spcBef>
                <a:spcPct val="0"/>
              </a:spcBef>
              <a:buClrTx/>
              <a:buFontTx/>
              <a:buNone/>
            </a:pPr>
            <a:r>
              <a:rPr lang="es-ES" altLang="es-ES" sz="2400" dirty="0">
                <a:solidFill>
                  <a:schemeClr val="tx1"/>
                </a:solidFill>
              </a:rPr>
              <a:t>Condicionalidad: BCAM </a:t>
            </a:r>
          </a:p>
        </p:txBody>
      </p:sp>
      <p:sp>
        <p:nvSpPr>
          <p:cNvPr id="3" name="CuadroTexto 2">
            <a:extLst>
              <a:ext uri="{FF2B5EF4-FFF2-40B4-BE49-F238E27FC236}">
                <a16:creationId xmlns:a16="http://schemas.microsoft.com/office/drawing/2014/main" id="{C6A29D6C-3728-1BAB-86A0-0CAA4EA3AC97}"/>
              </a:ext>
            </a:extLst>
          </p:cNvPr>
          <p:cNvSpPr txBox="1"/>
          <p:nvPr/>
        </p:nvSpPr>
        <p:spPr>
          <a:xfrm>
            <a:off x="2771800" y="5046588"/>
            <a:ext cx="5688631" cy="1692771"/>
          </a:xfrm>
          <a:prstGeom prst="rect">
            <a:avLst/>
          </a:prstGeom>
          <a:noFill/>
        </p:spPr>
        <p:txBody>
          <a:bodyPr wrap="square">
            <a:spAutoFit/>
          </a:bodyPr>
          <a:lstStyle/>
          <a:p>
            <a:pPr marL="285750" indent="-285750">
              <a:buFontTx/>
              <a:buChar char="-"/>
            </a:pPr>
            <a:r>
              <a:rPr lang="es-ES" sz="1300" dirty="0">
                <a:solidFill>
                  <a:schemeClr val="tx2"/>
                </a:solidFill>
              </a:rPr>
              <a:t>Capa SIGPAC disponible</a:t>
            </a:r>
          </a:p>
          <a:p>
            <a:pPr marL="285750" indent="-285750">
              <a:buFontTx/>
              <a:buChar char="-"/>
            </a:pPr>
            <a:r>
              <a:rPr lang="es-ES" sz="1300" dirty="0">
                <a:solidFill>
                  <a:schemeClr val="tx2"/>
                </a:solidFill>
              </a:rPr>
              <a:t>Cursos de agua, embalses, lagos y lagunas </a:t>
            </a:r>
          </a:p>
          <a:p>
            <a:pPr marL="285750" indent="-285750">
              <a:buFontTx/>
              <a:buChar char="-"/>
            </a:pPr>
            <a:r>
              <a:rPr lang="es-ES" sz="1300" dirty="0">
                <a:solidFill>
                  <a:schemeClr val="tx2"/>
                </a:solidFill>
              </a:rPr>
              <a:t>En canales de riego en que se pueda producir percolación, anchura &gt; 1 metro</a:t>
            </a:r>
          </a:p>
          <a:p>
            <a:pPr marL="285750" indent="-285750">
              <a:buFontTx/>
              <a:buChar char="-"/>
            </a:pPr>
            <a:r>
              <a:rPr lang="es-ES" sz="1300" dirty="0">
                <a:solidFill>
                  <a:schemeClr val="tx2"/>
                </a:solidFill>
              </a:rPr>
              <a:t>No incluye a pequeñas acequias de riego o similares</a:t>
            </a:r>
          </a:p>
          <a:p>
            <a:pPr marL="285750" indent="-285750">
              <a:buFontTx/>
              <a:buChar char="-"/>
            </a:pPr>
            <a:endParaRPr lang="es-ES" sz="1300" dirty="0">
              <a:solidFill>
                <a:schemeClr val="tx2"/>
              </a:solidFill>
            </a:endParaRPr>
          </a:p>
          <a:p>
            <a:pPr marL="285750" indent="-285750">
              <a:buFontTx/>
              <a:buChar char="-"/>
            </a:pPr>
            <a:r>
              <a:rPr lang="es-ES" sz="1300" dirty="0">
                <a:solidFill>
                  <a:schemeClr val="tx2"/>
                </a:solidFill>
              </a:rPr>
              <a:t>Se permiten, si es necesario, labores superficiales de mantenimiento</a:t>
            </a:r>
          </a:p>
          <a:p>
            <a:pPr marL="285750" indent="-285750">
              <a:buFontTx/>
              <a:buChar char="-"/>
            </a:pPr>
            <a:r>
              <a:rPr lang="es-ES" sz="1300" dirty="0">
                <a:solidFill>
                  <a:schemeClr val="tx2"/>
                </a:solidFill>
              </a:rPr>
              <a:t>Se podrán autorizar tratamientos fitosanitarios</a:t>
            </a:r>
          </a:p>
          <a:p>
            <a:pPr marL="285750" indent="-285750">
              <a:buFontTx/>
              <a:buChar char="-"/>
            </a:pPr>
            <a:r>
              <a:rPr lang="es-ES" sz="1300" dirty="0">
                <a:solidFill>
                  <a:schemeClr val="tx2"/>
                </a:solidFill>
              </a:rPr>
              <a:t>Se exceptúan los cultivos leñosos ya implantados</a:t>
            </a:r>
          </a:p>
        </p:txBody>
      </p:sp>
    </p:spTree>
    <p:extLst>
      <p:ext uri="{BB962C8B-B14F-4D97-AF65-F5344CB8AC3E}">
        <p14:creationId xmlns:p14="http://schemas.microsoft.com/office/powerpoint/2010/main" val="33225571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Real Decreto 1049/2022, de 27 de diciembre, por el que se establecen las  normas para la aplicación de la condicionalidad reforzada y de la  condicionalidad social que deben cumplir las personas beneficiarias">
            <a:extLst>
              <a:ext uri="{FF2B5EF4-FFF2-40B4-BE49-F238E27FC236}">
                <a16:creationId xmlns:a16="http://schemas.microsoft.com/office/drawing/2014/main" id="{6AEA2EEA-ECE5-205E-47ED-26013B4C3514}"/>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1520" y="3690824"/>
            <a:ext cx="5076763" cy="3014328"/>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n 4">
            <a:extLst>
              <a:ext uri="{FF2B5EF4-FFF2-40B4-BE49-F238E27FC236}">
                <a16:creationId xmlns:a16="http://schemas.microsoft.com/office/drawing/2014/main" id="{C0A0796B-9799-53E0-56BB-3C355A158084}"/>
              </a:ext>
            </a:extLst>
          </p:cNvPr>
          <p:cNvPicPr>
            <a:picLocks noChangeAspect="1"/>
          </p:cNvPicPr>
          <p:nvPr/>
        </p:nvPicPr>
        <p:blipFill>
          <a:blip r:embed="rId3"/>
          <a:stretch>
            <a:fillRect/>
          </a:stretch>
        </p:blipFill>
        <p:spPr>
          <a:xfrm>
            <a:off x="2391628" y="152848"/>
            <a:ext cx="5824270" cy="3276152"/>
          </a:xfrm>
          <a:prstGeom prst="rect">
            <a:avLst/>
          </a:prstGeom>
        </p:spPr>
      </p:pic>
      <p:sp>
        <p:nvSpPr>
          <p:cNvPr id="3" name="CuadroTexto 2">
            <a:extLst>
              <a:ext uri="{FF2B5EF4-FFF2-40B4-BE49-F238E27FC236}">
                <a16:creationId xmlns:a16="http://schemas.microsoft.com/office/drawing/2014/main" id="{E85C74B3-1D4A-BF86-2CD9-98C7EA647CD9}"/>
              </a:ext>
            </a:extLst>
          </p:cNvPr>
          <p:cNvSpPr txBox="1"/>
          <p:nvPr/>
        </p:nvSpPr>
        <p:spPr>
          <a:xfrm>
            <a:off x="5724128" y="3690824"/>
            <a:ext cx="4572000" cy="369332"/>
          </a:xfrm>
          <a:prstGeom prst="rect">
            <a:avLst/>
          </a:prstGeom>
          <a:noFill/>
        </p:spPr>
        <p:txBody>
          <a:bodyPr wrap="square">
            <a:spAutoFit/>
          </a:bodyPr>
          <a:lstStyle/>
          <a:p>
            <a:r>
              <a:rPr lang="es-ES" sz="1800" dirty="0"/>
              <a:t>Capa SIGPAC disponible </a:t>
            </a:r>
          </a:p>
        </p:txBody>
      </p:sp>
    </p:spTree>
    <p:extLst>
      <p:ext uri="{BB962C8B-B14F-4D97-AF65-F5344CB8AC3E}">
        <p14:creationId xmlns:p14="http://schemas.microsoft.com/office/powerpoint/2010/main" val="209319447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6CEF9E2E-85D2-419B-5777-1AD5D1F5DEE3}"/>
              </a:ext>
            </a:extLst>
          </p:cNvPr>
          <p:cNvPicPr>
            <a:picLocks noChangeAspect="1"/>
          </p:cNvPicPr>
          <p:nvPr/>
        </p:nvPicPr>
        <p:blipFill>
          <a:blip r:embed="rId2"/>
          <a:stretch>
            <a:fillRect/>
          </a:stretch>
        </p:blipFill>
        <p:spPr>
          <a:xfrm>
            <a:off x="395536" y="1608956"/>
            <a:ext cx="8551493" cy="3404220"/>
          </a:xfrm>
          <a:prstGeom prst="rect">
            <a:avLst/>
          </a:prstGeom>
        </p:spPr>
      </p:pic>
      <p:pic>
        <p:nvPicPr>
          <p:cNvPr id="6" name="3 Imagen">
            <a:extLst>
              <a:ext uri="{FF2B5EF4-FFF2-40B4-BE49-F238E27FC236}">
                <a16:creationId xmlns:a16="http://schemas.microsoft.com/office/drawing/2014/main" id="{2CAAA98A-21A0-3DDD-B4AA-F1099FF63EE0}"/>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510542" y="5949280"/>
            <a:ext cx="1572892" cy="496636"/>
          </a:xfrm>
          <a:prstGeom prst="rect">
            <a:avLst/>
          </a:prstGeom>
        </p:spPr>
      </p:pic>
      <p:grpSp>
        <p:nvGrpSpPr>
          <p:cNvPr id="7" name="2 Grupo">
            <a:extLst>
              <a:ext uri="{FF2B5EF4-FFF2-40B4-BE49-F238E27FC236}">
                <a16:creationId xmlns:a16="http://schemas.microsoft.com/office/drawing/2014/main" id="{18633E95-B073-B677-CC49-F199B59D92A7}"/>
              </a:ext>
            </a:extLst>
          </p:cNvPr>
          <p:cNvGrpSpPr>
            <a:grpSpLocks/>
          </p:cNvGrpSpPr>
          <p:nvPr/>
        </p:nvGrpSpPr>
        <p:grpSpPr bwMode="auto">
          <a:xfrm>
            <a:off x="1258888" y="188913"/>
            <a:ext cx="4033192" cy="777875"/>
            <a:chOff x="0" y="0"/>
            <a:chExt cx="7467600" cy="777644"/>
          </a:xfrm>
        </p:grpSpPr>
        <p:sp>
          <p:nvSpPr>
            <p:cNvPr id="8" name="4 Rectángulo redondeado">
              <a:extLst>
                <a:ext uri="{FF2B5EF4-FFF2-40B4-BE49-F238E27FC236}">
                  <a16:creationId xmlns:a16="http://schemas.microsoft.com/office/drawing/2014/main" id="{36465074-BD3B-5A49-D501-FDBB0CE4C70C}"/>
                </a:ext>
              </a:extLst>
            </p:cNvPr>
            <p:cNvSpPr/>
            <p:nvPr/>
          </p:nvSpPr>
          <p:spPr>
            <a:xfrm>
              <a:off x="0" y="0"/>
              <a:ext cx="7467600" cy="777644"/>
            </a:xfrm>
            <a:prstGeom prst="roundRect">
              <a:avLst/>
            </a:prstGeom>
            <a:solidFill>
              <a:srgbClr val="BED6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9" name="5 Rectángulo">
              <a:extLst>
                <a:ext uri="{FF2B5EF4-FFF2-40B4-BE49-F238E27FC236}">
                  <a16:creationId xmlns:a16="http://schemas.microsoft.com/office/drawing/2014/main" id="{3DE1840E-6191-87FC-7B6D-DAEFD6CC1CD9}"/>
                </a:ext>
              </a:extLst>
            </p:cNvPr>
            <p:cNvSpPr/>
            <p:nvPr/>
          </p:nvSpPr>
          <p:spPr>
            <a:xfrm>
              <a:off x="38100" y="38089"/>
              <a:ext cx="7391400" cy="701467"/>
            </a:xfrm>
            <a:prstGeom prst="rect">
              <a:avLst/>
            </a:prstGeom>
          </p:spPr>
          <p:style>
            <a:lnRef idx="0">
              <a:scrgbClr r="0" g="0" b="0"/>
            </a:lnRef>
            <a:fillRef idx="0">
              <a:scrgbClr r="0" g="0" b="0"/>
            </a:fillRef>
            <a:effectRef idx="0">
              <a:scrgbClr r="0" g="0" b="0"/>
            </a:effectRef>
            <a:fontRef idx="minor">
              <a:schemeClr val="lt1"/>
            </a:fontRef>
          </p:style>
          <p:txBody>
            <a:bodyPr tIns="91440" bIns="91440" spcCol="1270" anchor="ctr"/>
            <a:lstStyle/>
            <a:p>
              <a:pPr defTabSz="1066800">
                <a:lnSpc>
                  <a:spcPct val="90000"/>
                </a:lnSpc>
                <a:spcAft>
                  <a:spcPct val="35000"/>
                </a:spcAft>
                <a:defRPr/>
              </a:pPr>
              <a:endParaRPr lang="es-ES" sz="2000" b="1" dirty="0">
                <a:solidFill>
                  <a:srgbClr val="FF0000"/>
                </a:solidFill>
              </a:endParaRPr>
            </a:p>
          </p:txBody>
        </p:sp>
      </p:grpSp>
      <p:sp>
        <p:nvSpPr>
          <p:cNvPr id="10" name="2 Rectángulo">
            <a:extLst>
              <a:ext uri="{FF2B5EF4-FFF2-40B4-BE49-F238E27FC236}">
                <a16:creationId xmlns:a16="http://schemas.microsoft.com/office/drawing/2014/main" id="{2ECE5938-55D8-CFCB-BD9B-73700ED01805}"/>
              </a:ext>
            </a:extLst>
          </p:cNvPr>
          <p:cNvSpPr>
            <a:spLocks noChangeArrowheads="1"/>
          </p:cNvSpPr>
          <p:nvPr/>
        </p:nvSpPr>
        <p:spPr bwMode="auto">
          <a:xfrm>
            <a:off x="1547813" y="347663"/>
            <a:ext cx="352532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D6EF2C"/>
              </a:buClr>
              <a:buChar char="&gt;"/>
              <a:defRPr sz="1400">
                <a:solidFill>
                  <a:srgbClr val="575757"/>
                </a:solidFill>
                <a:latin typeface="Arial" charset="0"/>
                <a:ea typeface="ＭＳ Ｐゴシック" pitchFamily="34" charset="-128"/>
              </a:defRPr>
            </a:lvl1pPr>
            <a:lvl2pPr marL="742950" indent="-285750" eaLnBrk="0" hangingPunct="0">
              <a:spcBef>
                <a:spcPct val="20000"/>
              </a:spcBef>
              <a:buChar char="–"/>
              <a:defRPr sz="1400">
                <a:solidFill>
                  <a:schemeClr val="tx1"/>
                </a:solidFill>
                <a:latin typeface="Arial" charset="0"/>
                <a:ea typeface="ＭＳ Ｐゴシック" pitchFamily="34" charset="-128"/>
              </a:defRPr>
            </a:lvl2pPr>
            <a:lvl3pPr marL="1143000" indent="-228600" eaLnBrk="0" hangingPunct="0">
              <a:spcBef>
                <a:spcPct val="20000"/>
              </a:spcBef>
              <a:buChar char="•"/>
              <a:defRPr sz="1400">
                <a:solidFill>
                  <a:schemeClr val="tx1"/>
                </a:solidFill>
                <a:latin typeface="Arial" charset="0"/>
                <a:ea typeface="ＭＳ Ｐゴシック" pitchFamily="34" charset="-128"/>
              </a:defRPr>
            </a:lvl3pPr>
            <a:lvl4pPr marL="1600200" indent="-228600" eaLnBrk="0" hangingPunct="0">
              <a:spcBef>
                <a:spcPct val="20000"/>
              </a:spcBef>
              <a:buChar char="–"/>
              <a:defRPr sz="1400">
                <a:solidFill>
                  <a:schemeClr val="tx1"/>
                </a:solidFill>
                <a:latin typeface="Arial" charset="0"/>
                <a:ea typeface="ＭＳ Ｐゴシック" pitchFamily="34" charset="-128"/>
              </a:defRPr>
            </a:lvl4pPr>
            <a:lvl5pPr marL="2057400" indent="-228600" eaLnBrk="0" hangingPunct="0">
              <a:spcBef>
                <a:spcPct val="20000"/>
              </a:spcBef>
              <a:buChar char="»"/>
              <a:defRPr sz="14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9pPr>
          </a:lstStyle>
          <a:p>
            <a:pPr eaLnBrk="1" hangingPunct="1">
              <a:spcBef>
                <a:spcPct val="0"/>
              </a:spcBef>
              <a:buClrTx/>
              <a:buFontTx/>
              <a:buNone/>
            </a:pPr>
            <a:r>
              <a:rPr lang="es-ES" altLang="es-ES" sz="2400" dirty="0">
                <a:solidFill>
                  <a:schemeClr val="tx1"/>
                </a:solidFill>
              </a:rPr>
              <a:t>Condicionalidad: BCAM </a:t>
            </a:r>
          </a:p>
        </p:txBody>
      </p:sp>
      <p:sp>
        <p:nvSpPr>
          <p:cNvPr id="2" name="Rectángulo 1">
            <a:extLst>
              <a:ext uri="{FF2B5EF4-FFF2-40B4-BE49-F238E27FC236}">
                <a16:creationId xmlns:a16="http://schemas.microsoft.com/office/drawing/2014/main" id="{8301F9C3-B90D-91DF-F39B-97FDB0882788}"/>
              </a:ext>
            </a:extLst>
          </p:cNvPr>
          <p:cNvSpPr/>
          <p:nvPr/>
        </p:nvSpPr>
        <p:spPr>
          <a:xfrm>
            <a:off x="3095464" y="1844824"/>
            <a:ext cx="360040" cy="2880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 name="CuadroTexto 3">
            <a:extLst>
              <a:ext uri="{FF2B5EF4-FFF2-40B4-BE49-F238E27FC236}">
                <a16:creationId xmlns:a16="http://schemas.microsoft.com/office/drawing/2014/main" id="{7ED48193-D3FB-2276-6E05-07F16B11C9ED}"/>
              </a:ext>
            </a:extLst>
          </p:cNvPr>
          <p:cNvSpPr txBox="1"/>
          <p:nvPr/>
        </p:nvSpPr>
        <p:spPr>
          <a:xfrm>
            <a:off x="2771800" y="2132856"/>
            <a:ext cx="1152128" cy="461665"/>
          </a:xfrm>
          <a:prstGeom prst="rect">
            <a:avLst/>
          </a:prstGeom>
          <a:solidFill>
            <a:schemeClr val="bg1"/>
          </a:solidFill>
        </p:spPr>
        <p:txBody>
          <a:bodyPr wrap="square" rtlCol="0">
            <a:spAutoFit/>
          </a:bodyPr>
          <a:lstStyle/>
          <a:p>
            <a:pPr algn="r"/>
            <a:r>
              <a:rPr lang="es-ES" sz="2400" b="1" dirty="0">
                <a:solidFill>
                  <a:srgbClr val="C00000"/>
                </a:solidFill>
              </a:rPr>
              <a:t>RIESGO</a:t>
            </a:r>
          </a:p>
        </p:txBody>
      </p:sp>
      <p:sp>
        <p:nvSpPr>
          <p:cNvPr id="3" name="CuadroTexto 2">
            <a:extLst>
              <a:ext uri="{FF2B5EF4-FFF2-40B4-BE49-F238E27FC236}">
                <a16:creationId xmlns:a16="http://schemas.microsoft.com/office/drawing/2014/main" id="{9C194521-D4A9-1C25-82FA-446C176A8A9D}"/>
              </a:ext>
            </a:extLst>
          </p:cNvPr>
          <p:cNvSpPr txBox="1"/>
          <p:nvPr/>
        </p:nvSpPr>
        <p:spPr>
          <a:xfrm>
            <a:off x="3238927" y="4690010"/>
            <a:ext cx="4933473" cy="1292662"/>
          </a:xfrm>
          <a:prstGeom prst="rect">
            <a:avLst/>
          </a:prstGeom>
          <a:noFill/>
        </p:spPr>
        <p:txBody>
          <a:bodyPr wrap="square">
            <a:spAutoFit/>
          </a:bodyPr>
          <a:lstStyle/>
          <a:p>
            <a:r>
              <a:rPr lang="es-ES" sz="1300" dirty="0">
                <a:solidFill>
                  <a:schemeClr val="tx2"/>
                </a:solidFill>
              </a:rPr>
              <a:t>(*) Se podrá permitir, bajo autorización individual, el laboreo en la dirección de la pendiente</a:t>
            </a:r>
          </a:p>
          <a:p>
            <a:pPr marL="742950" lvl="1" indent="-285750">
              <a:buFont typeface="Arial" panose="020B0604020202020204" pitchFamily="34" charset="0"/>
              <a:buChar char="•"/>
            </a:pPr>
            <a:r>
              <a:rPr lang="es-ES" sz="1300" dirty="0">
                <a:solidFill>
                  <a:schemeClr val="tx2"/>
                </a:solidFill>
              </a:rPr>
              <a:t>Si es imposible realizar la labor por el sistema de plantación en cultivos leñosos previos a 1/ene/2023, </a:t>
            </a:r>
            <a:r>
              <a:rPr lang="es-ES" sz="1300" dirty="0" err="1">
                <a:solidFill>
                  <a:schemeClr val="tx2"/>
                </a:solidFill>
              </a:rPr>
              <a:t>incluídos</a:t>
            </a:r>
            <a:r>
              <a:rPr lang="es-ES" sz="1300" dirty="0">
                <a:solidFill>
                  <a:schemeClr val="tx2"/>
                </a:solidFill>
              </a:rPr>
              <a:t> viñedos</a:t>
            </a:r>
          </a:p>
          <a:p>
            <a:pPr marL="742950" lvl="1" indent="-285750">
              <a:buFont typeface="Arial" panose="020B0604020202020204" pitchFamily="34" charset="0"/>
              <a:buChar char="•"/>
            </a:pPr>
            <a:r>
              <a:rPr lang="es-ES" sz="1300" dirty="0">
                <a:solidFill>
                  <a:schemeClr val="tx2"/>
                </a:solidFill>
              </a:rPr>
              <a:t>Podría darse colectiva para zonas en viñedos</a:t>
            </a:r>
          </a:p>
          <a:p>
            <a:pPr marL="742950" lvl="1" indent="-285750">
              <a:buFont typeface="Arial" panose="020B0604020202020204" pitchFamily="34" charset="0"/>
              <a:buChar char="•"/>
            </a:pPr>
            <a:r>
              <a:rPr lang="es-ES" sz="1300" dirty="0">
                <a:solidFill>
                  <a:schemeClr val="tx2"/>
                </a:solidFill>
              </a:rPr>
              <a:t>Si supone riesgo de vuelco</a:t>
            </a:r>
          </a:p>
        </p:txBody>
      </p:sp>
    </p:spTree>
    <p:extLst>
      <p:ext uri="{BB962C8B-B14F-4D97-AF65-F5344CB8AC3E}">
        <p14:creationId xmlns:p14="http://schemas.microsoft.com/office/powerpoint/2010/main" val="6821458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a:extLst>
              <a:ext uri="{FF2B5EF4-FFF2-40B4-BE49-F238E27FC236}">
                <a16:creationId xmlns:a16="http://schemas.microsoft.com/office/drawing/2014/main" id="{59939BE6-D2C3-2A9A-9BEA-5C2883A65A6A}"/>
              </a:ext>
            </a:extLst>
          </p:cNvPr>
          <p:cNvPicPr>
            <a:picLocks noChangeAspect="1"/>
          </p:cNvPicPr>
          <p:nvPr/>
        </p:nvPicPr>
        <p:blipFill rotWithShape="1">
          <a:blip r:embed="rId2"/>
          <a:srcRect t="940" r="71990" b="19"/>
          <a:stretch/>
        </p:blipFill>
        <p:spPr>
          <a:xfrm>
            <a:off x="270304" y="1049337"/>
            <a:ext cx="2357480" cy="4683919"/>
          </a:xfrm>
          <a:prstGeom prst="rect">
            <a:avLst/>
          </a:prstGeom>
        </p:spPr>
      </p:pic>
      <p:pic>
        <p:nvPicPr>
          <p:cNvPr id="7" name="3 Imagen">
            <a:extLst>
              <a:ext uri="{FF2B5EF4-FFF2-40B4-BE49-F238E27FC236}">
                <a16:creationId xmlns:a16="http://schemas.microsoft.com/office/drawing/2014/main" id="{398AB827-DFEB-1F1A-2DD5-DE20C00D44FB}"/>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510542" y="5949280"/>
            <a:ext cx="1572892" cy="496636"/>
          </a:xfrm>
          <a:prstGeom prst="rect">
            <a:avLst/>
          </a:prstGeom>
        </p:spPr>
      </p:pic>
      <p:pic>
        <p:nvPicPr>
          <p:cNvPr id="8" name="Picture 3">
            <a:extLst>
              <a:ext uri="{FF2B5EF4-FFF2-40B4-BE49-F238E27FC236}">
                <a16:creationId xmlns:a16="http://schemas.microsoft.com/office/drawing/2014/main" id="{7BFC5D5D-2CA0-0AA3-8FFE-CD654528E97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70635" y="1124744"/>
            <a:ext cx="542925" cy="514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9" name="2 Grupo">
            <a:extLst>
              <a:ext uri="{FF2B5EF4-FFF2-40B4-BE49-F238E27FC236}">
                <a16:creationId xmlns:a16="http://schemas.microsoft.com/office/drawing/2014/main" id="{EC8EF451-48BD-AC9D-0441-BA6195CA7D8B}"/>
              </a:ext>
            </a:extLst>
          </p:cNvPr>
          <p:cNvGrpSpPr>
            <a:grpSpLocks/>
          </p:cNvGrpSpPr>
          <p:nvPr/>
        </p:nvGrpSpPr>
        <p:grpSpPr bwMode="auto">
          <a:xfrm>
            <a:off x="1258888" y="188913"/>
            <a:ext cx="4033192" cy="777875"/>
            <a:chOff x="0" y="0"/>
            <a:chExt cx="7467600" cy="777644"/>
          </a:xfrm>
        </p:grpSpPr>
        <p:sp>
          <p:nvSpPr>
            <p:cNvPr id="10" name="4 Rectángulo redondeado">
              <a:extLst>
                <a:ext uri="{FF2B5EF4-FFF2-40B4-BE49-F238E27FC236}">
                  <a16:creationId xmlns:a16="http://schemas.microsoft.com/office/drawing/2014/main" id="{7F877F56-C74F-650F-0EBD-29EC2C68B4B1}"/>
                </a:ext>
              </a:extLst>
            </p:cNvPr>
            <p:cNvSpPr/>
            <p:nvPr/>
          </p:nvSpPr>
          <p:spPr>
            <a:xfrm>
              <a:off x="0" y="0"/>
              <a:ext cx="7467600" cy="777644"/>
            </a:xfrm>
            <a:prstGeom prst="roundRect">
              <a:avLst/>
            </a:prstGeom>
            <a:solidFill>
              <a:srgbClr val="BED6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1" name="5 Rectángulo">
              <a:extLst>
                <a:ext uri="{FF2B5EF4-FFF2-40B4-BE49-F238E27FC236}">
                  <a16:creationId xmlns:a16="http://schemas.microsoft.com/office/drawing/2014/main" id="{1EDED1A1-E842-E9E1-FAF8-442E703B01F7}"/>
                </a:ext>
              </a:extLst>
            </p:cNvPr>
            <p:cNvSpPr/>
            <p:nvPr/>
          </p:nvSpPr>
          <p:spPr>
            <a:xfrm>
              <a:off x="38100" y="38089"/>
              <a:ext cx="7391400" cy="701467"/>
            </a:xfrm>
            <a:prstGeom prst="rect">
              <a:avLst/>
            </a:prstGeom>
          </p:spPr>
          <p:style>
            <a:lnRef idx="0">
              <a:scrgbClr r="0" g="0" b="0"/>
            </a:lnRef>
            <a:fillRef idx="0">
              <a:scrgbClr r="0" g="0" b="0"/>
            </a:fillRef>
            <a:effectRef idx="0">
              <a:scrgbClr r="0" g="0" b="0"/>
            </a:effectRef>
            <a:fontRef idx="minor">
              <a:schemeClr val="lt1"/>
            </a:fontRef>
          </p:style>
          <p:txBody>
            <a:bodyPr tIns="91440" bIns="91440" spcCol="1270" anchor="ctr"/>
            <a:lstStyle/>
            <a:p>
              <a:pPr defTabSz="1066800">
                <a:lnSpc>
                  <a:spcPct val="90000"/>
                </a:lnSpc>
                <a:spcAft>
                  <a:spcPct val="35000"/>
                </a:spcAft>
                <a:defRPr/>
              </a:pPr>
              <a:endParaRPr lang="es-ES" sz="2000" b="1" dirty="0">
                <a:solidFill>
                  <a:srgbClr val="FF0000"/>
                </a:solidFill>
              </a:endParaRPr>
            </a:p>
          </p:txBody>
        </p:sp>
      </p:grpSp>
      <p:sp>
        <p:nvSpPr>
          <p:cNvPr id="12" name="2 Rectángulo">
            <a:extLst>
              <a:ext uri="{FF2B5EF4-FFF2-40B4-BE49-F238E27FC236}">
                <a16:creationId xmlns:a16="http://schemas.microsoft.com/office/drawing/2014/main" id="{AD1A38E3-EC67-D2D8-73DF-C88B2AFF9201}"/>
              </a:ext>
            </a:extLst>
          </p:cNvPr>
          <p:cNvSpPr>
            <a:spLocks noChangeArrowheads="1"/>
          </p:cNvSpPr>
          <p:nvPr/>
        </p:nvSpPr>
        <p:spPr bwMode="auto">
          <a:xfrm>
            <a:off x="1547813" y="347663"/>
            <a:ext cx="352532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D6EF2C"/>
              </a:buClr>
              <a:buChar char="&gt;"/>
              <a:defRPr sz="1400">
                <a:solidFill>
                  <a:srgbClr val="575757"/>
                </a:solidFill>
                <a:latin typeface="Arial" charset="0"/>
                <a:ea typeface="ＭＳ Ｐゴシック" pitchFamily="34" charset="-128"/>
              </a:defRPr>
            </a:lvl1pPr>
            <a:lvl2pPr marL="742950" indent="-285750" eaLnBrk="0" hangingPunct="0">
              <a:spcBef>
                <a:spcPct val="20000"/>
              </a:spcBef>
              <a:buChar char="–"/>
              <a:defRPr sz="1400">
                <a:solidFill>
                  <a:schemeClr val="tx1"/>
                </a:solidFill>
                <a:latin typeface="Arial" charset="0"/>
                <a:ea typeface="ＭＳ Ｐゴシック" pitchFamily="34" charset="-128"/>
              </a:defRPr>
            </a:lvl2pPr>
            <a:lvl3pPr marL="1143000" indent="-228600" eaLnBrk="0" hangingPunct="0">
              <a:spcBef>
                <a:spcPct val="20000"/>
              </a:spcBef>
              <a:buChar char="•"/>
              <a:defRPr sz="1400">
                <a:solidFill>
                  <a:schemeClr val="tx1"/>
                </a:solidFill>
                <a:latin typeface="Arial" charset="0"/>
                <a:ea typeface="ＭＳ Ｐゴシック" pitchFamily="34" charset="-128"/>
              </a:defRPr>
            </a:lvl3pPr>
            <a:lvl4pPr marL="1600200" indent="-228600" eaLnBrk="0" hangingPunct="0">
              <a:spcBef>
                <a:spcPct val="20000"/>
              </a:spcBef>
              <a:buChar char="–"/>
              <a:defRPr sz="1400">
                <a:solidFill>
                  <a:schemeClr val="tx1"/>
                </a:solidFill>
                <a:latin typeface="Arial" charset="0"/>
                <a:ea typeface="ＭＳ Ｐゴシック" pitchFamily="34" charset="-128"/>
              </a:defRPr>
            </a:lvl4pPr>
            <a:lvl5pPr marL="2057400" indent="-228600" eaLnBrk="0" hangingPunct="0">
              <a:spcBef>
                <a:spcPct val="20000"/>
              </a:spcBef>
              <a:buChar char="»"/>
              <a:defRPr sz="14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9pPr>
          </a:lstStyle>
          <a:p>
            <a:pPr eaLnBrk="1" hangingPunct="1">
              <a:spcBef>
                <a:spcPct val="0"/>
              </a:spcBef>
              <a:buClrTx/>
              <a:buFontTx/>
              <a:buNone/>
            </a:pPr>
            <a:r>
              <a:rPr lang="es-ES" altLang="es-ES" sz="2400" dirty="0">
                <a:solidFill>
                  <a:schemeClr val="tx1"/>
                </a:solidFill>
              </a:rPr>
              <a:t>Condicionalidad: BCAM </a:t>
            </a:r>
          </a:p>
        </p:txBody>
      </p:sp>
      <p:grpSp>
        <p:nvGrpSpPr>
          <p:cNvPr id="13" name="Grupo 12">
            <a:extLst>
              <a:ext uri="{FF2B5EF4-FFF2-40B4-BE49-F238E27FC236}">
                <a16:creationId xmlns:a16="http://schemas.microsoft.com/office/drawing/2014/main" id="{0B850D09-ABA6-354F-D926-8A8D9C2ECCC6}"/>
              </a:ext>
            </a:extLst>
          </p:cNvPr>
          <p:cNvGrpSpPr/>
          <p:nvPr/>
        </p:nvGrpSpPr>
        <p:grpSpPr>
          <a:xfrm>
            <a:off x="1187624" y="4941168"/>
            <a:ext cx="485800" cy="393622"/>
            <a:chOff x="7784690" y="6121266"/>
            <a:chExt cx="485800" cy="393622"/>
          </a:xfrm>
        </p:grpSpPr>
        <p:sp>
          <p:nvSpPr>
            <p:cNvPr id="5" name="Botón de acción: ir hacia delante o siguiente 4">
              <a:hlinkClick r:id="" action="ppaction://hlinkshowjump?jump=nextslide" highlightClick="1"/>
              <a:extLst>
                <a:ext uri="{FF2B5EF4-FFF2-40B4-BE49-F238E27FC236}">
                  <a16:creationId xmlns:a16="http://schemas.microsoft.com/office/drawing/2014/main" id="{5210F7A7-57C5-B278-82A9-D15FEEA5F5B1}"/>
                </a:ext>
              </a:extLst>
            </p:cNvPr>
            <p:cNvSpPr/>
            <p:nvPr/>
          </p:nvSpPr>
          <p:spPr>
            <a:xfrm>
              <a:off x="7785664" y="6121266"/>
              <a:ext cx="389050" cy="389071"/>
            </a:xfrm>
            <a:prstGeom prst="actionButtonForwardNex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s-ES" dirty="0"/>
            </a:p>
          </p:txBody>
        </p:sp>
        <p:sp>
          <p:nvSpPr>
            <p:cNvPr id="4" name="CuadroTexto 3">
              <a:hlinkClick r:id="" action="ppaction://noaction"/>
              <a:extLst>
                <a:ext uri="{FF2B5EF4-FFF2-40B4-BE49-F238E27FC236}">
                  <a16:creationId xmlns:a16="http://schemas.microsoft.com/office/drawing/2014/main" id="{4EA05C9E-3D80-7FE3-5A9B-C7DE433949AE}"/>
                </a:ext>
              </a:extLst>
            </p:cNvPr>
            <p:cNvSpPr txBox="1"/>
            <p:nvPr/>
          </p:nvSpPr>
          <p:spPr>
            <a:xfrm>
              <a:off x="7784690" y="6145556"/>
              <a:ext cx="485800" cy="369332"/>
            </a:xfrm>
            <a:prstGeom prst="rect">
              <a:avLst/>
            </a:prstGeom>
            <a:noFill/>
          </p:spPr>
          <p:txBody>
            <a:bodyPr wrap="square">
              <a:spAutoFit/>
            </a:bodyPr>
            <a:lstStyle/>
            <a:p>
              <a:r>
                <a:rPr lang="es-ES" dirty="0">
                  <a:hlinkClick r:id="rId5" action="ppaction://hlinksldjump"/>
                </a:rPr>
                <a:t>P6</a:t>
              </a:r>
              <a:endParaRPr lang="es-ES" dirty="0"/>
            </a:p>
          </p:txBody>
        </p:sp>
      </p:grpSp>
      <p:pic>
        <p:nvPicPr>
          <p:cNvPr id="15" name="Imagen 14">
            <a:extLst>
              <a:ext uri="{FF2B5EF4-FFF2-40B4-BE49-F238E27FC236}">
                <a16:creationId xmlns:a16="http://schemas.microsoft.com/office/drawing/2014/main" id="{BE03101C-9DFE-9776-87E7-9E64DE5A0C70}"/>
              </a:ext>
            </a:extLst>
          </p:cNvPr>
          <p:cNvPicPr>
            <a:picLocks noChangeAspect="1"/>
          </p:cNvPicPr>
          <p:nvPr/>
        </p:nvPicPr>
        <p:blipFill rotWithShape="1">
          <a:blip r:embed="rId2"/>
          <a:srcRect l="28011" t="940" r="1833" b="63968"/>
          <a:stretch/>
        </p:blipFill>
        <p:spPr>
          <a:xfrm>
            <a:off x="2627784" y="1049337"/>
            <a:ext cx="5904656" cy="1659583"/>
          </a:xfrm>
          <a:prstGeom prst="rect">
            <a:avLst/>
          </a:prstGeom>
        </p:spPr>
      </p:pic>
      <p:pic>
        <p:nvPicPr>
          <p:cNvPr id="16" name="Imagen 15">
            <a:extLst>
              <a:ext uri="{FF2B5EF4-FFF2-40B4-BE49-F238E27FC236}">
                <a16:creationId xmlns:a16="http://schemas.microsoft.com/office/drawing/2014/main" id="{444F743C-7EF0-A01D-EA05-68FB991707D5}"/>
              </a:ext>
            </a:extLst>
          </p:cNvPr>
          <p:cNvPicPr>
            <a:picLocks noChangeAspect="1"/>
          </p:cNvPicPr>
          <p:nvPr/>
        </p:nvPicPr>
        <p:blipFill rotWithShape="1">
          <a:blip r:embed="rId2"/>
          <a:srcRect l="28010" t="36032" r="979" b="44174"/>
          <a:stretch/>
        </p:blipFill>
        <p:spPr>
          <a:xfrm>
            <a:off x="2643706" y="2556284"/>
            <a:ext cx="5976664" cy="936104"/>
          </a:xfrm>
          <a:prstGeom prst="rect">
            <a:avLst/>
          </a:prstGeom>
        </p:spPr>
      </p:pic>
      <p:sp>
        <p:nvSpPr>
          <p:cNvPr id="20" name="CuadroTexto 19">
            <a:extLst>
              <a:ext uri="{FF2B5EF4-FFF2-40B4-BE49-F238E27FC236}">
                <a16:creationId xmlns:a16="http://schemas.microsoft.com/office/drawing/2014/main" id="{A081DBA3-2D73-4407-F767-47BFC27A95BF}"/>
              </a:ext>
            </a:extLst>
          </p:cNvPr>
          <p:cNvSpPr txBox="1"/>
          <p:nvPr/>
        </p:nvSpPr>
        <p:spPr>
          <a:xfrm>
            <a:off x="2495942" y="3787149"/>
            <a:ext cx="6252522" cy="2769989"/>
          </a:xfrm>
          <a:prstGeom prst="rect">
            <a:avLst/>
          </a:prstGeom>
          <a:noFill/>
        </p:spPr>
        <p:txBody>
          <a:bodyPr wrap="square">
            <a:spAutoFit/>
          </a:bodyPr>
          <a:lstStyle/>
          <a:p>
            <a:pPr marL="457200" lvl="1" indent="0" algn="just">
              <a:spcBef>
                <a:spcPts val="600"/>
              </a:spcBef>
              <a:spcAft>
                <a:spcPts val="600"/>
              </a:spcAft>
              <a:buNone/>
            </a:pPr>
            <a:r>
              <a:rPr lang="es-ES" sz="1300" dirty="0">
                <a:solidFill>
                  <a:schemeClr val="tx2"/>
                </a:solidFill>
                <a:ea typeface="Calibri" panose="020F0502020204030204" pitchFamily="34" charset="0"/>
                <a:cs typeface="Arial" panose="020B0604020202020204" pitchFamily="34" charset="0"/>
              </a:rPr>
              <a:t>S</a:t>
            </a:r>
            <a:r>
              <a:rPr lang="es-ES" sz="1300" dirty="0">
                <a:solidFill>
                  <a:schemeClr val="tx2"/>
                </a:solidFill>
                <a:effectLst/>
                <a:ea typeface="Calibri" panose="020F0502020204030204" pitchFamily="34" charset="0"/>
                <a:cs typeface="Arial" panose="020B0604020202020204" pitchFamily="34" charset="0"/>
              </a:rPr>
              <a:t>i para la siembra del cultivo siguiente se necesitan realizar labores previas a su implantación </a:t>
            </a:r>
            <a:r>
              <a:rPr lang="es-ES" sz="1300" b="1" dirty="0">
                <a:solidFill>
                  <a:schemeClr val="tx2"/>
                </a:solidFill>
                <a:effectLst/>
                <a:ea typeface="Calibri" panose="020F0502020204030204" pitchFamily="34" charset="0"/>
                <a:cs typeface="Arial" panose="020B0604020202020204" pitchFamily="34" charset="0"/>
              </a:rPr>
              <a:t>antes del 1 de septiembre</a:t>
            </a:r>
            <a:r>
              <a:rPr lang="es-ES" sz="1300" dirty="0">
                <a:solidFill>
                  <a:schemeClr val="tx2"/>
                </a:solidFill>
                <a:effectLst/>
                <a:ea typeface="Calibri" panose="020F0502020204030204" pitchFamily="34" charset="0"/>
                <a:cs typeface="Arial" panose="020B0604020202020204" pitchFamily="34" charset="0"/>
              </a:rPr>
              <a:t>, éstas se podrán llevar a cabo, ya que se considerarán labores de siembra y no de </a:t>
            </a:r>
            <a:r>
              <a:rPr lang="es-ES" sz="1300" dirty="0" err="1">
                <a:solidFill>
                  <a:schemeClr val="tx2"/>
                </a:solidFill>
                <a:effectLst/>
                <a:ea typeface="Calibri" panose="020F0502020204030204" pitchFamily="34" charset="0"/>
                <a:cs typeface="Arial" panose="020B0604020202020204" pitchFamily="34" charset="0"/>
              </a:rPr>
              <a:t>presiembra</a:t>
            </a:r>
            <a:r>
              <a:rPr lang="es-ES" sz="1300" dirty="0">
                <a:solidFill>
                  <a:schemeClr val="tx2"/>
                </a:solidFill>
                <a:effectLst/>
                <a:ea typeface="Calibri" panose="020F0502020204030204" pitchFamily="34" charset="0"/>
                <a:cs typeface="Arial" panose="020B0604020202020204" pitchFamily="34" charset="0"/>
              </a:rPr>
              <a:t>, permitiéndose así la </a:t>
            </a:r>
            <a:r>
              <a:rPr lang="es-ES" sz="1300" u="sng" dirty="0">
                <a:solidFill>
                  <a:schemeClr val="tx2"/>
                </a:solidFill>
                <a:effectLst/>
                <a:ea typeface="Calibri" panose="020F0502020204030204" pitchFamily="34" charset="0"/>
                <a:cs typeface="Arial" panose="020B0604020202020204" pitchFamily="34" charset="0"/>
              </a:rPr>
              <a:t>práctica de las dobles cosechas</a:t>
            </a:r>
            <a:r>
              <a:rPr lang="es-ES" sz="1300" dirty="0">
                <a:solidFill>
                  <a:schemeClr val="tx2"/>
                </a:solidFill>
                <a:effectLst/>
                <a:ea typeface="Calibri" panose="020F0502020204030204" pitchFamily="34" charset="0"/>
                <a:cs typeface="Arial" panose="020B0604020202020204" pitchFamily="34" charset="0"/>
              </a:rPr>
              <a:t>.</a:t>
            </a:r>
          </a:p>
          <a:p>
            <a:pPr marL="457200" lvl="1" indent="0">
              <a:buNone/>
            </a:pPr>
            <a:r>
              <a:rPr lang="es-ES" sz="1300" dirty="0">
                <a:solidFill>
                  <a:schemeClr val="tx2"/>
                </a:solidFill>
                <a:ea typeface="Calibri" panose="020F0502020204030204" pitchFamily="34" charset="0"/>
                <a:cs typeface="Arial" panose="020B0604020202020204" pitchFamily="34" charset="0"/>
              </a:rPr>
              <a:t>E</a:t>
            </a:r>
            <a:r>
              <a:rPr lang="es-ES" sz="1300" dirty="0">
                <a:solidFill>
                  <a:schemeClr val="tx2"/>
                </a:solidFill>
                <a:effectLst/>
                <a:ea typeface="Calibri" panose="020F0502020204030204" pitchFamily="34" charset="0"/>
                <a:cs typeface="Arial" panose="020B0604020202020204" pitchFamily="34" charset="0"/>
              </a:rPr>
              <a:t>n caso de realizar una práctica de </a:t>
            </a:r>
            <a:r>
              <a:rPr lang="es-ES" sz="1300" b="1" u="sng" dirty="0">
                <a:solidFill>
                  <a:schemeClr val="tx2"/>
                </a:solidFill>
                <a:effectLst/>
                <a:ea typeface="Calibri" panose="020F0502020204030204" pitchFamily="34" charset="0"/>
                <a:cs typeface="Arial" panose="020B0604020202020204" pitchFamily="34" charset="0"/>
              </a:rPr>
              <a:t>abonado en verde </a:t>
            </a:r>
            <a:r>
              <a:rPr lang="es-ES" sz="1300" u="sng" dirty="0">
                <a:solidFill>
                  <a:schemeClr val="tx2"/>
                </a:solidFill>
                <a:effectLst/>
                <a:ea typeface="Calibri" panose="020F0502020204030204" pitchFamily="34" charset="0"/>
                <a:cs typeface="Arial" panose="020B0604020202020204" pitchFamily="34" charset="0"/>
              </a:rPr>
              <a:t>en el terreno</a:t>
            </a:r>
            <a:r>
              <a:rPr lang="es-ES" sz="1300" dirty="0">
                <a:solidFill>
                  <a:schemeClr val="tx2"/>
                </a:solidFill>
                <a:effectLst/>
                <a:ea typeface="Calibri" panose="020F0502020204030204" pitchFamily="34" charset="0"/>
                <a:cs typeface="Arial" panose="020B0604020202020204" pitchFamily="34" charset="0"/>
              </a:rPr>
              <a:t> y, al no existir en dichas parcelas recolección ni rastrojo, se considera que los cultivos sembrados para abonado en verde se pueden enterrar mediante laboreo. </a:t>
            </a:r>
          </a:p>
          <a:p>
            <a:pPr marL="457200" lvl="1" indent="0">
              <a:buNone/>
            </a:pPr>
            <a:endParaRPr lang="es-ES" sz="1300" dirty="0">
              <a:solidFill>
                <a:schemeClr val="tx2"/>
              </a:solidFill>
              <a:ea typeface="Calibri" panose="020F0502020204030204" pitchFamily="34" charset="0"/>
              <a:cs typeface="Arial" panose="020B0604020202020204" pitchFamily="34" charset="0"/>
            </a:endParaRPr>
          </a:p>
          <a:p>
            <a:pPr marL="457200" lvl="1" indent="0">
              <a:buNone/>
            </a:pPr>
            <a:r>
              <a:rPr lang="es-ES" sz="1300" dirty="0">
                <a:solidFill>
                  <a:schemeClr val="tx2"/>
                </a:solidFill>
                <a:effectLst/>
                <a:ea typeface="Calibri" panose="020F0502020204030204" pitchFamily="34" charset="0"/>
                <a:cs typeface="Arial" panose="020B0604020202020204" pitchFamily="34" charset="0"/>
              </a:rPr>
              <a:t>En las parcelas agrícolas que se encuentren incluidas en las ZONAS DE INFLUENCIA FORESTAL se podrá establecer la obligación de labrar una franja perimetral de la anchura necesaria para que sirva de cortafuego.</a:t>
            </a:r>
          </a:p>
          <a:p>
            <a:pPr marL="457200" lvl="1" indent="0">
              <a:buNone/>
            </a:pPr>
            <a:endParaRPr lang="es-ES" sz="1300" dirty="0">
              <a:solidFill>
                <a:schemeClr val="tx2"/>
              </a:solidFill>
              <a:ea typeface="Calibri" panose="020F0502020204030204" pitchFamily="34" charset="0"/>
              <a:cs typeface="Arial" panose="020B0604020202020204" pitchFamily="34" charset="0"/>
            </a:endParaRPr>
          </a:p>
          <a:p>
            <a:pPr marL="457200" lvl="1" indent="0">
              <a:buNone/>
            </a:pPr>
            <a:endParaRPr lang="es-ES" sz="1300" dirty="0">
              <a:solidFill>
                <a:schemeClr val="tx2"/>
              </a:solidFill>
              <a:effectLst/>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9004446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ppt_x"/>
                                          </p:val>
                                        </p:tav>
                                        <p:tav tm="100000">
                                          <p:val>
                                            <p:strVal val="#ppt_x"/>
                                          </p:val>
                                        </p:tav>
                                      </p:tavLst>
                                    </p:anim>
                                    <p:anim calcmode="lin" valueType="num">
                                      <p:cBhvr additive="base">
                                        <p:cTn id="8"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a:extLst>
              <a:ext uri="{FF2B5EF4-FFF2-40B4-BE49-F238E27FC236}">
                <a16:creationId xmlns:a16="http://schemas.microsoft.com/office/drawing/2014/main" id="{59939BE6-D2C3-2A9A-9BEA-5C2883A65A6A}"/>
              </a:ext>
            </a:extLst>
          </p:cNvPr>
          <p:cNvPicPr>
            <a:picLocks noChangeAspect="1"/>
          </p:cNvPicPr>
          <p:nvPr/>
        </p:nvPicPr>
        <p:blipFill rotWithShape="1">
          <a:blip r:embed="rId2"/>
          <a:srcRect t="940" r="71990" b="19"/>
          <a:stretch/>
        </p:blipFill>
        <p:spPr>
          <a:xfrm>
            <a:off x="270304" y="1049337"/>
            <a:ext cx="2357480" cy="4683919"/>
          </a:xfrm>
          <a:prstGeom prst="rect">
            <a:avLst/>
          </a:prstGeom>
        </p:spPr>
      </p:pic>
      <p:pic>
        <p:nvPicPr>
          <p:cNvPr id="7" name="3 Imagen">
            <a:extLst>
              <a:ext uri="{FF2B5EF4-FFF2-40B4-BE49-F238E27FC236}">
                <a16:creationId xmlns:a16="http://schemas.microsoft.com/office/drawing/2014/main" id="{398AB827-DFEB-1F1A-2DD5-DE20C00D44FB}"/>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510542" y="5949280"/>
            <a:ext cx="1572892" cy="496636"/>
          </a:xfrm>
          <a:prstGeom prst="rect">
            <a:avLst/>
          </a:prstGeom>
        </p:spPr>
      </p:pic>
      <p:pic>
        <p:nvPicPr>
          <p:cNvPr id="8" name="Picture 3">
            <a:extLst>
              <a:ext uri="{FF2B5EF4-FFF2-40B4-BE49-F238E27FC236}">
                <a16:creationId xmlns:a16="http://schemas.microsoft.com/office/drawing/2014/main" id="{7BFC5D5D-2CA0-0AA3-8FFE-CD654528E97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70635" y="1124744"/>
            <a:ext cx="542925" cy="514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9" name="2 Grupo">
            <a:extLst>
              <a:ext uri="{FF2B5EF4-FFF2-40B4-BE49-F238E27FC236}">
                <a16:creationId xmlns:a16="http://schemas.microsoft.com/office/drawing/2014/main" id="{EC8EF451-48BD-AC9D-0441-BA6195CA7D8B}"/>
              </a:ext>
            </a:extLst>
          </p:cNvPr>
          <p:cNvGrpSpPr>
            <a:grpSpLocks/>
          </p:cNvGrpSpPr>
          <p:nvPr/>
        </p:nvGrpSpPr>
        <p:grpSpPr bwMode="auto">
          <a:xfrm>
            <a:off x="1258888" y="188913"/>
            <a:ext cx="4033192" cy="777875"/>
            <a:chOff x="0" y="0"/>
            <a:chExt cx="7467600" cy="777644"/>
          </a:xfrm>
        </p:grpSpPr>
        <p:sp>
          <p:nvSpPr>
            <p:cNvPr id="10" name="4 Rectángulo redondeado">
              <a:extLst>
                <a:ext uri="{FF2B5EF4-FFF2-40B4-BE49-F238E27FC236}">
                  <a16:creationId xmlns:a16="http://schemas.microsoft.com/office/drawing/2014/main" id="{7F877F56-C74F-650F-0EBD-29EC2C68B4B1}"/>
                </a:ext>
              </a:extLst>
            </p:cNvPr>
            <p:cNvSpPr/>
            <p:nvPr/>
          </p:nvSpPr>
          <p:spPr>
            <a:xfrm>
              <a:off x="0" y="0"/>
              <a:ext cx="7467600" cy="777644"/>
            </a:xfrm>
            <a:prstGeom prst="roundRect">
              <a:avLst/>
            </a:prstGeom>
            <a:solidFill>
              <a:srgbClr val="BED6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1" name="5 Rectángulo">
              <a:extLst>
                <a:ext uri="{FF2B5EF4-FFF2-40B4-BE49-F238E27FC236}">
                  <a16:creationId xmlns:a16="http://schemas.microsoft.com/office/drawing/2014/main" id="{1EDED1A1-E842-E9E1-FAF8-442E703B01F7}"/>
                </a:ext>
              </a:extLst>
            </p:cNvPr>
            <p:cNvSpPr/>
            <p:nvPr/>
          </p:nvSpPr>
          <p:spPr>
            <a:xfrm>
              <a:off x="38100" y="38089"/>
              <a:ext cx="7391400" cy="701467"/>
            </a:xfrm>
            <a:prstGeom prst="rect">
              <a:avLst/>
            </a:prstGeom>
          </p:spPr>
          <p:style>
            <a:lnRef idx="0">
              <a:scrgbClr r="0" g="0" b="0"/>
            </a:lnRef>
            <a:fillRef idx="0">
              <a:scrgbClr r="0" g="0" b="0"/>
            </a:fillRef>
            <a:effectRef idx="0">
              <a:scrgbClr r="0" g="0" b="0"/>
            </a:effectRef>
            <a:fontRef idx="minor">
              <a:schemeClr val="lt1"/>
            </a:fontRef>
          </p:style>
          <p:txBody>
            <a:bodyPr tIns="91440" bIns="91440" spcCol="1270" anchor="ctr"/>
            <a:lstStyle/>
            <a:p>
              <a:pPr defTabSz="1066800">
                <a:lnSpc>
                  <a:spcPct val="90000"/>
                </a:lnSpc>
                <a:spcAft>
                  <a:spcPct val="35000"/>
                </a:spcAft>
                <a:defRPr/>
              </a:pPr>
              <a:endParaRPr lang="es-ES" sz="2000" b="1" dirty="0">
                <a:solidFill>
                  <a:srgbClr val="FF0000"/>
                </a:solidFill>
              </a:endParaRPr>
            </a:p>
          </p:txBody>
        </p:sp>
      </p:grpSp>
      <p:sp>
        <p:nvSpPr>
          <p:cNvPr id="12" name="2 Rectángulo">
            <a:extLst>
              <a:ext uri="{FF2B5EF4-FFF2-40B4-BE49-F238E27FC236}">
                <a16:creationId xmlns:a16="http://schemas.microsoft.com/office/drawing/2014/main" id="{AD1A38E3-EC67-D2D8-73DF-C88B2AFF9201}"/>
              </a:ext>
            </a:extLst>
          </p:cNvPr>
          <p:cNvSpPr>
            <a:spLocks noChangeArrowheads="1"/>
          </p:cNvSpPr>
          <p:nvPr/>
        </p:nvSpPr>
        <p:spPr bwMode="auto">
          <a:xfrm>
            <a:off x="1547813" y="347663"/>
            <a:ext cx="352532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D6EF2C"/>
              </a:buClr>
              <a:buChar char="&gt;"/>
              <a:defRPr sz="1400">
                <a:solidFill>
                  <a:srgbClr val="575757"/>
                </a:solidFill>
                <a:latin typeface="Arial" charset="0"/>
                <a:ea typeface="ＭＳ Ｐゴシック" pitchFamily="34" charset="-128"/>
              </a:defRPr>
            </a:lvl1pPr>
            <a:lvl2pPr marL="742950" indent="-285750" eaLnBrk="0" hangingPunct="0">
              <a:spcBef>
                <a:spcPct val="20000"/>
              </a:spcBef>
              <a:buChar char="–"/>
              <a:defRPr sz="1400">
                <a:solidFill>
                  <a:schemeClr val="tx1"/>
                </a:solidFill>
                <a:latin typeface="Arial" charset="0"/>
                <a:ea typeface="ＭＳ Ｐゴシック" pitchFamily="34" charset="-128"/>
              </a:defRPr>
            </a:lvl2pPr>
            <a:lvl3pPr marL="1143000" indent="-228600" eaLnBrk="0" hangingPunct="0">
              <a:spcBef>
                <a:spcPct val="20000"/>
              </a:spcBef>
              <a:buChar char="•"/>
              <a:defRPr sz="1400">
                <a:solidFill>
                  <a:schemeClr val="tx1"/>
                </a:solidFill>
                <a:latin typeface="Arial" charset="0"/>
                <a:ea typeface="ＭＳ Ｐゴシック" pitchFamily="34" charset="-128"/>
              </a:defRPr>
            </a:lvl3pPr>
            <a:lvl4pPr marL="1600200" indent="-228600" eaLnBrk="0" hangingPunct="0">
              <a:spcBef>
                <a:spcPct val="20000"/>
              </a:spcBef>
              <a:buChar char="–"/>
              <a:defRPr sz="1400">
                <a:solidFill>
                  <a:schemeClr val="tx1"/>
                </a:solidFill>
                <a:latin typeface="Arial" charset="0"/>
                <a:ea typeface="ＭＳ Ｐゴシック" pitchFamily="34" charset="-128"/>
              </a:defRPr>
            </a:lvl4pPr>
            <a:lvl5pPr marL="2057400" indent="-228600" eaLnBrk="0" hangingPunct="0">
              <a:spcBef>
                <a:spcPct val="20000"/>
              </a:spcBef>
              <a:buChar char="»"/>
              <a:defRPr sz="14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9pPr>
          </a:lstStyle>
          <a:p>
            <a:pPr eaLnBrk="1" hangingPunct="1">
              <a:spcBef>
                <a:spcPct val="0"/>
              </a:spcBef>
              <a:buClrTx/>
              <a:buFontTx/>
              <a:buNone/>
            </a:pPr>
            <a:r>
              <a:rPr lang="es-ES" altLang="es-ES" sz="2400" dirty="0">
                <a:solidFill>
                  <a:schemeClr val="tx1"/>
                </a:solidFill>
              </a:rPr>
              <a:t>Condicionalidad: BCAM </a:t>
            </a:r>
          </a:p>
        </p:txBody>
      </p:sp>
      <p:sp>
        <p:nvSpPr>
          <p:cNvPr id="2" name="CuadroTexto 1">
            <a:extLst>
              <a:ext uri="{FF2B5EF4-FFF2-40B4-BE49-F238E27FC236}">
                <a16:creationId xmlns:a16="http://schemas.microsoft.com/office/drawing/2014/main" id="{0EE9E7FC-8C04-C75B-CD84-378512642A3A}"/>
              </a:ext>
            </a:extLst>
          </p:cNvPr>
          <p:cNvSpPr txBox="1"/>
          <p:nvPr/>
        </p:nvSpPr>
        <p:spPr>
          <a:xfrm>
            <a:off x="3042097" y="3754338"/>
            <a:ext cx="5688631" cy="2092881"/>
          </a:xfrm>
          <a:prstGeom prst="rect">
            <a:avLst/>
          </a:prstGeom>
          <a:noFill/>
        </p:spPr>
        <p:txBody>
          <a:bodyPr wrap="square">
            <a:spAutoFit/>
          </a:bodyPr>
          <a:lstStyle/>
          <a:p>
            <a:pPr marL="285750" indent="-285750">
              <a:buFontTx/>
              <a:buChar char="-"/>
            </a:pPr>
            <a:r>
              <a:rPr lang="es-ES" sz="1300" dirty="0">
                <a:solidFill>
                  <a:schemeClr val="tx2"/>
                </a:solidFill>
              </a:rPr>
              <a:t>La cubierta debe permanecer entre octubre y marzo</a:t>
            </a:r>
          </a:p>
          <a:p>
            <a:pPr marL="285750" indent="-285750">
              <a:buFontTx/>
              <a:buChar char="-"/>
            </a:pPr>
            <a:r>
              <a:rPr lang="es-ES" sz="1300" dirty="0">
                <a:solidFill>
                  <a:schemeClr val="tx2"/>
                </a:solidFill>
              </a:rPr>
              <a:t>Se podrá realizar en dirección paralela a la pendiente cuando el diseño de la parcela o del riego impidan su establecimiento.</a:t>
            </a:r>
          </a:p>
          <a:p>
            <a:pPr marL="285750" indent="-285750">
              <a:buFontTx/>
              <a:buChar char="-"/>
            </a:pPr>
            <a:r>
              <a:rPr lang="es-ES" sz="1300" dirty="0">
                <a:solidFill>
                  <a:schemeClr val="tx2"/>
                </a:solidFill>
              </a:rPr>
              <a:t>Se puede autorizar su eliminación cuando compita con el cultivo o imposibilite su recolección </a:t>
            </a:r>
          </a:p>
          <a:p>
            <a:pPr marL="285750" indent="-285750">
              <a:buFontTx/>
              <a:buChar char="-"/>
            </a:pPr>
            <a:r>
              <a:rPr lang="es-ES" sz="1300" dirty="0">
                <a:solidFill>
                  <a:schemeClr val="tx2"/>
                </a:solidFill>
              </a:rPr>
              <a:t>En el caso de acogerse a un </a:t>
            </a:r>
            <a:r>
              <a:rPr lang="es-ES" sz="1300" dirty="0" err="1">
                <a:solidFill>
                  <a:schemeClr val="tx2"/>
                </a:solidFill>
              </a:rPr>
              <a:t>ecorregimen</a:t>
            </a:r>
            <a:r>
              <a:rPr lang="es-ES" sz="1300" dirty="0">
                <a:solidFill>
                  <a:schemeClr val="tx2"/>
                </a:solidFill>
              </a:rPr>
              <a:t> de cubiertas inertes, se entiende cumplida cuando alcance la anchura mínima de 1 m (independientemente de si es inerte o vegetal)</a:t>
            </a:r>
          </a:p>
          <a:p>
            <a:pPr marL="285750" indent="-285750">
              <a:buFontTx/>
              <a:buChar char="-"/>
            </a:pPr>
            <a:endParaRPr lang="es-ES" sz="1300" dirty="0">
              <a:solidFill>
                <a:schemeClr val="tx2"/>
              </a:solidFill>
            </a:endParaRPr>
          </a:p>
          <a:p>
            <a:pPr marL="285750" indent="-285750">
              <a:buFontTx/>
              <a:buChar char="-"/>
            </a:pPr>
            <a:r>
              <a:rPr lang="es-ES" sz="1300" dirty="0">
                <a:solidFill>
                  <a:schemeClr val="tx2"/>
                </a:solidFill>
              </a:rPr>
              <a:t>No se puede arrancar ningún pie de leñosos si la pendiente es ≥ 10% </a:t>
            </a:r>
          </a:p>
        </p:txBody>
      </p:sp>
      <p:pic>
        <p:nvPicPr>
          <p:cNvPr id="15" name="Imagen 14">
            <a:extLst>
              <a:ext uri="{FF2B5EF4-FFF2-40B4-BE49-F238E27FC236}">
                <a16:creationId xmlns:a16="http://schemas.microsoft.com/office/drawing/2014/main" id="{BE03101C-9DFE-9776-87E7-9E64DE5A0C70}"/>
              </a:ext>
            </a:extLst>
          </p:cNvPr>
          <p:cNvPicPr>
            <a:picLocks noChangeAspect="1"/>
          </p:cNvPicPr>
          <p:nvPr/>
        </p:nvPicPr>
        <p:blipFill rotWithShape="1">
          <a:blip r:embed="rId2"/>
          <a:srcRect l="28011" t="940" r="1833" b="63968"/>
          <a:stretch/>
        </p:blipFill>
        <p:spPr>
          <a:xfrm>
            <a:off x="2627784" y="1049337"/>
            <a:ext cx="5904656" cy="1659583"/>
          </a:xfrm>
          <a:prstGeom prst="rect">
            <a:avLst/>
          </a:prstGeom>
        </p:spPr>
      </p:pic>
      <p:pic>
        <p:nvPicPr>
          <p:cNvPr id="17" name="Imagen 16">
            <a:extLst>
              <a:ext uri="{FF2B5EF4-FFF2-40B4-BE49-F238E27FC236}">
                <a16:creationId xmlns:a16="http://schemas.microsoft.com/office/drawing/2014/main" id="{581C10C3-883A-0923-1EA6-E9427D1A7832}"/>
              </a:ext>
            </a:extLst>
          </p:cNvPr>
          <p:cNvPicPr>
            <a:picLocks noChangeAspect="1"/>
          </p:cNvPicPr>
          <p:nvPr/>
        </p:nvPicPr>
        <p:blipFill rotWithShape="1">
          <a:blip r:embed="rId2"/>
          <a:srcRect l="28866" t="55825" r="979" b="27727"/>
          <a:stretch/>
        </p:blipFill>
        <p:spPr>
          <a:xfrm>
            <a:off x="2793150" y="2860164"/>
            <a:ext cx="5904656" cy="777875"/>
          </a:xfrm>
          <a:prstGeom prst="rect">
            <a:avLst/>
          </a:prstGeom>
        </p:spPr>
      </p:pic>
      <p:sp>
        <p:nvSpPr>
          <p:cNvPr id="21" name="Explosión: 8 puntos 20">
            <a:extLst>
              <a:ext uri="{FF2B5EF4-FFF2-40B4-BE49-F238E27FC236}">
                <a16:creationId xmlns:a16="http://schemas.microsoft.com/office/drawing/2014/main" id="{A7BEAF63-E0E1-7B90-22BB-3E7D1A999677}"/>
              </a:ext>
            </a:extLst>
          </p:cNvPr>
          <p:cNvSpPr/>
          <p:nvPr/>
        </p:nvSpPr>
        <p:spPr>
          <a:xfrm>
            <a:off x="8550708" y="5528668"/>
            <a:ext cx="360040" cy="360040"/>
          </a:xfrm>
          <a:prstGeom prst="irregularSeal1">
            <a:avLst/>
          </a:prstGeom>
          <a:solidFill>
            <a:srgbClr val="FFFF0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grpSp>
        <p:nvGrpSpPr>
          <p:cNvPr id="3" name="Grupo 2">
            <a:extLst>
              <a:ext uri="{FF2B5EF4-FFF2-40B4-BE49-F238E27FC236}">
                <a16:creationId xmlns:a16="http://schemas.microsoft.com/office/drawing/2014/main" id="{775E0880-D696-0229-3CD1-A050E2BBF67B}"/>
              </a:ext>
            </a:extLst>
          </p:cNvPr>
          <p:cNvGrpSpPr/>
          <p:nvPr/>
        </p:nvGrpSpPr>
        <p:grpSpPr>
          <a:xfrm>
            <a:off x="1187624" y="4941168"/>
            <a:ext cx="485800" cy="393622"/>
            <a:chOff x="7784690" y="6121266"/>
            <a:chExt cx="485800" cy="393622"/>
          </a:xfrm>
        </p:grpSpPr>
        <p:sp>
          <p:nvSpPr>
            <p:cNvPr id="14" name="Botón de acción: ir hacia delante o siguiente 13">
              <a:hlinkClick r:id="" action="ppaction://hlinkshowjump?jump=nextslide" highlightClick="1"/>
              <a:extLst>
                <a:ext uri="{FF2B5EF4-FFF2-40B4-BE49-F238E27FC236}">
                  <a16:creationId xmlns:a16="http://schemas.microsoft.com/office/drawing/2014/main" id="{84542A3E-AEF4-FE74-C914-3A997738ACAF}"/>
                </a:ext>
              </a:extLst>
            </p:cNvPr>
            <p:cNvSpPr/>
            <p:nvPr/>
          </p:nvSpPr>
          <p:spPr>
            <a:xfrm>
              <a:off x="7785664" y="6121266"/>
              <a:ext cx="389050" cy="389071"/>
            </a:xfrm>
            <a:prstGeom prst="actionButtonForwardNex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s-ES" dirty="0"/>
            </a:p>
          </p:txBody>
        </p:sp>
        <p:sp>
          <p:nvSpPr>
            <p:cNvPr id="16" name="CuadroTexto 15">
              <a:hlinkClick r:id="" action="ppaction://noaction"/>
              <a:extLst>
                <a:ext uri="{FF2B5EF4-FFF2-40B4-BE49-F238E27FC236}">
                  <a16:creationId xmlns:a16="http://schemas.microsoft.com/office/drawing/2014/main" id="{C4769A02-7A92-977B-BA9E-31240568FDF4}"/>
                </a:ext>
              </a:extLst>
            </p:cNvPr>
            <p:cNvSpPr txBox="1"/>
            <p:nvPr/>
          </p:nvSpPr>
          <p:spPr>
            <a:xfrm>
              <a:off x="7784690" y="6145556"/>
              <a:ext cx="485800" cy="369332"/>
            </a:xfrm>
            <a:prstGeom prst="rect">
              <a:avLst/>
            </a:prstGeom>
            <a:noFill/>
          </p:spPr>
          <p:txBody>
            <a:bodyPr wrap="square">
              <a:spAutoFit/>
            </a:bodyPr>
            <a:lstStyle/>
            <a:p>
              <a:r>
                <a:rPr lang="es-ES" dirty="0">
                  <a:hlinkClick r:id="rId5" action="ppaction://hlinksldjump"/>
                </a:rPr>
                <a:t>P6</a:t>
              </a:r>
              <a:endParaRPr lang="es-ES" dirty="0"/>
            </a:p>
          </p:txBody>
        </p:sp>
      </p:grpSp>
    </p:spTree>
    <p:extLst>
      <p:ext uri="{BB962C8B-B14F-4D97-AF65-F5344CB8AC3E}">
        <p14:creationId xmlns:p14="http://schemas.microsoft.com/office/powerpoint/2010/main" val="7562426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1"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a:extLst>
              <a:ext uri="{FF2B5EF4-FFF2-40B4-BE49-F238E27FC236}">
                <a16:creationId xmlns:a16="http://schemas.microsoft.com/office/drawing/2014/main" id="{59939BE6-D2C3-2A9A-9BEA-5C2883A65A6A}"/>
              </a:ext>
            </a:extLst>
          </p:cNvPr>
          <p:cNvPicPr>
            <a:picLocks noChangeAspect="1"/>
          </p:cNvPicPr>
          <p:nvPr/>
        </p:nvPicPr>
        <p:blipFill rotWithShape="1">
          <a:blip r:embed="rId2"/>
          <a:srcRect t="940" r="71990" b="19"/>
          <a:stretch/>
        </p:blipFill>
        <p:spPr>
          <a:xfrm>
            <a:off x="270304" y="1049337"/>
            <a:ext cx="2357480" cy="4683919"/>
          </a:xfrm>
          <a:prstGeom prst="rect">
            <a:avLst/>
          </a:prstGeom>
        </p:spPr>
      </p:pic>
      <p:pic>
        <p:nvPicPr>
          <p:cNvPr id="7" name="3 Imagen">
            <a:extLst>
              <a:ext uri="{FF2B5EF4-FFF2-40B4-BE49-F238E27FC236}">
                <a16:creationId xmlns:a16="http://schemas.microsoft.com/office/drawing/2014/main" id="{398AB827-DFEB-1F1A-2DD5-DE20C00D44FB}"/>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510542" y="5949280"/>
            <a:ext cx="1572892" cy="496636"/>
          </a:xfrm>
          <a:prstGeom prst="rect">
            <a:avLst/>
          </a:prstGeom>
        </p:spPr>
      </p:pic>
      <p:pic>
        <p:nvPicPr>
          <p:cNvPr id="8" name="Picture 3">
            <a:extLst>
              <a:ext uri="{FF2B5EF4-FFF2-40B4-BE49-F238E27FC236}">
                <a16:creationId xmlns:a16="http://schemas.microsoft.com/office/drawing/2014/main" id="{7BFC5D5D-2CA0-0AA3-8FFE-CD654528E97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70635" y="1124744"/>
            <a:ext cx="542925" cy="514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9" name="2 Grupo">
            <a:extLst>
              <a:ext uri="{FF2B5EF4-FFF2-40B4-BE49-F238E27FC236}">
                <a16:creationId xmlns:a16="http://schemas.microsoft.com/office/drawing/2014/main" id="{EC8EF451-48BD-AC9D-0441-BA6195CA7D8B}"/>
              </a:ext>
            </a:extLst>
          </p:cNvPr>
          <p:cNvGrpSpPr>
            <a:grpSpLocks/>
          </p:cNvGrpSpPr>
          <p:nvPr/>
        </p:nvGrpSpPr>
        <p:grpSpPr bwMode="auto">
          <a:xfrm>
            <a:off x="1258888" y="188913"/>
            <a:ext cx="4033192" cy="777875"/>
            <a:chOff x="0" y="0"/>
            <a:chExt cx="7467600" cy="777644"/>
          </a:xfrm>
        </p:grpSpPr>
        <p:sp>
          <p:nvSpPr>
            <p:cNvPr id="10" name="4 Rectángulo redondeado">
              <a:extLst>
                <a:ext uri="{FF2B5EF4-FFF2-40B4-BE49-F238E27FC236}">
                  <a16:creationId xmlns:a16="http://schemas.microsoft.com/office/drawing/2014/main" id="{7F877F56-C74F-650F-0EBD-29EC2C68B4B1}"/>
                </a:ext>
              </a:extLst>
            </p:cNvPr>
            <p:cNvSpPr/>
            <p:nvPr/>
          </p:nvSpPr>
          <p:spPr>
            <a:xfrm>
              <a:off x="0" y="0"/>
              <a:ext cx="7467600" cy="777644"/>
            </a:xfrm>
            <a:prstGeom prst="roundRect">
              <a:avLst/>
            </a:prstGeom>
            <a:solidFill>
              <a:srgbClr val="BED6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1" name="5 Rectángulo">
              <a:extLst>
                <a:ext uri="{FF2B5EF4-FFF2-40B4-BE49-F238E27FC236}">
                  <a16:creationId xmlns:a16="http://schemas.microsoft.com/office/drawing/2014/main" id="{1EDED1A1-E842-E9E1-FAF8-442E703B01F7}"/>
                </a:ext>
              </a:extLst>
            </p:cNvPr>
            <p:cNvSpPr/>
            <p:nvPr/>
          </p:nvSpPr>
          <p:spPr>
            <a:xfrm>
              <a:off x="38100" y="38089"/>
              <a:ext cx="7391400" cy="701467"/>
            </a:xfrm>
            <a:prstGeom prst="rect">
              <a:avLst/>
            </a:prstGeom>
          </p:spPr>
          <p:style>
            <a:lnRef idx="0">
              <a:scrgbClr r="0" g="0" b="0"/>
            </a:lnRef>
            <a:fillRef idx="0">
              <a:scrgbClr r="0" g="0" b="0"/>
            </a:fillRef>
            <a:effectRef idx="0">
              <a:scrgbClr r="0" g="0" b="0"/>
            </a:effectRef>
            <a:fontRef idx="minor">
              <a:schemeClr val="lt1"/>
            </a:fontRef>
          </p:style>
          <p:txBody>
            <a:bodyPr tIns="91440" bIns="91440" spcCol="1270" anchor="ctr"/>
            <a:lstStyle/>
            <a:p>
              <a:pPr defTabSz="1066800">
                <a:lnSpc>
                  <a:spcPct val="90000"/>
                </a:lnSpc>
                <a:spcAft>
                  <a:spcPct val="35000"/>
                </a:spcAft>
                <a:defRPr/>
              </a:pPr>
              <a:endParaRPr lang="es-ES" sz="2000" b="1" dirty="0">
                <a:solidFill>
                  <a:srgbClr val="FF0000"/>
                </a:solidFill>
              </a:endParaRPr>
            </a:p>
          </p:txBody>
        </p:sp>
      </p:grpSp>
      <p:sp>
        <p:nvSpPr>
          <p:cNvPr id="12" name="2 Rectángulo">
            <a:extLst>
              <a:ext uri="{FF2B5EF4-FFF2-40B4-BE49-F238E27FC236}">
                <a16:creationId xmlns:a16="http://schemas.microsoft.com/office/drawing/2014/main" id="{AD1A38E3-EC67-D2D8-73DF-C88B2AFF9201}"/>
              </a:ext>
            </a:extLst>
          </p:cNvPr>
          <p:cNvSpPr>
            <a:spLocks noChangeArrowheads="1"/>
          </p:cNvSpPr>
          <p:nvPr/>
        </p:nvSpPr>
        <p:spPr bwMode="auto">
          <a:xfrm>
            <a:off x="1547813" y="347663"/>
            <a:ext cx="352532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D6EF2C"/>
              </a:buClr>
              <a:buChar char="&gt;"/>
              <a:defRPr sz="1400">
                <a:solidFill>
                  <a:srgbClr val="575757"/>
                </a:solidFill>
                <a:latin typeface="Arial" charset="0"/>
                <a:ea typeface="ＭＳ Ｐゴシック" pitchFamily="34" charset="-128"/>
              </a:defRPr>
            </a:lvl1pPr>
            <a:lvl2pPr marL="742950" indent="-285750" eaLnBrk="0" hangingPunct="0">
              <a:spcBef>
                <a:spcPct val="20000"/>
              </a:spcBef>
              <a:buChar char="–"/>
              <a:defRPr sz="1400">
                <a:solidFill>
                  <a:schemeClr val="tx1"/>
                </a:solidFill>
                <a:latin typeface="Arial" charset="0"/>
                <a:ea typeface="ＭＳ Ｐゴシック" pitchFamily="34" charset="-128"/>
              </a:defRPr>
            </a:lvl2pPr>
            <a:lvl3pPr marL="1143000" indent="-228600" eaLnBrk="0" hangingPunct="0">
              <a:spcBef>
                <a:spcPct val="20000"/>
              </a:spcBef>
              <a:buChar char="•"/>
              <a:defRPr sz="1400">
                <a:solidFill>
                  <a:schemeClr val="tx1"/>
                </a:solidFill>
                <a:latin typeface="Arial" charset="0"/>
                <a:ea typeface="ＭＳ Ｐゴシック" pitchFamily="34" charset="-128"/>
              </a:defRPr>
            </a:lvl3pPr>
            <a:lvl4pPr marL="1600200" indent="-228600" eaLnBrk="0" hangingPunct="0">
              <a:spcBef>
                <a:spcPct val="20000"/>
              </a:spcBef>
              <a:buChar char="–"/>
              <a:defRPr sz="1400">
                <a:solidFill>
                  <a:schemeClr val="tx1"/>
                </a:solidFill>
                <a:latin typeface="Arial" charset="0"/>
                <a:ea typeface="ＭＳ Ｐゴシック" pitchFamily="34" charset="-128"/>
              </a:defRPr>
            </a:lvl4pPr>
            <a:lvl5pPr marL="2057400" indent="-228600" eaLnBrk="0" hangingPunct="0">
              <a:spcBef>
                <a:spcPct val="20000"/>
              </a:spcBef>
              <a:buChar char="»"/>
              <a:defRPr sz="14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9pPr>
          </a:lstStyle>
          <a:p>
            <a:pPr eaLnBrk="1" hangingPunct="1">
              <a:spcBef>
                <a:spcPct val="0"/>
              </a:spcBef>
              <a:buClrTx/>
              <a:buFontTx/>
              <a:buNone/>
            </a:pPr>
            <a:r>
              <a:rPr lang="es-ES" altLang="es-ES" sz="2400" dirty="0">
                <a:solidFill>
                  <a:schemeClr val="tx1"/>
                </a:solidFill>
              </a:rPr>
              <a:t>Condicionalidad: BCAM </a:t>
            </a:r>
          </a:p>
        </p:txBody>
      </p:sp>
      <p:sp>
        <p:nvSpPr>
          <p:cNvPr id="3" name="CuadroTexto 2">
            <a:extLst>
              <a:ext uri="{FF2B5EF4-FFF2-40B4-BE49-F238E27FC236}">
                <a16:creationId xmlns:a16="http://schemas.microsoft.com/office/drawing/2014/main" id="{BF48480F-2609-79BE-3639-1DBE3FAD5B5B}"/>
              </a:ext>
            </a:extLst>
          </p:cNvPr>
          <p:cNvSpPr txBox="1"/>
          <p:nvPr/>
        </p:nvSpPr>
        <p:spPr>
          <a:xfrm>
            <a:off x="3671902" y="4117015"/>
            <a:ext cx="5688631" cy="276999"/>
          </a:xfrm>
          <a:prstGeom prst="rect">
            <a:avLst/>
          </a:prstGeom>
          <a:noFill/>
        </p:spPr>
        <p:txBody>
          <a:bodyPr wrap="square">
            <a:spAutoFit/>
          </a:bodyPr>
          <a:lstStyle/>
          <a:p>
            <a:r>
              <a:rPr lang="es-ES" sz="1200" dirty="0">
                <a:solidFill>
                  <a:schemeClr val="tx2"/>
                </a:solidFill>
                <a:latin typeface="Candara" panose="020E0502030303020204" pitchFamily="34" charset="0"/>
              </a:rPr>
              <a:t>*  “tratamientos agrícolas”: fertilización, </a:t>
            </a:r>
            <a:r>
              <a:rPr lang="es-ES" sz="1200" dirty="0" err="1">
                <a:solidFill>
                  <a:schemeClr val="tx2"/>
                </a:solidFill>
                <a:latin typeface="Candara" panose="020E0502030303020204" pitchFamily="34" charset="0"/>
              </a:rPr>
              <a:t>fitos</a:t>
            </a:r>
            <a:r>
              <a:rPr lang="es-ES" sz="1200" dirty="0">
                <a:solidFill>
                  <a:schemeClr val="tx2"/>
                </a:solidFill>
                <a:latin typeface="Candara" panose="020E0502030303020204" pitchFamily="34" charset="0"/>
              </a:rPr>
              <a:t>, enmiendas,…</a:t>
            </a:r>
          </a:p>
        </p:txBody>
      </p:sp>
      <p:pic>
        <p:nvPicPr>
          <p:cNvPr id="15" name="Imagen 14">
            <a:extLst>
              <a:ext uri="{FF2B5EF4-FFF2-40B4-BE49-F238E27FC236}">
                <a16:creationId xmlns:a16="http://schemas.microsoft.com/office/drawing/2014/main" id="{BE03101C-9DFE-9776-87E7-9E64DE5A0C70}"/>
              </a:ext>
            </a:extLst>
          </p:cNvPr>
          <p:cNvPicPr>
            <a:picLocks noChangeAspect="1"/>
          </p:cNvPicPr>
          <p:nvPr/>
        </p:nvPicPr>
        <p:blipFill rotWithShape="1">
          <a:blip r:embed="rId2"/>
          <a:srcRect l="28011" t="940" r="1833" b="63968"/>
          <a:stretch/>
        </p:blipFill>
        <p:spPr>
          <a:xfrm>
            <a:off x="2627784" y="1049337"/>
            <a:ext cx="5904656" cy="1659583"/>
          </a:xfrm>
          <a:prstGeom prst="rect">
            <a:avLst/>
          </a:prstGeom>
        </p:spPr>
      </p:pic>
      <p:pic>
        <p:nvPicPr>
          <p:cNvPr id="18" name="Imagen 17">
            <a:extLst>
              <a:ext uri="{FF2B5EF4-FFF2-40B4-BE49-F238E27FC236}">
                <a16:creationId xmlns:a16="http://schemas.microsoft.com/office/drawing/2014/main" id="{890D97D4-FDBA-154C-620C-15334C1746F3}"/>
              </a:ext>
            </a:extLst>
          </p:cNvPr>
          <p:cNvPicPr>
            <a:picLocks noChangeAspect="1"/>
          </p:cNvPicPr>
          <p:nvPr/>
        </p:nvPicPr>
        <p:blipFill rotWithShape="1">
          <a:blip r:embed="rId2"/>
          <a:srcRect l="28866" t="72574" r="979" b="3273"/>
          <a:stretch/>
        </p:blipFill>
        <p:spPr>
          <a:xfrm>
            <a:off x="2826072" y="2820168"/>
            <a:ext cx="5904656" cy="1142255"/>
          </a:xfrm>
          <a:prstGeom prst="rect">
            <a:avLst/>
          </a:prstGeom>
        </p:spPr>
      </p:pic>
      <p:sp>
        <p:nvSpPr>
          <p:cNvPr id="14" name="CuadroTexto 13">
            <a:extLst>
              <a:ext uri="{FF2B5EF4-FFF2-40B4-BE49-F238E27FC236}">
                <a16:creationId xmlns:a16="http://schemas.microsoft.com/office/drawing/2014/main" id="{64DB06B3-EBC0-A501-51CA-23A9EB0EA8C7}"/>
              </a:ext>
            </a:extLst>
          </p:cNvPr>
          <p:cNvSpPr txBox="1"/>
          <p:nvPr/>
        </p:nvSpPr>
        <p:spPr>
          <a:xfrm>
            <a:off x="3042097" y="3175620"/>
            <a:ext cx="5688631" cy="276999"/>
          </a:xfrm>
          <a:prstGeom prst="rect">
            <a:avLst/>
          </a:prstGeom>
          <a:noFill/>
        </p:spPr>
        <p:txBody>
          <a:bodyPr wrap="square">
            <a:spAutoFit/>
          </a:bodyPr>
          <a:lstStyle/>
          <a:p>
            <a:r>
              <a:rPr lang="es-ES" sz="1200" b="1" dirty="0">
                <a:solidFill>
                  <a:schemeClr val="tx2"/>
                </a:solidFill>
                <a:latin typeface="Candara" panose="020E0502030303020204" pitchFamily="34" charset="0"/>
              </a:rPr>
              <a:t>a lo largo de todo el año</a:t>
            </a:r>
          </a:p>
        </p:txBody>
      </p:sp>
      <p:sp>
        <p:nvSpPr>
          <p:cNvPr id="19" name="CuadroTexto 18">
            <a:extLst>
              <a:ext uri="{FF2B5EF4-FFF2-40B4-BE49-F238E27FC236}">
                <a16:creationId xmlns:a16="http://schemas.microsoft.com/office/drawing/2014/main" id="{58D76FB6-E7D2-579E-7F9D-F11B94F21592}"/>
              </a:ext>
            </a:extLst>
          </p:cNvPr>
          <p:cNvSpPr txBox="1"/>
          <p:nvPr/>
        </p:nvSpPr>
        <p:spPr>
          <a:xfrm>
            <a:off x="2646053" y="4619209"/>
            <a:ext cx="5904655" cy="692497"/>
          </a:xfrm>
          <a:prstGeom prst="rect">
            <a:avLst/>
          </a:prstGeom>
          <a:noFill/>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s-ES" sz="1300" b="0" i="0" u="none" strike="noStrike" kern="1200" cap="none" spc="0" normalizeH="0" baseline="0" noProof="0" dirty="0">
                <a:ln>
                  <a:noFill/>
                </a:ln>
                <a:solidFill>
                  <a:srgbClr val="1F497D"/>
                </a:solidFill>
                <a:effectLst/>
                <a:uLnTx/>
                <a:uFillTx/>
                <a:latin typeface="Calibri"/>
                <a:ea typeface="Calibri" panose="020F0502020204030204" pitchFamily="34" charset="0"/>
                <a:cs typeface="Arial" panose="020B0604020202020204" pitchFamily="34" charset="0"/>
              </a:rPr>
              <a:t>En las parcelas agrícolas que se encuentren incluidas en las ZONAS DE INFLUENCIA FORESTAL se podrá establecer la obligación de labrar una franja perimetral de la anchura necesaria para que sirva de cortafuego.</a:t>
            </a:r>
          </a:p>
        </p:txBody>
      </p:sp>
      <p:grpSp>
        <p:nvGrpSpPr>
          <p:cNvPr id="2" name="Grupo 1">
            <a:extLst>
              <a:ext uri="{FF2B5EF4-FFF2-40B4-BE49-F238E27FC236}">
                <a16:creationId xmlns:a16="http://schemas.microsoft.com/office/drawing/2014/main" id="{57A8BED6-6453-E99F-6189-EE6FFE881777}"/>
              </a:ext>
            </a:extLst>
          </p:cNvPr>
          <p:cNvGrpSpPr/>
          <p:nvPr/>
        </p:nvGrpSpPr>
        <p:grpSpPr>
          <a:xfrm>
            <a:off x="1187624" y="4941168"/>
            <a:ext cx="485800" cy="393622"/>
            <a:chOff x="7784690" y="6121266"/>
            <a:chExt cx="485800" cy="393622"/>
          </a:xfrm>
        </p:grpSpPr>
        <p:sp>
          <p:nvSpPr>
            <p:cNvPr id="16" name="Botón de acción: ir hacia delante o siguiente 15">
              <a:hlinkClick r:id="" action="ppaction://hlinkshowjump?jump=nextslide" highlightClick="1"/>
              <a:extLst>
                <a:ext uri="{FF2B5EF4-FFF2-40B4-BE49-F238E27FC236}">
                  <a16:creationId xmlns:a16="http://schemas.microsoft.com/office/drawing/2014/main" id="{E19D73CE-68F0-E06A-8931-104ACE871592}"/>
                </a:ext>
              </a:extLst>
            </p:cNvPr>
            <p:cNvSpPr/>
            <p:nvPr/>
          </p:nvSpPr>
          <p:spPr>
            <a:xfrm>
              <a:off x="7785664" y="6121266"/>
              <a:ext cx="389050" cy="389071"/>
            </a:xfrm>
            <a:prstGeom prst="actionButtonForwardNex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s-ES" dirty="0"/>
            </a:p>
          </p:txBody>
        </p:sp>
        <p:sp>
          <p:nvSpPr>
            <p:cNvPr id="17" name="CuadroTexto 16">
              <a:hlinkClick r:id="" action="ppaction://noaction"/>
              <a:extLst>
                <a:ext uri="{FF2B5EF4-FFF2-40B4-BE49-F238E27FC236}">
                  <a16:creationId xmlns:a16="http://schemas.microsoft.com/office/drawing/2014/main" id="{1C68C7ED-6991-393B-0B69-A25991E225DD}"/>
                </a:ext>
              </a:extLst>
            </p:cNvPr>
            <p:cNvSpPr txBox="1"/>
            <p:nvPr/>
          </p:nvSpPr>
          <p:spPr>
            <a:xfrm>
              <a:off x="7784690" y="6145556"/>
              <a:ext cx="485800" cy="369332"/>
            </a:xfrm>
            <a:prstGeom prst="rect">
              <a:avLst/>
            </a:prstGeom>
            <a:noFill/>
          </p:spPr>
          <p:txBody>
            <a:bodyPr wrap="square">
              <a:spAutoFit/>
            </a:bodyPr>
            <a:lstStyle/>
            <a:p>
              <a:r>
                <a:rPr lang="es-ES" dirty="0">
                  <a:hlinkClick r:id="rId5" action="ppaction://hlinksldjump"/>
                </a:rPr>
                <a:t>P6</a:t>
              </a:r>
              <a:endParaRPr lang="es-ES" dirty="0"/>
            </a:p>
          </p:txBody>
        </p:sp>
      </p:grpSp>
    </p:spTree>
    <p:extLst>
      <p:ext uri="{BB962C8B-B14F-4D97-AF65-F5344CB8AC3E}">
        <p14:creationId xmlns:p14="http://schemas.microsoft.com/office/powerpoint/2010/main" val="30884876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4" grpId="0"/>
      <p:bldP spid="19"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Botón de acción: ir hacia delante o siguiente 10">
            <a:hlinkClick r:id="" action="ppaction://hlinkshowjump?jump=nextslide" highlightClick="1"/>
            <a:extLst>
              <a:ext uri="{FF2B5EF4-FFF2-40B4-BE49-F238E27FC236}">
                <a16:creationId xmlns:a16="http://schemas.microsoft.com/office/drawing/2014/main" id="{78D2B9E7-23EB-1D2C-66CC-D6A3A83FA0C6}"/>
              </a:ext>
            </a:extLst>
          </p:cNvPr>
          <p:cNvSpPr/>
          <p:nvPr/>
        </p:nvSpPr>
        <p:spPr>
          <a:xfrm>
            <a:off x="793889" y="5103331"/>
            <a:ext cx="389050" cy="389071"/>
          </a:xfrm>
          <a:prstGeom prst="actionButtonForwardNex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5122" name="Picture 2"/>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t="265" r="75500"/>
          <a:stretch/>
        </p:blipFill>
        <p:spPr bwMode="auto">
          <a:xfrm>
            <a:off x="395536" y="1340768"/>
            <a:ext cx="2016224" cy="43175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3 Imagen">
            <a:extLst>
              <a:ext uri="{FF2B5EF4-FFF2-40B4-BE49-F238E27FC236}">
                <a16:creationId xmlns:a16="http://schemas.microsoft.com/office/drawing/2014/main" id="{E80A4F76-70C8-3D46-80D1-9EBC6C36DBF9}"/>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510542" y="5949280"/>
            <a:ext cx="1572892" cy="496636"/>
          </a:xfrm>
          <a:prstGeom prst="rect">
            <a:avLst/>
          </a:prstGeom>
        </p:spPr>
      </p:pic>
      <p:pic>
        <p:nvPicPr>
          <p:cNvPr id="4" name="Picture 3">
            <a:extLst>
              <a:ext uri="{FF2B5EF4-FFF2-40B4-BE49-F238E27FC236}">
                <a16:creationId xmlns:a16="http://schemas.microsoft.com/office/drawing/2014/main" id="{14D64158-3BCC-279F-C3C2-683AB3C17BC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88634" y="1049338"/>
            <a:ext cx="542925" cy="514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5" name="2 Grupo">
            <a:extLst>
              <a:ext uri="{FF2B5EF4-FFF2-40B4-BE49-F238E27FC236}">
                <a16:creationId xmlns:a16="http://schemas.microsoft.com/office/drawing/2014/main" id="{CB6BD37E-C696-CAD3-3AC7-14A8594C5D7B}"/>
              </a:ext>
            </a:extLst>
          </p:cNvPr>
          <p:cNvGrpSpPr>
            <a:grpSpLocks/>
          </p:cNvGrpSpPr>
          <p:nvPr/>
        </p:nvGrpSpPr>
        <p:grpSpPr bwMode="auto">
          <a:xfrm>
            <a:off x="1258888" y="188913"/>
            <a:ext cx="4033192" cy="777875"/>
            <a:chOff x="0" y="0"/>
            <a:chExt cx="7467600" cy="777644"/>
          </a:xfrm>
        </p:grpSpPr>
        <p:sp>
          <p:nvSpPr>
            <p:cNvPr id="6" name="4 Rectángulo redondeado">
              <a:extLst>
                <a:ext uri="{FF2B5EF4-FFF2-40B4-BE49-F238E27FC236}">
                  <a16:creationId xmlns:a16="http://schemas.microsoft.com/office/drawing/2014/main" id="{B301F851-1AEE-7539-8FA7-84EAA7BBCC39}"/>
                </a:ext>
              </a:extLst>
            </p:cNvPr>
            <p:cNvSpPr/>
            <p:nvPr/>
          </p:nvSpPr>
          <p:spPr>
            <a:xfrm>
              <a:off x="0" y="0"/>
              <a:ext cx="7467600" cy="777644"/>
            </a:xfrm>
            <a:prstGeom prst="roundRect">
              <a:avLst/>
            </a:prstGeom>
            <a:solidFill>
              <a:srgbClr val="BED6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7" name="5 Rectángulo">
              <a:extLst>
                <a:ext uri="{FF2B5EF4-FFF2-40B4-BE49-F238E27FC236}">
                  <a16:creationId xmlns:a16="http://schemas.microsoft.com/office/drawing/2014/main" id="{3A5ECC7D-6D5B-C195-CDED-4390467E7014}"/>
                </a:ext>
              </a:extLst>
            </p:cNvPr>
            <p:cNvSpPr/>
            <p:nvPr/>
          </p:nvSpPr>
          <p:spPr>
            <a:xfrm>
              <a:off x="38100" y="38089"/>
              <a:ext cx="7391400" cy="701467"/>
            </a:xfrm>
            <a:prstGeom prst="rect">
              <a:avLst/>
            </a:prstGeom>
          </p:spPr>
          <p:style>
            <a:lnRef idx="0">
              <a:scrgbClr r="0" g="0" b="0"/>
            </a:lnRef>
            <a:fillRef idx="0">
              <a:scrgbClr r="0" g="0" b="0"/>
            </a:fillRef>
            <a:effectRef idx="0">
              <a:scrgbClr r="0" g="0" b="0"/>
            </a:effectRef>
            <a:fontRef idx="minor">
              <a:schemeClr val="lt1"/>
            </a:fontRef>
          </p:style>
          <p:txBody>
            <a:bodyPr tIns="91440" bIns="91440" spcCol="1270" anchor="ctr"/>
            <a:lstStyle/>
            <a:p>
              <a:pPr defTabSz="1066800">
                <a:lnSpc>
                  <a:spcPct val="90000"/>
                </a:lnSpc>
                <a:spcAft>
                  <a:spcPct val="35000"/>
                </a:spcAft>
                <a:defRPr/>
              </a:pPr>
              <a:endParaRPr lang="es-ES" sz="2000" b="1" dirty="0">
                <a:solidFill>
                  <a:srgbClr val="FF0000"/>
                </a:solidFill>
              </a:endParaRPr>
            </a:p>
          </p:txBody>
        </p:sp>
      </p:grpSp>
      <p:sp>
        <p:nvSpPr>
          <p:cNvPr id="8" name="2 Rectángulo">
            <a:extLst>
              <a:ext uri="{FF2B5EF4-FFF2-40B4-BE49-F238E27FC236}">
                <a16:creationId xmlns:a16="http://schemas.microsoft.com/office/drawing/2014/main" id="{864139D5-4D0C-1918-DBF8-F807C9CA312D}"/>
              </a:ext>
            </a:extLst>
          </p:cNvPr>
          <p:cNvSpPr>
            <a:spLocks noChangeArrowheads="1"/>
          </p:cNvSpPr>
          <p:nvPr/>
        </p:nvSpPr>
        <p:spPr bwMode="auto">
          <a:xfrm>
            <a:off x="1547813" y="347663"/>
            <a:ext cx="352532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D6EF2C"/>
              </a:buClr>
              <a:buChar char="&gt;"/>
              <a:defRPr sz="1400">
                <a:solidFill>
                  <a:srgbClr val="575757"/>
                </a:solidFill>
                <a:latin typeface="Arial" charset="0"/>
                <a:ea typeface="ＭＳ Ｐゴシック" pitchFamily="34" charset="-128"/>
              </a:defRPr>
            </a:lvl1pPr>
            <a:lvl2pPr marL="742950" indent="-285750" eaLnBrk="0" hangingPunct="0">
              <a:spcBef>
                <a:spcPct val="20000"/>
              </a:spcBef>
              <a:buChar char="–"/>
              <a:defRPr sz="1400">
                <a:solidFill>
                  <a:schemeClr val="tx1"/>
                </a:solidFill>
                <a:latin typeface="Arial" charset="0"/>
                <a:ea typeface="ＭＳ Ｐゴシック" pitchFamily="34" charset="-128"/>
              </a:defRPr>
            </a:lvl2pPr>
            <a:lvl3pPr marL="1143000" indent="-228600" eaLnBrk="0" hangingPunct="0">
              <a:spcBef>
                <a:spcPct val="20000"/>
              </a:spcBef>
              <a:buChar char="•"/>
              <a:defRPr sz="1400">
                <a:solidFill>
                  <a:schemeClr val="tx1"/>
                </a:solidFill>
                <a:latin typeface="Arial" charset="0"/>
                <a:ea typeface="ＭＳ Ｐゴシック" pitchFamily="34" charset="-128"/>
              </a:defRPr>
            </a:lvl3pPr>
            <a:lvl4pPr marL="1600200" indent="-228600" eaLnBrk="0" hangingPunct="0">
              <a:spcBef>
                <a:spcPct val="20000"/>
              </a:spcBef>
              <a:buChar char="–"/>
              <a:defRPr sz="1400">
                <a:solidFill>
                  <a:schemeClr val="tx1"/>
                </a:solidFill>
                <a:latin typeface="Arial" charset="0"/>
                <a:ea typeface="ＭＳ Ｐゴシック" pitchFamily="34" charset="-128"/>
              </a:defRPr>
            </a:lvl4pPr>
            <a:lvl5pPr marL="2057400" indent="-228600" eaLnBrk="0" hangingPunct="0">
              <a:spcBef>
                <a:spcPct val="20000"/>
              </a:spcBef>
              <a:buChar char="»"/>
              <a:defRPr sz="14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9pPr>
          </a:lstStyle>
          <a:p>
            <a:pPr eaLnBrk="1" hangingPunct="1">
              <a:spcBef>
                <a:spcPct val="0"/>
              </a:spcBef>
              <a:buClrTx/>
              <a:buFontTx/>
              <a:buNone/>
            </a:pPr>
            <a:r>
              <a:rPr lang="es-ES" altLang="es-ES" sz="2400" dirty="0">
                <a:solidFill>
                  <a:schemeClr val="tx1"/>
                </a:solidFill>
              </a:rPr>
              <a:t>Condicionalidad: BCAM </a:t>
            </a:r>
          </a:p>
        </p:txBody>
      </p:sp>
      <p:pic>
        <p:nvPicPr>
          <p:cNvPr id="10" name="Picture 2">
            <a:extLst>
              <a:ext uri="{FF2B5EF4-FFF2-40B4-BE49-F238E27FC236}">
                <a16:creationId xmlns:a16="http://schemas.microsoft.com/office/drawing/2014/main" id="{975D2C35-2F52-2A78-6258-0DE2AD9E969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4500" r="251" b="59814"/>
          <a:stretch/>
        </p:blipFill>
        <p:spPr bwMode="auto">
          <a:xfrm>
            <a:off x="2531713" y="1004888"/>
            <a:ext cx="6192688" cy="17396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CuadroTexto 11">
            <a:extLst>
              <a:ext uri="{FF2B5EF4-FFF2-40B4-BE49-F238E27FC236}">
                <a16:creationId xmlns:a16="http://schemas.microsoft.com/office/drawing/2014/main" id="{017ADF48-7510-BC9D-58F2-51824FCE30D8}"/>
              </a:ext>
            </a:extLst>
          </p:cNvPr>
          <p:cNvSpPr txBox="1"/>
          <p:nvPr/>
        </p:nvSpPr>
        <p:spPr>
          <a:xfrm>
            <a:off x="2518763" y="2817233"/>
            <a:ext cx="6192688" cy="3877985"/>
          </a:xfrm>
          <a:prstGeom prst="rect">
            <a:avLst/>
          </a:prstGeom>
          <a:noFill/>
        </p:spPr>
        <p:txBody>
          <a:bodyPr wrap="square">
            <a:spAutoFit/>
          </a:bodyPr>
          <a:lstStyle/>
          <a:p>
            <a:pPr marL="342900" indent="-342900">
              <a:buAutoNum type="arabicPeriod"/>
            </a:pPr>
            <a:r>
              <a:rPr lang="es-ES" dirty="0"/>
              <a:t>Realizar una </a:t>
            </a:r>
            <a:r>
              <a:rPr lang="es-ES" b="1" dirty="0">
                <a:solidFill>
                  <a:srgbClr val="FF0000"/>
                </a:solidFill>
              </a:rPr>
              <a:t>rotación</a:t>
            </a:r>
            <a:r>
              <a:rPr lang="es-ES" dirty="0"/>
              <a:t> de cultivos en todas las parcelas de la explotación cada 4 años (= cada parcela al menos ha debido rotar una vez entre 2021 y 2024): </a:t>
            </a:r>
          </a:p>
          <a:p>
            <a:pPr marL="800100" lvl="1" indent="-342900">
              <a:buFont typeface="Courier New" panose="02070309020205020404" pitchFamily="49" charset="0"/>
              <a:buChar char="o"/>
            </a:pPr>
            <a:r>
              <a:rPr lang="es-ES" sz="1600" dirty="0"/>
              <a:t>Esta rotación de cultivos será de obligado cumplimiento desde el año 2024 (PAC 2024)</a:t>
            </a:r>
          </a:p>
          <a:p>
            <a:pPr marL="1257300" lvl="2" indent="-342900">
              <a:buFont typeface="Courier New" panose="02070309020205020404" pitchFamily="49" charset="0"/>
              <a:buChar char="o"/>
            </a:pPr>
            <a:r>
              <a:rPr lang="es-ES" sz="1600" dirty="0"/>
              <a:t>teniendo en cuenta los cultivos de los 3 años previos </a:t>
            </a:r>
          </a:p>
          <a:p>
            <a:pPr marL="1257300" lvl="2" indent="-342900">
              <a:buFont typeface="Courier New" panose="02070309020205020404" pitchFamily="49" charset="0"/>
              <a:buChar char="o"/>
            </a:pPr>
            <a:r>
              <a:rPr lang="es-ES" sz="1600" dirty="0"/>
              <a:t>y de dos años si se justifica con cultivos secundarios </a:t>
            </a:r>
          </a:p>
          <a:p>
            <a:pPr marL="800100" lvl="1" indent="-342900">
              <a:buFont typeface="Courier New" panose="02070309020205020404" pitchFamily="49" charset="0"/>
              <a:buChar char="o"/>
            </a:pPr>
            <a:r>
              <a:rPr lang="es-ES" sz="1600" dirty="0"/>
              <a:t>Cuando exista un cultivo secundario en el mismo año que el cultivo principal, éste se considerará parte de la rotación. Pero debe realizarse los 4 años</a:t>
            </a:r>
          </a:p>
          <a:p>
            <a:pPr marL="800100" lvl="1" indent="-342900">
              <a:buFont typeface="Courier New" panose="02070309020205020404" pitchFamily="49" charset="0"/>
              <a:buChar char="o"/>
            </a:pPr>
            <a:r>
              <a:rPr lang="es-ES" sz="1600" dirty="0"/>
              <a:t>Cultivo principal (abril-junio). Ver Nota interpretativa.</a:t>
            </a:r>
          </a:p>
          <a:p>
            <a:pPr marL="800100" lvl="1" indent="-342900">
              <a:buFont typeface="Courier New" panose="02070309020205020404" pitchFamily="49" charset="0"/>
              <a:buChar char="o"/>
            </a:pPr>
            <a:r>
              <a:rPr lang="es-ES" sz="1600" dirty="0"/>
              <a:t>El barbecho sí computa como cultivo en la rotación. Será cultivo principal y no admitirá cultivo secundario.</a:t>
            </a:r>
          </a:p>
          <a:p>
            <a:pPr marL="800100" lvl="1" indent="-342900">
              <a:buFont typeface="Courier New" panose="02070309020205020404" pitchFamily="49" charset="0"/>
              <a:buChar char="o"/>
            </a:pPr>
            <a:r>
              <a:rPr lang="es-ES" sz="1600" dirty="0"/>
              <a:t>Se exceptúan las parcelas cultivadas con cultivos plurianuales (</a:t>
            </a:r>
            <a:r>
              <a:rPr lang="es-ES" sz="1600" dirty="0" err="1"/>
              <a:t>pej</a:t>
            </a:r>
            <a:r>
              <a:rPr lang="es-ES" sz="1600" dirty="0"/>
              <a:t> alfalfa). Ni los cultivos permanentes.</a:t>
            </a:r>
          </a:p>
        </p:txBody>
      </p:sp>
      <p:grpSp>
        <p:nvGrpSpPr>
          <p:cNvPr id="17" name="Grupo 16">
            <a:extLst>
              <a:ext uri="{FF2B5EF4-FFF2-40B4-BE49-F238E27FC236}">
                <a16:creationId xmlns:a16="http://schemas.microsoft.com/office/drawing/2014/main" id="{4289940B-0647-9B7A-8140-4318C1C57B05}"/>
              </a:ext>
            </a:extLst>
          </p:cNvPr>
          <p:cNvGrpSpPr/>
          <p:nvPr/>
        </p:nvGrpSpPr>
        <p:grpSpPr>
          <a:xfrm>
            <a:off x="1310345" y="5093462"/>
            <a:ext cx="485800" cy="389071"/>
            <a:chOff x="8238601" y="6136273"/>
            <a:chExt cx="485800" cy="389071"/>
          </a:xfrm>
        </p:grpSpPr>
        <p:sp>
          <p:nvSpPr>
            <p:cNvPr id="2" name="Botón de acción: ir hacia delante o siguiente 1">
              <a:hlinkClick r:id="" action="ppaction://hlinkshowjump?jump=nextslide" highlightClick="1"/>
              <a:extLst>
                <a:ext uri="{FF2B5EF4-FFF2-40B4-BE49-F238E27FC236}">
                  <a16:creationId xmlns:a16="http://schemas.microsoft.com/office/drawing/2014/main" id="{EAB9A9EA-ED3D-8C4F-C038-18943731434B}"/>
                </a:ext>
              </a:extLst>
            </p:cNvPr>
            <p:cNvSpPr/>
            <p:nvPr/>
          </p:nvSpPr>
          <p:spPr>
            <a:xfrm>
              <a:off x="8244408" y="6136273"/>
              <a:ext cx="389050" cy="389071"/>
            </a:xfrm>
            <a:prstGeom prst="actionButtonForwardNex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s-ES" dirty="0"/>
            </a:p>
          </p:txBody>
        </p:sp>
        <p:sp>
          <p:nvSpPr>
            <p:cNvPr id="14" name="CuadroTexto 13">
              <a:hlinkClick r:id="" action="ppaction://noaction"/>
              <a:extLst>
                <a:ext uri="{FF2B5EF4-FFF2-40B4-BE49-F238E27FC236}">
                  <a16:creationId xmlns:a16="http://schemas.microsoft.com/office/drawing/2014/main" id="{BF08D4AC-A714-73E0-0ABA-7790A3F36507}"/>
                </a:ext>
              </a:extLst>
            </p:cNvPr>
            <p:cNvSpPr txBox="1"/>
            <p:nvPr/>
          </p:nvSpPr>
          <p:spPr>
            <a:xfrm>
              <a:off x="8238601" y="6136273"/>
              <a:ext cx="485800" cy="369332"/>
            </a:xfrm>
            <a:prstGeom prst="rect">
              <a:avLst/>
            </a:prstGeom>
            <a:noFill/>
          </p:spPr>
          <p:txBody>
            <a:bodyPr wrap="square">
              <a:spAutoFit/>
            </a:bodyPr>
            <a:lstStyle/>
            <a:p>
              <a:r>
                <a:rPr lang="es-ES" dirty="0">
                  <a:hlinkClick r:id="rId6" action="ppaction://hlinksldjump"/>
                </a:rPr>
                <a:t>P4</a:t>
              </a:r>
              <a:endParaRPr lang="es-ES" dirty="0"/>
            </a:p>
          </p:txBody>
        </p:sp>
      </p:grpSp>
      <p:sp>
        <p:nvSpPr>
          <p:cNvPr id="18" name="Botón de acción: ir hacia delante o siguiente 17">
            <a:hlinkClick r:id="" action="ppaction://hlinkshowjump?jump=nextslide" highlightClick="1"/>
            <a:extLst>
              <a:ext uri="{FF2B5EF4-FFF2-40B4-BE49-F238E27FC236}">
                <a16:creationId xmlns:a16="http://schemas.microsoft.com/office/drawing/2014/main" id="{7FB1D28A-06DE-5198-59E3-8D7CC17DFCB9}"/>
              </a:ext>
            </a:extLst>
          </p:cNvPr>
          <p:cNvSpPr/>
          <p:nvPr/>
        </p:nvSpPr>
        <p:spPr>
          <a:xfrm>
            <a:off x="789049" y="5073723"/>
            <a:ext cx="389050" cy="389071"/>
          </a:xfrm>
          <a:prstGeom prst="actionButtonForwardNex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s-ES" dirty="0"/>
          </a:p>
        </p:txBody>
      </p:sp>
      <p:sp>
        <p:nvSpPr>
          <p:cNvPr id="9" name="CuadroTexto 8">
            <a:hlinkClick r:id="rId7" action="ppaction://hlinksldjump"/>
            <a:extLst>
              <a:ext uri="{FF2B5EF4-FFF2-40B4-BE49-F238E27FC236}">
                <a16:creationId xmlns:a16="http://schemas.microsoft.com/office/drawing/2014/main" id="{10207459-B350-2EF4-F56B-E7CBE36AA64C}"/>
              </a:ext>
            </a:extLst>
          </p:cNvPr>
          <p:cNvSpPr txBox="1"/>
          <p:nvPr/>
        </p:nvSpPr>
        <p:spPr>
          <a:xfrm>
            <a:off x="789049" y="5113201"/>
            <a:ext cx="432048" cy="369332"/>
          </a:xfrm>
          <a:prstGeom prst="rect">
            <a:avLst/>
          </a:prstGeom>
          <a:noFill/>
        </p:spPr>
        <p:txBody>
          <a:bodyPr wrap="square" rtlCol="0">
            <a:spAutoFit/>
          </a:bodyPr>
          <a:lstStyle/>
          <a:p>
            <a:r>
              <a:rPr lang="es-ES" dirty="0"/>
              <a:t>P3</a:t>
            </a:r>
          </a:p>
        </p:txBody>
      </p:sp>
    </p:spTree>
    <p:extLst>
      <p:ext uri="{BB962C8B-B14F-4D97-AF65-F5344CB8AC3E}">
        <p14:creationId xmlns:p14="http://schemas.microsoft.com/office/powerpoint/2010/main" val="108598104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t="265" r="75500"/>
          <a:stretch/>
        </p:blipFill>
        <p:spPr bwMode="auto">
          <a:xfrm>
            <a:off x="395536" y="1340768"/>
            <a:ext cx="2016224" cy="43175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3 Imagen">
            <a:extLst>
              <a:ext uri="{FF2B5EF4-FFF2-40B4-BE49-F238E27FC236}">
                <a16:creationId xmlns:a16="http://schemas.microsoft.com/office/drawing/2014/main" id="{E80A4F76-70C8-3D46-80D1-9EBC6C36DBF9}"/>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510542" y="5949280"/>
            <a:ext cx="1572892" cy="496636"/>
          </a:xfrm>
          <a:prstGeom prst="rect">
            <a:avLst/>
          </a:prstGeom>
        </p:spPr>
      </p:pic>
      <p:pic>
        <p:nvPicPr>
          <p:cNvPr id="4" name="Picture 3">
            <a:extLst>
              <a:ext uri="{FF2B5EF4-FFF2-40B4-BE49-F238E27FC236}">
                <a16:creationId xmlns:a16="http://schemas.microsoft.com/office/drawing/2014/main" id="{14D64158-3BCC-279F-C3C2-683AB3C17BC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88634" y="1049338"/>
            <a:ext cx="542925" cy="514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5" name="2 Grupo">
            <a:extLst>
              <a:ext uri="{FF2B5EF4-FFF2-40B4-BE49-F238E27FC236}">
                <a16:creationId xmlns:a16="http://schemas.microsoft.com/office/drawing/2014/main" id="{CB6BD37E-C696-CAD3-3AC7-14A8594C5D7B}"/>
              </a:ext>
            </a:extLst>
          </p:cNvPr>
          <p:cNvGrpSpPr>
            <a:grpSpLocks/>
          </p:cNvGrpSpPr>
          <p:nvPr/>
        </p:nvGrpSpPr>
        <p:grpSpPr bwMode="auto">
          <a:xfrm>
            <a:off x="1258888" y="188913"/>
            <a:ext cx="4033192" cy="777875"/>
            <a:chOff x="0" y="0"/>
            <a:chExt cx="7467600" cy="777644"/>
          </a:xfrm>
        </p:grpSpPr>
        <p:sp>
          <p:nvSpPr>
            <p:cNvPr id="6" name="4 Rectángulo redondeado">
              <a:extLst>
                <a:ext uri="{FF2B5EF4-FFF2-40B4-BE49-F238E27FC236}">
                  <a16:creationId xmlns:a16="http://schemas.microsoft.com/office/drawing/2014/main" id="{B301F851-1AEE-7539-8FA7-84EAA7BBCC39}"/>
                </a:ext>
              </a:extLst>
            </p:cNvPr>
            <p:cNvSpPr/>
            <p:nvPr/>
          </p:nvSpPr>
          <p:spPr>
            <a:xfrm>
              <a:off x="0" y="0"/>
              <a:ext cx="7467600" cy="777644"/>
            </a:xfrm>
            <a:prstGeom prst="roundRect">
              <a:avLst/>
            </a:prstGeom>
            <a:solidFill>
              <a:srgbClr val="BED6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7" name="5 Rectángulo">
              <a:extLst>
                <a:ext uri="{FF2B5EF4-FFF2-40B4-BE49-F238E27FC236}">
                  <a16:creationId xmlns:a16="http://schemas.microsoft.com/office/drawing/2014/main" id="{3A5ECC7D-6D5B-C195-CDED-4390467E7014}"/>
                </a:ext>
              </a:extLst>
            </p:cNvPr>
            <p:cNvSpPr/>
            <p:nvPr/>
          </p:nvSpPr>
          <p:spPr>
            <a:xfrm>
              <a:off x="38100" y="38089"/>
              <a:ext cx="7391400" cy="701467"/>
            </a:xfrm>
            <a:prstGeom prst="rect">
              <a:avLst/>
            </a:prstGeom>
          </p:spPr>
          <p:style>
            <a:lnRef idx="0">
              <a:scrgbClr r="0" g="0" b="0"/>
            </a:lnRef>
            <a:fillRef idx="0">
              <a:scrgbClr r="0" g="0" b="0"/>
            </a:fillRef>
            <a:effectRef idx="0">
              <a:scrgbClr r="0" g="0" b="0"/>
            </a:effectRef>
            <a:fontRef idx="minor">
              <a:schemeClr val="lt1"/>
            </a:fontRef>
          </p:style>
          <p:txBody>
            <a:bodyPr tIns="91440" bIns="91440" spcCol="1270" anchor="ctr"/>
            <a:lstStyle/>
            <a:p>
              <a:pPr defTabSz="1066800">
                <a:lnSpc>
                  <a:spcPct val="90000"/>
                </a:lnSpc>
                <a:spcAft>
                  <a:spcPct val="35000"/>
                </a:spcAft>
                <a:defRPr/>
              </a:pPr>
              <a:endParaRPr lang="es-ES" sz="2000" b="1" dirty="0">
                <a:solidFill>
                  <a:srgbClr val="FF0000"/>
                </a:solidFill>
              </a:endParaRPr>
            </a:p>
          </p:txBody>
        </p:sp>
      </p:grpSp>
      <p:sp>
        <p:nvSpPr>
          <p:cNvPr id="8" name="2 Rectángulo">
            <a:extLst>
              <a:ext uri="{FF2B5EF4-FFF2-40B4-BE49-F238E27FC236}">
                <a16:creationId xmlns:a16="http://schemas.microsoft.com/office/drawing/2014/main" id="{864139D5-4D0C-1918-DBF8-F807C9CA312D}"/>
              </a:ext>
            </a:extLst>
          </p:cNvPr>
          <p:cNvSpPr>
            <a:spLocks noChangeArrowheads="1"/>
          </p:cNvSpPr>
          <p:nvPr/>
        </p:nvSpPr>
        <p:spPr bwMode="auto">
          <a:xfrm>
            <a:off x="1547813" y="347663"/>
            <a:ext cx="352532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D6EF2C"/>
              </a:buClr>
              <a:buChar char="&gt;"/>
              <a:defRPr sz="1400">
                <a:solidFill>
                  <a:srgbClr val="575757"/>
                </a:solidFill>
                <a:latin typeface="Arial" charset="0"/>
                <a:ea typeface="ＭＳ Ｐゴシック" pitchFamily="34" charset="-128"/>
              </a:defRPr>
            </a:lvl1pPr>
            <a:lvl2pPr marL="742950" indent="-285750" eaLnBrk="0" hangingPunct="0">
              <a:spcBef>
                <a:spcPct val="20000"/>
              </a:spcBef>
              <a:buChar char="–"/>
              <a:defRPr sz="1400">
                <a:solidFill>
                  <a:schemeClr val="tx1"/>
                </a:solidFill>
                <a:latin typeface="Arial" charset="0"/>
                <a:ea typeface="ＭＳ Ｐゴシック" pitchFamily="34" charset="-128"/>
              </a:defRPr>
            </a:lvl2pPr>
            <a:lvl3pPr marL="1143000" indent="-228600" eaLnBrk="0" hangingPunct="0">
              <a:spcBef>
                <a:spcPct val="20000"/>
              </a:spcBef>
              <a:buChar char="•"/>
              <a:defRPr sz="1400">
                <a:solidFill>
                  <a:schemeClr val="tx1"/>
                </a:solidFill>
                <a:latin typeface="Arial" charset="0"/>
                <a:ea typeface="ＭＳ Ｐゴシック" pitchFamily="34" charset="-128"/>
              </a:defRPr>
            </a:lvl3pPr>
            <a:lvl4pPr marL="1600200" indent="-228600" eaLnBrk="0" hangingPunct="0">
              <a:spcBef>
                <a:spcPct val="20000"/>
              </a:spcBef>
              <a:buChar char="–"/>
              <a:defRPr sz="1400">
                <a:solidFill>
                  <a:schemeClr val="tx1"/>
                </a:solidFill>
                <a:latin typeface="Arial" charset="0"/>
                <a:ea typeface="ＭＳ Ｐゴシック" pitchFamily="34" charset="-128"/>
              </a:defRPr>
            </a:lvl4pPr>
            <a:lvl5pPr marL="2057400" indent="-228600" eaLnBrk="0" hangingPunct="0">
              <a:spcBef>
                <a:spcPct val="20000"/>
              </a:spcBef>
              <a:buChar char="»"/>
              <a:defRPr sz="14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9pPr>
          </a:lstStyle>
          <a:p>
            <a:pPr eaLnBrk="1" hangingPunct="1">
              <a:spcBef>
                <a:spcPct val="0"/>
              </a:spcBef>
              <a:buClrTx/>
              <a:buFontTx/>
              <a:buNone/>
            </a:pPr>
            <a:r>
              <a:rPr lang="es-ES" altLang="es-ES" sz="2400" dirty="0">
                <a:solidFill>
                  <a:schemeClr val="tx1"/>
                </a:solidFill>
              </a:rPr>
              <a:t>Condicionalidad: BCAM </a:t>
            </a:r>
          </a:p>
        </p:txBody>
      </p:sp>
      <p:pic>
        <p:nvPicPr>
          <p:cNvPr id="10" name="Picture 2">
            <a:extLst>
              <a:ext uri="{FF2B5EF4-FFF2-40B4-BE49-F238E27FC236}">
                <a16:creationId xmlns:a16="http://schemas.microsoft.com/office/drawing/2014/main" id="{975D2C35-2F52-2A78-6258-0DE2AD9E969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4500" r="251" b="59814"/>
          <a:stretch/>
        </p:blipFill>
        <p:spPr bwMode="auto">
          <a:xfrm>
            <a:off x="2531713" y="1004888"/>
            <a:ext cx="6192688" cy="17396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CuadroTexto 11">
            <a:extLst>
              <a:ext uri="{FF2B5EF4-FFF2-40B4-BE49-F238E27FC236}">
                <a16:creationId xmlns:a16="http://schemas.microsoft.com/office/drawing/2014/main" id="{017ADF48-7510-BC9D-58F2-51824FCE30D8}"/>
              </a:ext>
            </a:extLst>
          </p:cNvPr>
          <p:cNvSpPr txBox="1"/>
          <p:nvPr/>
        </p:nvSpPr>
        <p:spPr>
          <a:xfrm>
            <a:off x="2575287" y="2744538"/>
            <a:ext cx="6192688" cy="3600986"/>
          </a:xfrm>
          <a:prstGeom prst="rect">
            <a:avLst/>
          </a:prstGeom>
          <a:noFill/>
        </p:spPr>
        <p:txBody>
          <a:bodyPr wrap="square">
            <a:spAutoFit/>
          </a:bodyPr>
          <a:lstStyle/>
          <a:p>
            <a:r>
              <a:rPr lang="es-ES" dirty="0"/>
              <a:t>2. Realizar una </a:t>
            </a:r>
            <a:r>
              <a:rPr lang="es-ES" b="1" dirty="0">
                <a:solidFill>
                  <a:srgbClr val="FF0000"/>
                </a:solidFill>
              </a:rPr>
              <a:t>diversificación</a:t>
            </a:r>
            <a:r>
              <a:rPr lang="es-ES" dirty="0"/>
              <a:t> de cultivos en la explotación, a partir de 2023. </a:t>
            </a:r>
          </a:p>
          <a:p>
            <a:pPr marL="285750" indent="-285750">
              <a:buFontTx/>
              <a:buChar char="-"/>
            </a:pPr>
            <a:r>
              <a:rPr lang="es-ES" sz="1600" dirty="0"/>
              <a:t>Si la </a:t>
            </a:r>
            <a:r>
              <a:rPr lang="es-ES" sz="1600" dirty="0">
                <a:solidFill>
                  <a:srgbClr val="FF0000"/>
                </a:solidFill>
              </a:rPr>
              <a:t>tierra de cultivo </a:t>
            </a:r>
            <a:r>
              <a:rPr lang="es-ES" sz="1600" dirty="0"/>
              <a:t>de la explotación se encuentra </a:t>
            </a:r>
            <a:r>
              <a:rPr lang="es-ES" sz="1600" b="1" dirty="0"/>
              <a:t>entre 10 y 20 hectáreas </a:t>
            </a:r>
            <a:r>
              <a:rPr lang="es-ES" sz="1600" dirty="0"/>
              <a:t>(ambos incluidos), se deben cultivar, al menos, dos cultivos diferentes sin que el principal suponga más del 75% de dicha tierra de cultivo. </a:t>
            </a:r>
          </a:p>
          <a:p>
            <a:pPr marL="285750" indent="-285750">
              <a:buFontTx/>
              <a:buChar char="-"/>
            </a:pPr>
            <a:r>
              <a:rPr lang="es-ES" sz="1600" dirty="0"/>
              <a:t>Si la tierra de cultivo de la explotación es </a:t>
            </a:r>
            <a:r>
              <a:rPr lang="es-ES" sz="1600" b="1" dirty="0"/>
              <a:t>superior a 20 hectáreas e igual o inferior a 30 hectáreas</a:t>
            </a:r>
            <a:r>
              <a:rPr lang="es-ES" sz="1600" dirty="0"/>
              <a:t> se deben cultivar, al menos, dos cultivos diferentes sin que el principal suponga más del 70% de dicha tierra de cultivo. </a:t>
            </a:r>
          </a:p>
          <a:p>
            <a:pPr marL="285750" indent="-285750">
              <a:buFontTx/>
              <a:buChar char="-"/>
            </a:pPr>
            <a:r>
              <a:rPr lang="es-ES" sz="1600" dirty="0"/>
              <a:t>Si la tierra de cultivo de la explotación es </a:t>
            </a:r>
            <a:r>
              <a:rPr lang="es-ES" sz="1600" b="1" dirty="0"/>
              <a:t>superior a las 30 hectárea</a:t>
            </a:r>
            <a:r>
              <a:rPr lang="es-ES" sz="1600" dirty="0"/>
              <a:t>s, debe haber, al menos, tres cultivos diferentes, sin que el principal suponga más del 70% de dicha tierra de cultivo y los dos cultivos mayoritarios juntos no podrán ocupar más del 90% de la misma.</a:t>
            </a:r>
          </a:p>
        </p:txBody>
      </p:sp>
      <p:sp>
        <p:nvSpPr>
          <p:cNvPr id="17" name="Botón de acción: ir hacia delante o siguiente 16">
            <a:hlinkClick r:id="" action="ppaction://hlinkshowjump?jump=nextslide" highlightClick="1"/>
            <a:extLst>
              <a:ext uri="{FF2B5EF4-FFF2-40B4-BE49-F238E27FC236}">
                <a16:creationId xmlns:a16="http://schemas.microsoft.com/office/drawing/2014/main" id="{5761AB9C-C2EB-7352-F647-F4129FD6B53B}"/>
              </a:ext>
            </a:extLst>
          </p:cNvPr>
          <p:cNvSpPr/>
          <p:nvPr/>
        </p:nvSpPr>
        <p:spPr>
          <a:xfrm>
            <a:off x="793889" y="5103331"/>
            <a:ext cx="389050" cy="389071"/>
          </a:xfrm>
          <a:prstGeom prst="actionButtonForwardNex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nvGrpSpPr>
          <p:cNvPr id="18" name="Grupo 17">
            <a:extLst>
              <a:ext uri="{FF2B5EF4-FFF2-40B4-BE49-F238E27FC236}">
                <a16:creationId xmlns:a16="http://schemas.microsoft.com/office/drawing/2014/main" id="{9CD21B5F-572C-0BC6-B227-394E2200CF04}"/>
              </a:ext>
            </a:extLst>
          </p:cNvPr>
          <p:cNvGrpSpPr/>
          <p:nvPr/>
        </p:nvGrpSpPr>
        <p:grpSpPr>
          <a:xfrm>
            <a:off x="1310345" y="5093462"/>
            <a:ext cx="485800" cy="389071"/>
            <a:chOff x="8238601" y="6136273"/>
            <a:chExt cx="485800" cy="389071"/>
          </a:xfrm>
        </p:grpSpPr>
        <p:sp>
          <p:nvSpPr>
            <p:cNvPr id="19" name="Botón de acción: ir hacia delante o siguiente 18">
              <a:hlinkClick r:id="" action="ppaction://hlinkshowjump?jump=nextslide" highlightClick="1"/>
              <a:extLst>
                <a:ext uri="{FF2B5EF4-FFF2-40B4-BE49-F238E27FC236}">
                  <a16:creationId xmlns:a16="http://schemas.microsoft.com/office/drawing/2014/main" id="{4728FB88-FC9B-E5A6-AB33-647BD91157CD}"/>
                </a:ext>
              </a:extLst>
            </p:cNvPr>
            <p:cNvSpPr/>
            <p:nvPr/>
          </p:nvSpPr>
          <p:spPr>
            <a:xfrm>
              <a:off x="8244408" y="6136273"/>
              <a:ext cx="389050" cy="389071"/>
            </a:xfrm>
            <a:prstGeom prst="actionButtonForwardNex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s-ES" dirty="0"/>
            </a:p>
          </p:txBody>
        </p:sp>
        <p:sp>
          <p:nvSpPr>
            <p:cNvPr id="20" name="CuadroTexto 19">
              <a:hlinkClick r:id="" action="ppaction://noaction"/>
              <a:extLst>
                <a:ext uri="{FF2B5EF4-FFF2-40B4-BE49-F238E27FC236}">
                  <a16:creationId xmlns:a16="http://schemas.microsoft.com/office/drawing/2014/main" id="{A75AA064-5441-ED94-CFBC-B5A555509404}"/>
                </a:ext>
              </a:extLst>
            </p:cNvPr>
            <p:cNvSpPr txBox="1"/>
            <p:nvPr/>
          </p:nvSpPr>
          <p:spPr>
            <a:xfrm>
              <a:off x="8238601" y="6136273"/>
              <a:ext cx="485800" cy="369332"/>
            </a:xfrm>
            <a:prstGeom prst="rect">
              <a:avLst/>
            </a:prstGeom>
            <a:noFill/>
          </p:spPr>
          <p:txBody>
            <a:bodyPr wrap="square">
              <a:spAutoFit/>
            </a:bodyPr>
            <a:lstStyle/>
            <a:p>
              <a:r>
                <a:rPr lang="es-ES" dirty="0">
                  <a:hlinkClick r:id="rId5" action="ppaction://hlinksldjump"/>
                </a:rPr>
                <a:t>P4</a:t>
              </a:r>
              <a:endParaRPr lang="es-ES" dirty="0"/>
            </a:p>
          </p:txBody>
        </p:sp>
      </p:grpSp>
      <p:sp>
        <p:nvSpPr>
          <p:cNvPr id="21" name="Botón de acción: ir hacia delante o siguiente 20">
            <a:hlinkClick r:id="" action="ppaction://hlinkshowjump?jump=nextslide" highlightClick="1"/>
            <a:extLst>
              <a:ext uri="{FF2B5EF4-FFF2-40B4-BE49-F238E27FC236}">
                <a16:creationId xmlns:a16="http://schemas.microsoft.com/office/drawing/2014/main" id="{52F063AD-DA8E-BDA7-73F9-9DC726573DAA}"/>
              </a:ext>
            </a:extLst>
          </p:cNvPr>
          <p:cNvSpPr/>
          <p:nvPr/>
        </p:nvSpPr>
        <p:spPr>
          <a:xfrm>
            <a:off x="789049" y="5073723"/>
            <a:ext cx="389050" cy="389071"/>
          </a:xfrm>
          <a:prstGeom prst="actionButtonForwardNex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s-ES" dirty="0"/>
          </a:p>
        </p:txBody>
      </p:sp>
      <p:sp>
        <p:nvSpPr>
          <p:cNvPr id="22" name="CuadroTexto 21">
            <a:hlinkClick r:id="rId6" action="ppaction://hlinksldjump"/>
            <a:extLst>
              <a:ext uri="{FF2B5EF4-FFF2-40B4-BE49-F238E27FC236}">
                <a16:creationId xmlns:a16="http://schemas.microsoft.com/office/drawing/2014/main" id="{03C9F652-9D17-8F11-8DE3-1E3F08E03C31}"/>
              </a:ext>
            </a:extLst>
          </p:cNvPr>
          <p:cNvSpPr txBox="1"/>
          <p:nvPr/>
        </p:nvSpPr>
        <p:spPr>
          <a:xfrm>
            <a:off x="789049" y="5113201"/>
            <a:ext cx="432048" cy="369332"/>
          </a:xfrm>
          <a:prstGeom prst="rect">
            <a:avLst/>
          </a:prstGeom>
          <a:noFill/>
        </p:spPr>
        <p:txBody>
          <a:bodyPr wrap="square" rtlCol="0">
            <a:spAutoFit/>
          </a:bodyPr>
          <a:lstStyle/>
          <a:p>
            <a:r>
              <a:rPr lang="es-ES" dirty="0"/>
              <a:t>P3</a:t>
            </a:r>
          </a:p>
        </p:txBody>
      </p:sp>
    </p:spTree>
    <p:extLst>
      <p:ext uri="{BB962C8B-B14F-4D97-AF65-F5344CB8AC3E}">
        <p14:creationId xmlns:p14="http://schemas.microsoft.com/office/powerpoint/2010/main" val="154116034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t="265" r="75500"/>
          <a:stretch/>
        </p:blipFill>
        <p:spPr bwMode="auto">
          <a:xfrm>
            <a:off x="395536" y="1340768"/>
            <a:ext cx="2016224" cy="43175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3 Imagen">
            <a:extLst>
              <a:ext uri="{FF2B5EF4-FFF2-40B4-BE49-F238E27FC236}">
                <a16:creationId xmlns:a16="http://schemas.microsoft.com/office/drawing/2014/main" id="{E80A4F76-70C8-3D46-80D1-9EBC6C36DBF9}"/>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510542" y="5949280"/>
            <a:ext cx="1572892" cy="496636"/>
          </a:xfrm>
          <a:prstGeom prst="rect">
            <a:avLst/>
          </a:prstGeom>
        </p:spPr>
      </p:pic>
      <p:pic>
        <p:nvPicPr>
          <p:cNvPr id="4" name="Picture 3">
            <a:extLst>
              <a:ext uri="{FF2B5EF4-FFF2-40B4-BE49-F238E27FC236}">
                <a16:creationId xmlns:a16="http://schemas.microsoft.com/office/drawing/2014/main" id="{14D64158-3BCC-279F-C3C2-683AB3C17BC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88634" y="1049338"/>
            <a:ext cx="542925" cy="514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5" name="2 Grupo">
            <a:extLst>
              <a:ext uri="{FF2B5EF4-FFF2-40B4-BE49-F238E27FC236}">
                <a16:creationId xmlns:a16="http://schemas.microsoft.com/office/drawing/2014/main" id="{CB6BD37E-C696-CAD3-3AC7-14A8594C5D7B}"/>
              </a:ext>
            </a:extLst>
          </p:cNvPr>
          <p:cNvGrpSpPr>
            <a:grpSpLocks/>
          </p:cNvGrpSpPr>
          <p:nvPr/>
        </p:nvGrpSpPr>
        <p:grpSpPr bwMode="auto">
          <a:xfrm>
            <a:off x="1258888" y="188913"/>
            <a:ext cx="4033192" cy="777875"/>
            <a:chOff x="0" y="0"/>
            <a:chExt cx="7467600" cy="777644"/>
          </a:xfrm>
        </p:grpSpPr>
        <p:sp>
          <p:nvSpPr>
            <p:cNvPr id="6" name="4 Rectángulo redondeado">
              <a:extLst>
                <a:ext uri="{FF2B5EF4-FFF2-40B4-BE49-F238E27FC236}">
                  <a16:creationId xmlns:a16="http://schemas.microsoft.com/office/drawing/2014/main" id="{B301F851-1AEE-7539-8FA7-84EAA7BBCC39}"/>
                </a:ext>
              </a:extLst>
            </p:cNvPr>
            <p:cNvSpPr/>
            <p:nvPr/>
          </p:nvSpPr>
          <p:spPr>
            <a:xfrm>
              <a:off x="0" y="0"/>
              <a:ext cx="7467600" cy="777644"/>
            </a:xfrm>
            <a:prstGeom prst="roundRect">
              <a:avLst/>
            </a:prstGeom>
            <a:solidFill>
              <a:srgbClr val="BED6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7" name="5 Rectángulo">
              <a:extLst>
                <a:ext uri="{FF2B5EF4-FFF2-40B4-BE49-F238E27FC236}">
                  <a16:creationId xmlns:a16="http://schemas.microsoft.com/office/drawing/2014/main" id="{3A5ECC7D-6D5B-C195-CDED-4390467E7014}"/>
                </a:ext>
              </a:extLst>
            </p:cNvPr>
            <p:cNvSpPr/>
            <p:nvPr/>
          </p:nvSpPr>
          <p:spPr>
            <a:xfrm>
              <a:off x="38100" y="38089"/>
              <a:ext cx="7391400" cy="701467"/>
            </a:xfrm>
            <a:prstGeom prst="rect">
              <a:avLst/>
            </a:prstGeom>
          </p:spPr>
          <p:style>
            <a:lnRef idx="0">
              <a:scrgbClr r="0" g="0" b="0"/>
            </a:lnRef>
            <a:fillRef idx="0">
              <a:scrgbClr r="0" g="0" b="0"/>
            </a:fillRef>
            <a:effectRef idx="0">
              <a:scrgbClr r="0" g="0" b="0"/>
            </a:effectRef>
            <a:fontRef idx="minor">
              <a:schemeClr val="lt1"/>
            </a:fontRef>
          </p:style>
          <p:txBody>
            <a:bodyPr tIns="91440" bIns="91440" spcCol="1270" anchor="ctr"/>
            <a:lstStyle/>
            <a:p>
              <a:pPr defTabSz="1066800">
                <a:lnSpc>
                  <a:spcPct val="90000"/>
                </a:lnSpc>
                <a:spcAft>
                  <a:spcPct val="35000"/>
                </a:spcAft>
                <a:defRPr/>
              </a:pPr>
              <a:endParaRPr lang="es-ES" sz="2000" b="1" dirty="0">
                <a:solidFill>
                  <a:srgbClr val="FF0000"/>
                </a:solidFill>
              </a:endParaRPr>
            </a:p>
          </p:txBody>
        </p:sp>
      </p:grpSp>
      <p:sp>
        <p:nvSpPr>
          <p:cNvPr id="8" name="2 Rectángulo">
            <a:extLst>
              <a:ext uri="{FF2B5EF4-FFF2-40B4-BE49-F238E27FC236}">
                <a16:creationId xmlns:a16="http://schemas.microsoft.com/office/drawing/2014/main" id="{864139D5-4D0C-1918-DBF8-F807C9CA312D}"/>
              </a:ext>
            </a:extLst>
          </p:cNvPr>
          <p:cNvSpPr>
            <a:spLocks noChangeArrowheads="1"/>
          </p:cNvSpPr>
          <p:nvPr/>
        </p:nvSpPr>
        <p:spPr bwMode="auto">
          <a:xfrm>
            <a:off x="1547813" y="347663"/>
            <a:ext cx="352532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D6EF2C"/>
              </a:buClr>
              <a:buChar char="&gt;"/>
              <a:defRPr sz="1400">
                <a:solidFill>
                  <a:srgbClr val="575757"/>
                </a:solidFill>
                <a:latin typeface="Arial" charset="0"/>
                <a:ea typeface="ＭＳ Ｐゴシック" pitchFamily="34" charset="-128"/>
              </a:defRPr>
            </a:lvl1pPr>
            <a:lvl2pPr marL="742950" indent="-285750" eaLnBrk="0" hangingPunct="0">
              <a:spcBef>
                <a:spcPct val="20000"/>
              </a:spcBef>
              <a:buChar char="–"/>
              <a:defRPr sz="1400">
                <a:solidFill>
                  <a:schemeClr val="tx1"/>
                </a:solidFill>
                <a:latin typeface="Arial" charset="0"/>
                <a:ea typeface="ＭＳ Ｐゴシック" pitchFamily="34" charset="-128"/>
              </a:defRPr>
            </a:lvl2pPr>
            <a:lvl3pPr marL="1143000" indent="-228600" eaLnBrk="0" hangingPunct="0">
              <a:spcBef>
                <a:spcPct val="20000"/>
              </a:spcBef>
              <a:buChar char="•"/>
              <a:defRPr sz="1400">
                <a:solidFill>
                  <a:schemeClr val="tx1"/>
                </a:solidFill>
                <a:latin typeface="Arial" charset="0"/>
                <a:ea typeface="ＭＳ Ｐゴシック" pitchFamily="34" charset="-128"/>
              </a:defRPr>
            </a:lvl3pPr>
            <a:lvl4pPr marL="1600200" indent="-228600" eaLnBrk="0" hangingPunct="0">
              <a:spcBef>
                <a:spcPct val="20000"/>
              </a:spcBef>
              <a:buChar char="–"/>
              <a:defRPr sz="1400">
                <a:solidFill>
                  <a:schemeClr val="tx1"/>
                </a:solidFill>
                <a:latin typeface="Arial" charset="0"/>
                <a:ea typeface="ＭＳ Ｐゴシック" pitchFamily="34" charset="-128"/>
              </a:defRPr>
            </a:lvl4pPr>
            <a:lvl5pPr marL="2057400" indent="-228600" eaLnBrk="0" hangingPunct="0">
              <a:spcBef>
                <a:spcPct val="20000"/>
              </a:spcBef>
              <a:buChar char="»"/>
              <a:defRPr sz="14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9pPr>
          </a:lstStyle>
          <a:p>
            <a:pPr eaLnBrk="1" hangingPunct="1">
              <a:spcBef>
                <a:spcPct val="0"/>
              </a:spcBef>
              <a:buClrTx/>
              <a:buFontTx/>
              <a:buNone/>
            </a:pPr>
            <a:r>
              <a:rPr lang="es-ES" altLang="es-ES" sz="2400" dirty="0">
                <a:solidFill>
                  <a:schemeClr val="tx1"/>
                </a:solidFill>
              </a:rPr>
              <a:t>Condicionalidad: BCAM </a:t>
            </a:r>
          </a:p>
        </p:txBody>
      </p:sp>
      <p:pic>
        <p:nvPicPr>
          <p:cNvPr id="10" name="Picture 2">
            <a:extLst>
              <a:ext uri="{FF2B5EF4-FFF2-40B4-BE49-F238E27FC236}">
                <a16:creationId xmlns:a16="http://schemas.microsoft.com/office/drawing/2014/main" id="{975D2C35-2F52-2A78-6258-0DE2AD9E969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4500" r="251" b="59814"/>
          <a:stretch/>
        </p:blipFill>
        <p:spPr bwMode="auto">
          <a:xfrm>
            <a:off x="2531713" y="1004888"/>
            <a:ext cx="6192688" cy="17396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CuadroTexto 11">
            <a:extLst>
              <a:ext uri="{FF2B5EF4-FFF2-40B4-BE49-F238E27FC236}">
                <a16:creationId xmlns:a16="http://schemas.microsoft.com/office/drawing/2014/main" id="{017ADF48-7510-BC9D-58F2-51824FCE30D8}"/>
              </a:ext>
            </a:extLst>
          </p:cNvPr>
          <p:cNvSpPr txBox="1"/>
          <p:nvPr/>
        </p:nvSpPr>
        <p:spPr>
          <a:xfrm>
            <a:off x="2691065" y="2822361"/>
            <a:ext cx="6033336" cy="3400931"/>
          </a:xfrm>
          <a:prstGeom prst="rect">
            <a:avLst/>
          </a:prstGeom>
          <a:noFill/>
        </p:spPr>
        <p:txBody>
          <a:bodyPr wrap="square">
            <a:spAutoFit/>
          </a:bodyPr>
          <a:lstStyle/>
          <a:p>
            <a:r>
              <a:rPr lang="es-ES" b="1" dirty="0">
                <a:solidFill>
                  <a:srgbClr val="FF0000"/>
                </a:solidFill>
              </a:rPr>
              <a:t>Exentas de cumplir esta BCAM 7 (siempre)</a:t>
            </a:r>
          </a:p>
          <a:p>
            <a:endParaRPr lang="es-ES" b="1" dirty="0">
              <a:solidFill>
                <a:srgbClr val="FF0000"/>
              </a:solidFill>
            </a:endParaRPr>
          </a:p>
          <a:p>
            <a:pPr marL="285750" indent="-285750">
              <a:spcAft>
                <a:spcPts val="600"/>
              </a:spcAft>
              <a:buFontTx/>
              <a:buChar char="-"/>
            </a:pPr>
            <a:r>
              <a:rPr lang="es-ES" sz="1600" dirty="0"/>
              <a:t>En las que más del 75% de las tierras de cultivo se utilice para producir hierbas u otros </a:t>
            </a:r>
            <a:r>
              <a:rPr lang="es-ES" sz="1600" b="1" dirty="0"/>
              <a:t>forrajes</a:t>
            </a:r>
            <a:r>
              <a:rPr lang="es-ES" sz="1600" dirty="0"/>
              <a:t> herbáceos, se utilice para el cultivo de leguminosas, sea tierras en barbecho o esté sujeto a una combinación de esos usos.  </a:t>
            </a:r>
          </a:p>
          <a:p>
            <a:pPr marL="285750" indent="-285750">
              <a:spcAft>
                <a:spcPts val="600"/>
              </a:spcAft>
              <a:buFontTx/>
              <a:buChar char="-"/>
            </a:pPr>
            <a:r>
              <a:rPr lang="es-ES" sz="1600" dirty="0"/>
              <a:t>En las que más del 75% de la superficie agrícola admisible sean </a:t>
            </a:r>
            <a:r>
              <a:rPr lang="es-ES" sz="1600" b="1" dirty="0"/>
              <a:t>pastos permanentes</a:t>
            </a:r>
            <a:r>
              <a:rPr lang="es-ES" sz="1600" dirty="0"/>
              <a:t>, se utilice para producir hierbas u otros forrajes herbáceos o para cultivos bajo agua, o esté sujeto a una combinación de estos usos; </a:t>
            </a:r>
          </a:p>
          <a:p>
            <a:pPr marL="285750" indent="-285750">
              <a:spcAft>
                <a:spcPts val="600"/>
              </a:spcAft>
              <a:buFontTx/>
              <a:buChar char="-"/>
            </a:pPr>
            <a:r>
              <a:rPr lang="es-ES" sz="1600" dirty="0"/>
              <a:t>En las que la superficie de TC sea inferior a </a:t>
            </a:r>
            <a:r>
              <a:rPr lang="es-ES" sz="1600" b="1" dirty="0"/>
              <a:t>10 hectáreas</a:t>
            </a:r>
            <a:r>
              <a:rPr lang="es-ES" sz="1600" dirty="0"/>
              <a:t>. </a:t>
            </a:r>
          </a:p>
          <a:p>
            <a:pPr marL="285750" indent="-285750">
              <a:buFontTx/>
              <a:buChar char="-"/>
            </a:pPr>
            <a:r>
              <a:rPr lang="es-ES" sz="1600" dirty="0"/>
              <a:t>Las certificadas en </a:t>
            </a:r>
            <a:r>
              <a:rPr lang="es-ES" sz="1600" b="1" dirty="0"/>
              <a:t>producción ecológica </a:t>
            </a:r>
          </a:p>
        </p:txBody>
      </p:sp>
      <p:sp>
        <p:nvSpPr>
          <p:cNvPr id="16" name="Botón de acción: ir hacia delante o siguiente 15">
            <a:hlinkClick r:id="" action="ppaction://hlinkshowjump?jump=nextslide" highlightClick="1"/>
            <a:extLst>
              <a:ext uri="{FF2B5EF4-FFF2-40B4-BE49-F238E27FC236}">
                <a16:creationId xmlns:a16="http://schemas.microsoft.com/office/drawing/2014/main" id="{B66390C4-726E-4409-CE7C-40090B9F8308}"/>
              </a:ext>
            </a:extLst>
          </p:cNvPr>
          <p:cNvSpPr/>
          <p:nvPr/>
        </p:nvSpPr>
        <p:spPr>
          <a:xfrm>
            <a:off x="793889" y="5103331"/>
            <a:ext cx="389050" cy="389071"/>
          </a:xfrm>
          <a:prstGeom prst="actionButtonForwardNex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nvGrpSpPr>
          <p:cNvPr id="17" name="Grupo 16">
            <a:extLst>
              <a:ext uri="{FF2B5EF4-FFF2-40B4-BE49-F238E27FC236}">
                <a16:creationId xmlns:a16="http://schemas.microsoft.com/office/drawing/2014/main" id="{9883F421-F6CA-E495-AE6C-BC1007EF6D68}"/>
              </a:ext>
            </a:extLst>
          </p:cNvPr>
          <p:cNvGrpSpPr/>
          <p:nvPr/>
        </p:nvGrpSpPr>
        <p:grpSpPr>
          <a:xfrm>
            <a:off x="1310345" y="5093462"/>
            <a:ext cx="485800" cy="389071"/>
            <a:chOff x="8238601" y="6136273"/>
            <a:chExt cx="485800" cy="389071"/>
          </a:xfrm>
        </p:grpSpPr>
        <p:sp>
          <p:nvSpPr>
            <p:cNvPr id="18" name="Botón de acción: ir hacia delante o siguiente 17">
              <a:hlinkClick r:id="" action="ppaction://hlinkshowjump?jump=nextslide" highlightClick="1"/>
              <a:extLst>
                <a:ext uri="{FF2B5EF4-FFF2-40B4-BE49-F238E27FC236}">
                  <a16:creationId xmlns:a16="http://schemas.microsoft.com/office/drawing/2014/main" id="{E6F97765-3E53-0DCA-DF4E-9AA00048F58A}"/>
                </a:ext>
              </a:extLst>
            </p:cNvPr>
            <p:cNvSpPr/>
            <p:nvPr/>
          </p:nvSpPr>
          <p:spPr>
            <a:xfrm>
              <a:off x="8244408" y="6136273"/>
              <a:ext cx="389050" cy="389071"/>
            </a:xfrm>
            <a:prstGeom prst="actionButtonForwardNex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s-ES" dirty="0"/>
            </a:p>
          </p:txBody>
        </p:sp>
        <p:sp>
          <p:nvSpPr>
            <p:cNvPr id="19" name="CuadroTexto 18">
              <a:hlinkClick r:id="" action="ppaction://noaction"/>
              <a:extLst>
                <a:ext uri="{FF2B5EF4-FFF2-40B4-BE49-F238E27FC236}">
                  <a16:creationId xmlns:a16="http://schemas.microsoft.com/office/drawing/2014/main" id="{A030B862-1580-B951-A207-B8503A64D981}"/>
                </a:ext>
              </a:extLst>
            </p:cNvPr>
            <p:cNvSpPr txBox="1"/>
            <p:nvPr/>
          </p:nvSpPr>
          <p:spPr>
            <a:xfrm>
              <a:off x="8238601" y="6136273"/>
              <a:ext cx="485800" cy="369332"/>
            </a:xfrm>
            <a:prstGeom prst="rect">
              <a:avLst/>
            </a:prstGeom>
            <a:noFill/>
          </p:spPr>
          <p:txBody>
            <a:bodyPr wrap="square">
              <a:spAutoFit/>
            </a:bodyPr>
            <a:lstStyle/>
            <a:p>
              <a:r>
                <a:rPr lang="es-ES" dirty="0">
                  <a:hlinkClick r:id="rId5" action="ppaction://hlinksldjump"/>
                </a:rPr>
                <a:t>P4</a:t>
              </a:r>
              <a:endParaRPr lang="es-ES" dirty="0"/>
            </a:p>
          </p:txBody>
        </p:sp>
      </p:grpSp>
      <p:sp>
        <p:nvSpPr>
          <p:cNvPr id="20" name="Botón de acción: ir hacia delante o siguiente 19">
            <a:hlinkClick r:id="" action="ppaction://hlinkshowjump?jump=nextslide" highlightClick="1"/>
            <a:extLst>
              <a:ext uri="{FF2B5EF4-FFF2-40B4-BE49-F238E27FC236}">
                <a16:creationId xmlns:a16="http://schemas.microsoft.com/office/drawing/2014/main" id="{F3DB7B17-A0E4-537E-6187-696BEBDB40EF}"/>
              </a:ext>
            </a:extLst>
          </p:cNvPr>
          <p:cNvSpPr/>
          <p:nvPr/>
        </p:nvSpPr>
        <p:spPr>
          <a:xfrm>
            <a:off x="789049" y="5073723"/>
            <a:ext cx="389050" cy="389071"/>
          </a:xfrm>
          <a:prstGeom prst="actionButtonForwardNex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s-ES" dirty="0"/>
          </a:p>
        </p:txBody>
      </p:sp>
      <p:sp>
        <p:nvSpPr>
          <p:cNvPr id="21" name="CuadroTexto 20">
            <a:hlinkClick r:id="rId6" action="ppaction://hlinksldjump"/>
            <a:extLst>
              <a:ext uri="{FF2B5EF4-FFF2-40B4-BE49-F238E27FC236}">
                <a16:creationId xmlns:a16="http://schemas.microsoft.com/office/drawing/2014/main" id="{F44C0E28-D6AA-06DF-44D4-C127584A8E23}"/>
              </a:ext>
            </a:extLst>
          </p:cNvPr>
          <p:cNvSpPr txBox="1"/>
          <p:nvPr/>
        </p:nvSpPr>
        <p:spPr>
          <a:xfrm>
            <a:off x="789049" y="5113201"/>
            <a:ext cx="432048" cy="369332"/>
          </a:xfrm>
          <a:prstGeom prst="rect">
            <a:avLst/>
          </a:prstGeom>
          <a:noFill/>
        </p:spPr>
        <p:txBody>
          <a:bodyPr wrap="square" rtlCol="0">
            <a:spAutoFit/>
          </a:bodyPr>
          <a:lstStyle/>
          <a:p>
            <a:r>
              <a:rPr lang="es-ES" dirty="0"/>
              <a:t>P3</a:t>
            </a:r>
          </a:p>
        </p:txBody>
      </p:sp>
    </p:spTree>
    <p:extLst>
      <p:ext uri="{BB962C8B-B14F-4D97-AF65-F5344CB8AC3E}">
        <p14:creationId xmlns:p14="http://schemas.microsoft.com/office/powerpoint/2010/main" val="377060476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2 Marcador de contenido">
            <a:extLst>
              <a:ext uri="{FF2B5EF4-FFF2-40B4-BE49-F238E27FC236}">
                <a16:creationId xmlns:a16="http://schemas.microsoft.com/office/drawing/2014/main" id="{068AB309-8498-14AB-BCBC-3C0D34BA73FF}"/>
              </a:ext>
            </a:extLst>
          </p:cNvPr>
          <p:cNvSpPr txBox="1">
            <a:spLocks/>
          </p:cNvSpPr>
          <p:nvPr/>
        </p:nvSpPr>
        <p:spPr>
          <a:xfrm>
            <a:off x="1979712" y="1362472"/>
            <a:ext cx="6984776" cy="5083444"/>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457200" lvl="1" indent="0" algn="ctr">
              <a:buNone/>
            </a:pPr>
            <a:r>
              <a:rPr lang="es-ES" sz="2400" b="1" dirty="0">
                <a:solidFill>
                  <a:srgbClr val="FF0000"/>
                </a:solidFill>
              </a:rPr>
              <a:t>EXCEPCIONALIDAD CAMPAÑA AGRÍCOLA 2022-23</a:t>
            </a:r>
          </a:p>
          <a:p>
            <a:pPr marL="457200" lvl="1" indent="0" algn="ctr">
              <a:buNone/>
            </a:pPr>
            <a:endParaRPr lang="es-ES" sz="1200" b="1" dirty="0">
              <a:solidFill>
                <a:srgbClr val="FF0000"/>
              </a:solidFill>
            </a:endParaRPr>
          </a:p>
          <a:p>
            <a:pPr lvl="1">
              <a:spcBef>
                <a:spcPts val="0"/>
              </a:spcBef>
              <a:spcAft>
                <a:spcPts val="600"/>
              </a:spcAft>
            </a:pPr>
            <a:r>
              <a:rPr lang="es-ES" sz="2400" dirty="0"/>
              <a:t>En general, NO habrá que cumplir con esta BCAM 7</a:t>
            </a:r>
          </a:p>
          <a:p>
            <a:pPr lvl="1">
              <a:spcBef>
                <a:spcPts val="0"/>
              </a:spcBef>
              <a:spcAft>
                <a:spcPts val="600"/>
              </a:spcAft>
            </a:pPr>
            <a:r>
              <a:rPr lang="es-ES" sz="2400" dirty="0"/>
              <a:t>Pero en los casos en que se solicite un </a:t>
            </a:r>
            <a:r>
              <a:rPr lang="es-ES" sz="2400" b="1" dirty="0" err="1"/>
              <a:t>ecoregímen</a:t>
            </a:r>
            <a:r>
              <a:rPr lang="es-ES" sz="2400" b="1" dirty="0"/>
              <a:t> P3 </a:t>
            </a:r>
            <a:r>
              <a:rPr lang="es-ES" sz="2400" dirty="0"/>
              <a:t>(rotaciones) o </a:t>
            </a:r>
            <a:r>
              <a:rPr lang="es-ES" sz="2400" b="1" dirty="0"/>
              <a:t>P4</a:t>
            </a:r>
            <a:r>
              <a:rPr lang="es-ES" sz="2400" dirty="0"/>
              <a:t> (siembra directa) </a:t>
            </a:r>
            <a:r>
              <a:rPr lang="es-ES" sz="2400" dirty="0">
                <a:solidFill>
                  <a:srgbClr val="FF0000"/>
                </a:solidFill>
              </a:rPr>
              <a:t>SÍ</a:t>
            </a:r>
            <a:r>
              <a:rPr lang="es-ES" sz="2400" dirty="0"/>
              <a:t> que habrá que cumplir la parte relativa a la obligación de </a:t>
            </a:r>
            <a:r>
              <a:rPr lang="es-ES" sz="2400" dirty="0">
                <a:solidFill>
                  <a:srgbClr val="FF0000"/>
                </a:solidFill>
              </a:rPr>
              <a:t>rotación</a:t>
            </a:r>
            <a:r>
              <a:rPr lang="es-ES" sz="2400" dirty="0"/>
              <a:t>                                                                      (pero </a:t>
            </a:r>
            <a:r>
              <a:rPr lang="es-ES" sz="2400" dirty="0">
                <a:solidFill>
                  <a:srgbClr val="FF0000"/>
                </a:solidFill>
              </a:rPr>
              <a:t>NO</a:t>
            </a:r>
            <a:r>
              <a:rPr lang="es-ES" sz="2400" dirty="0"/>
              <a:t> la de </a:t>
            </a:r>
            <a:r>
              <a:rPr lang="es-ES" sz="2400" dirty="0">
                <a:solidFill>
                  <a:srgbClr val="FF0000"/>
                </a:solidFill>
              </a:rPr>
              <a:t>diversificación</a:t>
            </a:r>
            <a:r>
              <a:rPr lang="es-ES" sz="2400" dirty="0"/>
              <a:t>)</a:t>
            </a:r>
          </a:p>
          <a:p>
            <a:pPr lvl="1"/>
            <a:r>
              <a:rPr lang="es-ES" sz="2000" dirty="0"/>
              <a:t>Si se solicita un </a:t>
            </a:r>
            <a:r>
              <a:rPr lang="es-ES" sz="2000" dirty="0" err="1"/>
              <a:t>ecoregímen</a:t>
            </a:r>
            <a:r>
              <a:rPr lang="es-ES" sz="2000" dirty="0"/>
              <a:t> P3 o P4 por una parte de la explotación, deberá cumplir la BCAM 7 en la totalidad de la misma</a:t>
            </a:r>
          </a:p>
        </p:txBody>
      </p:sp>
      <p:pic>
        <p:nvPicPr>
          <p:cNvPr id="4" name="3 Imagen">
            <a:extLst>
              <a:ext uri="{FF2B5EF4-FFF2-40B4-BE49-F238E27FC236}">
                <a16:creationId xmlns:a16="http://schemas.microsoft.com/office/drawing/2014/main" id="{B3D4C1EA-696C-C45F-D205-BE2C1D654B66}"/>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510542" y="5949280"/>
            <a:ext cx="1572892" cy="496636"/>
          </a:xfrm>
          <a:prstGeom prst="rect">
            <a:avLst/>
          </a:prstGeom>
        </p:spPr>
      </p:pic>
      <p:grpSp>
        <p:nvGrpSpPr>
          <p:cNvPr id="6" name="2 Grupo">
            <a:extLst>
              <a:ext uri="{FF2B5EF4-FFF2-40B4-BE49-F238E27FC236}">
                <a16:creationId xmlns:a16="http://schemas.microsoft.com/office/drawing/2014/main" id="{4F5DFE66-6503-F36C-C644-0EC44FFAD308}"/>
              </a:ext>
            </a:extLst>
          </p:cNvPr>
          <p:cNvGrpSpPr>
            <a:grpSpLocks/>
          </p:cNvGrpSpPr>
          <p:nvPr/>
        </p:nvGrpSpPr>
        <p:grpSpPr bwMode="auto">
          <a:xfrm>
            <a:off x="1258888" y="188913"/>
            <a:ext cx="4033192" cy="777875"/>
            <a:chOff x="0" y="0"/>
            <a:chExt cx="7467600" cy="777644"/>
          </a:xfrm>
        </p:grpSpPr>
        <p:sp>
          <p:nvSpPr>
            <p:cNvPr id="7" name="4 Rectángulo redondeado">
              <a:extLst>
                <a:ext uri="{FF2B5EF4-FFF2-40B4-BE49-F238E27FC236}">
                  <a16:creationId xmlns:a16="http://schemas.microsoft.com/office/drawing/2014/main" id="{7C1DCC77-C11F-F2C8-4816-22862D151634}"/>
                </a:ext>
              </a:extLst>
            </p:cNvPr>
            <p:cNvSpPr/>
            <p:nvPr/>
          </p:nvSpPr>
          <p:spPr>
            <a:xfrm>
              <a:off x="0" y="0"/>
              <a:ext cx="7467600" cy="777644"/>
            </a:xfrm>
            <a:prstGeom prst="roundRect">
              <a:avLst/>
            </a:prstGeom>
            <a:solidFill>
              <a:srgbClr val="BED6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8" name="5 Rectángulo">
              <a:extLst>
                <a:ext uri="{FF2B5EF4-FFF2-40B4-BE49-F238E27FC236}">
                  <a16:creationId xmlns:a16="http://schemas.microsoft.com/office/drawing/2014/main" id="{6012DE5C-3599-ACC5-C5CD-BD1D2874334B}"/>
                </a:ext>
              </a:extLst>
            </p:cNvPr>
            <p:cNvSpPr/>
            <p:nvPr/>
          </p:nvSpPr>
          <p:spPr>
            <a:xfrm>
              <a:off x="38100" y="38089"/>
              <a:ext cx="7391400" cy="701467"/>
            </a:xfrm>
            <a:prstGeom prst="rect">
              <a:avLst/>
            </a:prstGeom>
          </p:spPr>
          <p:style>
            <a:lnRef idx="0">
              <a:scrgbClr r="0" g="0" b="0"/>
            </a:lnRef>
            <a:fillRef idx="0">
              <a:scrgbClr r="0" g="0" b="0"/>
            </a:fillRef>
            <a:effectRef idx="0">
              <a:scrgbClr r="0" g="0" b="0"/>
            </a:effectRef>
            <a:fontRef idx="minor">
              <a:schemeClr val="lt1"/>
            </a:fontRef>
          </p:style>
          <p:txBody>
            <a:bodyPr tIns="91440" bIns="91440" spcCol="1270" anchor="ctr"/>
            <a:lstStyle/>
            <a:p>
              <a:pPr defTabSz="1066800">
                <a:lnSpc>
                  <a:spcPct val="90000"/>
                </a:lnSpc>
                <a:spcAft>
                  <a:spcPct val="35000"/>
                </a:spcAft>
                <a:defRPr/>
              </a:pPr>
              <a:endParaRPr lang="es-ES" sz="2000" b="1" dirty="0">
                <a:solidFill>
                  <a:srgbClr val="FF0000"/>
                </a:solidFill>
              </a:endParaRPr>
            </a:p>
          </p:txBody>
        </p:sp>
      </p:grpSp>
      <p:sp>
        <p:nvSpPr>
          <p:cNvPr id="9" name="2 Rectángulo">
            <a:extLst>
              <a:ext uri="{FF2B5EF4-FFF2-40B4-BE49-F238E27FC236}">
                <a16:creationId xmlns:a16="http://schemas.microsoft.com/office/drawing/2014/main" id="{16776F38-AF44-826D-29D6-B39707B55037}"/>
              </a:ext>
            </a:extLst>
          </p:cNvPr>
          <p:cNvSpPr>
            <a:spLocks noChangeArrowheads="1"/>
          </p:cNvSpPr>
          <p:nvPr/>
        </p:nvSpPr>
        <p:spPr bwMode="auto">
          <a:xfrm>
            <a:off x="1547813" y="347663"/>
            <a:ext cx="352532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D6EF2C"/>
              </a:buClr>
              <a:buChar char="&gt;"/>
              <a:defRPr sz="1400">
                <a:solidFill>
                  <a:srgbClr val="575757"/>
                </a:solidFill>
                <a:latin typeface="Arial" charset="0"/>
                <a:ea typeface="ＭＳ Ｐゴシック" pitchFamily="34" charset="-128"/>
              </a:defRPr>
            </a:lvl1pPr>
            <a:lvl2pPr marL="742950" indent="-285750" eaLnBrk="0" hangingPunct="0">
              <a:spcBef>
                <a:spcPct val="20000"/>
              </a:spcBef>
              <a:buChar char="–"/>
              <a:defRPr sz="1400">
                <a:solidFill>
                  <a:schemeClr val="tx1"/>
                </a:solidFill>
                <a:latin typeface="Arial" charset="0"/>
                <a:ea typeface="ＭＳ Ｐゴシック" pitchFamily="34" charset="-128"/>
              </a:defRPr>
            </a:lvl2pPr>
            <a:lvl3pPr marL="1143000" indent="-228600" eaLnBrk="0" hangingPunct="0">
              <a:spcBef>
                <a:spcPct val="20000"/>
              </a:spcBef>
              <a:buChar char="•"/>
              <a:defRPr sz="1400">
                <a:solidFill>
                  <a:schemeClr val="tx1"/>
                </a:solidFill>
                <a:latin typeface="Arial" charset="0"/>
                <a:ea typeface="ＭＳ Ｐゴシック" pitchFamily="34" charset="-128"/>
              </a:defRPr>
            </a:lvl3pPr>
            <a:lvl4pPr marL="1600200" indent="-228600" eaLnBrk="0" hangingPunct="0">
              <a:spcBef>
                <a:spcPct val="20000"/>
              </a:spcBef>
              <a:buChar char="–"/>
              <a:defRPr sz="1400">
                <a:solidFill>
                  <a:schemeClr val="tx1"/>
                </a:solidFill>
                <a:latin typeface="Arial" charset="0"/>
                <a:ea typeface="ＭＳ Ｐゴシック" pitchFamily="34" charset="-128"/>
              </a:defRPr>
            </a:lvl4pPr>
            <a:lvl5pPr marL="2057400" indent="-228600" eaLnBrk="0" hangingPunct="0">
              <a:spcBef>
                <a:spcPct val="20000"/>
              </a:spcBef>
              <a:buChar char="»"/>
              <a:defRPr sz="14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9pPr>
          </a:lstStyle>
          <a:p>
            <a:pPr eaLnBrk="1" hangingPunct="1">
              <a:spcBef>
                <a:spcPct val="0"/>
              </a:spcBef>
              <a:buClrTx/>
              <a:buFontTx/>
              <a:buNone/>
            </a:pPr>
            <a:r>
              <a:rPr lang="es-ES" altLang="es-ES" sz="2400" dirty="0">
                <a:solidFill>
                  <a:schemeClr val="tx1"/>
                </a:solidFill>
              </a:rPr>
              <a:t>Condicionalidad: BCAM </a:t>
            </a:r>
          </a:p>
        </p:txBody>
      </p:sp>
      <p:pic>
        <p:nvPicPr>
          <p:cNvPr id="10" name="Picture 2">
            <a:extLst>
              <a:ext uri="{FF2B5EF4-FFF2-40B4-BE49-F238E27FC236}">
                <a16:creationId xmlns:a16="http://schemas.microsoft.com/office/drawing/2014/main" id="{C268FA6C-4267-E1FF-7E24-3651E76130E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65" r="75500"/>
          <a:stretch/>
        </p:blipFill>
        <p:spPr bwMode="auto">
          <a:xfrm>
            <a:off x="395536" y="1340768"/>
            <a:ext cx="2016224" cy="43175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3">
            <a:extLst>
              <a:ext uri="{FF2B5EF4-FFF2-40B4-BE49-F238E27FC236}">
                <a16:creationId xmlns:a16="http://schemas.microsoft.com/office/drawing/2014/main" id="{979D72BB-2F49-51F4-F6A0-887828339B4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08249" y="1212155"/>
            <a:ext cx="542925" cy="514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Botón de acción: ir hacia delante o siguiente 1">
            <a:hlinkClick r:id="" action="ppaction://hlinkshowjump?jump=nextslide" highlightClick="1"/>
            <a:extLst>
              <a:ext uri="{FF2B5EF4-FFF2-40B4-BE49-F238E27FC236}">
                <a16:creationId xmlns:a16="http://schemas.microsoft.com/office/drawing/2014/main" id="{C3DD09EA-3BC6-6EFD-9774-4D94B41F5D51}"/>
              </a:ext>
            </a:extLst>
          </p:cNvPr>
          <p:cNvSpPr/>
          <p:nvPr/>
        </p:nvSpPr>
        <p:spPr>
          <a:xfrm>
            <a:off x="793889" y="5103331"/>
            <a:ext cx="389050" cy="389071"/>
          </a:xfrm>
          <a:prstGeom prst="actionButtonForwardNex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nvGrpSpPr>
          <p:cNvPr id="11" name="Grupo 10">
            <a:extLst>
              <a:ext uri="{FF2B5EF4-FFF2-40B4-BE49-F238E27FC236}">
                <a16:creationId xmlns:a16="http://schemas.microsoft.com/office/drawing/2014/main" id="{65D06EE2-91A9-8782-ED0D-04A3D03F8459}"/>
              </a:ext>
            </a:extLst>
          </p:cNvPr>
          <p:cNvGrpSpPr/>
          <p:nvPr/>
        </p:nvGrpSpPr>
        <p:grpSpPr>
          <a:xfrm>
            <a:off x="1310345" y="5093462"/>
            <a:ext cx="485800" cy="389071"/>
            <a:chOff x="8238601" y="6136273"/>
            <a:chExt cx="485800" cy="389071"/>
          </a:xfrm>
        </p:grpSpPr>
        <p:sp>
          <p:nvSpPr>
            <p:cNvPr id="12" name="Botón de acción: ir hacia delante o siguiente 11">
              <a:hlinkClick r:id="" action="ppaction://hlinkshowjump?jump=nextslide" highlightClick="1"/>
              <a:extLst>
                <a:ext uri="{FF2B5EF4-FFF2-40B4-BE49-F238E27FC236}">
                  <a16:creationId xmlns:a16="http://schemas.microsoft.com/office/drawing/2014/main" id="{6E3BCF44-4777-8A7D-1631-B54083422449}"/>
                </a:ext>
              </a:extLst>
            </p:cNvPr>
            <p:cNvSpPr/>
            <p:nvPr/>
          </p:nvSpPr>
          <p:spPr>
            <a:xfrm>
              <a:off x="8244408" y="6136273"/>
              <a:ext cx="389050" cy="389071"/>
            </a:xfrm>
            <a:prstGeom prst="actionButtonForwardNex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s-ES" dirty="0"/>
            </a:p>
          </p:txBody>
        </p:sp>
        <p:sp>
          <p:nvSpPr>
            <p:cNvPr id="13" name="CuadroTexto 12">
              <a:hlinkClick r:id="" action="ppaction://noaction"/>
              <a:extLst>
                <a:ext uri="{FF2B5EF4-FFF2-40B4-BE49-F238E27FC236}">
                  <a16:creationId xmlns:a16="http://schemas.microsoft.com/office/drawing/2014/main" id="{191974C4-F8E9-A013-54CE-AD1D0C279DE5}"/>
                </a:ext>
              </a:extLst>
            </p:cNvPr>
            <p:cNvSpPr txBox="1"/>
            <p:nvPr/>
          </p:nvSpPr>
          <p:spPr>
            <a:xfrm>
              <a:off x="8238601" y="6136273"/>
              <a:ext cx="485800" cy="369332"/>
            </a:xfrm>
            <a:prstGeom prst="rect">
              <a:avLst/>
            </a:prstGeom>
            <a:noFill/>
          </p:spPr>
          <p:txBody>
            <a:bodyPr wrap="square">
              <a:spAutoFit/>
            </a:bodyPr>
            <a:lstStyle/>
            <a:p>
              <a:r>
                <a:rPr lang="es-ES" dirty="0"/>
                <a:t>P4</a:t>
              </a:r>
            </a:p>
          </p:txBody>
        </p:sp>
      </p:grpSp>
      <p:sp>
        <p:nvSpPr>
          <p:cNvPr id="14" name="Botón de acción: ir hacia delante o siguiente 13">
            <a:hlinkClick r:id="" action="ppaction://hlinkshowjump?jump=nextslide" highlightClick="1"/>
            <a:extLst>
              <a:ext uri="{FF2B5EF4-FFF2-40B4-BE49-F238E27FC236}">
                <a16:creationId xmlns:a16="http://schemas.microsoft.com/office/drawing/2014/main" id="{2E852FD1-2F04-4DA6-FA08-82DD19E3F786}"/>
              </a:ext>
            </a:extLst>
          </p:cNvPr>
          <p:cNvSpPr/>
          <p:nvPr/>
        </p:nvSpPr>
        <p:spPr>
          <a:xfrm>
            <a:off x="789049" y="5073723"/>
            <a:ext cx="389050" cy="389071"/>
          </a:xfrm>
          <a:prstGeom prst="actionButtonForwardNex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s-ES" dirty="0"/>
          </a:p>
        </p:txBody>
      </p:sp>
      <p:sp>
        <p:nvSpPr>
          <p:cNvPr id="15" name="CuadroTexto 14">
            <a:hlinkClick r:id="" action="ppaction://noaction"/>
            <a:extLst>
              <a:ext uri="{FF2B5EF4-FFF2-40B4-BE49-F238E27FC236}">
                <a16:creationId xmlns:a16="http://schemas.microsoft.com/office/drawing/2014/main" id="{AFD139FA-E252-C42D-FDAE-E348127AB72A}"/>
              </a:ext>
            </a:extLst>
          </p:cNvPr>
          <p:cNvSpPr txBox="1"/>
          <p:nvPr/>
        </p:nvSpPr>
        <p:spPr>
          <a:xfrm>
            <a:off x="789049" y="5113201"/>
            <a:ext cx="432048" cy="369332"/>
          </a:xfrm>
          <a:prstGeom prst="rect">
            <a:avLst/>
          </a:prstGeom>
          <a:noFill/>
        </p:spPr>
        <p:txBody>
          <a:bodyPr wrap="square" rtlCol="0">
            <a:spAutoFit/>
          </a:bodyPr>
          <a:lstStyle/>
          <a:p>
            <a:r>
              <a:rPr lang="es-ES" dirty="0"/>
              <a:t>P3</a:t>
            </a:r>
          </a:p>
        </p:txBody>
      </p:sp>
    </p:spTree>
    <p:extLst>
      <p:ext uri="{BB962C8B-B14F-4D97-AF65-F5344CB8AC3E}">
        <p14:creationId xmlns:p14="http://schemas.microsoft.com/office/powerpoint/2010/main" val="282989375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t="265" r="75500"/>
          <a:stretch/>
        </p:blipFill>
        <p:spPr bwMode="auto">
          <a:xfrm>
            <a:off x="395536" y="1340768"/>
            <a:ext cx="2016224" cy="43175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3 Imagen">
            <a:extLst>
              <a:ext uri="{FF2B5EF4-FFF2-40B4-BE49-F238E27FC236}">
                <a16:creationId xmlns:a16="http://schemas.microsoft.com/office/drawing/2014/main" id="{E80A4F76-70C8-3D46-80D1-9EBC6C36DBF9}"/>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510542" y="5949280"/>
            <a:ext cx="1572892" cy="496636"/>
          </a:xfrm>
          <a:prstGeom prst="rect">
            <a:avLst/>
          </a:prstGeom>
        </p:spPr>
      </p:pic>
      <p:pic>
        <p:nvPicPr>
          <p:cNvPr id="4" name="Picture 3">
            <a:extLst>
              <a:ext uri="{FF2B5EF4-FFF2-40B4-BE49-F238E27FC236}">
                <a16:creationId xmlns:a16="http://schemas.microsoft.com/office/drawing/2014/main" id="{14D64158-3BCC-279F-C3C2-683AB3C17BC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88634" y="1049338"/>
            <a:ext cx="542925" cy="514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5" name="2 Grupo">
            <a:extLst>
              <a:ext uri="{FF2B5EF4-FFF2-40B4-BE49-F238E27FC236}">
                <a16:creationId xmlns:a16="http://schemas.microsoft.com/office/drawing/2014/main" id="{CB6BD37E-C696-CAD3-3AC7-14A8594C5D7B}"/>
              </a:ext>
            </a:extLst>
          </p:cNvPr>
          <p:cNvGrpSpPr>
            <a:grpSpLocks/>
          </p:cNvGrpSpPr>
          <p:nvPr/>
        </p:nvGrpSpPr>
        <p:grpSpPr bwMode="auto">
          <a:xfrm>
            <a:off x="1258888" y="188913"/>
            <a:ext cx="4033192" cy="777875"/>
            <a:chOff x="0" y="0"/>
            <a:chExt cx="7467600" cy="777644"/>
          </a:xfrm>
        </p:grpSpPr>
        <p:sp>
          <p:nvSpPr>
            <p:cNvPr id="6" name="4 Rectángulo redondeado">
              <a:extLst>
                <a:ext uri="{FF2B5EF4-FFF2-40B4-BE49-F238E27FC236}">
                  <a16:creationId xmlns:a16="http://schemas.microsoft.com/office/drawing/2014/main" id="{B301F851-1AEE-7539-8FA7-84EAA7BBCC39}"/>
                </a:ext>
              </a:extLst>
            </p:cNvPr>
            <p:cNvSpPr/>
            <p:nvPr/>
          </p:nvSpPr>
          <p:spPr>
            <a:xfrm>
              <a:off x="0" y="0"/>
              <a:ext cx="7467600" cy="777644"/>
            </a:xfrm>
            <a:prstGeom prst="roundRect">
              <a:avLst/>
            </a:prstGeom>
            <a:solidFill>
              <a:srgbClr val="BED6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7" name="5 Rectángulo">
              <a:extLst>
                <a:ext uri="{FF2B5EF4-FFF2-40B4-BE49-F238E27FC236}">
                  <a16:creationId xmlns:a16="http://schemas.microsoft.com/office/drawing/2014/main" id="{3A5ECC7D-6D5B-C195-CDED-4390467E7014}"/>
                </a:ext>
              </a:extLst>
            </p:cNvPr>
            <p:cNvSpPr/>
            <p:nvPr/>
          </p:nvSpPr>
          <p:spPr>
            <a:xfrm>
              <a:off x="38100" y="38089"/>
              <a:ext cx="7391400" cy="701467"/>
            </a:xfrm>
            <a:prstGeom prst="rect">
              <a:avLst/>
            </a:prstGeom>
          </p:spPr>
          <p:style>
            <a:lnRef idx="0">
              <a:scrgbClr r="0" g="0" b="0"/>
            </a:lnRef>
            <a:fillRef idx="0">
              <a:scrgbClr r="0" g="0" b="0"/>
            </a:fillRef>
            <a:effectRef idx="0">
              <a:scrgbClr r="0" g="0" b="0"/>
            </a:effectRef>
            <a:fontRef idx="minor">
              <a:schemeClr val="lt1"/>
            </a:fontRef>
          </p:style>
          <p:txBody>
            <a:bodyPr tIns="91440" bIns="91440" spcCol="1270" anchor="ctr"/>
            <a:lstStyle/>
            <a:p>
              <a:pPr defTabSz="1066800">
                <a:lnSpc>
                  <a:spcPct val="90000"/>
                </a:lnSpc>
                <a:spcAft>
                  <a:spcPct val="35000"/>
                </a:spcAft>
                <a:defRPr/>
              </a:pPr>
              <a:endParaRPr lang="es-ES" sz="2000" b="1" dirty="0">
                <a:solidFill>
                  <a:srgbClr val="FF0000"/>
                </a:solidFill>
              </a:endParaRPr>
            </a:p>
          </p:txBody>
        </p:sp>
      </p:grpSp>
      <p:sp>
        <p:nvSpPr>
          <p:cNvPr id="8" name="2 Rectángulo">
            <a:extLst>
              <a:ext uri="{FF2B5EF4-FFF2-40B4-BE49-F238E27FC236}">
                <a16:creationId xmlns:a16="http://schemas.microsoft.com/office/drawing/2014/main" id="{864139D5-4D0C-1918-DBF8-F807C9CA312D}"/>
              </a:ext>
            </a:extLst>
          </p:cNvPr>
          <p:cNvSpPr>
            <a:spLocks noChangeArrowheads="1"/>
          </p:cNvSpPr>
          <p:nvPr/>
        </p:nvSpPr>
        <p:spPr bwMode="auto">
          <a:xfrm>
            <a:off x="1547813" y="347663"/>
            <a:ext cx="352532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D6EF2C"/>
              </a:buClr>
              <a:buChar char="&gt;"/>
              <a:defRPr sz="1400">
                <a:solidFill>
                  <a:srgbClr val="575757"/>
                </a:solidFill>
                <a:latin typeface="Arial" charset="0"/>
                <a:ea typeface="ＭＳ Ｐゴシック" pitchFamily="34" charset="-128"/>
              </a:defRPr>
            </a:lvl1pPr>
            <a:lvl2pPr marL="742950" indent="-285750" eaLnBrk="0" hangingPunct="0">
              <a:spcBef>
                <a:spcPct val="20000"/>
              </a:spcBef>
              <a:buChar char="–"/>
              <a:defRPr sz="1400">
                <a:solidFill>
                  <a:schemeClr val="tx1"/>
                </a:solidFill>
                <a:latin typeface="Arial" charset="0"/>
                <a:ea typeface="ＭＳ Ｐゴシック" pitchFamily="34" charset="-128"/>
              </a:defRPr>
            </a:lvl2pPr>
            <a:lvl3pPr marL="1143000" indent="-228600" eaLnBrk="0" hangingPunct="0">
              <a:spcBef>
                <a:spcPct val="20000"/>
              </a:spcBef>
              <a:buChar char="•"/>
              <a:defRPr sz="1400">
                <a:solidFill>
                  <a:schemeClr val="tx1"/>
                </a:solidFill>
                <a:latin typeface="Arial" charset="0"/>
                <a:ea typeface="ＭＳ Ｐゴシック" pitchFamily="34" charset="-128"/>
              </a:defRPr>
            </a:lvl3pPr>
            <a:lvl4pPr marL="1600200" indent="-228600" eaLnBrk="0" hangingPunct="0">
              <a:spcBef>
                <a:spcPct val="20000"/>
              </a:spcBef>
              <a:buChar char="–"/>
              <a:defRPr sz="1400">
                <a:solidFill>
                  <a:schemeClr val="tx1"/>
                </a:solidFill>
                <a:latin typeface="Arial" charset="0"/>
                <a:ea typeface="ＭＳ Ｐゴシック" pitchFamily="34" charset="-128"/>
              </a:defRPr>
            </a:lvl4pPr>
            <a:lvl5pPr marL="2057400" indent="-228600" eaLnBrk="0" hangingPunct="0">
              <a:spcBef>
                <a:spcPct val="20000"/>
              </a:spcBef>
              <a:buChar char="»"/>
              <a:defRPr sz="14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9pPr>
          </a:lstStyle>
          <a:p>
            <a:pPr eaLnBrk="1" hangingPunct="1">
              <a:spcBef>
                <a:spcPct val="0"/>
              </a:spcBef>
              <a:buClrTx/>
              <a:buFontTx/>
              <a:buNone/>
            </a:pPr>
            <a:r>
              <a:rPr lang="es-ES" altLang="es-ES" sz="2400" dirty="0">
                <a:solidFill>
                  <a:schemeClr val="tx1"/>
                </a:solidFill>
              </a:rPr>
              <a:t>Condicionalidad: BCAM </a:t>
            </a:r>
          </a:p>
        </p:txBody>
      </p:sp>
      <p:sp>
        <p:nvSpPr>
          <p:cNvPr id="13" name="2 Marcador de contenido">
            <a:extLst>
              <a:ext uri="{FF2B5EF4-FFF2-40B4-BE49-F238E27FC236}">
                <a16:creationId xmlns:a16="http://schemas.microsoft.com/office/drawing/2014/main" id="{462316DC-2B11-336C-7948-6F341AF5864C}"/>
              </a:ext>
            </a:extLst>
          </p:cNvPr>
          <p:cNvSpPr txBox="1">
            <a:spLocks/>
          </p:cNvSpPr>
          <p:nvPr/>
        </p:nvSpPr>
        <p:spPr>
          <a:xfrm>
            <a:off x="1979712" y="1362472"/>
            <a:ext cx="6984776" cy="5083444"/>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457200" lvl="1" indent="0" algn="ctr">
              <a:buNone/>
            </a:pPr>
            <a:r>
              <a:rPr lang="es-ES" sz="2400" b="1" dirty="0">
                <a:solidFill>
                  <a:srgbClr val="FF0000"/>
                </a:solidFill>
              </a:rPr>
              <a:t>ROTACIÓN CON CULTIVOS SECUNDARIOS</a:t>
            </a:r>
          </a:p>
          <a:p>
            <a:pPr marL="457200" lvl="1" indent="0" algn="ctr">
              <a:buNone/>
            </a:pPr>
            <a:endParaRPr lang="es-ES" sz="1200" b="1" dirty="0">
              <a:solidFill>
                <a:srgbClr val="FF0000"/>
              </a:solidFill>
            </a:endParaRPr>
          </a:p>
          <a:p>
            <a:pPr lvl="1">
              <a:spcBef>
                <a:spcPts val="0"/>
              </a:spcBef>
              <a:spcAft>
                <a:spcPts val="600"/>
              </a:spcAft>
            </a:pPr>
            <a:r>
              <a:rPr lang="es-ES" sz="2000" dirty="0"/>
              <a:t>Ejemplo: guisante y maíz en el mismo año</a:t>
            </a:r>
          </a:p>
          <a:p>
            <a:pPr lvl="1">
              <a:spcBef>
                <a:spcPts val="0"/>
              </a:spcBef>
              <a:spcAft>
                <a:spcPts val="600"/>
              </a:spcAft>
            </a:pPr>
            <a:r>
              <a:rPr lang="es-ES" sz="2000" dirty="0">
                <a:solidFill>
                  <a:srgbClr val="FF0000"/>
                </a:solidFill>
              </a:rPr>
              <a:t>Supuesto 1: NO se acogió a P3 ni P4 en 2023</a:t>
            </a:r>
          </a:p>
          <a:p>
            <a:pPr lvl="1">
              <a:spcBef>
                <a:spcPts val="0"/>
              </a:spcBef>
              <a:spcAft>
                <a:spcPts val="600"/>
              </a:spcAft>
            </a:pPr>
            <a:r>
              <a:rPr lang="es-ES" sz="2000" dirty="0"/>
              <a:t>Se eliminó la obligación de rotar en 2023 y se comprobará la rotación en 2025</a:t>
            </a:r>
          </a:p>
          <a:p>
            <a:pPr lvl="1">
              <a:spcBef>
                <a:spcPts val="0"/>
              </a:spcBef>
              <a:spcAft>
                <a:spcPts val="600"/>
              </a:spcAft>
            </a:pPr>
            <a:r>
              <a:rPr lang="es-ES" sz="2000" dirty="0"/>
              <a:t>Cumplió con rotación si ha tenido </a:t>
            </a:r>
            <a:r>
              <a:rPr lang="es-ES" sz="2000" dirty="0" err="1"/>
              <a:t>guisante+maíz</a:t>
            </a:r>
            <a:r>
              <a:rPr lang="es-ES" sz="2000" dirty="0"/>
              <a:t> 3 años seguidos 2022, 2023 y 2024</a:t>
            </a:r>
          </a:p>
          <a:p>
            <a:pPr lvl="1">
              <a:spcBef>
                <a:spcPts val="0"/>
              </a:spcBef>
              <a:spcAft>
                <a:spcPts val="600"/>
              </a:spcAft>
            </a:pPr>
            <a:r>
              <a:rPr lang="es-ES" sz="2000" dirty="0"/>
              <a:t>Si ha rotado (con principal o </a:t>
            </a:r>
            <a:r>
              <a:rPr lang="es-ES" sz="2000" dirty="0" err="1"/>
              <a:t>ppal+secundario</a:t>
            </a:r>
            <a:r>
              <a:rPr lang="es-ES" sz="2000" dirty="0"/>
              <a:t>) en 2023, se contabilizarían 2023, 2024 y 2025 (y cumpliría también)</a:t>
            </a:r>
          </a:p>
          <a:p>
            <a:pPr lvl="1">
              <a:spcBef>
                <a:spcPts val="0"/>
              </a:spcBef>
              <a:spcAft>
                <a:spcPts val="600"/>
              </a:spcAft>
            </a:pPr>
            <a:endParaRPr lang="es-ES" sz="2000" dirty="0"/>
          </a:p>
        </p:txBody>
      </p:sp>
      <p:sp>
        <p:nvSpPr>
          <p:cNvPr id="10" name="Botón de acción: ir hacia delante o siguiente 9">
            <a:hlinkClick r:id="" action="ppaction://hlinkshowjump?jump=nextslide" highlightClick="1"/>
            <a:extLst>
              <a:ext uri="{FF2B5EF4-FFF2-40B4-BE49-F238E27FC236}">
                <a16:creationId xmlns:a16="http://schemas.microsoft.com/office/drawing/2014/main" id="{3E433A83-4E88-C9FC-00DD-A0F41C4A4590}"/>
              </a:ext>
            </a:extLst>
          </p:cNvPr>
          <p:cNvSpPr/>
          <p:nvPr/>
        </p:nvSpPr>
        <p:spPr>
          <a:xfrm>
            <a:off x="793889" y="5103331"/>
            <a:ext cx="389050" cy="389071"/>
          </a:xfrm>
          <a:prstGeom prst="actionButtonForwardNex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nvGrpSpPr>
          <p:cNvPr id="12" name="Grupo 11">
            <a:extLst>
              <a:ext uri="{FF2B5EF4-FFF2-40B4-BE49-F238E27FC236}">
                <a16:creationId xmlns:a16="http://schemas.microsoft.com/office/drawing/2014/main" id="{D9E6F0CF-FD65-0281-5D5C-20D996719D26}"/>
              </a:ext>
            </a:extLst>
          </p:cNvPr>
          <p:cNvGrpSpPr/>
          <p:nvPr/>
        </p:nvGrpSpPr>
        <p:grpSpPr>
          <a:xfrm>
            <a:off x="1310345" y="5093462"/>
            <a:ext cx="485800" cy="389071"/>
            <a:chOff x="8238601" y="6136273"/>
            <a:chExt cx="485800" cy="389071"/>
          </a:xfrm>
        </p:grpSpPr>
        <p:sp>
          <p:nvSpPr>
            <p:cNvPr id="15" name="Botón de acción: ir hacia delante o siguiente 14">
              <a:hlinkClick r:id="" action="ppaction://hlinkshowjump?jump=nextslide" highlightClick="1"/>
              <a:extLst>
                <a:ext uri="{FF2B5EF4-FFF2-40B4-BE49-F238E27FC236}">
                  <a16:creationId xmlns:a16="http://schemas.microsoft.com/office/drawing/2014/main" id="{CB583B0D-D7B1-AD2A-F687-BEE0F84E56B1}"/>
                </a:ext>
              </a:extLst>
            </p:cNvPr>
            <p:cNvSpPr/>
            <p:nvPr/>
          </p:nvSpPr>
          <p:spPr>
            <a:xfrm>
              <a:off x="8244408" y="6136273"/>
              <a:ext cx="389050" cy="389071"/>
            </a:xfrm>
            <a:prstGeom prst="actionButtonForwardNex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s-ES" dirty="0"/>
            </a:p>
          </p:txBody>
        </p:sp>
        <p:sp>
          <p:nvSpPr>
            <p:cNvPr id="16" name="CuadroTexto 15">
              <a:hlinkClick r:id="" action="ppaction://noaction"/>
              <a:extLst>
                <a:ext uri="{FF2B5EF4-FFF2-40B4-BE49-F238E27FC236}">
                  <a16:creationId xmlns:a16="http://schemas.microsoft.com/office/drawing/2014/main" id="{28B6A8C2-C10A-C135-D849-1AB1AC618E41}"/>
                </a:ext>
              </a:extLst>
            </p:cNvPr>
            <p:cNvSpPr txBox="1"/>
            <p:nvPr/>
          </p:nvSpPr>
          <p:spPr>
            <a:xfrm>
              <a:off x="8238601" y="6136273"/>
              <a:ext cx="485800" cy="369332"/>
            </a:xfrm>
            <a:prstGeom prst="rect">
              <a:avLst/>
            </a:prstGeom>
            <a:noFill/>
          </p:spPr>
          <p:txBody>
            <a:bodyPr wrap="square">
              <a:spAutoFit/>
            </a:bodyPr>
            <a:lstStyle/>
            <a:p>
              <a:r>
                <a:rPr lang="es-ES" dirty="0">
                  <a:hlinkClick r:id="rId6" action="ppaction://hlinksldjump"/>
                </a:rPr>
                <a:t>P4</a:t>
              </a:r>
              <a:endParaRPr lang="es-ES" dirty="0"/>
            </a:p>
          </p:txBody>
        </p:sp>
      </p:grpSp>
      <p:sp>
        <p:nvSpPr>
          <p:cNvPr id="19" name="Botón de acción: ir hacia delante o siguiente 18">
            <a:hlinkClick r:id="" action="ppaction://hlinkshowjump?jump=nextslide" highlightClick="1"/>
            <a:extLst>
              <a:ext uri="{FF2B5EF4-FFF2-40B4-BE49-F238E27FC236}">
                <a16:creationId xmlns:a16="http://schemas.microsoft.com/office/drawing/2014/main" id="{E85FDE6E-3B1E-AA28-64F2-682584BFDEED}"/>
              </a:ext>
            </a:extLst>
          </p:cNvPr>
          <p:cNvSpPr/>
          <p:nvPr/>
        </p:nvSpPr>
        <p:spPr>
          <a:xfrm>
            <a:off x="789049" y="5073723"/>
            <a:ext cx="389050" cy="389071"/>
          </a:xfrm>
          <a:prstGeom prst="actionButtonForwardNex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s-ES" dirty="0"/>
          </a:p>
        </p:txBody>
      </p:sp>
      <p:sp>
        <p:nvSpPr>
          <p:cNvPr id="20" name="CuadroTexto 19">
            <a:hlinkClick r:id="rId7" action="ppaction://hlinksldjump"/>
            <a:extLst>
              <a:ext uri="{FF2B5EF4-FFF2-40B4-BE49-F238E27FC236}">
                <a16:creationId xmlns:a16="http://schemas.microsoft.com/office/drawing/2014/main" id="{CF12D7BB-E1EE-17B6-6E6C-E80B2233241D}"/>
              </a:ext>
            </a:extLst>
          </p:cNvPr>
          <p:cNvSpPr txBox="1"/>
          <p:nvPr/>
        </p:nvSpPr>
        <p:spPr>
          <a:xfrm>
            <a:off x="789049" y="5113201"/>
            <a:ext cx="432048" cy="369332"/>
          </a:xfrm>
          <a:prstGeom prst="rect">
            <a:avLst/>
          </a:prstGeom>
          <a:noFill/>
        </p:spPr>
        <p:txBody>
          <a:bodyPr wrap="square" rtlCol="0">
            <a:spAutoFit/>
          </a:bodyPr>
          <a:lstStyle/>
          <a:p>
            <a:r>
              <a:rPr lang="es-ES" dirty="0"/>
              <a:t>P3</a:t>
            </a:r>
          </a:p>
        </p:txBody>
      </p:sp>
    </p:spTree>
    <p:extLst>
      <p:ext uri="{BB962C8B-B14F-4D97-AF65-F5344CB8AC3E}">
        <p14:creationId xmlns:p14="http://schemas.microsoft.com/office/powerpoint/2010/main" val="406197272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t="265" r="75500"/>
          <a:stretch/>
        </p:blipFill>
        <p:spPr bwMode="auto">
          <a:xfrm>
            <a:off x="395536" y="1340768"/>
            <a:ext cx="2016224" cy="43175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3 Imagen">
            <a:extLst>
              <a:ext uri="{FF2B5EF4-FFF2-40B4-BE49-F238E27FC236}">
                <a16:creationId xmlns:a16="http://schemas.microsoft.com/office/drawing/2014/main" id="{E80A4F76-70C8-3D46-80D1-9EBC6C36DBF9}"/>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510542" y="5949280"/>
            <a:ext cx="1572892" cy="496636"/>
          </a:xfrm>
          <a:prstGeom prst="rect">
            <a:avLst/>
          </a:prstGeom>
        </p:spPr>
      </p:pic>
      <p:pic>
        <p:nvPicPr>
          <p:cNvPr id="4" name="Picture 3">
            <a:extLst>
              <a:ext uri="{FF2B5EF4-FFF2-40B4-BE49-F238E27FC236}">
                <a16:creationId xmlns:a16="http://schemas.microsoft.com/office/drawing/2014/main" id="{14D64158-3BCC-279F-C3C2-683AB3C17BC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88634" y="1049338"/>
            <a:ext cx="542925" cy="514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5" name="2 Grupo">
            <a:extLst>
              <a:ext uri="{FF2B5EF4-FFF2-40B4-BE49-F238E27FC236}">
                <a16:creationId xmlns:a16="http://schemas.microsoft.com/office/drawing/2014/main" id="{CB6BD37E-C696-CAD3-3AC7-14A8594C5D7B}"/>
              </a:ext>
            </a:extLst>
          </p:cNvPr>
          <p:cNvGrpSpPr>
            <a:grpSpLocks/>
          </p:cNvGrpSpPr>
          <p:nvPr/>
        </p:nvGrpSpPr>
        <p:grpSpPr bwMode="auto">
          <a:xfrm>
            <a:off x="1258888" y="188913"/>
            <a:ext cx="4033192" cy="777875"/>
            <a:chOff x="0" y="0"/>
            <a:chExt cx="7467600" cy="777644"/>
          </a:xfrm>
        </p:grpSpPr>
        <p:sp>
          <p:nvSpPr>
            <p:cNvPr id="6" name="4 Rectángulo redondeado">
              <a:extLst>
                <a:ext uri="{FF2B5EF4-FFF2-40B4-BE49-F238E27FC236}">
                  <a16:creationId xmlns:a16="http://schemas.microsoft.com/office/drawing/2014/main" id="{B301F851-1AEE-7539-8FA7-84EAA7BBCC39}"/>
                </a:ext>
              </a:extLst>
            </p:cNvPr>
            <p:cNvSpPr/>
            <p:nvPr/>
          </p:nvSpPr>
          <p:spPr>
            <a:xfrm>
              <a:off x="0" y="0"/>
              <a:ext cx="7467600" cy="777644"/>
            </a:xfrm>
            <a:prstGeom prst="roundRect">
              <a:avLst/>
            </a:prstGeom>
            <a:solidFill>
              <a:srgbClr val="BED6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7" name="5 Rectángulo">
              <a:extLst>
                <a:ext uri="{FF2B5EF4-FFF2-40B4-BE49-F238E27FC236}">
                  <a16:creationId xmlns:a16="http://schemas.microsoft.com/office/drawing/2014/main" id="{3A5ECC7D-6D5B-C195-CDED-4390467E7014}"/>
                </a:ext>
              </a:extLst>
            </p:cNvPr>
            <p:cNvSpPr/>
            <p:nvPr/>
          </p:nvSpPr>
          <p:spPr>
            <a:xfrm>
              <a:off x="38100" y="38089"/>
              <a:ext cx="7391400" cy="701467"/>
            </a:xfrm>
            <a:prstGeom prst="rect">
              <a:avLst/>
            </a:prstGeom>
          </p:spPr>
          <p:style>
            <a:lnRef idx="0">
              <a:scrgbClr r="0" g="0" b="0"/>
            </a:lnRef>
            <a:fillRef idx="0">
              <a:scrgbClr r="0" g="0" b="0"/>
            </a:fillRef>
            <a:effectRef idx="0">
              <a:scrgbClr r="0" g="0" b="0"/>
            </a:effectRef>
            <a:fontRef idx="minor">
              <a:schemeClr val="lt1"/>
            </a:fontRef>
          </p:style>
          <p:txBody>
            <a:bodyPr tIns="91440" bIns="91440" spcCol="1270" anchor="ctr"/>
            <a:lstStyle/>
            <a:p>
              <a:pPr defTabSz="1066800">
                <a:lnSpc>
                  <a:spcPct val="90000"/>
                </a:lnSpc>
                <a:spcAft>
                  <a:spcPct val="35000"/>
                </a:spcAft>
                <a:defRPr/>
              </a:pPr>
              <a:endParaRPr lang="es-ES" sz="2000" b="1" dirty="0">
                <a:solidFill>
                  <a:srgbClr val="FF0000"/>
                </a:solidFill>
              </a:endParaRPr>
            </a:p>
          </p:txBody>
        </p:sp>
      </p:grpSp>
      <p:sp>
        <p:nvSpPr>
          <p:cNvPr id="8" name="2 Rectángulo">
            <a:extLst>
              <a:ext uri="{FF2B5EF4-FFF2-40B4-BE49-F238E27FC236}">
                <a16:creationId xmlns:a16="http://schemas.microsoft.com/office/drawing/2014/main" id="{864139D5-4D0C-1918-DBF8-F807C9CA312D}"/>
              </a:ext>
            </a:extLst>
          </p:cNvPr>
          <p:cNvSpPr>
            <a:spLocks noChangeArrowheads="1"/>
          </p:cNvSpPr>
          <p:nvPr/>
        </p:nvSpPr>
        <p:spPr bwMode="auto">
          <a:xfrm>
            <a:off x="1547813" y="347663"/>
            <a:ext cx="352532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D6EF2C"/>
              </a:buClr>
              <a:buChar char="&gt;"/>
              <a:defRPr sz="1400">
                <a:solidFill>
                  <a:srgbClr val="575757"/>
                </a:solidFill>
                <a:latin typeface="Arial" charset="0"/>
                <a:ea typeface="ＭＳ Ｐゴシック" pitchFamily="34" charset="-128"/>
              </a:defRPr>
            </a:lvl1pPr>
            <a:lvl2pPr marL="742950" indent="-285750" eaLnBrk="0" hangingPunct="0">
              <a:spcBef>
                <a:spcPct val="20000"/>
              </a:spcBef>
              <a:buChar char="–"/>
              <a:defRPr sz="1400">
                <a:solidFill>
                  <a:schemeClr val="tx1"/>
                </a:solidFill>
                <a:latin typeface="Arial" charset="0"/>
                <a:ea typeface="ＭＳ Ｐゴシック" pitchFamily="34" charset="-128"/>
              </a:defRPr>
            </a:lvl2pPr>
            <a:lvl3pPr marL="1143000" indent="-228600" eaLnBrk="0" hangingPunct="0">
              <a:spcBef>
                <a:spcPct val="20000"/>
              </a:spcBef>
              <a:buChar char="•"/>
              <a:defRPr sz="1400">
                <a:solidFill>
                  <a:schemeClr val="tx1"/>
                </a:solidFill>
                <a:latin typeface="Arial" charset="0"/>
                <a:ea typeface="ＭＳ Ｐゴシック" pitchFamily="34" charset="-128"/>
              </a:defRPr>
            </a:lvl3pPr>
            <a:lvl4pPr marL="1600200" indent="-228600" eaLnBrk="0" hangingPunct="0">
              <a:spcBef>
                <a:spcPct val="20000"/>
              </a:spcBef>
              <a:buChar char="–"/>
              <a:defRPr sz="1400">
                <a:solidFill>
                  <a:schemeClr val="tx1"/>
                </a:solidFill>
                <a:latin typeface="Arial" charset="0"/>
                <a:ea typeface="ＭＳ Ｐゴシック" pitchFamily="34" charset="-128"/>
              </a:defRPr>
            </a:lvl4pPr>
            <a:lvl5pPr marL="2057400" indent="-228600" eaLnBrk="0" hangingPunct="0">
              <a:spcBef>
                <a:spcPct val="20000"/>
              </a:spcBef>
              <a:buChar char="»"/>
              <a:defRPr sz="14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9pPr>
          </a:lstStyle>
          <a:p>
            <a:pPr eaLnBrk="1" hangingPunct="1">
              <a:spcBef>
                <a:spcPct val="0"/>
              </a:spcBef>
              <a:buClrTx/>
              <a:buFontTx/>
              <a:buNone/>
            </a:pPr>
            <a:r>
              <a:rPr lang="es-ES" altLang="es-ES" sz="2400" dirty="0">
                <a:solidFill>
                  <a:schemeClr val="tx1"/>
                </a:solidFill>
              </a:rPr>
              <a:t>Condicionalidad: BCAM </a:t>
            </a:r>
          </a:p>
        </p:txBody>
      </p:sp>
      <p:pic>
        <p:nvPicPr>
          <p:cNvPr id="12" name="Imagen 11">
            <a:extLst>
              <a:ext uri="{FF2B5EF4-FFF2-40B4-BE49-F238E27FC236}">
                <a16:creationId xmlns:a16="http://schemas.microsoft.com/office/drawing/2014/main" id="{F72D9BCD-7C2E-4F18-C321-E5D5A76159F8}"/>
              </a:ext>
            </a:extLst>
          </p:cNvPr>
          <p:cNvPicPr>
            <a:picLocks noChangeAspect="1"/>
          </p:cNvPicPr>
          <p:nvPr/>
        </p:nvPicPr>
        <p:blipFill rotWithShape="1">
          <a:blip r:embed="rId6"/>
          <a:srcRect l="23312" t="10459" r="27162" b="10459"/>
          <a:stretch/>
        </p:blipFill>
        <p:spPr>
          <a:xfrm>
            <a:off x="2627784" y="1104451"/>
            <a:ext cx="6018675" cy="5405886"/>
          </a:xfrm>
          <a:prstGeom prst="rect">
            <a:avLst/>
          </a:prstGeom>
        </p:spPr>
      </p:pic>
      <p:sp>
        <p:nvSpPr>
          <p:cNvPr id="10" name="Botón de acción: ir hacia delante o siguiente 9">
            <a:hlinkClick r:id="" action="ppaction://hlinkshowjump?jump=nextslide" highlightClick="1"/>
            <a:extLst>
              <a:ext uri="{FF2B5EF4-FFF2-40B4-BE49-F238E27FC236}">
                <a16:creationId xmlns:a16="http://schemas.microsoft.com/office/drawing/2014/main" id="{E19A9895-1F99-E534-BEF0-939574798727}"/>
              </a:ext>
            </a:extLst>
          </p:cNvPr>
          <p:cNvSpPr/>
          <p:nvPr/>
        </p:nvSpPr>
        <p:spPr>
          <a:xfrm>
            <a:off x="793889" y="5103331"/>
            <a:ext cx="389050" cy="389071"/>
          </a:xfrm>
          <a:prstGeom prst="actionButtonForwardNex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nvGrpSpPr>
          <p:cNvPr id="13" name="Grupo 12">
            <a:extLst>
              <a:ext uri="{FF2B5EF4-FFF2-40B4-BE49-F238E27FC236}">
                <a16:creationId xmlns:a16="http://schemas.microsoft.com/office/drawing/2014/main" id="{AB51449C-D42F-E9AF-5B8D-27ECF93374AD}"/>
              </a:ext>
            </a:extLst>
          </p:cNvPr>
          <p:cNvGrpSpPr/>
          <p:nvPr/>
        </p:nvGrpSpPr>
        <p:grpSpPr>
          <a:xfrm>
            <a:off x="1310345" y="5093462"/>
            <a:ext cx="485800" cy="389071"/>
            <a:chOff x="8238601" y="6136273"/>
            <a:chExt cx="485800" cy="389071"/>
          </a:xfrm>
        </p:grpSpPr>
        <p:sp>
          <p:nvSpPr>
            <p:cNvPr id="15" name="Botón de acción: ir hacia delante o siguiente 14">
              <a:hlinkClick r:id="" action="ppaction://hlinkshowjump?jump=nextslide" highlightClick="1"/>
              <a:extLst>
                <a:ext uri="{FF2B5EF4-FFF2-40B4-BE49-F238E27FC236}">
                  <a16:creationId xmlns:a16="http://schemas.microsoft.com/office/drawing/2014/main" id="{E4BBB68F-D6B1-40C4-5040-0FA3BA64C7E5}"/>
                </a:ext>
              </a:extLst>
            </p:cNvPr>
            <p:cNvSpPr/>
            <p:nvPr/>
          </p:nvSpPr>
          <p:spPr>
            <a:xfrm>
              <a:off x="8244408" y="6136273"/>
              <a:ext cx="389050" cy="389071"/>
            </a:xfrm>
            <a:prstGeom prst="actionButtonForwardNex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s-ES" dirty="0"/>
            </a:p>
          </p:txBody>
        </p:sp>
        <p:sp>
          <p:nvSpPr>
            <p:cNvPr id="16" name="CuadroTexto 15">
              <a:hlinkClick r:id="" action="ppaction://noaction"/>
              <a:extLst>
                <a:ext uri="{FF2B5EF4-FFF2-40B4-BE49-F238E27FC236}">
                  <a16:creationId xmlns:a16="http://schemas.microsoft.com/office/drawing/2014/main" id="{C50A7843-1F1C-AD60-B33C-21A90A95F23F}"/>
                </a:ext>
              </a:extLst>
            </p:cNvPr>
            <p:cNvSpPr txBox="1"/>
            <p:nvPr/>
          </p:nvSpPr>
          <p:spPr>
            <a:xfrm>
              <a:off x="8238601" y="6136273"/>
              <a:ext cx="485800" cy="369332"/>
            </a:xfrm>
            <a:prstGeom prst="rect">
              <a:avLst/>
            </a:prstGeom>
            <a:noFill/>
          </p:spPr>
          <p:txBody>
            <a:bodyPr wrap="square">
              <a:spAutoFit/>
            </a:bodyPr>
            <a:lstStyle/>
            <a:p>
              <a:r>
                <a:rPr lang="es-ES" dirty="0">
                  <a:hlinkClick r:id="rId7" action="ppaction://hlinksldjump"/>
                </a:rPr>
                <a:t>P4</a:t>
              </a:r>
              <a:endParaRPr lang="es-ES" dirty="0"/>
            </a:p>
          </p:txBody>
        </p:sp>
      </p:grpSp>
      <p:sp>
        <p:nvSpPr>
          <p:cNvPr id="19" name="Botón de acción: ir hacia delante o siguiente 18">
            <a:hlinkClick r:id="" action="ppaction://hlinkshowjump?jump=nextslide" highlightClick="1"/>
            <a:extLst>
              <a:ext uri="{FF2B5EF4-FFF2-40B4-BE49-F238E27FC236}">
                <a16:creationId xmlns:a16="http://schemas.microsoft.com/office/drawing/2014/main" id="{0C052E23-3738-76CC-F6AA-35B82BFFB1AD}"/>
              </a:ext>
            </a:extLst>
          </p:cNvPr>
          <p:cNvSpPr/>
          <p:nvPr/>
        </p:nvSpPr>
        <p:spPr>
          <a:xfrm>
            <a:off x="789049" y="5073723"/>
            <a:ext cx="389050" cy="389071"/>
          </a:xfrm>
          <a:prstGeom prst="actionButtonForwardNex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s-ES" dirty="0"/>
          </a:p>
        </p:txBody>
      </p:sp>
      <p:sp>
        <p:nvSpPr>
          <p:cNvPr id="20" name="CuadroTexto 19">
            <a:hlinkClick r:id="rId8" action="ppaction://hlinksldjump"/>
            <a:extLst>
              <a:ext uri="{FF2B5EF4-FFF2-40B4-BE49-F238E27FC236}">
                <a16:creationId xmlns:a16="http://schemas.microsoft.com/office/drawing/2014/main" id="{2235DA7D-73B6-44B4-42E4-0393FCBB50E6}"/>
              </a:ext>
            </a:extLst>
          </p:cNvPr>
          <p:cNvSpPr txBox="1"/>
          <p:nvPr/>
        </p:nvSpPr>
        <p:spPr>
          <a:xfrm>
            <a:off x="789049" y="5113201"/>
            <a:ext cx="432048" cy="369332"/>
          </a:xfrm>
          <a:prstGeom prst="rect">
            <a:avLst/>
          </a:prstGeom>
          <a:noFill/>
        </p:spPr>
        <p:txBody>
          <a:bodyPr wrap="square" rtlCol="0">
            <a:spAutoFit/>
          </a:bodyPr>
          <a:lstStyle/>
          <a:p>
            <a:r>
              <a:rPr lang="es-ES" dirty="0"/>
              <a:t>P3</a:t>
            </a:r>
          </a:p>
        </p:txBody>
      </p:sp>
    </p:spTree>
    <p:extLst>
      <p:ext uri="{BB962C8B-B14F-4D97-AF65-F5344CB8AC3E}">
        <p14:creationId xmlns:p14="http://schemas.microsoft.com/office/powerpoint/2010/main" val="83529455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t="265" r="75500"/>
          <a:stretch/>
        </p:blipFill>
        <p:spPr bwMode="auto">
          <a:xfrm>
            <a:off x="395536" y="1340768"/>
            <a:ext cx="2016224" cy="43175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3 Imagen">
            <a:extLst>
              <a:ext uri="{FF2B5EF4-FFF2-40B4-BE49-F238E27FC236}">
                <a16:creationId xmlns:a16="http://schemas.microsoft.com/office/drawing/2014/main" id="{E80A4F76-70C8-3D46-80D1-9EBC6C36DBF9}"/>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510542" y="5949280"/>
            <a:ext cx="1572892" cy="496636"/>
          </a:xfrm>
          <a:prstGeom prst="rect">
            <a:avLst/>
          </a:prstGeom>
        </p:spPr>
      </p:pic>
      <p:pic>
        <p:nvPicPr>
          <p:cNvPr id="4" name="Picture 3">
            <a:extLst>
              <a:ext uri="{FF2B5EF4-FFF2-40B4-BE49-F238E27FC236}">
                <a16:creationId xmlns:a16="http://schemas.microsoft.com/office/drawing/2014/main" id="{14D64158-3BCC-279F-C3C2-683AB3C17BC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88634" y="1049338"/>
            <a:ext cx="542925" cy="514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5" name="2 Grupo">
            <a:extLst>
              <a:ext uri="{FF2B5EF4-FFF2-40B4-BE49-F238E27FC236}">
                <a16:creationId xmlns:a16="http://schemas.microsoft.com/office/drawing/2014/main" id="{CB6BD37E-C696-CAD3-3AC7-14A8594C5D7B}"/>
              </a:ext>
            </a:extLst>
          </p:cNvPr>
          <p:cNvGrpSpPr>
            <a:grpSpLocks/>
          </p:cNvGrpSpPr>
          <p:nvPr/>
        </p:nvGrpSpPr>
        <p:grpSpPr bwMode="auto">
          <a:xfrm>
            <a:off x="1258888" y="188913"/>
            <a:ext cx="4033192" cy="777875"/>
            <a:chOff x="0" y="0"/>
            <a:chExt cx="7467600" cy="777644"/>
          </a:xfrm>
        </p:grpSpPr>
        <p:sp>
          <p:nvSpPr>
            <p:cNvPr id="6" name="4 Rectángulo redondeado">
              <a:extLst>
                <a:ext uri="{FF2B5EF4-FFF2-40B4-BE49-F238E27FC236}">
                  <a16:creationId xmlns:a16="http://schemas.microsoft.com/office/drawing/2014/main" id="{B301F851-1AEE-7539-8FA7-84EAA7BBCC39}"/>
                </a:ext>
              </a:extLst>
            </p:cNvPr>
            <p:cNvSpPr/>
            <p:nvPr/>
          </p:nvSpPr>
          <p:spPr>
            <a:xfrm>
              <a:off x="0" y="0"/>
              <a:ext cx="7467600" cy="777644"/>
            </a:xfrm>
            <a:prstGeom prst="roundRect">
              <a:avLst/>
            </a:prstGeom>
            <a:solidFill>
              <a:srgbClr val="BED6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7" name="5 Rectángulo">
              <a:extLst>
                <a:ext uri="{FF2B5EF4-FFF2-40B4-BE49-F238E27FC236}">
                  <a16:creationId xmlns:a16="http://schemas.microsoft.com/office/drawing/2014/main" id="{3A5ECC7D-6D5B-C195-CDED-4390467E7014}"/>
                </a:ext>
              </a:extLst>
            </p:cNvPr>
            <p:cNvSpPr/>
            <p:nvPr/>
          </p:nvSpPr>
          <p:spPr>
            <a:xfrm>
              <a:off x="38100" y="38089"/>
              <a:ext cx="7391400" cy="701467"/>
            </a:xfrm>
            <a:prstGeom prst="rect">
              <a:avLst/>
            </a:prstGeom>
          </p:spPr>
          <p:style>
            <a:lnRef idx="0">
              <a:scrgbClr r="0" g="0" b="0"/>
            </a:lnRef>
            <a:fillRef idx="0">
              <a:scrgbClr r="0" g="0" b="0"/>
            </a:fillRef>
            <a:effectRef idx="0">
              <a:scrgbClr r="0" g="0" b="0"/>
            </a:effectRef>
            <a:fontRef idx="minor">
              <a:schemeClr val="lt1"/>
            </a:fontRef>
          </p:style>
          <p:txBody>
            <a:bodyPr tIns="91440" bIns="91440" spcCol="1270" anchor="ctr"/>
            <a:lstStyle/>
            <a:p>
              <a:pPr defTabSz="1066800">
                <a:lnSpc>
                  <a:spcPct val="90000"/>
                </a:lnSpc>
                <a:spcAft>
                  <a:spcPct val="35000"/>
                </a:spcAft>
                <a:defRPr/>
              </a:pPr>
              <a:endParaRPr lang="es-ES" sz="2000" b="1" dirty="0">
                <a:solidFill>
                  <a:srgbClr val="FF0000"/>
                </a:solidFill>
              </a:endParaRPr>
            </a:p>
          </p:txBody>
        </p:sp>
      </p:grpSp>
      <p:sp>
        <p:nvSpPr>
          <p:cNvPr id="8" name="2 Rectángulo">
            <a:extLst>
              <a:ext uri="{FF2B5EF4-FFF2-40B4-BE49-F238E27FC236}">
                <a16:creationId xmlns:a16="http://schemas.microsoft.com/office/drawing/2014/main" id="{864139D5-4D0C-1918-DBF8-F807C9CA312D}"/>
              </a:ext>
            </a:extLst>
          </p:cNvPr>
          <p:cNvSpPr>
            <a:spLocks noChangeArrowheads="1"/>
          </p:cNvSpPr>
          <p:nvPr/>
        </p:nvSpPr>
        <p:spPr bwMode="auto">
          <a:xfrm>
            <a:off x="1547813" y="347663"/>
            <a:ext cx="352532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D6EF2C"/>
              </a:buClr>
              <a:buChar char="&gt;"/>
              <a:defRPr sz="1400">
                <a:solidFill>
                  <a:srgbClr val="575757"/>
                </a:solidFill>
                <a:latin typeface="Arial" charset="0"/>
                <a:ea typeface="ＭＳ Ｐゴシック" pitchFamily="34" charset="-128"/>
              </a:defRPr>
            </a:lvl1pPr>
            <a:lvl2pPr marL="742950" indent="-285750" eaLnBrk="0" hangingPunct="0">
              <a:spcBef>
                <a:spcPct val="20000"/>
              </a:spcBef>
              <a:buChar char="–"/>
              <a:defRPr sz="1400">
                <a:solidFill>
                  <a:schemeClr val="tx1"/>
                </a:solidFill>
                <a:latin typeface="Arial" charset="0"/>
                <a:ea typeface="ＭＳ Ｐゴシック" pitchFamily="34" charset="-128"/>
              </a:defRPr>
            </a:lvl2pPr>
            <a:lvl3pPr marL="1143000" indent="-228600" eaLnBrk="0" hangingPunct="0">
              <a:spcBef>
                <a:spcPct val="20000"/>
              </a:spcBef>
              <a:buChar char="•"/>
              <a:defRPr sz="1400">
                <a:solidFill>
                  <a:schemeClr val="tx1"/>
                </a:solidFill>
                <a:latin typeface="Arial" charset="0"/>
                <a:ea typeface="ＭＳ Ｐゴシック" pitchFamily="34" charset="-128"/>
              </a:defRPr>
            </a:lvl3pPr>
            <a:lvl4pPr marL="1600200" indent="-228600" eaLnBrk="0" hangingPunct="0">
              <a:spcBef>
                <a:spcPct val="20000"/>
              </a:spcBef>
              <a:buChar char="–"/>
              <a:defRPr sz="1400">
                <a:solidFill>
                  <a:schemeClr val="tx1"/>
                </a:solidFill>
                <a:latin typeface="Arial" charset="0"/>
                <a:ea typeface="ＭＳ Ｐゴシック" pitchFamily="34" charset="-128"/>
              </a:defRPr>
            </a:lvl4pPr>
            <a:lvl5pPr marL="2057400" indent="-228600" eaLnBrk="0" hangingPunct="0">
              <a:spcBef>
                <a:spcPct val="20000"/>
              </a:spcBef>
              <a:buChar char="»"/>
              <a:defRPr sz="14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9pPr>
          </a:lstStyle>
          <a:p>
            <a:pPr eaLnBrk="1" hangingPunct="1">
              <a:spcBef>
                <a:spcPct val="0"/>
              </a:spcBef>
              <a:buClrTx/>
              <a:buFontTx/>
              <a:buNone/>
            </a:pPr>
            <a:r>
              <a:rPr lang="es-ES" altLang="es-ES" sz="2400" dirty="0">
                <a:solidFill>
                  <a:schemeClr val="tx1"/>
                </a:solidFill>
              </a:rPr>
              <a:t>Condicionalidad: BCAM </a:t>
            </a:r>
          </a:p>
        </p:txBody>
      </p:sp>
      <p:sp>
        <p:nvSpPr>
          <p:cNvPr id="13" name="2 Marcador de contenido">
            <a:extLst>
              <a:ext uri="{FF2B5EF4-FFF2-40B4-BE49-F238E27FC236}">
                <a16:creationId xmlns:a16="http://schemas.microsoft.com/office/drawing/2014/main" id="{462316DC-2B11-336C-7948-6F341AF5864C}"/>
              </a:ext>
            </a:extLst>
          </p:cNvPr>
          <p:cNvSpPr txBox="1">
            <a:spLocks/>
          </p:cNvSpPr>
          <p:nvPr/>
        </p:nvSpPr>
        <p:spPr>
          <a:xfrm>
            <a:off x="1979712" y="1362472"/>
            <a:ext cx="6984776" cy="5083444"/>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457200" lvl="1" indent="0" algn="ctr">
              <a:buNone/>
            </a:pPr>
            <a:r>
              <a:rPr lang="es-ES" sz="2400" b="1" dirty="0">
                <a:solidFill>
                  <a:srgbClr val="FF0000"/>
                </a:solidFill>
              </a:rPr>
              <a:t>ROTACIÓN CON CULTIVOS SECUNDARIOS</a:t>
            </a:r>
          </a:p>
          <a:p>
            <a:pPr marL="457200" lvl="1" indent="0" algn="ctr">
              <a:buNone/>
            </a:pPr>
            <a:endParaRPr lang="es-ES" sz="1200" b="1" dirty="0">
              <a:solidFill>
                <a:srgbClr val="FF0000"/>
              </a:solidFill>
            </a:endParaRPr>
          </a:p>
          <a:p>
            <a:pPr lvl="1">
              <a:spcBef>
                <a:spcPts val="0"/>
              </a:spcBef>
              <a:spcAft>
                <a:spcPts val="600"/>
              </a:spcAft>
            </a:pPr>
            <a:r>
              <a:rPr lang="es-ES" sz="2000" dirty="0"/>
              <a:t>Ejemplo: guisante y maíz en el mismo año</a:t>
            </a:r>
          </a:p>
          <a:p>
            <a:pPr lvl="1">
              <a:spcBef>
                <a:spcPts val="0"/>
              </a:spcBef>
              <a:spcAft>
                <a:spcPts val="600"/>
              </a:spcAft>
            </a:pPr>
            <a:r>
              <a:rPr lang="es-ES" sz="2000" dirty="0">
                <a:solidFill>
                  <a:srgbClr val="FF0000"/>
                </a:solidFill>
              </a:rPr>
              <a:t>Supuesto 2: SÍ se </a:t>
            </a:r>
            <a:r>
              <a:rPr lang="es-ES" sz="2000" dirty="0" err="1">
                <a:solidFill>
                  <a:srgbClr val="FF0000"/>
                </a:solidFill>
              </a:rPr>
              <a:t>acoíó</a:t>
            </a:r>
            <a:r>
              <a:rPr lang="es-ES" sz="2000" dirty="0">
                <a:solidFill>
                  <a:srgbClr val="FF0000"/>
                </a:solidFill>
              </a:rPr>
              <a:t> a P3 o P4 en 2023</a:t>
            </a:r>
          </a:p>
          <a:p>
            <a:pPr lvl="1">
              <a:spcBef>
                <a:spcPts val="0"/>
              </a:spcBef>
              <a:spcAft>
                <a:spcPts val="600"/>
              </a:spcAft>
            </a:pPr>
            <a:r>
              <a:rPr lang="es-ES" sz="2000" dirty="0"/>
              <a:t>No se pudo acoger a la excepción de no rotar en 2023, por lo que los años a tener en cuenta para ver si ha rotado (de alguna manera, con </a:t>
            </a:r>
            <a:r>
              <a:rPr lang="es-ES" sz="2000" dirty="0" err="1"/>
              <a:t>ppal</a:t>
            </a:r>
            <a:r>
              <a:rPr lang="es-ES" sz="2000" dirty="0"/>
              <a:t> o </a:t>
            </a:r>
            <a:r>
              <a:rPr lang="es-ES" sz="2000" dirty="0" err="1"/>
              <a:t>ppal+secundario</a:t>
            </a:r>
            <a:r>
              <a:rPr lang="es-ES" sz="2000" dirty="0"/>
              <a:t>) serán 2022, 2023 y 2024</a:t>
            </a:r>
          </a:p>
          <a:p>
            <a:pPr lvl="1">
              <a:spcBef>
                <a:spcPts val="0"/>
              </a:spcBef>
              <a:spcAft>
                <a:spcPts val="600"/>
              </a:spcAft>
            </a:pPr>
            <a:endParaRPr lang="es-ES" sz="2000" dirty="0"/>
          </a:p>
        </p:txBody>
      </p:sp>
      <p:sp>
        <p:nvSpPr>
          <p:cNvPr id="10" name="Botón de acción: ir hacia delante o siguiente 9">
            <a:hlinkClick r:id="" action="ppaction://hlinkshowjump?jump=nextslide" highlightClick="1"/>
            <a:extLst>
              <a:ext uri="{FF2B5EF4-FFF2-40B4-BE49-F238E27FC236}">
                <a16:creationId xmlns:a16="http://schemas.microsoft.com/office/drawing/2014/main" id="{6302646E-887C-0A93-8115-5693CECF9652}"/>
              </a:ext>
            </a:extLst>
          </p:cNvPr>
          <p:cNvSpPr/>
          <p:nvPr/>
        </p:nvSpPr>
        <p:spPr>
          <a:xfrm>
            <a:off x="793889" y="5103331"/>
            <a:ext cx="389050" cy="389071"/>
          </a:xfrm>
          <a:prstGeom prst="actionButtonForwardNex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nvGrpSpPr>
          <p:cNvPr id="12" name="Grupo 11">
            <a:extLst>
              <a:ext uri="{FF2B5EF4-FFF2-40B4-BE49-F238E27FC236}">
                <a16:creationId xmlns:a16="http://schemas.microsoft.com/office/drawing/2014/main" id="{ED9F48E0-2F70-B4C7-61F4-9B5E8DB8FED8}"/>
              </a:ext>
            </a:extLst>
          </p:cNvPr>
          <p:cNvGrpSpPr/>
          <p:nvPr/>
        </p:nvGrpSpPr>
        <p:grpSpPr>
          <a:xfrm>
            <a:off x="1310345" y="5093462"/>
            <a:ext cx="485800" cy="389071"/>
            <a:chOff x="8238601" y="6136273"/>
            <a:chExt cx="485800" cy="389071"/>
          </a:xfrm>
        </p:grpSpPr>
        <p:sp>
          <p:nvSpPr>
            <p:cNvPr id="15" name="Botón de acción: ir hacia delante o siguiente 14">
              <a:hlinkClick r:id="" action="ppaction://hlinkshowjump?jump=nextslide" highlightClick="1"/>
              <a:extLst>
                <a:ext uri="{FF2B5EF4-FFF2-40B4-BE49-F238E27FC236}">
                  <a16:creationId xmlns:a16="http://schemas.microsoft.com/office/drawing/2014/main" id="{0A9164CC-5523-AFDF-64EB-4CF8327A77AD}"/>
                </a:ext>
              </a:extLst>
            </p:cNvPr>
            <p:cNvSpPr/>
            <p:nvPr/>
          </p:nvSpPr>
          <p:spPr>
            <a:xfrm>
              <a:off x="8244408" y="6136273"/>
              <a:ext cx="389050" cy="389071"/>
            </a:xfrm>
            <a:prstGeom prst="actionButtonForwardNex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s-ES" dirty="0"/>
            </a:p>
          </p:txBody>
        </p:sp>
        <p:sp>
          <p:nvSpPr>
            <p:cNvPr id="16" name="CuadroTexto 15">
              <a:hlinkClick r:id="" action="ppaction://noaction"/>
              <a:extLst>
                <a:ext uri="{FF2B5EF4-FFF2-40B4-BE49-F238E27FC236}">
                  <a16:creationId xmlns:a16="http://schemas.microsoft.com/office/drawing/2014/main" id="{11F0223A-9A01-0B10-32F2-61E6984B9594}"/>
                </a:ext>
              </a:extLst>
            </p:cNvPr>
            <p:cNvSpPr txBox="1"/>
            <p:nvPr/>
          </p:nvSpPr>
          <p:spPr>
            <a:xfrm>
              <a:off x="8238601" y="6136273"/>
              <a:ext cx="485800" cy="369332"/>
            </a:xfrm>
            <a:prstGeom prst="rect">
              <a:avLst/>
            </a:prstGeom>
            <a:noFill/>
          </p:spPr>
          <p:txBody>
            <a:bodyPr wrap="square">
              <a:spAutoFit/>
            </a:bodyPr>
            <a:lstStyle/>
            <a:p>
              <a:r>
                <a:rPr lang="es-ES" dirty="0">
                  <a:hlinkClick r:id="rId6" action="ppaction://hlinksldjump"/>
                </a:rPr>
                <a:t>P4</a:t>
              </a:r>
              <a:endParaRPr lang="es-ES" dirty="0"/>
            </a:p>
          </p:txBody>
        </p:sp>
      </p:grpSp>
      <p:sp>
        <p:nvSpPr>
          <p:cNvPr id="19" name="Botón de acción: ir hacia delante o siguiente 18">
            <a:hlinkClick r:id="" action="ppaction://hlinkshowjump?jump=nextslide" highlightClick="1"/>
            <a:extLst>
              <a:ext uri="{FF2B5EF4-FFF2-40B4-BE49-F238E27FC236}">
                <a16:creationId xmlns:a16="http://schemas.microsoft.com/office/drawing/2014/main" id="{BC7B8899-E366-74E6-3D71-8D53C10EAD61}"/>
              </a:ext>
            </a:extLst>
          </p:cNvPr>
          <p:cNvSpPr/>
          <p:nvPr/>
        </p:nvSpPr>
        <p:spPr>
          <a:xfrm>
            <a:off x="789049" y="5073723"/>
            <a:ext cx="389050" cy="389071"/>
          </a:xfrm>
          <a:prstGeom prst="actionButtonForwardNex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s-ES" dirty="0"/>
          </a:p>
        </p:txBody>
      </p:sp>
      <p:sp>
        <p:nvSpPr>
          <p:cNvPr id="20" name="CuadroTexto 19">
            <a:hlinkClick r:id="rId7" action="ppaction://hlinksldjump"/>
            <a:extLst>
              <a:ext uri="{FF2B5EF4-FFF2-40B4-BE49-F238E27FC236}">
                <a16:creationId xmlns:a16="http://schemas.microsoft.com/office/drawing/2014/main" id="{5672E761-4848-0416-C75F-79C100CC09C3}"/>
              </a:ext>
            </a:extLst>
          </p:cNvPr>
          <p:cNvSpPr txBox="1"/>
          <p:nvPr/>
        </p:nvSpPr>
        <p:spPr>
          <a:xfrm>
            <a:off x="789049" y="5113201"/>
            <a:ext cx="432048" cy="369332"/>
          </a:xfrm>
          <a:prstGeom prst="rect">
            <a:avLst/>
          </a:prstGeom>
          <a:noFill/>
        </p:spPr>
        <p:txBody>
          <a:bodyPr wrap="square" rtlCol="0">
            <a:spAutoFit/>
          </a:bodyPr>
          <a:lstStyle/>
          <a:p>
            <a:r>
              <a:rPr lang="es-ES" dirty="0"/>
              <a:t>P3</a:t>
            </a:r>
          </a:p>
        </p:txBody>
      </p:sp>
    </p:spTree>
    <p:extLst>
      <p:ext uri="{BB962C8B-B14F-4D97-AF65-F5344CB8AC3E}">
        <p14:creationId xmlns:p14="http://schemas.microsoft.com/office/powerpoint/2010/main" val="417117868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t="265" r="75500"/>
          <a:stretch/>
        </p:blipFill>
        <p:spPr bwMode="auto">
          <a:xfrm>
            <a:off x="395536" y="1340768"/>
            <a:ext cx="2016224" cy="43175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3 Imagen">
            <a:extLst>
              <a:ext uri="{FF2B5EF4-FFF2-40B4-BE49-F238E27FC236}">
                <a16:creationId xmlns:a16="http://schemas.microsoft.com/office/drawing/2014/main" id="{E80A4F76-70C8-3D46-80D1-9EBC6C36DBF9}"/>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510542" y="5949280"/>
            <a:ext cx="1572892" cy="496636"/>
          </a:xfrm>
          <a:prstGeom prst="rect">
            <a:avLst/>
          </a:prstGeom>
        </p:spPr>
      </p:pic>
      <p:pic>
        <p:nvPicPr>
          <p:cNvPr id="4" name="Picture 3">
            <a:extLst>
              <a:ext uri="{FF2B5EF4-FFF2-40B4-BE49-F238E27FC236}">
                <a16:creationId xmlns:a16="http://schemas.microsoft.com/office/drawing/2014/main" id="{14D64158-3BCC-279F-C3C2-683AB3C17BC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88634" y="1049338"/>
            <a:ext cx="542925" cy="514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5" name="2 Grupo">
            <a:extLst>
              <a:ext uri="{FF2B5EF4-FFF2-40B4-BE49-F238E27FC236}">
                <a16:creationId xmlns:a16="http://schemas.microsoft.com/office/drawing/2014/main" id="{CB6BD37E-C696-CAD3-3AC7-14A8594C5D7B}"/>
              </a:ext>
            </a:extLst>
          </p:cNvPr>
          <p:cNvGrpSpPr>
            <a:grpSpLocks/>
          </p:cNvGrpSpPr>
          <p:nvPr/>
        </p:nvGrpSpPr>
        <p:grpSpPr bwMode="auto">
          <a:xfrm>
            <a:off x="1258888" y="188913"/>
            <a:ext cx="4033192" cy="777875"/>
            <a:chOff x="0" y="0"/>
            <a:chExt cx="7467600" cy="777644"/>
          </a:xfrm>
        </p:grpSpPr>
        <p:sp>
          <p:nvSpPr>
            <p:cNvPr id="6" name="4 Rectángulo redondeado">
              <a:extLst>
                <a:ext uri="{FF2B5EF4-FFF2-40B4-BE49-F238E27FC236}">
                  <a16:creationId xmlns:a16="http://schemas.microsoft.com/office/drawing/2014/main" id="{B301F851-1AEE-7539-8FA7-84EAA7BBCC39}"/>
                </a:ext>
              </a:extLst>
            </p:cNvPr>
            <p:cNvSpPr/>
            <p:nvPr/>
          </p:nvSpPr>
          <p:spPr>
            <a:xfrm>
              <a:off x="0" y="0"/>
              <a:ext cx="7467600" cy="777644"/>
            </a:xfrm>
            <a:prstGeom prst="roundRect">
              <a:avLst/>
            </a:prstGeom>
            <a:solidFill>
              <a:srgbClr val="BED6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7" name="5 Rectángulo">
              <a:extLst>
                <a:ext uri="{FF2B5EF4-FFF2-40B4-BE49-F238E27FC236}">
                  <a16:creationId xmlns:a16="http://schemas.microsoft.com/office/drawing/2014/main" id="{3A5ECC7D-6D5B-C195-CDED-4390467E7014}"/>
                </a:ext>
              </a:extLst>
            </p:cNvPr>
            <p:cNvSpPr/>
            <p:nvPr/>
          </p:nvSpPr>
          <p:spPr>
            <a:xfrm>
              <a:off x="38100" y="38089"/>
              <a:ext cx="7391400" cy="701467"/>
            </a:xfrm>
            <a:prstGeom prst="rect">
              <a:avLst/>
            </a:prstGeom>
          </p:spPr>
          <p:style>
            <a:lnRef idx="0">
              <a:scrgbClr r="0" g="0" b="0"/>
            </a:lnRef>
            <a:fillRef idx="0">
              <a:scrgbClr r="0" g="0" b="0"/>
            </a:fillRef>
            <a:effectRef idx="0">
              <a:scrgbClr r="0" g="0" b="0"/>
            </a:effectRef>
            <a:fontRef idx="minor">
              <a:schemeClr val="lt1"/>
            </a:fontRef>
          </p:style>
          <p:txBody>
            <a:bodyPr tIns="91440" bIns="91440" spcCol="1270" anchor="ctr"/>
            <a:lstStyle/>
            <a:p>
              <a:pPr defTabSz="1066800">
                <a:lnSpc>
                  <a:spcPct val="90000"/>
                </a:lnSpc>
                <a:spcAft>
                  <a:spcPct val="35000"/>
                </a:spcAft>
                <a:defRPr/>
              </a:pPr>
              <a:endParaRPr lang="es-ES" sz="2000" b="1" dirty="0">
                <a:solidFill>
                  <a:srgbClr val="FF0000"/>
                </a:solidFill>
              </a:endParaRPr>
            </a:p>
          </p:txBody>
        </p:sp>
      </p:grpSp>
      <p:sp>
        <p:nvSpPr>
          <p:cNvPr id="8" name="2 Rectángulo">
            <a:extLst>
              <a:ext uri="{FF2B5EF4-FFF2-40B4-BE49-F238E27FC236}">
                <a16:creationId xmlns:a16="http://schemas.microsoft.com/office/drawing/2014/main" id="{864139D5-4D0C-1918-DBF8-F807C9CA312D}"/>
              </a:ext>
            </a:extLst>
          </p:cNvPr>
          <p:cNvSpPr>
            <a:spLocks noChangeArrowheads="1"/>
          </p:cNvSpPr>
          <p:nvPr/>
        </p:nvSpPr>
        <p:spPr bwMode="auto">
          <a:xfrm>
            <a:off x="1547813" y="347663"/>
            <a:ext cx="352532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D6EF2C"/>
              </a:buClr>
              <a:buChar char="&gt;"/>
              <a:defRPr sz="1400">
                <a:solidFill>
                  <a:srgbClr val="575757"/>
                </a:solidFill>
                <a:latin typeface="Arial" charset="0"/>
                <a:ea typeface="ＭＳ Ｐゴシック" pitchFamily="34" charset="-128"/>
              </a:defRPr>
            </a:lvl1pPr>
            <a:lvl2pPr marL="742950" indent="-285750" eaLnBrk="0" hangingPunct="0">
              <a:spcBef>
                <a:spcPct val="20000"/>
              </a:spcBef>
              <a:buChar char="–"/>
              <a:defRPr sz="1400">
                <a:solidFill>
                  <a:schemeClr val="tx1"/>
                </a:solidFill>
                <a:latin typeface="Arial" charset="0"/>
                <a:ea typeface="ＭＳ Ｐゴシック" pitchFamily="34" charset="-128"/>
              </a:defRPr>
            </a:lvl2pPr>
            <a:lvl3pPr marL="1143000" indent="-228600" eaLnBrk="0" hangingPunct="0">
              <a:spcBef>
                <a:spcPct val="20000"/>
              </a:spcBef>
              <a:buChar char="•"/>
              <a:defRPr sz="1400">
                <a:solidFill>
                  <a:schemeClr val="tx1"/>
                </a:solidFill>
                <a:latin typeface="Arial" charset="0"/>
                <a:ea typeface="ＭＳ Ｐゴシック" pitchFamily="34" charset="-128"/>
              </a:defRPr>
            </a:lvl3pPr>
            <a:lvl4pPr marL="1600200" indent="-228600" eaLnBrk="0" hangingPunct="0">
              <a:spcBef>
                <a:spcPct val="20000"/>
              </a:spcBef>
              <a:buChar char="–"/>
              <a:defRPr sz="1400">
                <a:solidFill>
                  <a:schemeClr val="tx1"/>
                </a:solidFill>
                <a:latin typeface="Arial" charset="0"/>
                <a:ea typeface="ＭＳ Ｐゴシック" pitchFamily="34" charset="-128"/>
              </a:defRPr>
            </a:lvl4pPr>
            <a:lvl5pPr marL="2057400" indent="-228600" eaLnBrk="0" hangingPunct="0">
              <a:spcBef>
                <a:spcPct val="20000"/>
              </a:spcBef>
              <a:buChar char="»"/>
              <a:defRPr sz="14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9pPr>
          </a:lstStyle>
          <a:p>
            <a:pPr eaLnBrk="1" hangingPunct="1">
              <a:spcBef>
                <a:spcPct val="0"/>
              </a:spcBef>
              <a:buClrTx/>
              <a:buFontTx/>
              <a:buNone/>
            </a:pPr>
            <a:r>
              <a:rPr lang="es-ES" altLang="es-ES" sz="2400" dirty="0">
                <a:solidFill>
                  <a:schemeClr val="tx1"/>
                </a:solidFill>
              </a:rPr>
              <a:t>Condicionalidad: BCAM </a:t>
            </a:r>
          </a:p>
        </p:txBody>
      </p:sp>
      <p:pic>
        <p:nvPicPr>
          <p:cNvPr id="13" name="Imagen 12">
            <a:extLst>
              <a:ext uri="{FF2B5EF4-FFF2-40B4-BE49-F238E27FC236}">
                <a16:creationId xmlns:a16="http://schemas.microsoft.com/office/drawing/2014/main" id="{826BD8D2-2DB8-06B4-CE55-6F105000FD7A}"/>
              </a:ext>
            </a:extLst>
          </p:cNvPr>
          <p:cNvPicPr>
            <a:picLocks noChangeAspect="1"/>
          </p:cNvPicPr>
          <p:nvPr/>
        </p:nvPicPr>
        <p:blipFill rotWithShape="1">
          <a:blip r:embed="rId6"/>
          <a:srcRect l="23056" t="12708" r="26296" b="10583"/>
          <a:stretch/>
        </p:blipFill>
        <p:spPr>
          <a:xfrm>
            <a:off x="2533559" y="1214094"/>
            <a:ext cx="6141148" cy="5231821"/>
          </a:xfrm>
          <a:prstGeom prst="rect">
            <a:avLst/>
          </a:prstGeom>
        </p:spPr>
      </p:pic>
      <p:sp>
        <p:nvSpPr>
          <p:cNvPr id="10" name="Botón de acción: ir hacia delante o siguiente 9">
            <a:hlinkClick r:id="" action="ppaction://hlinkshowjump?jump=nextslide" highlightClick="1"/>
            <a:extLst>
              <a:ext uri="{FF2B5EF4-FFF2-40B4-BE49-F238E27FC236}">
                <a16:creationId xmlns:a16="http://schemas.microsoft.com/office/drawing/2014/main" id="{BE4A5BEF-FB85-BF57-64C4-24673A9ED38D}"/>
              </a:ext>
            </a:extLst>
          </p:cNvPr>
          <p:cNvSpPr/>
          <p:nvPr/>
        </p:nvSpPr>
        <p:spPr>
          <a:xfrm>
            <a:off x="793889" y="5103331"/>
            <a:ext cx="389050" cy="389071"/>
          </a:xfrm>
          <a:prstGeom prst="actionButtonForwardNex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nvGrpSpPr>
          <p:cNvPr id="12" name="Grupo 11">
            <a:extLst>
              <a:ext uri="{FF2B5EF4-FFF2-40B4-BE49-F238E27FC236}">
                <a16:creationId xmlns:a16="http://schemas.microsoft.com/office/drawing/2014/main" id="{814C220B-3226-DF30-7CAE-0118EE3063C2}"/>
              </a:ext>
            </a:extLst>
          </p:cNvPr>
          <p:cNvGrpSpPr/>
          <p:nvPr/>
        </p:nvGrpSpPr>
        <p:grpSpPr>
          <a:xfrm>
            <a:off x="1310345" y="5093462"/>
            <a:ext cx="485800" cy="389071"/>
            <a:chOff x="8238601" y="6136273"/>
            <a:chExt cx="485800" cy="389071"/>
          </a:xfrm>
        </p:grpSpPr>
        <p:sp>
          <p:nvSpPr>
            <p:cNvPr id="15" name="Botón de acción: ir hacia delante o siguiente 14">
              <a:hlinkClick r:id="" action="ppaction://hlinkshowjump?jump=nextslide" highlightClick="1"/>
              <a:extLst>
                <a:ext uri="{FF2B5EF4-FFF2-40B4-BE49-F238E27FC236}">
                  <a16:creationId xmlns:a16="http://schemas.microsoft.com/office/drawing/2014/main" id="{AA6D4AAE-30E1-D51E-7EB5-D544C611E4D6}"/>
                </a:ext>
              </a:extLst>
            </p:cNvPr>
            <p:cNvSpPr/>
            <p:nvPr/>
          </p:nvSpPr>
          <p:spPr>
            <a:xfrm>
              <a:off x="8244408" y="6136273"/>
              <a:ext cx="389050" cy="389071"/>
            </a:xfrm>
            <a:prstGeom prst="actionButtonForwardNex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s-ES" dirty="0"/>
            </a:p>
          </p:txBody>
        </p:sp>
        <p:sp>
          <p:nvSpPr>
            <p:cNvPr id="16" name="CuadroTexto 15">
              <a:hlinkClick r:id="" action="ppaction://noaction"/>
              <a:extLst>
                <a:ext uri="{FF2B5EF4-FFF2-40B4-BE49-F238E27FC236}">
                  <a16:creationId xmlns:a16="http://schemas.microsoft.com/office/drawing/2014/main" id="{7F9AF40F-5656-21B8-9703-B1820A2A1C3F}"/>
                </a:ext>
              </a:extLst>
            </p:cNvPr>
            <p:cNvSpPr txBox="1"/>
            <p:nvPr/>
          </p:nvSpPr>
          <p:spPr>
            <a:xfrm>
              <a:off x="8238601" y="6136273"/>
              <a:ext cx="485800" cy="369332"/>
            </a:xfrm>
            <a:prstGeom prst="rect">
              <a:avLst/>
            </a:prstGeom>
            <a:noFill/>
          </p:spPr>
          <p:txBody>
            <a:bodyPr wrap="square">
              <a:spAutoFit/>
            </a:bodyPr>
            <a:lstStyle/>
            <a:p>
              <a:r>
                <a:rPr lang="es-ES" dirty="0">
                  <a:hlinkClick r:id="rId7" action="ppaction://hlinksldjump"/>
                </a:rPr>
                <a:t>P4</a:t>
              </a:r>
              <a:endParaRPr lang="es-ES" dirty="0"/>
            </a:p>
          </p:txBody>
        </p:sp>
      </p:grpSp>
      <p:sp>
        <p:nvSpPr>
          <p:cNvPr id="19" name="Botón de acción: ir hacia delante o siguiente 18">
            <a:hlinkClick r:id="" action="ppaction://hlinkshowjump?jump=nextslide" highlightClick="1"/>
            <a:extLst>
              <a:ext uri="{FF2B5EF4-FFF2-40B4-BE49-F238E27FC236}">
                <a16:creationId xmlns:a16="http://schemas.microsoft.com/office/drawing/2014/main" id="{E31AF590-14F8-48C3-1A15-196FA46E1D0C}"/>
              </a:ext>
            </a:extLst>
          </p:cNvPr>
          <p:cNvSpPr/>
          <p:nvPr/>
        </p:nvSpPr>
        <p:spPr>
          <a:xfrm>
            <a:off x="789049" y="5073723"/>
            <a:ext cx="389050" cy="389071"/>
          </a:xfrm>
          <a:prstGeom prst="actionButtonForwardNex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s-ES" dirty="0"/>
          </a:p>
        </p:txBody>
      </p:sp>
      <p:sp>
        <p:nvSpPr>
          <p:cNvPr id="20" name="CuadroTexto 19">
            <a:hlinkClick r:id="rId8" action="ppaction://hlinksldjump"/>
            <a:extLst>
              <a:ext uri="{FF2B5EF4-FFF2-40B4-BE49-F238E27FC236}">
                <a16:creationId xmlns:a16="http://schemas.microsoft.com/office/drawing/2014/main" id="{B77BC7A2-C3F5-B187-01C1-02254932A082}"/>
              </a:ext>
            </a:extLst>
          </p:cNvPr>
          <p:cNvSpPr txBox="1"/>
          <p:nvPr/>
        </p:nvSpPr>
        <p:spPr>
          <a:xfrm>
            <a:off x="789049" y="5113201"/>
            <a:ext cx="432048" cy="369332"/>
          </a:xfrm>
          <a:prstGeom prst="rect">
            <a:avLst/>
          </a:prstGeom>
          <a:noFill/>
        </p:spPr>
        <p:txBody>
          <a:bodyPr wrap="square" rtlCol="0">
            <a:spAutoFit/>
          </a:bodyPr>
          <a:lstStyle/>
          <a:p>
            <a:r>
              <a:rPr lang="es-ES" dirty="0"/>
              <a:t>P3</a:t>
            </a:r>
          </a:p>
        </p:txBody>
      </p:sp>
    </p:spTree>
    <p:extLst>
      <p:ext uri="{BB962C8B-B14F-4D97-AF65-F5344CB8AC3E}">
        <p14:creationId xmlns:p14="http://schemas.microsoft.com/office/powerpoint/2010/main" val="375195931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4843C5-33B0-DA2F-9074-EE1D7B662268}"/>
            </a:ext>
          </a:extLst>
        </p:cNvPr>
        <p:cNvGrpSpPr/>
        <p:nvPr/>
      </p:nvGrpSpPr>
      <p:grpSpPr>
        <a:xfrm>
          <a:off x="0" y="0"/>
          <a:ext cx="0" cy="0"/>
          <a:chOff x="0" y="0"/>
          <a:chExt cx="0" cy="0"/>
        </a:xfrm>
      </p:grpSpPr>
      <p:pic>
        <p:nvPicPr>
          <p:cNvPr id="5122" name="Picture 2">
            <a:extLst>
              <a:ext uri="{FF2B5EF4-FFF2-40B4-BE49-F238E27FC236}">
                <a16:creationId xmlns:a16="http://schemas.microsoft.com/office/drawing/2014/main" id="{57FA2588-B8E6-22A0-F581-9CD37C27D9DE}"/>
              </a:ext>
            </a:extLst>
          </p:cNvPr>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t="265" r="75500"/>
          <a:stretch/>
        </p:blipFill>
        <p:spPr bwMode="auto">
          <a:xfrm>
            <a:off x="395536" y="1340768"/>
            <a:ext cx="2016224" cy="43175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3 Imagen">
            <a:extLst>
              <a:ext uri="{FF2B5EF4-FFF2-40B4-BE49-F238E27FC236}">
                <a16:creationId xmlns:a16="http://schemas.microsoft.com/office/drawing/2014/main" id="{9A8812FB-C4B8-7BDF-87FF-439FFBBD8061}"/>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510542" y="5949280"/>
            <a:ext cx="1572892" cy="496636"/>
          </a:xfrm>
          <a:prstGeom prst="rect">
            <a:avLst/>
          </a:prstGeom>
        </p:spPr>
      </p:pic>
      <p:pic>
        <p:nvPicPr>
          <p:cNvPr id="4" name="Picture 3">
            <a:extLst>
              <a:ext uri="{FF2B5EF4-FFF2-40B4-BE49-F238E27FC236}">
                <a16:creationId xmlns:a16="http://schemas.microsoft.com/office/drawing/2014/main" id="{D32B474D-D3D1-9FBC-5F3B-BBF77A57FD5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88634" y="1049338"/>
            <a:ext cx="542925" cy="514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5" name="2 Grupo">
            <a:extLst>
              <a:ext uri="{FF2B5EF4-FFF2-40B4-BE49-F238E27FC236}">
                <a16:creationId xmlns:a16="http://schemas.microsoft.com/office/drawing/2014/main" id="{77D53FCB-C337-44A6-98D2-F3C5282C0FE1}"/>
              </a:ext>
            </a:extLst>
          </p:cNvPr>
          <p:cNvGrpSpPr>
            <a:grpSpLocks/>
          </p:cNvGrpSpPr>
          <p:nvPr/>
        </p:nvGrpSpPr>
        <p:grpSpPr bwMode="auto">
          <a:xfrm>
            <a:off x="1258888" y="188913"/>
            <a:ext cx="4033192" cy="777875"/>
            <a:chOff x="0" y="0"/>
            <a:chExt cx="7467600" cy="777644"/>
          </a:xfrm>
        </p:grpSpPr>
        <p:sp>
          <p:nvSpPr>
            <p:cNvPr id="6" name="4 Rectángulo redondeado">
              <a:extLst>
                <a:ext uri="{FF2B5EF4-FFF2-40B4-BE49-F238E27FC236}">
                  <a16:creationId xmlns:a16="http://schemas.microsoft.com/office/drawing/2014/main" id="{2235B255-1394-6799-280D-B4F4C6FD63F0}"/>
                </a:ext>
              </a:extLst>
            </p:cNvPr>
            <p:cNvSpPr/>
            <p:nvPr/>
          </p:nvSpPr>
          <p:spPr>
            <a:xfrm>
              <a:off x="0" y="0"/>
              <a:ext cx="7467600" cy="777644"/>
            </a:xfrm>
            <a:prstGeom prst="roundRect">
              <a:avLst/>
            </a:prstGeom>
            <a:solidFill>
              <a:srgbClr val="BED6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7" name="5 Rectángulo">
              <a:extLst>
                <a:ext uri="{FF2B5EF4-FFF2-40B4-BE49-F238E27FC236}">
                  <a16:creationId xmlns:a16="http://schemas.microsoft.com/office/drawing/2014/main" id="{804083DF-1FEF-72E8-C575-A4D498CB1263}"/>
                </a:ext>
              </a:extLst>
            </p:cNvPr>
            <p:cNvSpPr/>
            <p:nvPr/>
          </p:nvSpPr>
          <p:spPr>
            <a:xfrm>
              <a:off x="38100" y="38089"/>
              <a:ext cx="7391400" cy="701467"/>
            </a:xfrm>
            <a:prstGeom prst="rect">
              <a:avLst/>
            </a:prstGeom>
          </p:spPr>
          <p:style>
            <a:lnRef idx="0">
              <a:scrgbClr r="0" g="0" b="0"/>
            </a:lnRef>
            <a:fillRef idx="0">
              <a:scrgbClr r="0" g="0" b="0"/>
            </a:fillRef>
            <a:effectRef idx="0">
              <a:scrgbClr r="0" g="0" b="0"/>
            </a:effectRef>
            <a:fontRef idx="minor">
              <a:schemeClr val="lt1"/>
            </a:fontRef>
          </p:style>
          <p:txBody>
            <a:bodyPr tIns="91440" bIns="91440" spcCol="1270" anchor="ctr"/>
            <a:lstStyle/>
            <a:p>
              <a:pPr defTabSz="1066800">
                <a:lnSpc>
                  <a:spcPct val="90000"/>
                </a:lnSpc>
                <a:spcAft>
                  <a:spcPct val="35000"/>
                </a:spcAft>
                <a:defRPr/>
              </a:pPr>
              <a:endParaRPr lang="es-ES" sz="2000" b="1" dirty="0">
                <a:solidFill>
                  <a:srgbClr val="FF0000"/>
                </a:solidFill>
              </a:endParaRPr>
            </a:p>
          </p:txBody>
        </p:sp>
      </p:grpSp>
      <p:sp>
        <p:nvSpPr>
          <p:cNvPr id="8" name="2 Rectángulo">
            <a:extLst>
              <a:ext uri="{FF2B5EF4-FFF2-40B4-BE49-F238E27FC236}">
                <a16:creationId xmlns:a16="http://schemas.microsoft.com/office/drawing/2014/main" id="{68B7A638-514D-EE95-224F-C387C378464E}"/>
              </a:ext>
            </a:extLst>
          </p:cNvPr>
          <p:cNvSpPr>
            <a:spLocks noChangeArrowheads="1"/>
          </p:cNvSpPr>
          <p:nvPr/>
        </p:nvSpPr>
        <p:spPr bwMode="auto">
          <a:xfrm>
            <a:off x="1547813" y="347663"/>
            <a:ext cx="352532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D6EF2C"/>
              </a:buClr>
              <a:buChar char="&gt;"/>
              <a:defRPr sz="1400">
                <a:solidFill>
                  <a:srgbClr val="575757"/>
                </a:solidFill>
                <a:latin typeface="Arial" charset="0"/>
                <a:ea typeface="ＭＳ Ｐゴシック" pitchFamily="34" charset="-128"/>
              </a:defRPr>
            </a:lvl1pPr>
            <a:lvl2pPr marL="742950" indent="-285750" eaLnBrk="0" hangingPunct="0">
              <a:spcBef>
                <a:spcPct val="20000"/>
              </a:spcBef>
              <a:buChar char="–"/>
              <a:defRPr sz="1400">
                <a:solidFill>
                  <a:schemeClr val="tx1"/>
                </a:solidFill>
                <a:latin typeface="Arial" charset="0"/>
                <a:ea typeface="ＭＳ Ｐゴシック" pitchFamily="34" charset="-128"/>
              </a:defRPr>
            </a:lvl2pPr>
            <a:lvl3pPr marL="1143000" indent="-228600" eaLnBrk="0" hangingPunct="0">
              <a:spcBef>
                <a:spcPct val="20000"/>
              </a:spcBef>
              <a:buChar char="•"/>
              <a:defRPr sz="1400">
                <a:solidFill>
                  <a:schemeClr val="tx1"/>
                </a:solidFill>
                <a:latin typeface="Arial" charset="0"/>
                <a:ea typeface="ＭＳ Ｐゴシック" pitchFamily="34" charset="-128"/>
              </a:defRPr>
            </a:lvl3pPr>
            <a:lvl4pPr marL="1600200" indent="-228600" eaLnBrk="0" hangingPunct="0">
              <a:spcBef>
                <a:spcPct val="20000"/>
              </a:spcBef>
              <a:buChar char="–"/>
              <a:defRPr sz="1400">
                <a:solidFill>
                  <a:schemeClr val="tx1"/>
                </a:solidFill>
                <a:latin typeface="Arial" charset="0"/>
                <a:ea typeface="ＭＳ Ｐゴシック" pitchFamily="34" charset="-128"/>
              </a:defRPr>
            </a:lvl4pPr>
            <a:lvl5pPr marL="2057400" indent="-228600" eaLnBrk="0" hangingPunct="0">
              <a:spcBef>
                <a:spcPct val="20000"/>
              </a:spcBef>
              <a:buChar char="»"/>
              <a:defRPr sz="14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9pPr>
          </a:lstStyle>
          <a:p>
            <a:pPr eaLnBrk="1" hangingPunct="1">
              <a:spcBef>
                <a:spcPct val="0"/>
              </a:spcBef>
              <a:buClrTx/>
              <a:buFontTx/>
              <a:buNone/>
            </a:pPr>
            <a:r>
              <a:rPr lang="es-ES" altLang="es-ES" sz="2400" dirty="0">
                <a:solidFill>
                  <a:schemeClr val="tx1"/>
                </a:solidFill>
              </a:rPr>
              <a:t>Condicionalidad: BCAM </a:t>
            </a:r>
          </a:p>
        </p:txBody>
      </p:sp>
      <p:sp>
        <p:nvSpPr>
          <p:cNvPr id="13" name="2 Marcador de contenido">
            <a:extLst>
              <a:ext uri="{FF2B5EF4-FFF2-40B4-BE49-F238E27FC236}">
                <a16:creationId xmlns:a16="http://schemas.microsoft.com/office/drawing/2014/main" id="{D7773D55-BE52-DD6A-C593-D86FFBBEE78A}"/>
              </a:ext>
            </a:extLst>
          </p:cNvPr>
          <p:cNvSpPr txBox="1">
            <a:spLocks/>
          </p:cNvSpPr>
          <p:nvPr/>
        </p:nvSpPr>
        <p:spPr>
          <a:xfrm>
            <a:off x="1979712" y="1362472"/>
            <a:ext cx="6984776" cy="5083444"/>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457200" lvl="1" indent="0" algn="ctr">
              <a:buNone/>
            </a:pPr>
            <a:r>
              <a:rPr lang="es-ES" sz="2400" b="1" dirty="0">
                <a:solidFill>
                  <a:srgbClr val="FF0000"/>
                </a:solidFill>
              </a:rPr>
              <a:t>ROTACIÓN CON CULTIVOS SECUNDARIOS</a:t>
            </a:r>
          </a:p>
          <a:p>
            <a:pPr marL="457200" lvl="1" indent="0" algn="ctr">
              <a:buNone/>
            </a:pPr>
            <a:endParaRPr lang="es-ES" sz="1200" b="1" dirty="0">
              <a:solidFill>
                <a:srgbClr val="FF0000"/>
              </a:solidFill>
            </a:endParaRPr>
          </a:p>
          <a:p>
            <a:pPr marL="457200" lvl="1" indent="0" algn="ctr">
              <a:spcBef>
                <a:spcPts val="0"/>
              </a:spcBef>
              <a:spcAft>
                <a:spcPts val="600"/>
              </a:spcAft>
              <a:buNone/>
            </a:pPr>
            <a:r>
              <a:rPr lang="es-ES" sz="2000" b="1" dirty="0">
                <a:solidFill>
                  <a:srgbClr val="FF0000"/>
                </a:solidFill>
              </a:rPr>
              <a:t>Nota interpretativa de la Consejería</a:t>
            </a:r>
          </a:p>
          <a:p>
            <a:pPr marL="457200" lvl="1" indent="0" algn="ctr">
              <a:spcBef>
                <a:spcPts val="0"/>
              </a:spcBef>
              <a:spcAft>
                <a:spcPts val="600"/>
              </a:spcAft>
              <a:buNone/>
            </a:pPr>
            <a:endParaRPr lang="es-ES" sz="2000" b="1" dirty="0">
              <a:solidFill>
                <a:srgbClr val="FF0000"/>
              </a:solidFill>
            </a:endParaRPr>
          </a:p>
          <a:p>
            <a:pPr lvl="1">
              <a:spcBef>
                <a:spcPts val="0"/>
              </a:spcBef>
              <a:spcAft>
                <a:spcPts val="600"/>
              </a:spcAft>
            </a:pPr>
            <a:r>
              <a:rPr lang="es-ES" sz="1600" dirty="0"/>
              <a:t>“</a:t>
            </a:r>
            <a:r>
              <a:rPr lang="es-ES" sz="1600" b="1" dirty="0"/>
              <a:t>Cultivo principal</a:t>
            </a:r>
            <a:r>
              <a:rPr lang="es-ES" sz="1600" dirty="0"/>
              <a:t>”, a efectos, tanto de rotación como de diversificación, es aquel presente sobre el terreno entre los meses </a:t>
            </a:r>
            <a:r>
              <a:rPr lang="es-ES" sz="1600" b="1" dirty="0"/>
              <a:t>de abril y junio</a:t>
            </a:r>
            <a:r>
              <a:rPr lang="es-ES" sz="1600" dirty="0"/>
              <a:t>;</a:t>
            </a:r>
          </a:p>
          <a:p>
            <a:pPr lvl="1">
              <a:spcBef>
                <a:spcPts val="0"/>
              </a:spcBef>
              <a:spcAft>
                <a:spcPts val="600"/>
              </a:spcAft>
            </a:pPr>
            <a:endParaRPr lang="es-ES" sz="1600" dirty="0"/>
          </a:p>
          <a:p>
            <a:pPr lvl="1">
              <a:spcBef>
                <a:spcPts val="0"/>
              </a:spcBef>
              <a:spcAft>
                <a:spcPts val="600"/>
              </a:spcAft>
            </a:pPr>
            <a:r>
              <a:rPr lang="es-ES" sz="1600" dirty="0"/>
              <a:t>Si comparte este período con otro cultivo, se considerará principal aquel que permanezca la </a:t>
            </a:r>
            <a:r>
              <a:rPr lang="es-ES" sz="1600" b="1" dirty="0"/>
              <a:t>mayor parte del periodo </a:t>
            </a:r>
            <a:r>
              <a:rPr lang="es-ES" sz="1600" dirty="0"/>
              <a:t>sobre el terreno, siempre que este cultivo haya </a:t>
            </a:r>
            <a:r>
              <a:rPr lang="es-ES" sz="1600" b="1" dirty="0"/>
              <a:t>completado su ciclo productivo</a:t>
            </a:r>
          </a:p>
          <a:p>
            <a:pPr lvl="1">
              <a:spcBef>
                <a:spcPts val="0"/>
              </a:spcBef>
              <a:spcAft>
                <a:spcPts val="600"/>
              </a:spcAft>
            </a:pPr>
            <a:endParaRPr lang="es-ES" sz="1600" dirty="0"/>
          </a:p>
          <a:p>
            <a:pPr lvl="1">
              <a:spcBef>
                <a:spcPts val="0"/>
              </a:spcBef>
              <a:spcAft>
                <a:spcPts val="600"/>
              </a:spcAft>
            </a:pPr>
            <a:r>
              <a:rPr lang="es-ES" sz="1600" dirty="0"/>
              <a:t>Pero no solo se tendrá en cuenta la permanencia en dicho periodo, sino a lo largo de la totalidad del ciclo agrícola, de forma que el cultivo principal será aquel cuyo ciclo productivo sea de una mayor duración.</a:t>
            </a:r>
          </a:p>
        </p:txBody>
      </p:sp>
      <p:sp>
        <p:nvSpPr>
          <p:cNvPr id="10" name="Botón de acción: ir hacia delante o siguiente 9">
            <a:hlinkClick r:id="" action="ppaction://hlinkshowjump?jump=nextslide" highlightClick="1"/>
            <a:extLst>
              <a:ext uri="{FF2B5EF4-FFF2-40B4-BE49-F238E27FC236}">
                <a16:creationId xmlns:a16="http://schemas.microsoft.com/office/drawing/2014/main" id="{549BD572-DBCA-DDDA-1C86-19BE0D4038D8}"/>
              </a:ext>
            </a:extLst>
          </p:cNvPr>
          <p:cNvSpPr/>
          <p:nvPr/>
        </p:nvSpPr>
        <p:spPr>
          <a:xfrm>
            <a:off x="793889" y="5103331"/>
            <a:ext cx="389050" cy="389071"/>
          </a:xfrm>
          <a:prstGeom prst="actionButtonForwardNex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nvGrpSpPr>
          <p:cNvPr id="12" name="Grupo 11">
            <a:extLst>
              <a:ext uri="{FF2B5EF4-FFF2-40B4-BE49-F238E27FC236}">
                <a16:creationId xmlns:a16="http://schemas.microsoft.com/office/drawing/2014/main" id="{8496303B-9321-1CAC-5FFF-E126A10492D4}"/>
              </a:ext>
            </a:extLst>
          </p:cNvPr>
          <p:cNvGrpSpPr/>
          <p:nvPr/>
        </p:nvGrpSpPr>
        <p:grpSpPr>
          <a:xfrm>
            <a:off x="1310345" y="5093462"/>
            <a:ext cx="485800" cy="389071"/>
            <a:chOff x="8238601" y="6136273"/>
            <a:chExt cx="485800" cy="389071"/>
          </a:xfrm>
        </p:grpSpPr>
        <p:sp>
          <p:nvSpPr>
            <p:cNvPr id="15" name="Botón de acción: ir hacia delante o siguiente 14">
              <a:hlinkClick r:id="" action="ppaction://hlinkshowjump?jump=nextslide" highlightClick="1"/>
              <a:extLst>
                <a:ext uri="{FF2B5EF4-FFF2-40B4-BE49-F238E27FC236}">
                  <a16:creationId xmlns:a16="http://schemas.microsoft.com/office/drawing/2014/main" id="{F2F0000E-9163-4AD7-DB46-4B750CDF99EA}"/>
                </a:ext>
              </a:extLst>
            </p:cNvPr>
            <p:cNvSpPr/>
            <p:nvPr/>
          </p:nvSpPr>
          <p:spPr>
            <a:xfrm>
              <a:off x="8244408" y="6136273"/>
              <a:ext cx="389050" cy="389071"/>
            </a:xfrm>
            <a:prstGeom prst="actionButtonForwardNex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s-ES" dirty="0"/>
            </a:p>
          </p:txBody>
        </p:sp>
        <p:sp>
          <p:nvSpPr>
            <p:cNvPr id="16" name="CuadroTexto 15">
              <a:hlinkClick r:id="" action="ppaction://noaction"/>
              <a:extLst>
                <a:ext uri="{FF2B5EF4-FFF2-40B4-BE49-F238E27FC236}">
                  <a16:creationId xmlns:a16="http://schemas.microsoft.com/office/drawing/2014/main" id="{0AEAF2C1-C855-3302-5CB3-6D62D513A045}"/>
                </a:ext>
              </a:extLst>
            </p:cNvPr>
            <p:cNvSpPr txBox="1"/>
            <p:nvPr/>
          </p:nvSpPr>
          <p:spPr>
            <a:xfrm>
              <a:off x="8238601" y="6136273"/>
              <a:ext cx="485800" cy="369332"/>
            </a:xfrm>
            <a:prstGeom prst="rect">
              <a:avLst/>
            </a:prstGeom>
            <a:noFill/>
          </p:spPr>
          <p:txBody>
            <a:bodyPr wrap="square">
              <a:spAutoFit/>
            </a:bodyPr>
            <a:lstStyle/>
            <a:p>
              <a:r>
                <a:rPr lang="es-ES" dirty="0">
                  <a:hlinkClick r:id="rId6" action="ppaction://hlinksldjump"/>
                </a:rPr>
                <a:t>P4</a:t>
              </a:r>
              <a:endParaRPr lang="es-ES" dirty="0"/>
            </a:p>
          </p:txBody>
        </p:sp>
      </p:grpSp>
      <p:sp>
        <p:nvSpPr>
          <p:cNvPr id="19" name="Botón de acción: ir hacia delante o siguiente 18">
            <a:hlinkClick r:id="" action="ppaction://hlinkshowjump?jump=nextslide" highlightClick="1"/>
            <a:extLst>
              <a:ext uri="{FF2B5EF4-FFF2-40B4-BE49-F238E27FC236}">
                <a16:creationId xmlns:a16="http://schemas.microsoft.com/office/drawing/2014/main" id="{0AFF80A5-428C-DF25-278E-A352334FEE42}"/>
              </a:ext>
            </a:extLst>
          </p:cNvPr>
          <p:cNvSpPr/>
          <p:nvPr/>
        </p:nvSpPr>
        <p:spPr>
          <a:xfrm>
            <a:off x="789049" y="5073723"/>
            <a:ext cx="389050" cy="389071"/>
          </a:xfrm>
          <a:prstGeom prst="actionButtonForwardNex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s-ES" dirty="0"/>
          </a:p>
        </p:txBody>
      </p:sp>
      <p:sp>
        <p:nvSpPr>
          <p:cNvPr id="20" name="CuadroTexto 19">
            <a:hlinkClick r:id="rId7" action="ppaction://hlinksldjump"/>
            <a:extLst>
              <a:ext uri="{FF2B5EF4-FFF2-40B4-BE49-F238E27FC236}">
                <a16:creationId xmlns:a16="http://schemas.microsoft.com/office/drawing/2014/main" id="{254892CA-F48F-0B72-91E4-05544FBF6DEB}"/>
              </a:ext>
            </a:extLst>
          </p:cNvPr>
          <p:cNvSpPr txBox="1"/>
          <p:nvPr/>
        </p:nvSpPr>
        <p:spPr>
          <a:xfrm>
            <a:off x="789049" y="5113201"/>
            <a:ext cx="432048" cy="369332"/>
          </a:xfrm>
          <a:prstGeom prst="rect">
            <a:avLst/>
          </a:prstGeom>
          <a:noFill/>
        </p:spPr>
        <p:txBody>
          <a:bodyPr wrap="square" rtlCol="0">
            <a:spAutoFit/>
          </a:bodyPr>
          <a:lstStyle/>
          <a:p>
            <a:r>
              <a:rPr lang="es-ES" dirty="0"/>
              <a:t>P3</a:t>
            </a:r>
          </a:p>
        </p:txBody>
      </p:sp>
    </p:spTree>
    <p:extLst>
      <p:ext uri="{BB962C8B-B14F-4D97-AF65-F5344CB8AC3E}">
        <p14:creationId xmlns:p14="http://schemas.microsoft.com/office/powerpoint/2010/main" val="331500486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23780" t="-1781" r="877" b="22834"/>
          <a:stretch/>
        </p:blipFill>
        <p:spPr bwMode="auto">
          <a:xfrm>
            <a:off x="2411760" y="1087439"/>
            <a:ext cx="6192688" cy="35656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3 Imagen">
            <a:extLst>
              <a:ext uri="{FF2B5EF4-FFF2-40B4-BE49-F238E27FC236}">
                <a16:creationId xmlns:a16="http://schemas.microsoft.com/office/drawing/2014/main" id="{065D9B9F-A012-16F2-8D2E-467092BF38FD}"/>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510542" y="5949280"/>
            <a:ext cx="1572892" cy="496636"/>
          </a:xfrm>
          <a:prstGeom prst="rect">
            <a:avLst/>
          </a:prstGeom>
        </p:spPr>
      </p:pic>
      <p:pic>
        <p:nvPicPr>
          <p:cNvPr id="4" name="Picture 3">
            <a:extLst>
              <a:ext uri="{FF2B5EF4-FFF2-40B4-BE49-F238E27FC236}">
                <a16:creationId xmlns:a16="http://schemas.microsoft.com/office/drawing/2014/main" id="{0A071F30-0C0E-FFDE-E779-151BFB61B6F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11760" y="1628800"/>
            <a:ext cx="542925" cy="514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5" name="2 Grupo">
            <a:extLst>
              <a:ext uri="{FF2B5EF4-FFF2-40B4-BE49-F238E27FC236}">
                <a16:creationId xmlns:a16="http://schemas.microsoft.com/office/drawing/2014/main" id="{2DB22046-8C5D-F95F-6C63-F51B6EE26A3C}"/>
              </a:ext>
            </a:extLst>
          </p:cNvPr>
          <p:cNvGrpSpPr>
            <a:grpSpLocks/>
          </p:cNvGrpSpPr>
          <p:nvPr/>
        </p:nvGrpSpPr>
        <p:grpSpPr bwMode="auto">
          <a:xfrm>
            <a:off x="1258888" y="188913"/>
            <a:ext cx="4033192" cy="777875"/>
            <a:chOff x="0" y="0"/>
            <a:chExt cx="7467600" cy="777644"/>
          </a:xfrm>
        </p:grpSpPr>
        <p:sp>
          <p:nvSpPr>
            <p:cNvPr id="6" name="4 Rectángulo redondeado">
              <a:extLst>
                <a:ext uri="{FF2B5EF4-FFF2-40B4-BE49-F238E27FC236}">
                  <a16:creationId xmlns:a16="http://schemas.microsoft.com/office/drawing/2014/main" id="{1FA64661-9F02-261F-B7D2-D09ACE11984A}"/>
                </a:ext>
              </a:extLst>
            </p:cNvPr>
            <p:cNvSpPr/>
            <p:nvPr/>
          </p:nvSpPr>
          <p:spPr>
            <a:xfrm>
              <a:off x="0" y="0"/>
              <a:ext cx="7467600" cy="777644"/>
            </a:xfrm>
            <a:prstGeom prst="roundRect">
              <a:avLst/>
            </a:prstGeom>
            <a:solidFill>
              <a:srgbClr val="BED6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7" name="5 Rectángulo">
              <a:extLst>
                <a:ext uri="{FF2B5EF4-FFF2-40B4-BE49-F238E27FC236}">
                  <a16:creationId xmlns:a16="http://schemas.microsoft.com/office/drawing/2014/main" id="{0FE6F405-4931-2C7D-3018-C279836AE286}"/>
                </a:ext>
              </a:extLst>
            </p:cNvPr>
            <p:cNvSpPr/>
            <p:nvPr/>
          </p:nvSpPr>
          <p:spPr>
            <a:xfrm>
              <a:off x="38100" y="38089"/>
              <a:ext cx="7391400" cy="701467"/>
            </a:xfrm>
            <a:prstGeom prst="rect">
              <a:avLst/>
            </a:prstGeom>
          </p:spPr>
          <p:style>
            <a:lnRef idx="0">
              <a:scrgbClr r="0" g="0" b="0"/>
            </a:lnRef>
            <a:fillRef idx="0">
              <a:scrgbClr r="0" g="0" b="0"/>
            </a:fillRef>
            <a:effectRef idx="0">
              <a:scrgbClr r="0" g="0" b="0"/>
            </a:effectRef>
            <a:fontRef idx="minor">
              <a:schemeClr val="lt1"/>
            </a:fontRef>
          </p:style>
          <p:txBody>
            <a:bodyPr tIns="91440" bIns="91440" spcCol="1270" anchor="ctr"/>
            <a:lstStyle/>
            <a:p>
              <a:pPr defTabSz="1066800">
                <a:lnSpc>
                  <a:spcPct val="90000"/>
                </a:lnSpc>
                <a:spcAft>
                  <a:spcPct val="35000"/>
                </a:spcAft>
                <a:defRPr/>
              </a:pPr>
              <a:endParaRPr lang="es-ES" sz="2000" b="1" dirty="0">
                <a:solidFill>
                  <a:srgbClr val="FF0000"/>
                </a:solidFill>
              </a:endParaRPr>
            </a:p>
          </p:txBody>
        </p:sp>
      </p:grpSp>
      <p:sp>
        <p:nvSpPr>
          <p:cNvPr id="8" name="2 Rectángulo">
            <a:extLst>
              <a:ext uri="{FF2B5EF4-FFF2-40B4-BE49-F238E27FC236}">
                <a16:creationId xmlns:a16="http://schemas.microsoft.com/office/drawing/2014/main" id="{B7D0DAAF-C781-8202-B092-CFD05FBCF3C8}"/>
              </a:ext>
            </a:extLst>
          </p:cNvPr>
          <p:cNvSpPr>
            <a:spLocks noChangeArrowheads="1"/>
          </p:cNvSpPr>
          <p:nvPr/>
        </p:nvSpPr>
        <p:spPr bwMode="auto">
          <a:xfrm>
            <a:off x="1547813" y="347663"/>
            <a:ext cx="352532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D6EF2C"/>
              </a:buClr>
              <a:buChar char="&gt;"/>
              <a:defRPr sz="1400">
                <a:solidFill>
                  <a:srgbClr val="575757"/>
                </a:solidFill>
                <a:latin typeface="Arial" charset="0"/>
                <a:ea typeface="ＭＳ Ｐゴシック" pitchFamily="34" charset="-128"/>
              </a:defRPr>
            </a:lvl1pPr>
            <a:lvl2pPr marL="742950" indent="-285750" eaLnBrk="0" hangingPunct="0">
              <a:spcBef>
                <a:spcPct val="20000"/>
              </a:spcBef>
              <a:buChar char="–"/>
              <a:defRPr sz="1400">
                <a:solidFill>
                  <a:schemeClr val="tx1"/>
                </a:solidFill>
                <a:latin typeface="Arial" charset="0"/>
                <a:ea typeface="ＭＳ Ｐゴシック" pitchFamily="34" charset="-128"/>
              </a:defRPr>
            </a:lvl2pPr>
            <a:lvl3pPr marL="1143000" indent="-228600" eaLnBrk="0" hangingPunct="0">
              <a:spcBef>
                <a:spcPct val="20000"/>
              </a:spcBef>
              <a:buChar char="•"/>
              <a:defRPr sz="1400">
                <a:solidFill>
                  <a:schemeClr val="tx1"/>
                </a:solidFill>
                <a:latin typeface="Arial" charset="0"/>
                <a:ea typeface="ＭＳ Ｐゴシック" pitchFamily="34" charset="-128"/>
              </a:defRPr>
            </a:lvl3pPr>
            <a:lvl4pPr marL="1600200" indent="-228600" eaLnBrk="0" hangingPunct="0">
              <a:spcBef>
                <a:spcPct val="20000"/>
              </a:spcBef>
              <a:buChar char="–"/>
              <a:defRPr sz="1400">
                <a:solidFill>
                  <a:schemeClr val="tx1"/>
                </a:solidFill>
                <a:latin typeface="Arial" charset="0"/>
                <a:ea typeface="ＭＳ Ｐゴシック" pitchFamily="34" charset="-128"/>
              </a:defRPr>
            </a:lvl4pPr>
            <a:lvl5pPr marL="2057400" indent="-228600" eaLnBrk="0" hangingPunct="0">
              <a:spcBef>
                <a:spcPct val="20000"/>
              </a:spcBef>
              <a:buChar char="»"/>
              <a:defRPr sz="14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9pPr>
          </a:lstStyle>
          <a:p>
            <a:pPr eaLnBrk="1" hangingPunct="1">
              <a:spcBef>
                <a:spcPct val="0"/>
              </a:spcBef>
              <a:buClrTx/>
              <a:buFontTx/>
              <a:buNone/>
            </a:pPr>
            <a:r>
              <a:rPr lang="es-ES" altLang="es-ES" sz="2400" dirty="0">
                <a:solidFill>
                  <a:schemeClr val="tx1"/>
                </a:solidFill>
              </a:rPr>
              <a:t>Condicionalidad: BCAM </a:t>
            </a:r>
          </a:p>
        </p:txBody>
      </p:sp>
      <p:pic>
        <p:nvPicPr>
          <p:cNvPr id="9" name="Picture 2">
            <a:extLst>
              <a:ext uri="{FF2B5EF4-FFF2-40B4-BE49-F238E27FC236}">
                <a16:creationId xmlns:a16="http://schemas.microsoft.com/office/drawing/2014/main" id="{4D2A1E56-1562-D643-91AA-D998E06D424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3823" r="78000"/>
          <a:stretch/>
        </p:blipFill>
        <p:spPr bwMode="auto">
          <a:xfrm>
            <a:off x="457200" y="1444112"/>
            <a:ext cx="1810544" cy="434934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CuadroTexto 10">
            <a:extLst>
              <a:ext uri="{FF2B5EF4-FFF2-40B4-BE49-F238E27FC236}">
                <a16:creationId xmlns:a16="http://schemas.microsoft.com/office/drawing/2014/main" id="{C5FBD288-DE4C-9F1F-80BE-C303C053D1C5}"/>
              </a:ext>
            </a:extLst>
          </p:cNvPr>
          <p:cNvSpPr txBox="1"/>
          <p:nvPr/>
        </p:nvSpPr>
        <p:spPr>
          <a:xfrm>
            <a:off x="2411760" y="2918557"/>
            <a:ext cx="5688631" cy="307777"/>
          </a:xfrm>
          <a:prstGeom prst="rect">
            <a:avLst/>
          </a:prstGeom>
          <a:noFill/>
        </p:spPr>
        <p:txBody>
          <a:bodyPr wrap="square">
            <a:spAutoFit/>
          </a:bodyPr>
          <a:lstStyle/>
          <a:p>
            <a:r>
              <a:rPr lang="es-ES" sz="1400" dirty="0">
                <a:solidFill>
                  <a:srgbClr val="FF0000"/>
                </a:solidFill>
              </a:rPr>
              <a:t>8.1.- porcentaje de superficie dedicada a elementos no productivos</a:t>
            </a:r>
          </a:p>
        </p:txBody>
      </p:sp>
      <p:grpSp>
        <p:nvGrpSpPr>
          <p:cNvPr id="10" name="Grupo 9">
            <a:extLst>
              <a:ext uri="{FF2B5EF4-FFF2-40B4-BE49-F238E27FC236}">
                <a16:creationId xmlns:a16="http://schemas.microsoft.com/office/drawing/2014/main" id="{55D517D8-1ADB-B5AE-CD23-23E2E0479EDD}"/>
              </a:ext>
            </a:extLst>
          </p:cNvPr>
          <p:cNvGrpSpPr/>
          <p:nvPr/>
        </p:nvGrpSpPr>
        <p:grpSpPr>
          <a:xfrm>
            <a:off x="1115616" y="5085184"/>
            <a:ext cx="485800" cy="410149"/>
            <a:chOff x="5914525" y="6220433"/>
            <a:chExt cx="485800" cy="410149"/>
          </a:xfrm>
        </p:grpSpPr>
        <p:sp>
          <p:nvSpPr>
            <p:cNvPr id="13" name="Botón de acción: ir hacia delante o siguiente 12">
              <a:hlinkClick r:id="" action="ppaction://hlinkshowjump?jump=nextslide" highlightClick="1"/>
              <a:extLst>
                <a:ext uri="{FF2B5EF4-FFF2-40B4-BE49-F238E27FC236}">
                  <a16:creationId xmlns:a16="http://schemas.microsoft.com/office/drawing/2014/main" id="{000EA401-488E-1414-1324-F1D7BE6BA7F4}"/>
                </a:ext>
              </a:extLst>
            </p:cNvPr>
            <p:cNvSpPr/>
            <p:nvPr/>
          </p:nvSpPr>
          <p:spPr>
            <a:xfrm>
              <a:off x="5915505" y="6220433"/>
              <a:ext cx="389050" cy="389071"/>
            </a:xfrm>
            <a:prstGeom prst="actionButtonForwardNex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s-ES" dirty="0"/>
            </a:p>
          </p:txBody>
        </p:sp>
        <p:sp>
          <p:nvSpPr>
            <p:cNvPr id="14" name="CuadroTexto 13">
              <a:hlinkClick r:id="" action="ppaction://noaction"/>
              <a:extLst>
                <a:ext uri="{FF2B5EF4-FFF2-40B4-BE49-F238E27FC236}">
                  <a16:creationId xmlns:a16="http://schemas.microsoft.com/office/drawing/2014/main" id="{D18F6242-685A-A72B-FA9F-722CE854990A}"/>
                </a:ext>
              </a:extLst>
            </p:cNvPr>
            <p:cNvSpPr txBox="1"/>
            <p:nvPr/>
          </p:nvSpPr>
          <p:spPr>
            <a:xfrm>
              <a:off x="5914525" y="6261250"/>
              <a:ext cx="485800" cy="369332"/>
            </a:xfrm>
            <a:prstGeom prst="rect">
              <a:avLst/>
            </a:prstGeom>
            <a:noFill/>
          </p:spPr>
          <p:txBody>
            <a:bodyPr wrap="square">
              <a:spAutoFit/>
            </a:bodyPr>
            <a:lstStyle/>
            <a:p>
              <a:r>
                <a:rPr lang="es-ES" dirty="0">
                  <a:hlinkClick r:id="rId5" action="ppaction://hlinksldjump"/>
                </a:rPr>
                <a:t>P5</a:t>
              </a:r>
              <a:endParaRPr lang="es-ES" dirty="0"/>
            </a:p>
          </p:txBody>
        </p:sp>
      </p:grpSp>
      <p:sp>
        <p:nvSpPr>
          <p:cNvPr id="15" name="CuadroTexto 14">
            <a:extLst>
              <a:ext uri="{FF2B5EF4-FFF2-40B4-BE49-F238E27FC236}">
                <a16:creationId xmlns:a16="http://schemas.microsoft.com/office/drawing/2014/main" id="{C609C4D5-5C18-6EDA-49E4-8C7A9A3276C7}"/>
              </a:ext>
            </a:extLst>
          </p:cNvPr>
          <p:cNvSpPr txBox="1"/>
          <p:nvPr/>
        </p:nvSpPr>
        <p:spPr>
          <a:xfrm>
            <a:off x="3419872" y="5012590"/>
            <a:ext cx="4855389" cy="646331"/>
          </a:xfrm>
          <a:prstGeom prst="rect">
            <a:avLst/>
          </a:prstGeom>
          <a:noFill/>
        </p:spPr>
        <p:txBody>
          <a:bodyPr wrap="square">
            <a:spAutoFit/>
          </a:bodyPr>
          <a:lstStyle/>
          <a:p>
            <a:r>
              <a:rPr lang="es-ES" sz="1200" dirty="0">
                <a:solidFill>
                  <a:schemeClr val="accent1">
                    <a:lumMod val="50000"/>
                  </a:schemeClr>
                </a:solidFill>
              </a:rPr>
              <a:t>También computan las superficies de humedales/turberas de la BCAM2 sin producción y las franjas de protección de cauces de la BCAM 4</a:t>
            </a:r>
          </a:p>
          <a:p>
            <a:r>
              <a:rPr lang="es-ES" sz="1200" dirty="0">
                <a:solidFill>
                  <a:schemeClr val="accent1">
                    <a:lumMod val="50000"/>
                  </a:schemeClr>
                </a:solidFill>
              </a:rPr>
              <a:t>Y las superficies y elementos no productivos válidos para el </a:t>
            </a:r>
            <a:r>
              <a:rPr lang="es-ES" sz="1200" dirty="0" err="1">
                <a:solidFill>
                  <a:schemeClr val="accent1">
                    <a:lumMod val="50000"/>
                  </a:schemeClr>
                </a:solidFill>
              </a:rPr>
              <a:t>ecorregimen</a:t>
            </a:r>
            <a:r>
              <a:rPr lang="es-ES" sz="1200" dirty="0">
                <a:solidFill>
                  <a:schemeClr val="accent1">
                    <a:lumMod val="50000"/>
                  </a:schemeClr>
                </a:solidFill>
              </a:rPr>
              <a:t> P5</a:t>
            </a:r>
          </a:p>
        </p:txBody>
      </p:sp>
      <p:cxnSp>
        <p:nvCxnSpPr>
          <p:cNvPr id="16" name="Conector recto de flecha 15">
            <a:extLst>
              <a:ext uri="{FF2B5EF4-FFF2-40B4-BE49-F238E27FC236}">
                <a16:creationId xmlns:a16="http://schemas.microsoft.com/office/drawing/2014/main" id="{8054030A-1EDE-6F45-7B1A-9802F4BC39A5}"/>
              </a:ext>
            </a:extLst>
          </p:cNvPr>
          <p:cNvCxnSpPr>
            <a:cxnSpLocks/>
          </p:cNvCxnSpPr>
          <p:nvPr/>
        </p:nvCxnSpPr>
        <p:spPr>
          <a:xfrm>
            <a:off x="4932040" y="3660286"/>
            <a:ext cx="0" cy="1424898"/>
          </a:xfrm>
          <a:prstGeom prst="straightConnector1">
            <a:avLst/>
          </a:prstGeom>
          <a:ln w="34925">
            <a:solidFill>
              <a:srgbClr val="92D050"/>
            </a:solidFill>
            <a:tailEnd type="triangle"/>
          </a:ln>
        </p:spPr>
        <p:style>
          <a:lnRef idx="1">
            <a:schemeClr val="accent1"/>
          </a:lnRef>
          <a:fillRef idx="0">
            <a:schemeClr val="accent1"/>
          </a:fillRef>
          <a:effectRef idx="0">
            <a:schemeClr val="accent1"/>
          </a:effectRef>
          <a:fontRef idx="minor">
            <a:schemeClr val="tx1"/>
          </a:fontRef>
        </p:style>
      </p:cxnSp>
      <p:sp>
        <p:nvSpPr>
          <p:cNvPr id="18" name="CuadroTexto 17">
            <a:extLst>
              <a:ext uri="{FF2B5EF4-FFF2-40B4-BE49-F238E27FC236}">
                <a16:creationId xmlns:a16="http://schemas.microsoft.com/office/drawing/2014/main" id="{5E76F1D1-2FF9-CFD0-B312-B21E13D02FF7}"/>
              </a:ext>
            </a:extLst>
          </p:cNvPr>
          <p:cNvSpPr txBox="1"/>
          <p:nvPr/>
        </p:nvSpPr>
        <p:spPr>
          <a:xfrm>
            <a:off x="6372200" y="1753857"/>
            <a:ext cx="1080120" cy="461665"/>
          </a:xfrm>
          <a:prstGeom prst="rect">
            <a:avLst/>
          </a:prstGeom>
          <a:noFill/>
        </p:spPr>
        <p:txBody>
          <a:bodyPr wrap="square" rtlCol="0">
            <a:spAutoFit/>
          </a:bodyPr>
          <a:lstStyle/>
          <a:p>
            <a:r>
              <a:rPr lang="es-ES" sz="2400" b="1" dirty="0">
                <a:solidFill>
                  <a:srgbClr val="FF0000"/>
                </a:solidFill>
              </a:rPr>
              <a:t>(SENP)</a:t>
            </a:r>
          </a:p>
        </p:txBody>
      </p:sp>
      <p:sp>
        <p:nvSpPr>
          <p:cNvPr id="21" name="CuadroTexto 20">
            <a:extLst>
              <a:ext uri="{FF2B5EF4-FFF2-40B4-BE49-F238E27FC236}">
                <a16:creationId xmlns:a16="http://schemas.microsoft.com/office/drawing/2014/main" id="{03E2B020-2FCA-1555-EA92-64148EC29DD5}"/>
              </a:ext>
            </a:extLst>
          </p:cNvPr>
          <p:cNvSpPr txBox="1"/>
          <p:nvPr/>
        </p:nvSpPr>
        <p:spPr>
          <a:xfrm>
            <a:off x="2555776" y="4423500"/>
            <a:ext cx="5328584" cy="492443"/>
          </a:xfrm>
          <a:prstGeom prst="rect">
            <a:avLst/>
          </a:prstGeom>
          <a:solidFill>
            <a:schemeClr val="bg1"/>
          </a:solidFill>
        </p:spPr>
        <p:txBody>
          <a:bodyPr wrap="square">
            <a:spAutoFit/>
          </a:bodyPr>
          <a:lstStyle/>
          <a:p>
            <a:r>
              <a:rPr lang="es-ES" sz="1300" dirty="0">
                <a:solidFill>
                  <a:schemeClr val="accent1">
                    <a:lumMod val="50000"/>
                  </a:schemeClr>
                </a:solidFill>
              </a:rPr>
              <a:t>	- Los CFN no podrán ser tratados con fitosanitarios</a:t>
            </a:r>
          </a:p>
          <a:p>
            <a:r>
              <a:rPr lang="es-ES" sz="1300" dirty="0">
                <a:solidFill>
                  <a:schemeClr val="accent1">
                    <a:lumMod val="50000"/>
                  </a:schemeClr>
                </a:solidFill>
              </a:rPr>
              <a:t>	- Ni ir seguidos en la rotación por un barbecho </a:t>
            </a:r>
          </a:p>
        </p:txBody>
      </p:sp>
      <p:sp>
        <p:nvSpPr>
          <p:cNvPr id="23" name="CuadroTexto 22">
            <a:extLst>
              <a:ext uri="{FF2B5EF4-FFF2-40B4-BE49-F238E27FC236}">
                <a16:creationId xmlns:a16="http://schemas.microsoft.com/office/drawing/2014/main" id="{DF4EC44D-A23F-96C0-AF77-51FCF08EA859}"/>
              </a:ext>
            </a:extLst>
          </p:cNvPr>
          <p:cNvSpPr txBox="1"/>
          <p:nvPr/>
        </p:nvSpPr>
        <p:spPr>
          <a:xfrm>
            <a:off x="2550872" y="5693614"/>
            <a:ext cx="6192688" cy="892552"/>
          </a:xfrm>
          <a:prstGeom prst="rect">
            <a:avLst/>
          </a:prstGeom>
          <a:noFill/>
        </p:spPr>
        <p:txBody>
          <a:bodyPr wrap="square">
            <a:spAutoFit/>
          </a:bodyPr>
          <a:lstStyle/>
          <a:p>
            <a:pPr marL="285750" indent="-285750">
              <a:buFont typeface="Courier New" panose="02070309020205020404" pitchFamily="49" charset="0"/>
              <a:buChar char="o"/>
            </a:pPr>
            <a:r>
              <a:rPr lang="es-ES" sz="1300" dirty="0">
                <a:solidFill>
                  <a:schemeClr val="accent1">
                    <a:lumMod val="50000"/>
                  </a:schemeClr>
                </a:solidFill>
              </a:rPr>
              <a:t>Se </a:t>
            </a:r>
            <a:r>
              <a:rPr lang="es-ES" sz="1300" b="1" dirty="0">
                <a:solidFill>
                  <a:schemeClr val="accent1">
                    <a:lumMod val="50000"/>
                  </a:schemeClr>
                </a:solidFill>
              </a:rPr>
              <a:t>exceptúan</a:t>
            </a:r>
            <a:r>
              <a:rPr lang="es-ES" sz="1300" dirty="0">
                <a:solidFill>
                  <a:schemeClr val="accent1">
                    <a:lumMod val="50000"/>
                  </a:schemeClr>
                </a:solidFill>
              </a:rPr>
              <a:t> de esta obligación 8.1 las explotaciones:</a:t>
            </a:r>
          </a:p>
          <a:p>
            <a:pPr marL="742950" lvl="1" indent="-285750">
              <a:buFontTx/>
              <a:buChar char="-"/>
            </a:pPr>
            <a:r>
              <a:rPr lang="es-ES" sz="1300" dirty="0">
                <a:solidFill>
                  <a:schemeClr val="accent1">
                    <a:lumMod val="50000"/>
                  </a:schemeClr>
                </a:solidFill>
              </a:rPr>
              <a:t>con &gt; 75% de TC dedicado a forrajes, leguminosas, barbecho.</a:t>
            </a:r>
          </a:p>
          <a:p>
            <a:pPr marL="742950" lvl="1" indent="-285750">
              <a:buFontTx/>
              <a:buChar char="-"/>
            </a:pPr>
            <a:r>
              <a:rPr lang="es-ES" sz="1300" dirty="0">
                <a:solidFill>
                  <a:schemeClr val="accent1">
                    <a:lumMod val="50000"/>
                  </a:schemeClr>
                </a:solidFill>
              </a:rPr>
              <a:t>con &gt; 75% de TC dedicado a pastos permanentes, forrajes.</a:t>
            </a:r>
          </a:p>
          <a:p>
            <a:pPr marL="742950" lvl="1" indent="-285750">
              <a:spcAft>
                <a:spcPts val="300"/>
              </a:spcAft>
              <a:buFontTx/>
              <a:buChar char="-"/>
            </a:pPr>
            <a:r>
              <a:rPr lang="es-ES" sz="1300" dirty="0">
                <a:solidFill>
                  <a:schemeClr val="accent1">
                    <a:lumMod val="50000"/>
                  </a:schemeClr>
                </a:solidFill>
              </a:rPr>
              <a:t>con &lt; 10 hectáreas de tierras de cultivo.  </a:t>
            </a:r>
          </a:p>
        </p:txBody>
      </p:sp>
      <p:pic>
        <p:nvPicPr>
          <p:cNvPr id="2" name="Imagen 1">
            <a:extLst>
              <a:ext uri="{FF2B5EF4-FFF2-40B4-BE49-F238E27FC236}">
                <a16:creationId xmlns:a16="http://schemas.microsoft.com/office/drawing/2014/main" id="{28F3C60E-AA74-A83B-150D-3FB56EE44E54}"/>
              </a:ext>
            </a:extLst>
          </p:cNvPr>
          <p:cNvPicPr>
            <a:picLocks noChangeAspect="1"/>
          </p:cNvPicPr>
          <p:nvPr/>
        </p:nvPicPr>
        <p:blipFill>
          <a:blip r:embed="rId6"/>
          <a:stretch>
            <a:fillRect/>
          </a:stretch>
        </p:blipFill>
        <p:spPr>
          <a:xfrm>
            <a:off x="7380312" y="1937468"/>
            <a:ext cx="1656040" cy="1656040"/>
          </a:xfrm>
          <a:prstGeom prst="rect">
            <a:avLst/>
          </a:prstGeom>
        </p:spPr>
      </p:pic>
      <p:sp>
        <p:nvSpPr>
          <p:cNvPr id="17" name="CuadroTexto 16">
            <a:extLst>
              <a:ext uri="{FF2B5EF4-FFF2-40B4-BE49-F238E27FC236}">
                <a16:creationId xmlns:a16="http://schemas.microsoft.com/office/drawing/2014/main" id="{2E8A0A16-2E1B-FDA7-D6A2-C096D12A1632}"/>
              </a:ext>
            </a:extLst>
          </p:cNvPr>
          <p:cNvSpPr txBox="1"/>
          <p:nvPr/>
        </p:nvSpPr>
        <p:spPr>
          <a:xfrm>
            <a:off x="7452320" y="2319699"/>
            <a:ext cx="1440088" cy="738664"/>
          </a:xfrm>
          <a:prstGeom prst="rect">
            <a:avLst/>
          </a:prstGeom>
          <a:noFill/>
        </p:spPr>
        <p:txBody>
          <a:bodyPr wrap="square" rtlCol="0">
            <a:spAutoFit/>
          </a:bodyPr>
          <a:lstStyle/>
          <a:p>
            <a:pPr algn="ctr"/>
            <a:r>
              <a:rPr lang="es-ES" sz="1400" dirty="0">
                <a:solidFill>
                  <a:srgbClr val="FF0000"/>
                </a:solidFill>
              </a:rPr>
              <a:t>8.1 </a:t>
            </a:r>
          </a:p>
          <a:p>
            <a:pPr algn="ctr"/>
            <a:r>
              <a:rPr lang="es-ES" sz="1400" dirty="0">
                <a:solidFill>
                  <a:srgbClr val="FF0000"/>
                </a:solidFill>
              </a:rPr>
              <a:t>pendiente </a:t>
            </a:r>
          </a:p>
          <a:p>
            <a:pPr algn="ctr"/>
            <a:r>
              <a:rPr lang="es-ES" sz="1400" dirty="0">
                <a:solidFill>
                  <a:srgbClr val="FF0000"/>
                </a:solidFill>
              </a:rPr>
              <a:t>de cambio</a:t>
            </a:r>
          </a:p>
        </p:txBody>
      </p:sp>
    </p:spTree>
    <p:extLst>
      <p:ext uri="{BB962C8B-B14F-4D97-AF65-F5344CB8AC3E}">
        <p14:creationId xmlns:p14="http://schemas.microsoft.com/office/powerpoint/2010/main" val="788914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par>
                          <p:cTn id="7" fill="hold">
                            <p:stCondLst>
                              <p:cond delay="0"/>
                            </p:stCondLst>
                            <p:childTnLst>
                              <p:par>
                                <p:cTn id="8" presetID="53" presetClass="entr" presetSubtype="16" fill="hold" grpId="0" nodeType="afterEffect">
                                  <p:stCondLst>
                                    <p:cond delay="0"/>
                                  </p:stCondLst>
                                  <p:childTnLst>
                                    <p:set>
                                      <p:cBhvr>
                                        <p:cTn id="9" dur="1" fill="hold">
                                          <p:stCondLst>
                                            <p:cond delay="0"/>
                                          </p:stCondLst>
                                        </p:cTn>
                                        <p:tgtEl>
                                          <p:spTgt spid="15"/>
                                        </p:tgtEl>
                                        <p:attrNameLst>
                                          <p:attrName>style.visibility</p:attrName>
                                        </p:attrNameLst>
                                      </p:cBhvr>
                                      <p:to>
                                        <p:strVal val="visible"/>
                                      </p:to>
                                    </p:set>
                                    <p:anim calcmode="lin" valueType="num">
                                      <p:cBhvr>
                                        <p:cTn id="10" dur="500" fill="hold"/>
                                        <p:tgtEl>
                                          <p:spTgt spid="15"/>
                                        </p:tgtEl>
                                        <p:attrNameLst>
                                          <p:attrName>ppt_w</p:attrName>
                                        </p:attrNameLst>
                                      </p:cBhvr>
                                      <p:tavLst>
                                        <p:tav tm="0">
                                          <p:val>
                                            <p:fltVal val="0"/>
                                          </p:val>
                                        </p:tav>
                                        <p:tav tm="100000">
                                          <p:val>
                                            <p:strVal val="#ppt_w"/>
                                          </p:val>
                                        </p:tav>
                                      </p:tavLst>
                                    </p:anim>
                                    <p:anim calcmode="lin" valueType="num">
                                      <p:cBhvr>
                                        <p:cTn id="11" dur="500" fill="hold"/>
                                        <p:tgtEl>
                                          <p:spTgt spid="15"/>
                                        </p:tgtEl>
                                        <p:attrNameLst>
                                          <p:attrName>ppt_h</p:attrName>
                                        </p:attrNameLst>
                                      </p:cBhvr>
                                      <p:tavLst>
                                        <p:tav tm="0">
                                          <p:val>
                                            <p:fltVal val="0"/>
                                          </p:val>
                                        </p:tav>
                                        <p:tav tm="100000">
                                          <p:val>
                                            <p:strVal val="#ppt_h"/>
                                          </p:val>
                                        </p:tav>
                                      </p:tavLst>
                                    </p:anim>
                                    <p:animEffect transition="in" filter="fade">
                                      <p:cBhvr>
                                        <p:cTn id="12" dur="5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23"/>
                                        </p:tgtEl>
                                        <p:attrNameLst>
                                          <p:attrName>style.visibility</p:attrName>
                                        </p:attrNameLst>
                                      </p:cBhvr>
                                      <p:to>
                                        <p:strVal val="visible"/>
                                      </p:to>
                                    </p:set>
                                    <p:anim calcmode="lin" valueType="num">
                                      <p:cBhvr additive="base">
                                        <p:cTn id="17" dur="500" fill="hold"/>
                                        <p:tgtEl>
                                          <p:spTgt spid="23"/>
                                        </p:tgtEl>
                                        <p:attrNameLst>
                                          <p:attrName>ppt_x</p:attrName>
                                        </p:attrNameLst>
                                      </p:cBhvr>
                                      <p:tavLst>
                                        <p:tav tm="0">
                                          <p:val>
                                            <p:strVal val="#ppt_x"/>
                                          </p:val>
                                        </p:tav>
                                        <p:tav tm="100000">
                                          <p:val>
                                            <p:strVal val="#ppt_x"/>
                                          </p:val>
                                        </p:tav>
                                      </p:tavLst>
                                    </p:anim>
                                    <p:anim calcmode="lin" valueType="num">
                                      <p:cBhvr additive="base">
                                        <p:cTn id="18"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23" grpId="0"/>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23780" t="-1781" r="877" b="22834"/>
          <a:stretch/>
        </p:blipFill>
        <p:spPr bwMode="auto">
          <a:xfrm>
            <a:off x="2410654" y="1439040"/>
            <a:ext cx="6192688" cy="35656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3 Imagen">
            <a:extLst>
              <a:ext uri="{FF2B5EF4-FFF2-40B4-BE49-F238E27FC236}">
                <a16:creationId xmlns:a16="http://schemas.microsoft.com/office/drawing/2014/main" id="{065D9B9F-A012-16F2-8D2E-467092BF38FD}"/>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510542" y="5949280"/>
            <a:ext cx="1572892" cy="496636"/>
          </a:xfrm>
          <a:prstGeom prst="rect">
            <a:avLst/>
          </a:prstGeom>
        </p:spPr>
      </p:pic>
      <p:pic>
        <p:nvPicPr>
          <p:cNvPr id="4" name="Picture 3">
            <a:extLst>
              <a:ext uri="{FF2B5EF4-FFF2-40B4-BE49-F238E27FC236}">
                <a16:creationId xmlns:a16="http://schemas.microsoft.com/office/drawing/2014/main" id="{0A071F30-0C0E-FFDE-E779-151BFB61B6F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28876" y="1958347"/>
            <a:ext cx="542925" cy="514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5" name="2 Grupo">
            <a:extLst>
              <a:ext uri="{FF2B5EF4-FFF2-40B4-BE49-F238E27FC236}">
                <a16:creationId xmlns:a16="http://schemas.microsoft.com/office/drawing/2014/main" id="{2DB22046-8C5D-F95F-6C63-F51B6EE26A3C}"/>
              </a:ext>
            </a:extLst>
          </p:cNvPr>
          <p:cNvGrpSpPr>
            <a:grpSpLocks/>
          </p:cNvGrpSpPr>
          <p:nvPr/>
        </p:nvGrpSpPr>
        <p:grpSpPr bwMode="auto">
          <a:xfrm>
            <a:off x="1258888" y="188913"/>
            <a:ext cx="4033192" cy="777875"/>
            <a:chOff x="0" y="0"/>
            <a:chExt cx="7467600" cy="777644"/>
          </a:xfrm>
        </p:grpSpPr>
        <p:sp>
          <p:nvSpPr>
            <p:cNvPr id="6" name="4 Rectángulo redondeado">
              <a:extLst>
                <a:ext uri="{FF2B5EF4-FFF2-40B4-BE49-F238E27FC236}">
                  <a16:creationId xmlns:a16="http://schemas.microsoft.com/office/drawing/2014/main" id="{1FA64661-9F02-261F-B7D2-D09ACE11984A}"/>
                </a:ext>
              </a:extLst>
            </p:cNvPr>
            <p:cNvSpPr/>
            <p:nvPr/>
          </p:nvSpPr>
          <p:spPr>
            <a:xfrm>
              <a:off x="0" y="0"/>
              <a:ext cx="7467600" cy="777644"/>
            </a:xfrm>
            <a:prstGeom prst="roundRect">
              <a:avLst/>
            </a:prstGeom>
            <a:solidFill>
              <a:srgbClr val="BED6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7" name="5 Rectángulo">
              <a:extLst>
                <a:ext uri="{FF2B5EF4-FFF2-40B4-BE49-F238E27FC236}">
                  <a16:creationId xmlns:a16="http://schemas.microsoft.com/office/drawing/2014/main" id="{0FE6F405-4931-2C7D-3018-C279836AE286}"/>
                </a:ext>
              </a:extLst>
            </p:cNvPr>
            <p:cNvSpPr/>
            <p:nvPr/>
          </p:nvSpPr>
          <p:spPr>
            <a:xfrm>
              <a:off x="38100" y="38089"/>
              <a:ext cx="7391400" cy="701467"/>
            </a:xfrm>
            <a:prstGeom prst="rect">
              <a:avLst/>
            </a:prstGeom>
          </p:spPr>
          <p:style>
            <a:lnRef idx="0">
              <a:scrgbClr r="0" g="0" b="0"/>
            </a:lnRef>
            <a:fillRef idx="0">
              <a:scrgbClr r="0" g="0" b="0"/>
            </a:fillRef>
            <a:effectRef idx="0">
              <a:scrgbClr r="0" g="0" b="0"/>
            </a:effectRef>
            <a:fontRef idx="minor">
              <a:schemeClr val="lt1"/>
            </a:fontRef>
          </p:style>
          <p:txBody>
            <a:bodyPr tIns="91440" bIns="91440" spcCol="1270" anchor="ctr"/>
            <a:lstStyle/>
            <a:p>
              <a:pPr defTabSz="1066800">
                <a:lnSpc>
                  <a:spcPct val="90000"/>
                </a:lnSpc>
                <a:spcAft>
                  <a:spcPct val="35000"/>
                </a:spcAft>
                <a:defRPr/>
              </a:pPr>
              <a:endParaRPr lang="es-ES" sz="2000" b="1" dirty="0">
                <a:solidFill>
                  <a:srgbClr val="FF0000"/>
                </a:solidFill>
              </a:endParaRPr>
            </a:p>
          </p:txBody>
        </p:sp>
      </p:grpSp>
      <p:sp>
        <p:nvSpPr>
          <p:cNvPr id="8" name="2 Rectángulo">
            <a:extLst>
              <a:ext uri="{FF2B5EF4-FFF2-40B4-BE49-F238E27FC236}">
                <a16:creationId xmlns:a16="http://schemas.microsoft.com/office/drawing/2014/main" id="{B7D0DAAF-C781-8202-B092-CFD05FBCF3C8}"/>
              </a:ext>
            </a:extLst>
          </p:cNvPr>
          <p:cNvSpPr>
            <a:spLocks noChangeArrowheads="1"/>
          </p:cNvSpPr>
          <p:nvPr/>
        </p:nvSpPr>
        <p:spPr bwMode="auto">
          <a:xfrm>
            <a:off x="1547813" y="347663"/>
            <a:ext cx="352532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D6EF2C"/>
              </a:buClr>
              <a:buChar char="&gt;"/>
              <a:defRPr sz="1400">
                <a:solidFill>
                  <a:srgbClr val="575757"/>
                </a:solidFill>
                <a:latin typeface="Arial" charset="0"/>
                <a:ea typeface="ＭＳ Ｐゴシック" pitchFamily="34" charset="-128"/>
              </a:defRPr>
            </a:lvl1pPr>
            <a:lvl2pPr marL="742950" indent="-285750" eaLnBrk="0" hangingPunct="0">
              <a:spcBef>
                <a:spcPct val="20000"/>
              </a:spcBef>
              <a:buChar char="–"/>
              <a:defRPr sz="1400">
                <a:solidFill>
                  <a:schemeClr val="tx1"/>
                </a:solidFill>
                <a:latin typeface="Arial" charset="0"/>
                <a:ea typeface="ＭＳ Ｐゴシック" pitchFamily="34" charset="-128"/>
              </a:defRPr>
            </a:lvl2pPr>
            <a:lvl3pPr marL="1143000" indent="-228600" eaLnBrk="0" hangingPunct="0">
              <a:spcBef>
                <a:spcPct val="20000"/>
              </a:spcBef>
              <a:buChar char="•"/>
              <a:defRPr sz="1400">
                <a:solidFill>
                  <a:schemeClr val="tx1"/>
                </a:solidFill>
                <a:latin typeface="Arial" charset="0"/>
                <a:ea typeface="ＭＳ Ｐゴシック" pitchFamily="34" charset="-128"/>
              </a:defRPr>
            </a:lvl3pPr>
            <a:lvl4pPr marL="1600200" indent="-228600" eaLnBrk="0" hangingPunct="0">
              <a:spcBef>
                <a:spcPct val="20000"/>
              </a:spcBef>
              <a:buChar char="–"/>
              <a:defRPr sz="1400">
                <a:solidFill>
                  <a:schemeClr val="tx1"/>
                </a:solidFill>
                <a:latin typeface="Arial" charset="0"/>
                <a:ea typeface="ＭＳ Ｐゴシック" pitchFamily="34" charset="-128"/>
              </a:defRPr>
            </a:lvl4pPr>
            <a:lvl5pPr marL="2057400" indent="-228600" eaLnBrk="0" hangingPunct="0">
              <a:spcBef>
                <a:spcPct val="20000"/>
              </a:spcBef>
              <a:buChar char="»"/>
              <a:defRPr sz="14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9pPr>
          </a:lstStyle>
          <a:p>
            <a:pPr eaLnBrk="1" hangingPunct="1">
              <a:spcBef>
                <a:spcPct val="0"/>
              </a:spcBef>
              <a:buClrTx/>
              <a:buFontTx/>
              <a:buNone/>
            </a:pPr>
            <a:r>
              <a:rPr lang="es-ES" altLang="es-ES" sz="2400" dirty="0">
                <a:solidFill>
                  <a:schemeClr val="tx1"/>
                </a:solidFill>
              </a:rPr>
              <a:t>Condicionalidad: BCAM </a:t>
            </a:r>
          </a:p>
        </p:txBody>
      </p:sp>
      <p:pic>
        <p:nvPicPr>
          <p:cNvPr id="2" name="Picture 2">
            <a:extLst>
              <a:ext uri="{FF2B5EF4-FFF2-40B4-BE49-F238E27FC236}">
                <a16:creationId xmlns:a16="http://schemas.microsoft.com/office/drawing/2014/main" id="{25703607-28DA-50BC-CD0D-35971DBF712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3750" t="77069"/>
          <a:stretch/>
        </p:blipFill>
        <p:spPr bwMode="auto">
          <a:xfrm>
            <a:off x="2304752" y="3758815"/>
            <a:ext cx="6275040" cy="10369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2">
            <a:extLst>
              <a:ext uri="{FF2B5EF4-FFF2-40B4-BE49-F238E27FC236}">
                <a16:creationId xmlns:a16="http://schemas.microsoft.com/office/drawing/2014/main" id="{4D2A1E56-1562-D643-91AA-D998E06D424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3823" r="78000"/>
          <a:stretch/>
        </p:blipFill>
        <p:spPr bwMode="auto">
          <a:xfrm>
            <a:off x="457200" y="1444112"/>
            <a:ext cx="1810544" cy="434934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CuadroTexto 11">
            <a:extLst>
              <a:ext uri="{FF2B5EF4-FFF2-40B4-BE49-F238E27FC236}">
                <a16:creationId xmlns:a16="http://schemas.microsoft.com/office/drawing/2014/main" id="{B28B6439-26FE-604C-7EA8-22BB9D3191DE}"/>
              </a:ext>
            </a:extLst>
          </p:cNvPr>
          <p:cNvSpPr txBox="1"/>
          <p:nvPr/>
        </p:nvSpPr>
        <p:spPr>
          <a:xfrm>
            <a:off x="2409391" y="3429000"/>
            <a:ext cx="5688631" cy="307777"/>
          </a:xfrm>
          <a:prstGeom prst="rect">
            <a:avLst/>
          </a:prstGeom>
          <a:solidFill>
            <a:schemeClr val="bg1"/>
          </a:solidFill>
        </p:spPr>
        <p:txBody>
          <a:bodyPr wrap="square">
            <a:spAutoFit/>
          </a:bodyPr>
          <a:lstStyle/>
          <a:p>
            <a:r>
              <a:rPr lang="es-ES" sz="1400" dirty="0">
                <a:solidFill>
                  <a:srgbClr val="FF0000"/>
                </a:solidFill>
              </a:rPr>
              <a:t>8.3 y 8.4.- mantenimiento de elementos del paisaje / setos  árboles</a:t>
            </a:r>
          </a:p>
        </p:txBody>
      </p:sp>
      <p:sp>
        <p:nvSpPr>
          <p:cNvPr id="18" name="CuadroTexto 17">
            <a:extLst>
              <a:ext uri="{FF2B5EF4-FFF2-40B4-BE49-F238E27FC236}">
                <a16:creationId xmlns:a16="http://schemas.microsoft.com/office/drawing/2014/main" id="{5E76F1D1-2FF9-CFD0-B312-B21E13D02FF7}"/>
              </a:ext>
            </a:extLst>
          </p:cNvPr>
          <p:cNvSpPr txBox="1"/>
          <p:nvPr/>
        </p:nvSpPr>
        <p:spPr>
          <a:xfrm>
            <a:off x="6387447" y="2132856"/>
            <a:ext cx="1080120" cy="430887"/>
          </a:xfrm>
          <a:prstGeom prst="rect">
            <a:avLst/>
          </a:prstGeom>
          <a:noFill/>
        </p:spPr>
        <p:txBody>
          <a:bodyPr wrap="square" rtlCol="0">
            <a:spAutoFit/>
          </a:bodyPr>
          <a:lstStyle/>
          <a:p>
            <a:r>
              <a:rPr lang="es-ES" sz="2200" b="1" dirty="0">
                <a:solidFill>
                  <a:srgbClr val="C00000"/>
                </a:solidFill>
              </a:rPr>
              <a:t>(SENP)</a:t>
            </a:r>
          </a:p>
        </p:txBody>
      </p:sp>
      <p:sp>
        <p:nvSpPr>
          <p:cNvPr id="19" name="CuadroTexto 18">
            <a:extLst>
              <a:ext uri="{FF2B5EF4-FFF2-40B4-BE49-F238E27FC236}">
                <a16:creationId xmlns:a16="http://schemas.microsoft.com/office/drawing/2014/main" id="{4ADBAB8F-0FDB-06A7-3E36-2B7A49AF69DB}"/>
              </a:ext>
            </a:extLst>
          </p:cNvPr>
          <p:cNvSpPr txBox="1"/>
          <p:nvPr/>
        </p:nvSpPr>
        <p:spPr>
          <a:xfrm>
            <a:off x="2409390" y="4792472"/>
            <a:ext cx="6170402" cy="892552"/>
          </a:xfrm>
          <a:prstGeom prst="rect">
            <a:avLst/>
          </a:prstGeom>
          <a:solidFill>
            <a:schemeClr val="bg1"/>
          </a:solidFill>
        </p:spPr>
        <p:txBody>
          <a:bodyPr wrap="square">
            <a:spAutoFit/>
          </a:bodyPr>
          <a:lstStyle/>
          <a:p>
            <a:pPr marL="171450" indent="-171450">
              <a:buFont typeface="Courier New" panose="02070309020205020404" pitchFamily="49" charset="0"/>
              <a:buChar char="o"/>
            </a:pPr>
            <a:r>
              <a:rPr lang="es-ES" sz="1300" dirty="0">
                <a:solidFill>
                  <a:schemeClr val="accent1">
                    <a:lumMod val="50000"/>
                  </a:schemeClr>
                </a:solidFill>
              </a:rPr>
              <a:t> Se prohíbe la recolección mecánica nocturna en cultivos permanentes con       plantaciones intensivas de porte alto, denso follaje y en los que haya anidación o pernoctación de aves (de marzo a agosto). </a:t>
            </a:r>
          </a:p>
          <a:p>
            <a:pPr lvl="1"/>
            <a:r>
              <a:rPr lang="es-ES" sz="1300" dirty="0">
                <a:solidFill>
                  <a:schemeClr val="accent1">
                    <a:lumMod val="50000"/>
                  </a:schemeClr>
                </a:solidFill>
              </a:rPr>
              <a:t>- Se exceptúa el viñedo</a:t>
            </a:r>
          </a:p>
        </p:txBody>
      </p:sp>
      <p:sp>
        <p:nvSpPr>
          <p:cNvPr id="21" name="CuadroTexto 20">
            <a:extLst>
              <a:ext uri="{FF2B5EF4-FFF2-40B4-BE49-F238E27FC236}">
                <a16:creationId xmlns:a16="http://schemas.microsoft.com/office/drawing/2014/main" id="{8AD27528-C0B6-795C-E994-9F49ECBA4740}"/>
              </a:ext>
            </a:extLst>
          </p:cNvPr>
          <p:cNvSpPr txBox="1"/>
          <p:nvPr/>
        </p:nvSpPr>
        <p:spPr>
          <a:xfrm>
            <a:off x="4679949" y="4328588"/>
            <a:ext cx="1654098" cy="292388"/>
          </a:xfrm>
          <a:prstGeom prst="rect">
            <a:avLst/>
          </a:prstGeom>
          <a:solidFill>
            <a:schemeClr val="bg1"/>
          </a:solidFill>
        </p:spPr>
        <p:txBody>
          <a:bodyPr wrap="square" rtlCol="0">
            <a:spAutoFit/>
          </a:bodyPr>
          <a:lstStyle/>
          <a:p>
            <a:r>
              <a:rPr lang="es-ES" sz="1300" dirty="0">
                <a:solidFill>
                  <a:schemeClr val="accent5">
                    <a:lumMod val="75000"/>
                  </a:schemeClr>
                </a:solidFill>
              </a:rPr>
              <a:t>marzo a agosto</a:t>
            </a:r>
          </a:p>
        </p:txBody>
      </p:sp>
      <p:grpSp>
        <p:nvGrpSpPr>
          <p:cNvPr id="11" name="Grupo 10">
            <a:extLst>
              <a:ext uri="{FF2B5EF4-FFF2-40B4-BE49-F238E27FC236}">
                <a16:creationId xmlns:a16="http://schemas.microsoft.com/office/drawing/2014/main" id="{4D653C24-93EF-14FD-1E19-5C9E47FF3350}"/>
              </a:ext>
            </a:extLst>
          </p:cNvPr>
          <p:cNvGrpSpPr/>
          <p:nvPr/>
        </p:nvGrpSpPr>
        <p:grpSpPr>
          <a:xfrm>
            <a:off x="1115616" y="5085184"/>
            <a:ext cx="485800" cy="410149"/>
            <a:chOff x="5914525" y="6220433"/>
            <a:chExt cx="485800" cy="410149"/>
          </a:xfrm>
        </p:grpSpPr>
        <p:sp>
          <p:nvSpPr>
            <p:cNvPr id="15" name="Botón de acción: ir hacia delante o siguiente 14">
              <a:hlinkClick r:id="" action="ppaction://hlinkshowjump?jump=nextslide" highlightClick="1"/>
              <a:extLst>
                <a:ext uri="{FF2B5EF4-FFF2-40B4-BE49-F238E27FC236}">
                  <a16:creationId xmlns:a16="http://schemas.microsoft.com/office/drawing/2014/main" id="{23E1266A-CF1D-D3CB-0E53-17CA8043495B}"/>
                </a:ext>
              </a:extLst>
            </p:cNvPr>
            <p:cNvSpPr/>
            <p:nvPr/>
          </p:nvSpPr>
          <p:spPr>
            <a:xfrm>
              <a:off x="5915505" y="6220433"/>
              <a:ext cx="389050" cy="389071"/>
            </a:xfrm>
            <a:prstGeom prst="actionButtonForwardNex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s-ES" dirty="0"/>
            </a:p>
          </p:txBody>
        </p:sp>
        <p:sp>
          <p:nvSpPr>
            <p:cNvPr id="16" name="CuadroTexto 15">
              <a:hlinkClick r:id="" action="ppaction://noaction"/>
              <a:extLst>
                <a:ext uri="{FF2B5EF4-FFF2-40B4-BE49-F238E27FC236}">
                  <a16:creationId xmlns:a16="http://schemas.microsoft.com/office/drawing/2014/main" id="{2EA52D50-1096-7A09-F98B-072BA8276302}"/>
                </a:ext>
              </a:extLst>
            </p:cNvPr>
            <p:cNvSpPr txBox="1"/>
            <p:nvPr/>
          </p:nvSpPr>
          <p:spPr>
            <a:xfrm>
              <a:off x="5914525" y="6261250"/>
              <a:ext cx="485800" cy="369332"/>
            </a:xfrm>
            <a:prstGeom prst="rect">
              <a:avLst/>
            </a:prstGeom>
            <a:noFill/>
          </p:spPr>
          <p:txBody>
            <a:bodyPr wrap="square">
              <a:spAutoFit/>
            </a:bodyPr>
            <a:lstStyle/>
            <a:p>
              <a:r>
                <a:rPr lang="es-ES" dirty="0">
                  <a:hlinkClick r:id="rId5" action="ppaction://hlinksldjump"/>
                </a:rPr>
                <a:t>P5</a:t>
              </a:r>
              <a:endParaRPr lang="es-ES" dirty="0"/>
            </a:p>
          </p:txBody>
        </p:sp>
      </p:grpSp>
    </p:spTree>
    <p:extLst>
      <p:ext uri="{BB962C8B-B14F-4D97-AF65-F5344CB8AC3E}">
        <p14:creationId xmlns:p14="http://schemas.microsoft.com/office/powerpoint/2010/main" val="96992349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32A3E93-EF29-846D-DDCA-6B1675F48936}"/>
              </a:ext>
            </a:extLst>
          </p:cNvPr>
          <p:cNvSpPr>
            <a:spLocks noGrp="1"/>
          </p:cNvSpPr>
          <p:nvPr>
            <p:ph type="title"/>
          </p:nvPr>
        </p:nvSpPr>
        <p:spPr/>
        <p:txBody>
          <a:bodyPr/>
          <a:lstStyle/>
          <a:p>
            <a:endParaRPr lang="es-ES" dirty="0"/>
          </a:p>
        </p:txBody>
      </p:sp>
      <p:sp>
        <p:nvSpPr>
          <p:cNvPr id="3" name="Marcador de contenido 2">
            <a:extLst>
              <a:ext uri="{FF2B5EF4-FFF2-40B4-BE49-F238E27FC236}">
                <a16:creationId xmlns:a16="http://schemas.microsoft.com/office/drawing/2014/main" id="{7DCC38DD-9EE8-FC25-8F72-0F0BDE3C2C31}"/>
              </a:ext>
            </a:extLst>
          </p:cNvPr>
          <p:cNvSpPr>
            <a:spLocks noGrp="1"/>
          </p:cNvSpPr>
          <p:nvPr>
            <p:ph idx="1"/>
          </p:nvPr>
        </p:nvSpPr>
        <p:spPr/>
        <p:txBody>
          <a:bodyPr/>
          <a:lstStyle/>
          <a:p>
            <a:endParaRPr lang="es-ES"/>
          </a:p>
        </p:txBody>
      </p:sp>
      <p:pic>
        <p:nvPicPr>
          <p:cNvPr id="5" name="Imagen 4">
            <a:extLst>
              <a:ext uri="{FF2B5EF4-FFF2-40B4-BE49-F238E27FC236}">
                <a16:creationId xmlns:a16="http://schemas.microsoft.com/office/drawing/2014/main" id="{6AB0E3DE-11AF-7954-67E0-8C86DFBAD816}"/>
              </a:ext>
            </a:extLst>
          </p:cNvPr>
          <p:cNvPicPr>
            <a:picLocks noChangeAspect="1"/>
          </p:cNvPicPr>
          <p:nvPr/>
        </p:nvPicPr>
        <p:blipFill>
          <a:blip r:embed="rId2"/>
          <a:stretch>
            <a:fillRect/>
          </a:stretch>
        </p:blipFill>
        <p:spPr>
          <a:xfrm>
            <a:off x="0" y="857250"/>
            <a:ext cx="9144000" cy="5143500"/>
          </a:xfrm>
          <a:prstGeom prst="rect">
            <a:avLst/>
          </a:prstGeom>
        </p:spPr>
      </p:pic>
      <p:sp>
        <p:nvSpPr>
          <p:cNvPr id="6" name="Explosión: 8 puntos 5">
            <a:extLst>
              <a:ext uri="{FF2B5EF4-FFF2-40B4-BE49-F238E27FC236}">
                <a16:creationId xmlns:a16="http://schemas.microsoft.com/office/drawing/2014/main" id="{C368B1A8-5239-C0E7-9AA2-63CCC186E311}"/>
              </a:ext>
            </a:extLst>
          </p:cNvPr>
          <p:cNvSpPr/>
          <p:nvPr/>
        </p:nvSpPr>
        <p:spPr>
          <a:xfrm>
            <a:off x="7812360" y="274638"/>
            <a:ext cx="360040" cy="360040"/>
          </a:xfrm>
          <a:prstGeom prst="irregularSeal1">
            <a:avLst/>
          </a:prstGeom>
          <a:solidFill>
            <a:srgbClr val="FFFF0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Tree>
    <p:extLst>
      <p:ext uri="{BB962C8B-B14F-4D97-AF65-F5344CB8AC3E}">
        <p14:creationId xmlns:p14="http://schemas.microsoft.com/office/powerpoint/2010/main" val="403581224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3 Imagen">
            <a:extLst>
              <a:ext uri="{FF2B5EF4-FFF2-40B4-BE49-F238E27FC236}">
                <a16:creationId xmlns:a16="http://schemas.microsoft.com/office/drawing/2014/main" id="{065D9B9F-A012-16F2-8D2E-467092BF38FD}"/>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510542" y="5949280"/>
            <a:ext cx="1572892" cy="496636"/>
          </a:xfrm>
          <a:prstGeom prst="rect">
            <a:avLst/>
          </a:prstGeom>
        </p:spPr>
      </p:pic>
      <p:grpSp>
        <p:nvGrpSpPr>
          <p:cNvPr id="5" name="2 Grupo">
            <a:extLst>
              <a:ext uri="{FF2B5EF4-FFF2-40B4-BE49-F238E27FC236}">
                <a16:creationId xmlns:a16="http://schemas.microsoft.com/office/drawing/2014/main" id="{2DB22046-8C5D-F95F-6C63-F51B6EE26A3C}"/>
              </a:ext>
            </a:extLst>
          </p:cNvPr>
          <p:cNvGrpSpPr>
            <a:grpSpLocks/>
          </p:cNvGrpSpPr>
          <p:nvPr/>
        </p:nvGrpSpPr>
        <p:grpSpPr bwMode="auto">
          <a:xfrm>
            <a:off x="1258888" y="188913"/>
            <a:ext cx="4033192" cy="777875"/>
            <a:chOff x="0" y="0"/>
            <a:chExt cx="7467600" cy="777644"/>
          </a:xfrm>
        </p:grpSpPr>
        <p:sp>
          <p:nvSpPr>
            <p:cNvPr id="6" name="4 Rectángulo redondeado">
              <a:extLst>
                <a:ext uri="{FF2B5EF4-FFF2-40B4-BE49-F238E27FC236}">
                  <a16:creationId xmlns:a16="http://schemas.microsoft.com/office/drawing/2014/main" id="{1FA64661-9F02-261F-B7D2-D09ACE11984A}"/>
                </a:ext>
              </a:extLst>
            </p:cNvPr>
            <p:cNvSpPr/>
            <p:nvPr/>
          </p:nvSpPr>
          <p:spPr>
            <a:xfrm>
              <a:off x="0" y="0"/>
              <a:ext cx="7467600" cy="777644"/>
            </a:xfrm>
            <a:prstGeom prst="roundRect">
              <a:avLst/>
            </a:prstGeom>
            <a:solidFill>
              <a:srgbClr val="BED6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7" name="5 Rectángulo">
              <a:extLst>
                <a:ext uri="{FF2B5EF4-FFF2-40B4-BE49-F238E27FC236}">
                  <a16:creationId xmlns:a16="http://schemas.microsoft.com/office/drawing/2014/main" id="{0FE6F405-4931-2C7D-3018-C279836AE286}"/>
                </a:ext>
              </a:extLst>
            </p:cNvPr>
            <p:cNvSpPr/>
            <p:nvPr/>
          </p:nvSpPr>
          <p:spPr>
            <a:xfrm>
              <a:off x="38100" y="38089"/>
              <a:ext cx="7391400" cy="701467"/>
            </a:xfrm>
            <a:prstGeom prst="rect">
              <a:avLst/>
            </a:prstGeom>
          </p:spPr>
          <p:style>
            <a:lnRef idx="0">
              <a:scrgbClr r="0" g="0" b="0"/>
            </a:lnRef>
            <a:fillRef idx="0">
              <a:scrgbClr r="0" g="0" b="0"/>
            </a:fillRef>
            <a:effectRef idx="0">
              <a:scrgbClr r="0" g="0" b="0"/>
            </a:effectRef>
            <a:fontRef idx="minor">
              <a:schemeClr val="lt1"/>
            </a:fontRef>
          </p:style>
          <p:txBody>
            <a:bodyPr tIns="91440" bIns="91440" spcCol="1270" anchor="ctr"/>
            <a:lstStyle/>
            <a:p>
              <a:pPr defTabSz="1066800">
                <a:lnSpc>
                  <a:spcPct val="90000"/>
                </a:lnSpc>
                <a:spcAft>
                  <a:spcPct val="35000"/>
                </a:spcAft>
                <a:defRPr/>
              </a:pPr>
              <a:endParaRPr lang="es-ES" sz="2000" b="1" dirty="0">
                <a:solidFill>
                  <a:srgbClr val="FF0000"/>
                </a:solidFill>
              </a:endParaRPr>
            </a:p>
          </p:txBody>
        </p:sp>
      </p:grpSp>
      <p:sp>
        <p:nvSpPr>
          <p:cNvPr id="8" name="2 Rectángulo">
            <a:extLst>
              <a:ext uri="{FF2B5EF4-FFF2-40B4-BE49-F238E27FC236}">
                <a16:creationId xmlns:a16="http://schemas.microsoft.com/office/drawing/2014/main" id="{B7D0DAAF-C781-8202-B092-CFD05FBCF3C8}"/>
              </a:ext>
            </a:extLst>
          </p:cNvPr>
          <p:cNvSpPr>
            <a:spLocks noChangeArrowheads="1"/>
          </p:cNvSpPr>
          <p:nvPr/>
        </p:nvSpPr>
        <p:spPr bwMode="auto">
          <a:xfrm>
            <a:off x="1547813" y="347663"/>
            <a:ext cx="352532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D6EF2C"/>
              </a:buClr>
              <a:buChar char="&gt;"/>
              <a:defRPr sz="1400">
                <a:solidFill>
                  <a:srgbClr val="575757"/>
                </a:solidFill>
                <a:latin typeface="Arial" charset="0"/>
                <a:ea typeface="ＭＳ Ｐゴシック" pitchFamily="34" charset="-128"/>
              </a:defRPr>
            </a:lvl1pPr>
            <a:lvl2pPr marL="742950" indent="-285750" eaLnBrk="0" hangingPunct="0">
              <a:spcBef>
                <a:spcPct val="20000"/>
              </a:spcBef>
              <a:buChar char="–"/>
              <a:defRPr sz="1400">
                <a:solidFill>
                  <a:schemeClr val="tx1"/>
                </a:solidFill>
                <a:latin typeface="Arial" charset="0"/>
                <a:ea typeface="ＭＳ Ｐゴシック" pitchFamily="34" charset="-128"/>
              </a:defRPr>
            </a:lvl2pPr>
            <a:lvl3pPr marL="1143000" indent="-228600" eaLnBrk="0" hangingPunct="0">
              <a:spcBef>
                <a:spcPct val="20000"/>
              </a:spcBef>
              <a:buChar char="•"/>
              <a:defRPr sz="1400">
                <a:solidFill>
                  <a:schemeClr val="tx1"/>
                </a:solidFill>
                <a:latin typeface="Arial" charset="0"/>
                <a:ea typeface="ＭＳ Ｐゴシック" pitchFamily="34" charset="-128"/>
              </a:defRPr>
            </a:lvl3pPr>
            <a:lvl4pPr marL="1600200" indent="-228600" eaLnBrk="0" hangingPunct="0">
              <a:spcBef>
                <a:spcPct val="20000"/>
              </a:spcBef>
              <a:buChar char="–"/>
              <a:defRPr sz="1400">
                <a:solidFill>
                  <a:schemeClr val="tx1"/>
                </a:solidFill>
                <a:latin typeface="Arial" charset="0"/>
                <a:ea typeface="ＭＳ Ｐゴシック" pitchFamily="34" charset="-128"/>
              </a:defRPr>
            </a:lvl4pPr>
            <a:lvl5pPr marL="2057400" indent="-228600" eaLnBrk="0" hangingPunct="0">
              <a:spcBef>
                <a:spcPct val="20000"/>
              </a:spcBef>
              <a:buChar char="»"/>
              <a:defRPr sz="14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9pPr>
          </a:lstStyle>
          <a:p>
            <a:pPr eaLnBrk="1" hangingPunct="1">
              <a:spcBef>
                <a:spcPct val="0"/>
              </a:spcBef>
              <a:buClrTx/>
              <a:buFontTx/>
              <a:buNone/>
            </a:pPr>
            <a:r>
              <a:rPr lang="es-ES" altLang="es-ES" sz="2400" dirty="0">
                <a:solidFill>
                  <a:schemeClr val="tx1"/>
                </a:solidFill>
              </a:rPr>
              <a:t>Condicionalidad: BCAM </a:t>
            </a:r>
          </a:p>
        </p:txBody>
      </p:sp>
      <p:pic>
        <p:nvPicPr>
          <p:cNvPr id="9" name="Picture 2">
            <a:extLst>
              <a:ext uri="{FF2B5EF4-FFF2-40B4-BE49-F238E27FC236}">
                <a16:creationId xmlns:a16="http://schemas.microsoft.com/office/drawing/2014/main" id="{4D2A1E56-1562-D643-91AA-D998E06D424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3823" r="78000"/>
          <a:stretch/>
        </p:blipFill>
        <p:spPr bwMode="auto">
          <a:xfrm>
            <a:off x="457200" y="2492896"/>
            <a:ext cx="1810544" cy="33005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10" name="Grupo 9">
            <a:extLst>
              <a:ext uri="{FF2B5EF4-FFF2-40B4-BE49-F238E27FC236}">
                <a16:creationId xmlns:a16="http://schemas.microsoft.com/office/drawing/2014/main" id="{55D517D8-1ADB-B5AE-CD23-23E2E0479EDD}"/>
              </a:ext>
            </a:extLst>
          </p:cNvPr>
          <p:cNvGrpSpPr/>
          <p:nvPr/>
        </p:nvGrpSpPr>
        <p:grpSpPr>
          <a:xfrm>
            <a:off x="1115616" y="5085184"/>
            <a:ext cx="485800" cy="410149"/>
            <a:chOff x="5914525" y="6220433"/>
            <a:chExt cx="485800" cy="410149"/>
          </a:xfrm>
        </p:grpSpPr>
        <p:sp>
          <p:nvSpPr>
            <p:cNvPr id="13" name="Botón de acción: ir hacia delante o siguiente 12">
              <a:hlinkClick r:id="" action="ppaction://hlinkshowjump?jump=nextslide" highlightClick="1"/>
              <a:extLst>
                <a:ext uri="{FF2B5EF4-FFF2-40B4-BE49-F238E27FC236}">
                  <a16:creationId xmlns:a16="http://schemas.microsoft.com/office/drawing/2014/main" id="{000EA401-488E-1414-1324-F1D7BE6BA7F4}"/>
                </a:ext>
              </a:extLst>
            </p:cNvPr>
            <p:cNvSpPr/>
            <p:nvPr/>
          </p:nvSpPr>
          <p:spPr>
            <a:xfrm>
              <a:off x="5915505" y="6220433"/>
              <a:ext cx="389050" cy="389071"/>
            </a:xfrm>
            <a:prstGeom prst="actionButtonForwardNex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s-ES" dirty="0"/>
            </a:p>
          </p:txBody>
        </p:sp>
        <p:sp>
          <p:nvSpPr>
            <p:cNvPr id="14" name="CuadroTexto 13">
              <a:hlinkClick r:id="" action="ppaction://noaction"/>
              <a:extLst>
                <a:ext uri="{FF2B5EF4-FFF2-40B4-BE49-F238E27FC236}">
                  <a16:creationId xmlns:a16="http://schemas.microsoft.com/office/drawing/2014/main" id="{D18F6242-685A-A72B-FA9F-722CE854990A}"/>
                </a:ext>
              </a:extLst>
            </p:cNvPr>
            <p:cNvSpPr txBox="1"/>
            <p:nvPr/>
          </p:nvSpPr>
          <p:spPr>
            <a:xfrm>
              <a:off x="5914525" y="6261250"/>
              <a:ext cx="485800" cy="369332"/>
            </a:xfrm>
            <a:prstGeom prst="rect">
              <a:avLst/>
            </a:prstGeom>
            <a:noFill/>
          </p:spPr>
          <p:txBody>
            <a:bodyPr wrap="square">
              <a:spAutoFit/>
            </a:bodyPr>
            <a:lstStyle/>
            <a:p>
              <a:r>
                <a:rPr lang="es-ES" dirty="0"/>
                <a:t>P5</a:t>
              </a:r>
            </a:p>
          </p:txBody>
        </p:sp>
      </p:grpSp>
      <p:pic>
        <p:nvPicPr>
          <p:cNvPr id="19" name="Imagen 18">
            <a:extLst>
              <a:ext uri="{FF2B5EF4-FFF2-40B4-BE49-F238E27FC236}">
                <a16:creationId xmlns:a16="http://schemas.microsoft.com/office/drawing/2014/main" id="{E8B4A932-F0C6-2BAB-ACDE-30FF2FE665F0}"/>
              </a:ext>
            </a:extLst>
          </p:cNvPr>
          <p:cNvPicPr>
            <a:picLocks noChangeAspect="1"/>
          </p:cNvPicPr>
          <p:nvPr/>
        </p:nvPicPr>
        <p:blipFill>
          <a:blip r:embed="rId4"/>
          <a:stretch>
            <a:fillRect/>
          </a:stretch>
        </p:blipFill>
        <p:spPr>
          <a:xfrm>
            <a:off x="191892" y="1211012"/>
            <a:ext cx="8760216" cy="4582441"/>
          </a:xfrm>
          <a:prstGeom prst="rect">
            <a:avLst/>
          </a:prstGeom>
          <a:solidFill>
            <a:schemeClr val="accent5">
              <a:lumMod val="40000"/>
              <a:lumOff val="60000"/>
            </a:schemeClr>
          </a:solidFill>
        </p:spPr>
      </p:pic>
      <p:sp>
        <p:nvSpPr>
          <p:cNvPr id="20" name="Explosión: 8 puntos 19">
            <a:extLst>
              <a:ext uri="{FF2B5EF4-FFF2-40B4-BE49-F238E27FC236}">
                <a16:creationId xmlns:a16="http://schemas.microsoft.com/office/drawing/2014/main" id="{FFEB3780-83EB-E01A-91E3-759762F9828B}"/>
              </a:ext>
            </a:extLst>
          </p:cNvPr>
          <p:cNvSpPr/>
          <p:nvPr/>
        </p:nvSpPr>
        <p:spPr>
          <a:xfrm>
            <a:off x="7885112" y="415144"/>
            <a:ext cx="360040" cy="360040"/>
          </a:xfrm>
          <a:prstGeom prst="irregularSeal1">
            <a:avLst/>
          </a:prstGeom>
          <a:solidFill>
            <a:srgbClr val="FFFF0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Tree>
    <p:extLst>
      <p:ext uri="{BB962C8B-B14F-4D97-AF65-F5344CB8AC3E}">
        <p14:creationId xmlns:p14="http://schemas.microsoft.com/office/powerpoint/2010/main" val="317574041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Marcador de contenido 4">
            <a:extLst>
              <a:ext uri="{FF2B5EF4-FFF2-40B4-BE49-F238E27FC236}">
                <a16:creationId xmlns:a16="http://schemas.microsoft.com/office/drawing/2014/main" id="{BDF2ADF3-47AF-6E5C-0843-E318CD476330}"/>
              </a:ext>
            </a:extLst>
          </p:cNvPr>
          <p:cNvGraphicFramePr>
            <a:graphicFrameLocks noGrp="1"/>
          </p:cNvGraphicFramePr>
          <p:nvPr>
            <p:ph idx="1"/>
          </p:nvPr>
        </p:nvGraphicFramePr>
        <p:xfrm>
          <a:off x="107504" y="260648"/>
          <a:ext cx="8928993" cy="6552725"/>
        </p:xfrm>
        <a:graphic>
          <a:graphicData uri="http://schemas.openxmlformats.org/drawingml/2006/table">
            <a:tbl>
              <a:tblPr/>
              <a:tblGrid>
                <a:gridCol w="1136905">
                  <a:extLst>
                    <a:ext uri="{9D8B030D-6E8A-4147-A177-3AD203B41FA5}">
                      <a16:colId xmlns:a16="http://schemas.microsoft.com/office/drawing/2014/main" val="2668819953"/>
                    </a:ext>
                  </a:extLst>
                </a:gridCol>
                <a:gridCol w="436172">
                  <a:extLst>
                    <a:ext uri="{9D8B030D-6E8A-4147-A177-3AD203B41FA5}">
                      <a16:colId xmlns:a16="http://schemas.microsoft.com/office/drawing/2014/main" val="3038004595"/>
                    </a:ext>
                  </a:extLst>
                </a:gridCol>
                <a:gridCol w="378969">
                  <a:extLst>
                    <a:ext uri="{9D8B030D-6E8A-4147-A177-3AD203B41FA5}">
                      <a16:colId xmlns:a16="http://schemas.microsoft.com/office/drawing/2014/main" val="904012051"/>
                    </a:ext>
                  </a:extLst>
                </a:gridCol>
                <a:gridCol w="300314">
                  <a:extLst>
                    <a:ext uri="{9D8B030D-6E8A-4147-A177-3AD203B41FA5}">
                      <a16:colId xmlns:a16="http://schemas.microsoft.com/office/drawing/2014/main" val="1529187833"/>
                    </a:ext>
                  </a:extLst>
                </a:gridCol>
                <a:gridCol w="1337114">
                  <a:extLst>
                    <a:ext uri="{9D8B030D-6E8A-4147-A177-3AD203B41FA5}">
                      <a16:colId xmlns:a16="http://schemas.microsoft.com/office/drawing/2014/main" val="866642050"/>
                    </a:ext>
                  </a:extLst>
                </a:gridCol>
                <a:gridCol w="1337114">
                  <a:extLst>
                    <a:ext uri="{9D8B030D-6E8A-4147-A177-3AD203B41FA5}">
                      <a16:colId xmlns:a16="http://schemas.microsoft.com/office/drawing/2014/main" val="2336071592"/>
                    </a:ext>
                  </a:extLst>
                </a:gridCol>
                <a:gridCol w="337855">
                  <a:extLst>
                    <a:ext uri="{9D8B030D-6E8A-4147-A177-3AD203B41FA5}">
                      <a16:colId xmlns:a16="http://schemas.microsoft.com/office/drawing/2014/main" val="2545552456"/>
                    </a:ext>
                  </a:extLst>
                </a:gridCol>
                <a:gridCol w="1043950">
                  <a:extLst>
                    <a:ext uri="{9D8B030D-6E8A-4147-A177-3AD203B41FA5}">
                      <a16:colId xmlns:a16="http://schemas.microsoft.com/office/drawing/2014/main" val="2400690024"/>
                    </a:ext>
                  </a:extLst>
                </a:gridCol>
                <a:gridCol w="1045737">
                  <a:extLst>
                    <a:ext uri="{9D8B030D-6E8A-4147-A177-3AD203B41FA5}">
                      <a16:colId xmlns:a16="http://schemas.microsoft.com/office/drawing/2014/main" val="2307933357"/>
                    </a:ext>
                  </a:extLst>
                </a:gridCol>
                <a:gridCol w="786538">
                  <a:extLst>
                    <a:ext uri="{9D8B030D-6E8A-4147-A177-3AD203B41FA5}">
                      <a16:colId xmlns:a16="http://schemas.microsoft.com/office/drawing/2014/main" val="705052497"/>
                    </a:ext>
                  </a:extLst>
                </a:gridCol>
                <a:gridCol w="788325">
                  <a:extLst>
                    <a:ext uri="{9D8B030D-6E8A-4147-A177-3AD203B41FA5}">
                      <a16:colId xmlns:a16="http://schemas.microsoft.com/office/drawing/2014/main" val="2670512707"/>
                    </a:ext>
                  </a:extLst>
                </a:gridCol>
              </a:tblGrid>
              <a:tr h="156945">
                <a:tc rowSpan="2">
                  <a:txBody>
                    <a:bodyPr/>
                    <a:lstStyle/>
                    <a:p>
                      <a:pPr algn="ctr" fontAlgn="ctr"/>
                      <a:r>
                        <a:rPr lang="es-ES" sz="500" b="1" i="0" u="none" strike="noStrike" dirty="0">
                          <a:solidFill>
                            <a:srgbClr val="000000"/>
                          </a:solidFill>
                          <a:effectLst/>
                          <a:latin typeface="Calibri" panose="020F0502020204030204" pitchFamily="34" charset="0"/>
                        </a:rPr>
                        <a:t>SENP EN TIERRAS DE CULTIVO</a:t>
                      </a:r>
                    </a:p>
                  </a:txBody>
                  <a:tcPr marL="2745" marR="2745" marT="274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7D31"/>
                    </a:solidFill>
                  </a:tcPr>
                </a:tc>
                <a:tc rowSpan="2" gridSpan="2">
                  <a:txBody>
                    <a:bodyPr/>
                    <a:lstStyle/>
                    <a:p>
                      <a:pPr algn="ctr" fontAlgn="ctr"/>
                      <a:r>
                        <a:rPr lang="es-ES" sz="500" b="1" i="0" u="none" strike="noStrike">
                          <a:solidFill>
                            <a:srgbClr val="000000"/>
                          </a:solidFill>
                          <a:effectLst/>
                          <a:latin typeface="Calibri" panose="020F0502020204030204" pitchFamily="34" charset="0"/>
                        </a:rPr>
                        <a:t>TIPO</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7D31"/>
                    </a:solidFill>
                  </a:tcPr>
                </a:tc>
                <a:tc rowSpan="2" hMerge="1">
                  <a:txBody>
                    <a:bodyPr/>
                    <a:lstStyle/>
                    <a:p>
                      <a:endParaRPr lang="es-ES"/>
                    </a:p>
                  </a:txBody>
                  <a:tcPr/>
                </a:tc>
                <a:tc rowSpan="2">
                  <a:txBody>
                    <a:bodyPr/>
                    <a:lstStyle/>
                    <a:p>
                      <a:pPr algn="ctr" fontAlgn="ctr"/>
                      <a:r>
                        <a:rPr lang="es-ES" sz="500" b="1" i="0" u="none" strike="noStrike">
                          <a:solidFill>
                            <a:srgbClr val="000000"/>
                          </a:solidFill>
                          <a:effectLst/>
                          <a:latin typeface="Calibri" panose="020F0502020204030204" pitchFamily="34" charset="0"/>
                        </a:rPr>
                        <a:t>USO</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7D31"/>
                    </a:solidFill>
                  </a:tcPr>
                </a:tc>
                <a:tc rowSpan="2">
                  <a:txBody>
                    <a:bodyPr/>
                    <a:lstStyle/>
                    <a:p>
                      <a:pPr algn="ctr" fontAlgn="ctr"/>
                      <a:r>
                        <a:rPr lang="es-ES" sz="500" b="1" i="0" u="none" strike="noStrike">
                          <a:solidFill>
                            <a:srgbClr val="000000"/>
                          </a:solidFill>
                          <a:effectLst/>
                          <a:latin typeface="Calibri" panose="020F0502020204030204" pitchFamily="34" charset="0"/>
                        </a:rPr>
                        <a:t>CODIGO DE PRODUCTO PARA DECLARACION DEL SENP                 </a:t>
                      </a:r>
                      <a:r>
                        <a:rPr lang="es-ES" sz="500" b="0" i="0" u="none" strike="noStrike">
                          <a:solidFill>
                            <a:srgbClr val="000000"/>
                          </a:solidFill>
                          <a:effectLst/>
                          <a:latin typeface="Calibri" panose="020F0502020204030204" pitchFamily="34" charset="0"/>
                        </a:rPr>
                        <a:t>(en naranja los que poseen código propio)</a:t>
                      </a:r>
                      <a:endParaRPr lang="es-ES" sz="500" b="1" i="0" u="none" strike="noStrike">
                        <a:solidFill>
                          <a:srgbClr val="000000"/>
                        </a:solidFill>
                        <a:effectLst/>
                        <a:latin typeface="Calibri" panose="020F0502020204030204" pitchFamily="34" charset="0"/>
                      </a:endParaRP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7D31"/>
                    </a:solidFill>
                  </a:tcPr>
                </a:tc>
                <a:tc rowSpan="2">
                  <a:txBody>
                    <a:bodyPr/>
                    <a:lstStyle/>
                    <a:p>
                      <a:pPr algn="ctr" fontAlgn="ctr"/>
                      <a:r>
                        <a:rPr lang="es-ES" sz="500" b="1" i="0" u="none" strike="noStrike" dirty="0">
                          <a:solidFill>
                            <a:srgbClr val="000000"/>
                          </a:solidFill>
                          <a:effectLst/>
                          <a:latin typeface="Calibri" panose="020F0502020204030204" pitchFamily="34" charset="0"/>
                        </a:rPr>
                        <a:t>CARACTERIZACIÓN DEL SENP</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7D31"/>
                    </a:solidFill>
                  </a:tcPr>
                </a:tc>
                <a:tc rowSpan="2">
                  <a:txBody>
                    <a:bodyPr/>
                    <a:lstStyle/>
                    <a:p>
                      <a:pPr algn="ctr" fontAlgn="ctr"/>
                      <a:r>
                        <a:rPr lang="pt-BR" sz="500" b="1" i="0" u="none" strike="noStrike">
                          <a:solidFill>
                            <a:srgbClr val="000000"/>
                          </a:solidFill>
                          <a:effectLst/>
                          <a:latin typeface="Calibri" panose="020F0502020204030204" pitchFamily="34" charset="0"/>
                        </a:rPr>
                        <a:t>BCAM 8.1 (4% o 3%)</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7D31"/>
                    </a:solidFill>
                  </a:tcPr>
                </a:tc>
                <a:tc rowSpan="2">
                  <a:txBody>
                    <a:bodyPr/>
                    <a:lstStyle/>
                    <a:p>
                      <a:pPr algn="ctr" fontAlgn="ctr"/>
                      <a:r>
                        <a:rPr lang="es-ES" sz="500" b="1" i="0" u="none" strike="noStrike">
                          <a:solidFill>
                            <a:srgbClr val="000000"/>
                          </a:solidFill>
                          <a:effectLst/>
                          <a:latin typeface="Calibri" panose="020F0502020204030204" pitchFamily="34" charset="0"/>
                        </a:rPr>
                        <a:t>P5                      (7% o 4%)</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7D31"/>
                    </a:solidFill>
                  </a:tcPr>
                </a:tc>
                <a:tc rowSpan="2">
                  <a:txBody>
                    <a:bodyPr/>
                    <a:lstStyle/>
                    <a:p>
                      <a:pPr algn="ctr" fontAlgn="ctr"/>
                      <a:r>
                        <a:rPr lang="es-ES" sz="500" b="1" i="0" u="none" strike="noStrike">
                          <a:solidFill>
                            <a:srgbClr val="000000"/>
                          </a:solidFill>
                          <a:effectLst/>
                          <a:latin typeface="Calibri" panose="020F0502020204030204" pitchFamily="34" charset="0"/>
                        </a:rPr>
                        <a:t>FACTOR DE PONDERACIÓN                                                                                          (solo en P5 y/o BCAM 8.1)</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7D31"/>
                    </a:solidFill>
                  </a:tcPr>
                </a:tc>
                <a:tc gridSpan="2">
                  <a:txBody>
                    <a:bodyPr/>
                    <a:lstStyle/>
                    <a:p>
                      <a:pPr algn="ctr" fontAlgn="ctr"/>
                      <a:r>
                        <a:rPr lang="es-ES" sz="300" b="1" i="0" u="none" strike="noStrike">
                          <a:solidFill>
                            <a:srgbClr val="000000"/>
                          </a:solidFill>
                          <a:effectLst/>
                          <a:latin typeface="Calibri" panose="020F0502020204030204" pitchFamily="34" charset="0"/>
                        </a:rPr>
                        <a:t>AGROECOSISTEMAS EXTENSIVOS DE SECANO</a:t>
                      </a:r>
                    </a:p>
                  </a:txBody>
                  <a:tcPr marL="2745" marR="2745" marT="274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D7D31"/>
                    </a:solidFill>
                  </a:tcPr>
                </a:tc>
                <a:tc hMerge="1">
                  <a:txBody>
                    <a:bodyPr/>
                    <a:lstStyle/>
                    <a:p>
                      <a:endParaRPr lang="es-ES"/>
                    </a:p>
                  </a:txBody>
                  <a:tcPr/>
                </a:tc>
                <a:extLst>
                  <a:ext uri="{0D108BD9-81ED-4DB2-BD59-A6C34878D82A}">
                    <a16:rowId xmlns:a16="http://schemas.microsoft.com/office/drawing/2014/main" val="117734978"/>
                  </a:ext>
                </a:extLst>
              </a:tr>
              <a:tr h="518825">
                <a:tc vMerge="1">
                  <a:txBody>
                    <a:bodyPr/>
                    <a:lstStyle/>
                    <a:p>
                      <a:endParaRPr lang="es-ES"/>
                    </a:p>
                  </a:txBody>
                  <a:tcPr/>
                </a:tc>
                <a:tc gridSpan="2" vMerge="1">
                  <a:txBody>
                    <a:bodyPr/>
                    <a:lstStyle/>
                    <a:p>
                      <a:endParaRPr lang="es-ES"/>
                    </a:p>
                  </a:txBody>
                  <a:tcPr/>
                </a:tc>
                <a:tc hMerge="1" vMerge="1">
                  <a:txBody>
                    <a:bodyPr/>
                    <a:lstStyle/>
                    <a:p>
                      <a:endParaRPr lang="es-ES"/>
                    </a:p>
                  </a:txBody>
                  <a:tcPr/>
                </a:tc>
                <a:tc vMerge="1">
                  <a:txBody>
                    <a:bodyPr/>
                    <a:lstStyle/>
                    <a:p>
                      <a:endParaRPr lang="es-ES"/>
                    </a:p>
                  </a:txBody>
                  <a:tcPr/>
                </a:tc>
                <a:tc vMerge="1">
                  <a:txBody>
                    <a:bodyPr/>
                    <a:lstStyle/>
                    <a:p>
                      <a:endParaRPr lang="es-ES"/>
                    </a:p>
                  </a:txBody>
                  <a:tcPr/>
                </a:tc>
                <a:tc vMerge="1">
                  <a:txBody>
                    <a:bodyPr/>
                    <a:lstStyle/>
                    <a:p>
                      <a:endParaRPr lang="es-ES"/>
                    </a:p>
                  </a:txBody>
                  <a:tcPr/>
                </a:tc>
                <a:tc vMerge="1">
                  <a:txBody>
                    <a:bodyPr/>
                    <a:lstStyle/>
                    <a:p>
                      <a:endParaRPr lang="es-ES"/>
                    </a:p>
                  </a:txBody>
                  <a:tcPr/>
                </a:tc>
                <a:tc vMerge="1">
                  <a:txBody>
                    <a:bodyPr/>
                    <a:lstStyle/>
                    <a:p>
                      <a:endParaRPr lang="es-ES"/>
                    </a:p>
                  </a:txBody>
                  <a:tcPr/>
                </a:tc>
                <a:tc vMerge="1">
                  <a:txBody>
                    <a:bodyPr/>
                    <a:lstStyle/>
                    <a:p>
                      <a:endParaRPr lang="es-ES"/>
                    </a:p>
                  </a:txBody>
                  <a:tcPr/>
                </a:tc>
                <a:tc>
                  <a:txBody>
                    <a:bodyPr/>
                    <a:lstStyle/>
                    <a:p>
                      <a:pPr algn="ctr" fontAlgn="ctr"/>
                      <a:r>
                        <a:rPr lang="es-ES" sz="500" b="1" i="0" u="none" strike="noStrike">
                          <a:solidFill>
                            <a:srgbClr val="000000"/>
                          </a:solidFill>
                          <a:effectLst/>
                          <a:latin typeface="Calibri" panose="020F0502020204030204" pitchFamily="34" charset="0"/>
                        </a:rPr>
                        <a:t>BARBECHOS                                                (≥10% sup. contrato)                            </a:t>
                      </a:r>
                      <a:r>
                        <a:rPr lang="es-ES" sz="500" b="0" i="0" u="none" strike="noStrike">
                          <a:solidFill>
                            <a:srgbClr val="000000"/>
                          </a:solidFill>
                          <a:effectLst/>
                          <a:latin typeface="Calibri" panose="020F0502020204030204" pitchFamily="34" charset="0"/>
                        </a:rPr>
                        <a:t> (1)</a:t>
                      </a:r>
                      <a:endParaRPr lang="es-ES" sz="500" b="1" i="0" u="none" strike="noStrike">
                        <a:solidFill>
                          <a:srgbClr val="000000"/>
                        </a:solidFill>
                        <a:effectLst/>
                        <a:latin typeface="Calibri" panose="020F0502020204030204" pitchFamily="34" charset="0"/>
                      </a:endParaRP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7D31"/>
                    </a:solidFill>
                  </a:tcPr>
                </a:tc>
                <a:tc>
                  <a:txBody>
                    <a:bodyPr/>
                    <a:lstStyle/>
                    <a:p>
                      <a:pPr algn="ctr" fontAlgn="ctr"/>
                      <a:r>
                        <a:rPr lang="es-ES" sz="500" b="1" i="0" u="none" strike="noStrike">
                          <a:solidFill>
                            <a:srgbClr val="000000"/>
                          </a:solidFill>
                          <a:effectLst/>
                          <a:latin typeface="Calibri" panose="020F0502020204030204" pitchFamily="34" charset="0"/>
                        </a:rPr>
                        <a:t>LINDEROS DE VEGETACIÓN ESPONTÁNEA                                                                                         (código de producto 21)                                                      (≥10 % sup. contrato)                    </a:t>
                      </a:r>
                      <a:r>
                        <a:rPr lang="es-ES" sz="500" b="0" i="0" u="none" strike="noStrike">
                          <a:solidFill>
                            <a:srgbClr val="000000"/>
                          </a:solidFill>
                          <a:effectLst/>
                          <a:latin typeface="Calibri" panose="020F0502020204030204" pitchFamily="34" charset="0"/>
                        </a:rPr>
                        <a:t>(2)</a:t>
                      </a:r>
                      <a:endParaRPr lang="es-ES" sz="500" b="1" i="0" u="none" strike="noStrike">
                        <a:solidFill>
                          <a:srgbClr val="000000"/>
                        </a:solidFill>
                        <a:effectLst/>
                        <a:latin typeface="Calibri" panose="020F0502020204030204" pitchFamily="34" charset="0"/>
                      </a:endParaRPr>
                    </a:p>
                  </a:txBody>
                  <a:tcPr marL="2745" marR="2745" marT="274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7D31"/>
                    </a:solidFill>
                  </a:tcPr>
                </a:tc>
                <a:extLst>
                  <a:ext uri="{0D108BD9-81ED-4DB2-BD59-A6C34878D82A}">
                    <a16:rowId xmlns:a16="http://schemas.microsoft.com/office/drawing/2014/main" val="1909532978"/>
                  </a:ext>
                </a:extLst>
              </a:tr>
              <a:tr h="188895">
                <a:tc>
                  <a:txBody>
                    <a:bodyPr/>
                    <a:lstStyle/>
                    <a:p>
                      <a:pPr algn="ctr" fontAlgn="ctr"/>
                      <a:r>
                        <a:rPr lang="es-ES" sz="500" b="1" i="0" u="none" strike="noStrike" dirty="0">
                          <a:solidFill>
                            <a:srgbClr val="000000"/>
                          </a:solidFill>
                          <a:effectLst/>
                          <a:latin typeface="Calibri" panose="020F0502020204030204" pitchFamily="34" charset="0"/>
                        </a:rPr>
                        <a:t>BARBECHO DE BIODIVERSIDAD</a:t>
                      </a:r>
                      <a:r>
                        <a:rPr lang="es-ES" sz="500" b="0" i="0" u="none" strike="noStrike" dirty="0">
                          <a:solidFill>
                            <a:srgbClr val="000000"/>
                          </a:solidFill>
                          <a:effectLst/>
                          <a:latin typeface="Calibri" panose="020F0502020204030204" pitchFamily="34" charset="0"/>
                        </a:rPr>
                        <a:t>                                                                                                                                        (incluidos los barbechos melíferos)</a:t>
                      </a:r>
                    </a:p>
                  </a:txBody>
                  <a:tcPr marL="2745" marR="2745" marT="274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4"/>
                    </a:solidFill>
                  </a:tcPr>
                </a:tc>
                <a:tc>
                  <a:txBody>
                    <a:bodyPr/>
                    <a:lstStyle/>
                    <a:p>
                      <a:pPr algn="ctr" fontAlgn="ctr"/>
                      <a:r>
                        <a:rPr lang="es-ES" sz="500" b="0" i="0" u="none" strike="noStrike">
                          <a:solidFill>
                            <a:srgbClr val="000000"/>
                          </a:solidFill>
                          <a:effectLst/>
                          <a:latin typeface="Calibri" panose="020F0502020204030204" pitchFamily="34" charset="0"/>
                        </a:rPr>
                        <a:t>temporal</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ES" sz="500" b="0" i="0" u="none" strike="noStrike" dirty="0">
                          <a:solidFill>
                            <a:srgbClr val="000000"/>
                          </a:solidFill>
                          <a:effectLst/>
                          <a:latin typeface="Calibri" panose="020F0502020204030204" pitchFamily="34" charset="0"/>
                        </a:rPr>
                        <a:t>recinto</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s-ES" sz="500" b="0" i="0" u="none" strike="noStrike">
                          <a:solidFill>
                            <a:srgbClr val="000000"/>
                          </a:solidFill>
                          <a:effectLst/>
                          <a:latin typeface="Calibri" panose="020F0502020204030204" pitchFamily="34" charset="0"/>
                        </a:rPr>
                        <a:t>TA y TH</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s-ES" sz="500" b="1" i="0" u="none" strike="noStrike">
                          <a:solidFill>
                            <a:srgbClr val="000000"/>
                          </a:solidFill>
                          <a:effectLst/>
                          <a:latin typeface="Calibri" panose="020F0502020204030204" pitchFamily="34" charset="0"/>
                        </a:rPr>
                        <a:t>334</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699"/>
                    </a:solidFill>
                  </a:tcPr>
                </a:tc>
                <a:tc>
                  <a:txBody>
                    <a:bodyPr/>
                    <a:lstStyle/>
                    <a:p>
                      <a:pPr algn="ctr" fontAlgn="ctr"/>
                      <a:r>
                        <a:rPr lang="es-ES" sz="500" b="0" i="0" u="none" strike="noStrike">
                          <a:solidFill>
                            <a:srgbClr val="000000"/>
                          </a:solidFill>
                          <a:effectLst/>
                          <a:latin typeface="Calibri" panose="020F0502020204030204" pitchFamily="34" charset="0"/>
                        </a:rPr>
                        <a:t>semillado mezcla 2 especies de 2 familias ≠</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s-ES" sz="500" b="0" i="0" u="none" strike="noStrike">
                          <a:solidFill>
                            <a:srgbClr val="000000"/>
                          </a:solidFill>
                          <a:effectLst/>
                          <a:latin typeface="Calibri" panose="020F0502020204030204" pitchFamily="34" charset="0"/>
                        </a:rPr>
                        <a:t>SI</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s-ES" sz="500" b="0" i="0" u="none" strike="noStrike">
                          <a:solidFill>
                            <a:srgbClr val="000000"/>
                          </a:solidFill>
                          <a:effectLst/>
                          <a:latin typeface="Calibri" panose="020F0502020204030204" pitchFamily="34" charset="0"/>
                        </a:rPr>
                        <a:t>SI</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s-ES" sz="500" b="0" i="0" u="none" strike="noStrike">
                          <a:solidFill>
                            <a:srgbClr val="000000"/>
                          </a:solidFill>
                          <a:effectLst/>
                          <a:latin typeface="Calibri" panose="020F0502020204030204" pitchFamily="34" charset="0"/>
                        </a:rPr>
                        <a:t>1,5</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s-ES" sz="500" b="0" i="0" u="none" strike="noStrike">
                          <a:solidFill>
                            <a:srgbClr val="000000"/>
                          </a:solidFill>
                          <a:effectLst/>
                          <a:latin typeface="Calibri" panose="020F0502020204030204" pitchFamily="34" charset="0"/>
                        </a:rPr>
                        <a:t>SI (en secano ZEPA de CyL)</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EBF7"/>
                    </a:solidFill>
                  </a:tcPr>
                </a:tc>
                <a:tc>
                  <a:txBody>
                    <a:bodyPr/>
                    <a:lstStyle/>
                    <a:p>
                      <a:pPr algn="ctr" fontAlgn="ctr"/>
                      <a:r>
                        <a:rPr lang="es-ES" sz="500" b="0" i="0" u="none" strike="noStrike">
                          <a:solidFill>
                            <a:srgbClr val="000000"/>
                          </a:solidFill>
                          <a:effectLst/>
                          <a:latin typeface="Calibri" panose="020F0502020204030204" pitchFamily="34" charset="0"/>
                        </a:rPr>
                        <a:t>NO</a:t>
                      </a:r>
                    </a:p>
                  </a:txBody>
                  <a:tcPr marL="2745" marR="2745" marT="274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71938599"/>
                  </a:ext>
                </a:extLst>
              </a:tr>
              <a:tr h="96118">
                <a:tc rowSpan="4">
                  <a:txBody>
                    <a:bodyPr/>
                    <a:lstStyle/>
                    <a:p>
                      <a:pPr algn="ctr" fontAlgn="ctr"/>
                      <a:r>
                        <a:rPr lang="es-ES" sz="500" b="1" i="0" u="none" strike="noStrike" dirty="0">
                          <a:solidFill>
                            <a:srgbClr val="000000"/>
                          </a:solidFill>
                          <a:effectLst/>
                          <a:latin typeface="Calibri" panose="020F0502020204030204" pitchFamily="34" charset="0"/>
                        </a:rPr>
                        <a:t>MÁRGENES DE BIODIVERSIDAD                                                                                                         </a:t>
                      </a:r>
                      <a:r>
                        <a:rPr lang="es-ES" sz="500" b="0" i="0" u="none" strike="noStrike" dirty="0">
                          <a:solidFill>
                            <a:srgbClr val="000000"/>
                          </a:solidFill>
                          <a:effectLst/>
                          <a:latin typeface="Calibri" panose="020F0502020204030204" pitchFamily="34" charset="0"/>
                        </a:rPr>
                        <a:t> (colindantes con cualquier límite del recinto, con anchura ≥ 2 m y longitud ≥ 25 m)</a:t>
                      </a:r>
                      <a:endParaRPr lang="es-ES" sz="500" b="1" i="0" u="none" strike="noStrike" dirty="0">
                        <a:solidFill>
                          <a:srgbClr val="000000"/>
                        </a:solidFill>
                        <a:effectLst/>
                        <a:latin typeface="Calibri" panose="020F0502020204030204" pitchFamily="34" charset="0"/>
                      </a:endParaRPr>
                    </a:p>
                  </a:txBody>
                  <a:tcPr marL="2745" marR="2745" marT="274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4"/>
                    </a:solidFill>
                  </a:tcPr>
                </a:tc>
                <a:tc rowSpan="4">
                  <a:txBody>
                    <a:bodyPr/>
                    <a:lstStyle/>
                    <a:p>
                      <a:pPr algn="ctr" fontAlgn="ctr"/>
                      <a:r>
                        <a:rPr lang="es-ES" sz="500" b="0" i="0" u="none" strike="noStrike">
                          <a:solidFill>
                            <a:srgbClr val="000000"/>
                          </a:solidFill>
                          <a:effectLst/>
                          <a:latin typeface="Calibri" panose="020F0502020204030204" pitchFamily="34" charset="0"/>
                        </a:rPr>
                        <a:t>temporal</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rowSpan="4">
                  <a:txBody>
                    <a:bodyPr/>
                    <a:lstStyle/>
                    <a:p>
                      <a:pPr algn="ctr" fontAlgn="ctr"/>
                      <a:r>
                        <a:rPr lang="es-ES" sz="500" b="0" i="0" u="none" strike="noStrike">
                          <a:solidFill>
                            <a:srgbClr val="000000"/>
                          </a:solidFill>
                          <a:effectLst/>
                          <a:latin typeface="Calibri" panose="020F0502020204030204" pitchFamily="34" charset="0"/>
                        </a:rPr>
                        <a:t>entidad</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4">
                  <a:txBody>
                    <a:bodyPr/>
                    <a:lstStyle/>
                    <a:p>
                      <a:pPr algn="ctr" fontAlgn="ctr"/>
                      <a:r>
                        <a:rPr lang="es-ES" sz="500" b="0" i="0" u="none" strike="noStrike">
                          <a:solidFill>
                            <a:srgbClr val="000000"/>
                          </a:solidFill>
                          <a:effectLst/>
                          <a:latin typeface="Calibri" panose="020F0502020204030204" pitchFamily="34" charset="0"/>
                        </a:rPr>
                        <a:t>TA y TH</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s-ES" sz="500" b="0" i="0" u="none" strike="noStrike" dirty="0">
                          <a:solidFill>
                            <a:srgbClr val="000000"/>
                          </a:solidFill>
                          <a:effectLst/>
                          <a:latin typeface="Calibri" panose="020F0502020204030204" pitchFamily="34" charset="0"/>
                        </a:rPr>
                        <a:t>TODOS (excepto 20, 23, 21 y 334)</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500" b="0" i="0" u="none" strike="noStrike">
                          <a:solidFill>
                            <a:srgbClr val="000000"/>
                          </a:solidFill>
                          <a:effectLst/>
                          <a:latin typeface="Calibri" panose="020F0502020204030204" pitchFamily="34" charset="0"/>
                        </a:rPr>
                        <a:t>semillado mezcla 2 especies de 2 familias ≠</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500" b="0" i="0" u="none" strike="noStrike">
                          <a:solidFill>
                            <a:srgbClr val="000000"/>
                          </a:solidFill>
                          <a:effectLst/>
                          <a:latin typeface="Calibri" panose="020F0502020204030204" pitchFamily="34" charset="0"/>
                        </a:rPr>
                        <a:t>SI</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500" b="0" i="0" u="none" strike="noStrike">
                          <a:solidFill>
                            <a:srgbClr val="000000"/>
                          </a:solidFill>
                          <a:effectLst/>
                          <a:latin typeface="Calibri" panose="020F0502020204030204" pitchFamily="34" charset="0"/>
                        </a:rPr>
                        <a:t>SI</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ctr"/>
                      <a:r>
                        <a:rPr lang="es-ES" sz="500" b="0" i="0" u="none" strike="noStrike">
                          <a:solidFill>
                            <a:srgbClr val="000000"/>
                          </a:solidFill>
                          <a:effectLst/>
                          <a:latin typeface="Calibri" panose="020F0502020204030204" pitchFamily="34" charset="0"/>
                        </a:rPr>
                        <a:t>2</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500" b="0" i="0" u="none" strike="noStrike" dirty="0">
                          <a:solidFill>
                            <a:srgbClr val="000000"/>
                          </a:solidFill>
                          <a:effectLst/>
                          <a:latin typeface="Calibri" panose="020F0502020204030204" pitchFamily="34" charset="0"/>
                        </a:rPr>
                        <a:t>SI (en secano ZEPA de CyL)</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r>
                        <a:rPr lang="es-ES" sz="500" b="0" i="0" u="none" strike="noStrike">
                          <a:solidFill>
                            <a:srgbClr val="000000"/>
                          </a:solidFill>
                          <a:effectLst/>
                          <a:latin typeface="Calibri" panose="020F0502020204030204" pitchFamily="34" charset="0"/>
                        </a:rPr>
                        <a:t>NO</a:t>
                      </a:r>
                    </a:p>
                  </a:txBody>
                  <a:tcPr marL="2745" marR="2745" marT="274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8913838"/>
                  </a:ext>
                </a:extLst>
              </a:tr>
              <a:tr h="96118">
                <a:tc vMerge="1">
                  <a:txBody>
                    <a:bodyPr/>
                    <a:lstStyle/>
                    <a:p>
                      <a:endParaRPr lang="es-ES"/>
                    </a:p>
                  </a:txBody>
                  <a:tcPr/>
                </a:tc>
                <a:tc vMerge="1">
                  <a:txBody>
                    <a:bodyPr/>
                    <a:lstStyle/>
                    <a:p>
                      <a:endParaRPr lang="es-ES"/>
                    </a:p>
                  </a:txBody>
                  <a:tcPr/>
                </a:tc>
                <a:tc vMerge="1">
                  <a:txBody>
                    <a:bodyPr/>
                    <a:lstStyle/>
                    <a:p>
                      <a:endParaRPr lang="es-ES"/>
                    </a:p>
                  </a:txBody>
                  <a:tcPr/>
                </a:tc>
                <a:tc vMerge="1">
                  <a:txBody>
                    <a:bodyPr/>
                    <a:lstStyle/>
                    <a:p>
                      <a:endParaRPr lang="es-ES"/>
                    </a:p>
                  </a:txBody>
                  <a:tcPr/>
                </a:tc>
                <a:tc>
                  <a:txBody>
                    <a:bodyPr/>
                    <a:lstStyle/>
                    <a:p>
                      <a:pPr algn="ctr" fontAlgn="ctr"/>
                      <a:r>
                        <a:rPr lang="es-ES" sz="500" b="0" i="0" u="none" strike="noStrike" dirty="0">
                          <a:solidFill>
                            <a:srgbClr val="000000"/>
                          </a:solidFill>
                          <a:effectLst/>
                          <a:latin typeface="Calibri" panose="020F0502020204030204" pitchFamily="34" charset="0"/>
                        </a:rPr>
                        <a:t>20 y 23</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500" b="0" i="0" u="none" strike="noStrike">
                          <a:solidFill>
                            <a:srgbClr val="000000"/>
                          </a:solidFill>
                          <a:effectLst/>
                          <a:latin typeface="Calibri" panose="020F0502020204030204" pitchFamily="34" charset="0"/>
                        </a:rPr>
                        <a:t>semillado mezcla 2 especies de 2 familias ≠</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500" b="0" i="0" u="none" strike="noStrike">
                          <a:solidFill>
                            <a:srgbClr val="000000"/>
                          </a:solidFill>
                          <a:effectLst/>
                          <a:latin typeface="Calibri" panose="020F0502020204030204" pitchFamily="34" charset="0"/>
                        </a:rPr>
                        <a:t>SI</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500" b="0" i="0" u="none" strike="noStrike">
                          <a:solidFill>
                            <a:srgbClr val="000000"/>
                          </a:solidFill>
                          <a:effectLst/>
                          <a:latin typeface="Calibri" panose="020F0502020204030204" pitchFamily="34" charset="0"/>
                        </a:rPr>
                        <a:t>SI</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s-ES"/>
                    </a:p>
                  </a:txBody>
                  <a:tcPr/>
                </a:tc>
                <a:tc>
                  <a:txBody>
                    <a:bodyPr/>
                    <a:lstStyle/>
                    <a:p>
                      <a:pPr algn="ctr" fontAlgn="ctr"/>
                      <a:r>
                        <a:rPr lang="es-ES" sz="500" b="0" i="0" u="none" strike="noStrike">
                          <a:solidFill>
                            <a:srgbClr val="000000"/>
                          </a:solidFill>
                          <a:effectLst/>
                          <a:latin typeface="Calibri" panose="020F0502020204030204" pitchFamily="34" charset="0"/>
                        </a:rPr>
                        <a:t>SI (en secano ZEPA de CyL)</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r>
                        <a:rPr lang="es-ES" sz="500" b="0" i="0" u="none" strike="noStrike">
                          <a:solidFill>
                            <a:srgbClr val="000000"/>
                          </a:solidFill>
                          <a:effectLst/>
                          <a:latin typeface="Calibri" panose="020F0502020204030204" pitchFamily="34" charset="0"/>
                        </a:rPr>
                        <a:t>NO</a:t>
                      </a:r>
                    </a:p>
                  </a:txBody>
                  <a:tcPr marL="2745" marR="2745" marT="274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70606775"/>
                  </a:ext>
                </a:extLst>
              </a:tr>
              <a:tr h="96118">
                <a:tc vMerge="1">
                  <a:txBody>
                    <a:bodyPr/>
                    <a:lstStyle/>
                    <a:p>
                      <a:endParaRPr lang="es-ES"/>
                    </a:p>
                  </a:txBody>
                  <a:tcPr/>
                </a:tc>
                <a:tc vMerge="1">
                  <a:txBody>
                    <a:bodyPr/>
                    <a:lstStyle/>
                    <a:p>
                      <a:endParaRPr lang="es-ES"/>
                    </a:p>
                  </a:txBody>
                  <a:tcPr/>
                </a:tc>
                <a:tc vMerge="1">
                  <a:txBody>
                    <a:bodyPr/>
                    <a:lstStyle/>
                    <a:p>
                      <a:endParaRPr lang="es-ES"/>
                    </a:p>
                  </a:txBody>
                  <a:tcPr/>
                </a:tc>
                <a:tc vMerge="1">
                  <a:txBody>
                    <a:bodyPr/>
                    <a:lstStyle/>
                    <a:p>
                      <a:endParaRPr lang="es-ES"/>
                    </a:p>
                  </a:txBody>
                  <a:tcPr/>
                </a:tc>
                <a:tc>
                  <a:txBody>
                    <a:bodyPr/>
                    <a:lstStyle/>
                    <a:p>
                      <a:pPr algn="ctr" fontAlgn="ctr"/>
                      <a:r>
                        <a:rPr lang="es-ES" sz="500" b="0" i="0" u="none" strike="noStrike" dirty="0">
                          <a:solidFill>
                            <a:srgbClr val="000000"/>
                          </a:solidFill>
                          <a:effectLst/>
                          <a:latin typeface="Calibri" panose="020F0502020204030204" pitchFamily="34" charset="0"/>
                        </a:rPr>
                        <a:t>21</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6">
                  <a:txBody>
                    <a:bodyPr/>
                    <a:lstStyle/>
                    <a:p>
                      <a:pPr algn="ctr" fontAlgn="ctr"/>
                      <a:r>
                        <a:rPr lang="es-ES" sz="500" b="1" i="0" u="sng" strike="noStrike">
                          <a:solidFill>
                            <a:srgbClr val="000000"/>
                          </a:solidFill>
                          <a:effectLst/>
                          <a:latin typeface="Calibri" panose="020F0502020204030204" pitchFamily="34" charset="0"/>
                        </a:rPr>
                        <a:t>NO PROCEDE</a:t>
                      </a:r>
                      <a:r>
                        <a:rPr lang="es-ES" sz="500" b="0" i="0" u="none" strike="noStrike">
                          <a:solidFill>
                            <a:srgbClr val="000000"/>
                          </a:solidFill>
                          <a:effectLst/>
                          <a:latin typeface="Calibri" panose="020F0502020204030204" pitchFamily="34" charset="0"/>
                        </a:rPr>
                        <a:t> (el producto 21 requiere que la superficie permanezca sin cultivar y sin realizar ningún tipo de acción durante la duración del contrato)</a:t>
                      </a:r>
                    </a:p>
                  </a:txBody>
                  <a:tcPr marL="2745" marR="2745" marT="274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lnL w="12700" cap="flat" cmpd="sng" algn="ctr">
                      <a:solidFill>
                        <a:srgbClr val="000000"/>
                      </a:solidFill>
                      <a:prstDash val="solid"/>
                      <a:round/>
                      <a:headEnd type="none" w="med" len="med"/>
                      <a:tailEnd type="none" w="med" len="med"/>
                    </a:lnL>
                    <a:lnT w="6350" cap="flat" cmpd="sng" algn="ctr">
                      <a:solidFill>
                        <a:srgbClr val="000000"/>
                      </a:solidFill>
                      <a:prstDash val="solid"/>
                      <a:round/>
                      <a:headEnd type="none" w="med" len="med"/>
                      <a:tailEnd type="none" w="med" len="med"/>
                    </a:lnT>
                  </a:tcPr>
                </a:tc>
                <a:tc hMerge="1">
                  <a:txBody>
                    <a:bodyPr/>
                    <a:lstStyle/>
                    <a:p>
                      <a:endParaRPr lang="es-ES"/>
                    </a:p>
                  </a:txBody>
                  <a:tcPr/>
                </a:tc>
                <a:extLst>
                  <a:ext uri="{0D108BD9-81ED-4DB2-BD59-A6C34878D82A}">
                    <a16:rowId xmlns:a16="http://schemas.microsoft.com/office/drawing/2014/main" val="2243292675"/>
                  </a:ext>
                </a:extLst>
              </a:tr>
              <a:tr h="96118">
                <a:tc vMerge="1">
                  <a:txBody>
                    <a:bodyPr/>
                    <a:lstStyle/>
                    <a:p>
                      <a:endParaRPr lang="es-ES"/>
                    </a:p>
                  </a:txBody>
                  <a:tcPr/>
                </a:tc>
                <a:tc vMerge="1">
                  <a:txBody>
                    <a:bodyPr/>
                    <a:lstStyle/>
                    <a:p>
                      <a:endParaRPr lang="es-ES"/>
                    </a:p>
                  </a:txBody>
                  <a:tcPr/>
                </a:tc>
                <a:tc vMerge="1">
                  <a:txBody>
                    <a:bodyPr/>
                    <a:lstStyle/>
                    <a:p>
                      <a:endParaRPr lang="es-ES"/>
                    </a:p>
                  </a:txBody>
                  <a:tcPr/>
                </a:tc>
                <a:tc vMerge="1">
                  <a:txBody>
                    <a:bodyPr/>
                    <a:lstStyle/>
                    <a:p>
                      <a:endParaRPr lang="es-ES"/>
                    </a:p>
                  </a:txBody>
                  <a:tcPr/>
                </a:tc>
                <a:tc>
                  <a:txBody>
                    <a:bodyPr/>
                    <a:lstStyle/>
                    <a:p>
                      <a:pPr algn="ctr" fontAlgn="ctr"/>
                      <a:r>
                        <a:rPr lang="es-ES" sz="500" b="0" i="0" u="none" strike="noStrike">
                          <a:solidFill>
                            <a:srgbClr val="000000"/>
                          </a:solidFill>
                          <a:effectLst/>
                          <a:latin typeface="Calibri" panose="020F0502020204030204" pitchFamily="34" charset="0"/>
                        </a:rPr>
                        <a:t>334</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6">
                  <a:txBody>
                    <a:bodyPr/>
                    <a:lstStyle/>
                    <a:p>
                      <a:pPr algn="ctr" fontAlgn="ctr"/>
                      <a:r>
                        <a:rPr lang="es-ES" sz="500" b="1" i="0" u="sng" strike="noStrike">
                          <a:solidFill>
                            <a:srgbClr val="000000"/>
                          </a:solidFill>
                          <a:effectLst/>
                          <a:latin typeface="Calibri" panose="020F0502020204030204" pitchFamily="34" charset="0"/>
                        </a:rPr>
                        <a:t>NO PROCEDE</a:t>
                      </a:r>
                      <a:r>
                        <a:rPr lang="es-ES" sz="500" b="0" i="0" u="none" strike="noStrike">
                          <a:solidFill>
                            <a:srgbClr val="000000"/>
                          </a:solidFill>
                          <a:effectLst/>
                          <a:latin typeface="Calibri" panose="020F0502020204030204" pitchFamily="34" charset="0"/>
                        </a:rPr>
                        <a:t> (el producto 334 es idéntico a los márgenes de biodiversidad)</a:t>
                      </a:r>
                    </a:p>
                  </a:txBody>
                  <a:tcPr marL="2745" marR="2745" marT="274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lnL w="12700" cap="flat" cmpd="sng" algn="ctr">
                      <a:solidFill>
                        <a:srgbClr val="000000"/>
                      </a:solidFill>
                      <a:prstDash val="solid"/>
                      <a:round/>
                      <a:headEnd type="none" w="med" len="med"/>
                      <a:tailEnd type="none" w="med" len="med"/>
                    </a:lnL>
                  </a:tcPr>
                </a:tc>
                <a:tc hMerge="1">
                  <a:txBody>
                    <a:bodyPr/>
                    <a:lstStyle/>
                    <a:p>
                      <a:endParaRPr lang="es-ES"/>
                    </a:p>
                  </a:txBody>
                  <a:tcPr/>
                </a:tc>
                <a:extLst>
                  <a:ext uri="{0D108BD9-81ED-4DB2-BD59-A6C34878D82A}">
                    <a16:rowId xmlns:a16="http://schemas.microsoft.com/office/drawing/2014/main" val="555196691"/>
                  </a:ext>
                </a:extLst>
              </a:tr>
              <a:tr h="96118">
                <a:tc rowSpan="4">
                  <a:txBody>
                    <a:bodyPr/>
                    <a:lstStyle/>
                    <a:p>
                      <a:pPr algn="ctr" fontAlgn="ctr"/>
                      <a:r>
                        <a:rPr lang="es-ES" sz="500" b="1" i="0" u="none" strike="noStrike" dirty="0">
                          <a:solidFill>
                            <a:srgbClr val="000000"/>
                          </a:solidFill>
                          <a:effectLst/>
                          <a:latin typeface="Calibri" panose="020F0502020204030204" pitchFamily="34" charset="0"/>
                        </a:rPr>
                        <a:t>ISLAS DE BIODIVERSIDAD                                                                                                                                      </a:t>
                      </a:r>
                      <a:r>
                        <a:rPr lang="es-ES" sz="500" b="0" i="0" u="none" strike="noStrike" dirty="0">
                          <a:solidFill>
                            <a:srgbClr val="000000"/>
                          </a:solidFill>
                          <a:effectLst/>
                          <a:latin typeface="Calibri" panose="020F0502020204030204" pitchFamily="34" charset="0"/>
                        </a:rPr>
                        <a:t> (no colindantes con los límites del recinto, con superficie ≥ 0,01 ha)</a:t>
                      </a:r>
                      <a:endParaRPr lang="es-ES" sz="500" b="1" i="0" u="none" strike="noStrike" dirty="0">
                        <a:solidFill>
                          <a:srgbClr val="000000"/>
                        </a:solidFill>
                        <a:effectLst/>
                        <a:latin typeface="Calibri" panose="020F0502020204030204" pitchFamily="34" charset="0"/>
                      </a:endParaRPr>
                    </a:p>
                  </a:txBody>
                  <a:tcPr marL="2745" marR="2745" marT="274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4"/>
                    </a:solidFill>
                  </a:tcPr>
                </a:tc>
                <a:tc rowSpan="4">
                  <a:txBody>
                    <a:bodyPr/>
                    <a:lstStyle/>
                    <a:p>
                      <a:pPr algn="ctr" fontAlgn="ctr"/>
                      <a:r>
                        <a:rPr lang="es-ES" sz="500" b="0" i="0" u="none" strike="noStrike" dirty="0">
                          <a:solidFill>
                            <a:srgbClr val="000000"/>
                          </a:solidFill>
                          <a:effectLst/>
                          <a:latin typeface="Calibri" panose="020F0502020204030204" pitchFamily="34" charset="0"/>
                        </a:rPr>
                        <a:t>temporal</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rowSpan="4">
                  <a:txBody>
                    <a:bodyPr/>
                    <a:lstStyle/>
                    <a:p>
                      <a:pPr algn="ctr" fontAlgn="ctr"/>
                      <a:r>
                        <a:rPr lang="es-ES" sz="500" b="0" i="0" u="none" strike="noStrike">
                          <a:solidFill>
                            <a:srgbClr val="000000"/>
                          </a:solidFill>
                          <a:effectLst/>
                          <a:latin typeface="Calibri" panose="020F0502020204030204" pitchFamily="34" charset="0"/>
                        </a:rPr>
                        <a:t>entidad</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4">
                  <a:txBody>
                    <a:bodyPr/>
                    <a:lstStyle/>
                    <a:p>
                      <a:pPr algn="ctr" fontAlgn="ctr"/>
                      <a:r>
                        <a:rPr lang="es-ES" sz="500" b="0" i="0" u="none" strike="noStrike">
                          <a:solidFill>
                            <a:srgbClr val="000000"/>
                          </a:solidFill>
                          <a:effectLst/>
                          <a:latin typeface="Calibri" panose="020F0502020204030204" pitchFamily="34" charset="0"/>
                        </a:rPr>
                        <a:t>TA y TH</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s-ES" sz="500" b="0" i="0" u="none" strike="noStrike">
                          <a:solidFill>
                            <a:srgbClr val="000000"/>
                          </a:solidFill>
                          <a:effectLst/>
                          <a:latin typeface="Calibri" panose="020F0502020204030204" pitchFamily="34" charset="0"/>
                        </a:rPr>
                        <a:t>TODOS (excepto 20, 23, 21 y 334)</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500" b="0" i="0" u="none" strike="noStrike" dirty="0" err="1">
                          <a:solidFill>
                            <a:srgbClr val="000000"/>
                          </a:solidFill>
                          <a:effectLst/>
                          <a:latin typeface="Calibri" panose="020F0502020204030204" pitchFamily="34" charset="0"/>
                        </a:rPr>
                        <a:t>semillado</a:t>
                      </a:r>
                      <a:r>
                        <a:rPr lang="es-ES" sz="500" b="0" i="0" u="none" strike="noStrike" dirty="0">
                          <a:solidFill>
                            <a:srgbClr val="000000"/>
                          </a:solidFill>
                          <a:effectLst/>
                          <a:latin typeface="Calibri" panose="020F0502020204030204" pitchFamily="34" charset="0"/>
                        </a:rPr>
                        <a:t> mezcla 2 especies de 2 familias ≠</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500" b="0" i="0" u="none" strike="noStrike">
                          <a:solidFill>
                            <a:srgbClr val="000000"/>
                          </a:solidFill>
                          <a:effectLst/>
                          <a:latin typeface="Calibri" panose="020F0502020204030204" pitchFamily="34" charset="0"/>
                        </a:rPr>
                        <a:t>SI</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500" b="0" i="0" u="none" strike="noStrike">
                          <a:solidFill>
                            <a:srgbClr val="000000"/>
                          </a:solidFill>
                          <a:effectLst/>
                          <a:latin typeface="Calibri" panose="020F0502020204030204" pitchFamily="34" charset="0"/>
                        </a:rPr>
                        <a:t>SI</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ctr"/>
                      <a:r>
                        <a:rPr lang="es-ES" sz="500" b="0" i="0" u="none" strike="noStrike" dirty="0">
                          <a:solidFill>
                            <a:srgbClr val="000000"/>
                          </a:solidFill>
                          <a:effectLst/>
                          <a:latin typeface="Calibri" panose="020F0502020204030204" pitchFamily="34" charset="0"/>
                        </a:rPr>
                        <a:t>1,5</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500" b="0" i="0" u="none" strike="noStrike">
                          <a:solidFill>
                            <a:srgbClr val="000000"/>
                          </a:solidFill>
                          <a:effectLst/>
                          <a:latin typeface="Calibri" panose="020F0502020204030204" pitchFamily="34" charset="0"/>
                        </a:rPr>
                        <a:t>SI (en secano ZEPA de CyL)</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B w="6350" cap="flat" cmpd="sng" algn="ctr">
                      <a:solidFill>
                        <a:srgbClr val="000000"/>
                      </a:solidFill>
                      <a:prstDash val="solid"/>
                      <a:round/>
                      <a:headEnd type="none" w="med" len="med"/>
                      <a:tailEnd type="none" w="med" len="med"/>
                    </a:lnB>
                    <a:solidFill>
                      <a:srgbClr val="DDEBF7"/>
                    </a:solidFill>
                  </a:tcPr>
                </a:tc>
                <a:tc>
                  <a:txBody>
                    <a:bodyPr/>
                    <a:lstStyle/>
                    <a:p>
                      <a:pPr algn="ctr" fontAlgn="ctr"/>
                      <a:r>
                        <a:rPr lang="es-ES" sz="500" b="0" i="0" u="none" strike="noStrike">
                          <a:solidFill>
                            <a:srgbClr val="000000"/>
                          </a:solidFill>
                          <a:effectLst/>
                          <a:latin typeface="Calibri" panose="020F0502020204030204" pitchFamily="34" charset="0"/>
                        </a:rPr>
                        <a:t>NO</a:t>
                      </a:r>
                    </a:p>
                  </a:txBody>
                  <a:tcPr marL="2745" marR="2745" marT="274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79778021"/>
                  </a:ext>
                </a:extLst>
              </a:tr>
              <a:tr h="96118">
                <a:tc vMerge="1">
                  <a:txBody>
                    <a:bodyPr/>
                    <a:lstStyle/>
                    <a:p>
                      <a:endParaRPr lang="es-ES"/>
                    </a:p>
                  </a:txBody>
                  <a:tcPr/>
                </a:tc>
                <a:tc vMerge="1">
                  <a:txBody>
                    <a:bodyPr/>
                    <a:lstStyle/>
                    <a:p>
                      <a:endParaRPr lang="es-ES"/>
                    </a:p>
                  </a:txBody>
                  <a:tcPr/>
                </a:tc>
                <a:tc vMerge="1">
                  <a:txBody>
                    <a:bodyPr/>
                    <a:lstStyle/>
                    <a:p>
                      <a:endParaRPr lang="es-ES"/>
                    </a:p>
                  </a:txBody>
                  <a:tcPr/>
                </a:tc>
                <a:tc vMerge="1">
                  <a:txBody>
                    <a:bodyPr/>
                    <a:lstStyle/>
                    <a:p>
                      <a:endParaRPr lang="es-ES"/>
                    </a:p>
                  </a:txBody>
                  <a:tcPr/>
                </a:tc>
                <a:tc>
                  <a:txBody>
                    <a:bodyPr/>
                    <a:lstStyle/>
                    <a:p>
                      <a:pPr algn="ctr" fontAlgn="ctr"/>
                      <a:r>
                        <a:rPr lang="es-ES" sz="500" b="0" i="0" u="none" strike="noStrike">
                          <a:solidFill>
                            <a:srgbClr val="000000"/>
                          </a:solidFill>
                          <a:effectLst/>
                          <a:latin typeface="Calibri" panose="020F0502020204030204" pitchFamily="34" charset="0"/>
                        </a:rPr>
                        <a:t>20 y 23</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500" b="0" i="0" u="none" strike="noStrike" dirty="0" err="1">
                          <a:solidFill>
                            <a:srgbClr val="000000"/>
                          </a:solidFill>
                          <a:effectLst/>
                          <a:latin typeface="Calibri" panose="020F0502020204030204" pitchFamily="34" charset="0"/>
                        </a:rPr>
                        <a:t>semillado</a:t>
                      </a:r>
                      <a:r>
                        <a:rPr lang="es-ES" sz="500" b="0" i="0" u="none" strike="noStrike" dirty="0">
                          <a:solidFill>
                            <a:srgbClr val="000000"/>
                          </a:solidFill>
                          <a:effectLst/>
                          <a:latin typeface="Calibri" panose="020F0502020204030204" pitchFamily="34" charset="0"/>
                        </a:rPr>
                        <a:t> mezcla 2 especies de 2 familias ≠</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500" b="0" i="0" u="none" strike="noStrike">
                          <a:solidFill>
                            <a:srgbClr val="000000"/>
                          </a:solidFill>
                          <a:effectLst/>
                          <a:latin typeface="Calibri" panose="020F0502020204030204" pitchFamily="34" charset="0"/>
                        </a:rPr>
                        <a:t>SI</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500" b="0" i="0" u="none" strike="noStrike">
                          <a:solidFill>
                            <a:srgbClr val="000000"/>
                          </a:solidFill>
                          <a:effectLst/>
                          <a:latin typeface="Calibri" panose="020F0502020204030204" pitchFamily="34" charset="0"/>
                        </a:rPr>
                        <a:t>SI</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s-ES"/>
                    </a:p>
                  </a:txBody>
                  <a:tcPr/>
                </a:tc>
                <a:tc>
                  <a:txBody>
                    <a:bodyPr/>
                    <a:lstStyle/>
                    <a:p>
                      <a:pPr algn="ctr" fontAlgn="ctr"/>
                      <a:r>
                        <a:rPr lang="es-ES" sz="500" b="0" i="0" u="none" strike="noStrike">
                          <a:solidFill>
                            <a:srgbClr val="000000"/>
                          </a:solidFill>
                          <a:effectLst/>
                          <a:latin typeface="Calibri" panose="020F0502020204030204" pitchFamily="34" charset="0"/>
                        </a:rPr>
                        <a:t>SI (en secano ZEPA de CyL)</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r>
                        <a:rPr lang="es-ES" sz="500" b="0" i="0" u="none" strike="noStrike">
                          <a:solidFill>
                            <a:srgbClr val="000000"/>
                          </a:solidFill>
                          <a:effectLst/>
                          <a:latin typeface="Calibri" panose="020F0502020204030204" pitchFamily="34" charset="0"/>
                        </a:rPr>
                        <a:t>NO</a:t>
                      </a:r>
                    </a:p>
                  </a:txBody>
                  <a:tcPr marL="2745" marR="2745" marT="274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784345"/>
                  </a:ext>
                </a:extLst>
              </a:tr>
              <a:tr h="96118">
                <a:tc vMerge="1">
                  <a:txBody>
                    <a:bodyPr/>
                    <a:lstStyle/>
                    <a:p>
                      <a:endParaRPr lang="es-ES"/>
                    </a:p>
                  </a:txBody>
                  <a:tcPr/>
                </a:tc>
                <a:tc vMerge="1">
                  <a:txBody>
                    <a:bodyPr/>
                    <a:lstStyle/>
                    <a:p>
                      <a:endParaRPr lang="es-ES"/>
                    </a:p>
                  </a:txBody>
                  <a:tcPr/>
                </a:tc>
                <a:tc vMerge="1">
                  <a:txBody>
                    <a:bodyPr/>
                    <a:lstStyle/>
                    <a:p>
                      <a:endParaRPr lang="es-ES"/>
                    </a:p>
                  </a:txBody>
                  <a:tcPr/>
                </a:tc>
                <a:tc vMerge="1">
                  <a:txBody>
                    <a:bodyPr/>
                    <a:lstStyle/>
                    <a:p>
                      <a:endParaRPr lang="es-ES"/>
                    </a:p>
                  </a:txBody>
                  <a:tcPr/>
                </a:tc>
                <a:tc>
                  <a:txBody>
                    <a:bodyPr/>
                    <a:lstStyle/>
                    <a:p>
                      <a:pPr algn="ctr" fontAlgn="ctr"/>
                      <a:r>
                        <a:rPr lang="es-ES" sz="500" b="0" i="0" u="none" strike="noStrike">
                          <a:solidFill>
                            <a:srgbClr val="000000"/>
                          </a:solidFill>
                          <a:effectLst/>
                          <a:latin typeface="Calibri" panose="020F0502020204030204" pitchFamily="34" charset="0"/>
                        </a:rPr>
                        <a:t>21</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6">
                  <a:txBody>
                    <a:bodyPr/>
                    <a:lstStyle/>
                    <a:p>
                      <a:pPr algn="ctr" fontAlgn="ctr"/>
                      <a:r>
                        <a:rPr lang="es-ES" sz="500" b="1" i="0" u="sng" strike="noStrike">
                          <a:solidFill>
                            <a:srgbClr val="000000"/>
                          </a:solidFill>
                          <a:effectLst/>
                          <a:latin typeface="Calibri" panose="020F0502020204030204" pitchFamily="34" charset="0"/>
                        </a:rPr>
                        <a:t>NO PROCEDE</a:t>
                      </a:r>
                      <a:r>
                        <a:rPr lang="es-ES" sz="500" b="0" i="0" u="none" strike="noStrike">
                          <a:solidFill>
                            <a:srgbClr val="000000"/>
                          </a:solidFill>
                          <a:effectLst/>
                          <a:latin typeface="Calibri" panose="020F0502020204030204" pitchFamily="34" charset="0"/>
                        </a:rPr>
                        <a:t> (el producto 21 requiere que la superficie permanezca sin cultivar y sin realizar ningún tipo de acción durante la duración del contrato)</a:t>
                      </a:r>
                    </a:p>
                  </a:txBody>
                  <a:tcPr marL="2745" marR="2745" marT="274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lnL w="12700" cap="flat" cmpd="sng" algn="ctr">
                      <a:solidFill>
                        <a:srgbClr val="000000"/>
                      </a:solidFill>
                      <a:prstDash val="solid"/>
                      <a:round/>
                      <a:headEnd type="none" w="med" len="med"/>
                      <a:tailEnd type="none" w="med" len="med"/>
                    </a:lnL>
                    <a:lnT w="6350" cap="flat" cmpd="sng" algn="ctr">
                      <a:solidFill>
                        <a:srgbClr val="000000"/>
                      </a:solidFill>
                      <a:prstDash val="solid"/>
                      <a:round/>
                      <a:headEnd type="none" w="med" len="med"/>
                      <a:tailEnd type="none" w="med" len="med"/>
                    </a:lnT>
                  </a:tcPr>
                </a:tc>
                <a:tc hMerge="1">
                  <a:txBody>
                    <a:bodyPr/>
                    <a:lstStyle/>
                    <a:p>
                      <a:endParaRPr lang="es-ES"/>
                    </a:p>
                  </a:txBody>
                  <a:tcPr/>
                </a:tc>
                <a:extLst>
                  <a:ext uri="{0D108BD9-81ED-4DB2-BD59-A6C34878D82A}">
                    <a16:rowId xmlns:a16="http://schemas.microsoft.com/office/drawing/2014/main" val="2491153074"/>
                  </a:ext>
                </a:extLst>
              </a:tr>
              <a:tr h="96118">
                <a:tc vMerge="1">
                  <a:txBody>
                    <a:bodyPr/>
                    <a:lstStyle/>
                    <a:p>
                      <a:endParaRPr lang="es-ES"/>
                    </a:p>
                  </a:txBody>
                  <a:tcPr/>
                </a:tc>
                <a:tc vMerge="1">
                  <a:txBody>
                    <a:bodyPr/>
                    <a:lstStyle/>
                    <a:p>
                      <a:endParaRPr lang="es-ES"/>
                    </a:p>
                  </a:txBody>
                  <a:tcPr/>
                </a:tc>
                <a:tc vMerge="1">
                  <a:txBody>
                    <a:bodyPr/>
                    <a:lstStyle/>
                    <a:p>
                      <a:endParaRPr lang="es-ES"/>
                    </a:p>
                  </a:txBody>
                  <a:tcPr/>
                </a:tc>
                <a:tc vMerge="1">
                  <a:txBody>
                    <a:bodyPr/>
                    <a:lstStyle/>
                    <a:p>
                      <a:endParaRPr lang="es-ES"/>
                    </a:p>
                  </a:txBody>
                  <a:tcPr/>
                </a:tc>
                <a:tc>
                  <a:txBody>
                    <a:bodyPr/>
                    <a:lstStyle/>
                    <a:p>
                      <a:pPr algn="ctr" fontAlgn="ctr"/>
                      <a:r>
                        <a:rPr lang="es-ES" sz="500" b="0" i="0" u="none" strike="noStrike">
                          <a:solidFill>
                            <a:srgbClr val="000000"/>
                          </a:solidFill>
                          <a:effectLst/>
                          <a:latin typeface="Calibri" panose="020F0502020204030204" pitchFamily="34" charset="0"/>
                        </a:rPr>
                        <a:t>334</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6">
                  <a:txBody>
                    <a:bodyPr/>
                    <a:lstStyle/>
                    <a:p>
                      <a:pPr algn="ctr" fontAlgn="ctr"/>
                      <a:r>
                        <a:rPr lang="es-ES" sz="500" b="1" i="0" u="sng" strike="noStrike" dirty="0">
                          <a:solidFill>
                            <a:srgbClr val="000000"/>
                          </a:solidFill>
                          <a:effectLst/>
                          <a:latin typeface="Calibri" panose="020F0502020204030204" pitchFamily="34" charset="0"/>
                        </a:rPr>
                        <a:t>NO PROCEDE</a:t>
                      </a:r>
                      <a:r>
                        <a:rPr lang="es-ES" sz="500" b="0" i="0" u="none" strike="noStrike" dirty="0">
                          <a:solidFill>
                            <a:srgbClr val="000000"/>
                          </a:solidFill>
                          <a:effectLst/>
                          <a:latin typeface="Calibri" panose="020F0502020204030204" pitchFamily="34" charset="0"/>
                        </a:rPr>
                        <a:t> (el producto 334 es idéntico a las islas de biodiversidad)</a:t>
                      </a:r>
                    </a:p>
                  </a:txBody>
                  <a:tcPr marL="2745" marR="2745" marT="274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lnL w="12700" cap="flat" cmpd="sng" algn="ctr">
                      <a:solidFill>
                        <a:srgbClr val="000000"/>
                      </a:solidFill>
                      <a:prstDash val="solid"/>
                      <a:round/>
                      <a:headEnd type="none" w="med" len="med"/>
                      <a:tailEnd type="none" w="med" len="med"/>
                    </a:lnL>
                  </a:tcPr>
                </a:tc>
                <a:tc hMerge="1">
                  <a:txBody>
                    <a:bodyPr/>
                    <a:lstStyle/>
                    <a:p>
                      <a:endParaRPr lang="es-ES"/>
                    </a:p>
                  </a:txBody>
                  <a:tcPr/>
                </a:tc>
                <a:extLst>
                  <a:ext uri="{0D108BD9-81ED-4DB2-BD59-A6C34878D82A}">
                    <a16:rowId xmlns:a16="http://schemas.microsoft.com/office/drawing/2014/main" val="223833764"/>
                  </a:ext>
                </a:extLst>
              </a:tr>
              <a:tr h="188895">
                <a:tc rowSpan="4">
                  <a:txBody>
                    <a:bodyPr/>
                    <a:lstStyle/>
                    <a:p>
                      <a:pPr algn="ctr" fontAlgn="ctr"/>
                      <a:r>
                        <a:rPr lang="es-ES" sz="500" b="1" i="0" u="none" strike="noStrike" dirty="0">
                          <a:solidFill>
                            <a:srgbClr val="000000"/>
                          </a:solidFill>
                          <a:effectLst/>
                          <a:latin typeface="Calibri" panose="020F0502020204030204" pitchFamily="34" charset="0"/>
                        </a:rPr>
                        <a:t>ELEMENTOS DEL PAISAJE</a:t>
                      </a:r>
                      <a:r>
                        <a:rPr lang="es-ES" sz="500" b="0" i="0" u="none" strike="noStrike" dirty="0">
                          <a:solidFill>
                            <a:srgbClr val="000000"/>
                          </a:solidFill>
                          <a:effectLst/>
                          <a:latin typeface="Calibri" panose="020F0502020204030204" pitchFamily="34" charset="0"/>
                        </a:rPr>
                        <a:t>                                                                                                                          (para el caso general, en recintos con superficie ≥ 0,01 ha y ≤ 0,30 ha)</a:t>
                      </a:r>
                    </a:p>
                  </a:txBody>
                  <a:tcPr marL="2745" marR="2745" marT="274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4"/>
                    </a:solidFill>
                  </a:tcPr>
                </a:tc>
                <a:tc rowSpan="4">
                  <a:txBody>
                    <a:bodyPr/>
                    <a:lstStyle/>
                    <a:p>
                      <a:pPr algn="ctr" fontAlgn="ctr"/>
                      <a:r>
                        <a:rPr lang="es-ES" sz="500" b="0" i="0" u="none" strike="noStrike">
                          <a:solidFill>
                            <a:srgbClr val="000000"/>
                          </a:solidFill>
                          <a:effectLst/>
                          <a:latin typeface="Calibri" panose="020F0502020204030204" pitchFamily="34" charset="0"/>
                        </a:rPr>
                        <a:t>permanente</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rowSpan="4">
                  <a:txBody>
                    <a:bodyPr/>
                    <a:lstStyle/>
                    <a:p>
                      <a:pPr algn="ctr" fontAlgn="ctr"/>
                      <a:r>
                        <a:rPr lang="es-ES" sz="500" b="0" i="0" u="none" strike="noStrike" dirty="0">
                          <a:solidFill>
                            <a:srgbClr val="000000"/>
                          </a:solidFill>
                          <a:effectLst/>
                          <a:latin typeface="Calibri" panose="020F0502020204030204" pitchFamily="34" charset="0"/>
                        </a:rPr>
                        <a:t>recinto</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4">
                  <a:txBody>
                    <a:bodyPr/>
                    <a:lstStyle/>
                    <a:p>
                      <a:pPr algn="ctr" fontAlgn="ctr"/>
                      <a:r>
                        <a:rPr lang="es-ES" sz="500" b="1" i="0" u="none" strike="noStrike">
                          <a:solidFill>
                            <a:srgbClr val="000000"/>
                          </a:solidFill>
                          <a:effectLst/>
                          <a:latin typeface="Calibri" panose="020F0502020204030204" pitchFamily="34" charset="0"/>
                        </a:rPr>
                        <a:t>EP</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699"/>
                    </a:solidFill>
                  </a:tcPr>
                </a:tc>
                <a:tc>
                  <a:txBody>
                    <a:bodyPr/>
                    <a:lstStyle/>
                    <a:p>
                      <a:pPr algn="ctr" fontAlgn="ctr"/>
                      <a:r>
                        <a:rPr lang="es-ES" sz="500" b="0" i="0" u="none" strike="noStrike">
                          <a:solidFill>
                            <a:srgbClr val="000000"/>
                          </a:solidFill>
                          <a:effectLst/>
                          <a:latin typeface="Calibri" panose="020F0502020204030204" pitchFamily="34" charset="0"/>
                        </a:rPr>
                        <a:t>TODOS (excepto 20, 23, 21 y 334)</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4">
                  <a:txBody>
                    <a:bodyPr/>
                    <a:lstStyle/>
                    <a:p>
                      <a:pPr algn="ctr" fontAlgn="ctr"/>
                      <a:r>
                        <a:rPr lang="es-ES" sz="500" b="0" i="0" u="none" strike="noStrike" dirty="0">
                          <a:solidFill>
                            <a:srgbClr val="000000"/>
                          </a:solidFill>
                          <a:effectLst/>
                          <a:latin typeface="Calibri" panose="020F0502020204030204" pitchFamily="34" charset="0"/>
                        </a:rPr>
                        <a:t>ver TABLA EP</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s-ES" sz="500" b="0" i="0" u="none" strike="noStrike">
                          <a:solidFill>
                            <a:srgbClr val="000000"/>
                          </a:solidFill>
                          <a:effectLst/>
                          <a:latin typeface="Calibri" panose="020F0502020204030204" pitchFamily="34" charset="0"/>
                        </a:rPr>
                        <a:t>SI</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500" b="0" i="0" u="none" strike="noStrike">
                          <a:solidFill>
                            <a:srgbClr val="000000"/>
                          </a:solidFill>
                          <a:effectLst/>
                          <a:latin typeface="Calibri" panose="020F0502020204030204" pitchFamily="34" charset="0"/>
                        </a:rPr>
                        <a:t>SI</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4">
                  <a:txBody>
                    <a:bodyPr/>
                    <a:lstStyle/>
                    <a:p>
                      <a:pPr algn="ctr" fontAlgn="ctr"/>
                      <a:r>
                        <a:rPr lang="es-ES" sz="500" b="0" i="0" u="none" strike="noStrike">
                          <a:solidFill>
                            <a:srgbClr val="000000"/>
                          </a:solidFill>
                          <a:effectLst/>
                          <a:latin typeface="Calibri" panose="020F0502020204030204" pitchFamily="34" charset="0"/>
                        </a:rPr>
                        <a:t>ver TABLA EP</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s-ES" sz="500" b="0" i="0" u="none" strike="noStrike">
                          <a:solidFill>
                            <a:srgbClr val="000000"/>
                          </a:solidFill>
                          <a:effectLst/>
                          <a:latin typeface="Calibri" panose="020F0502020204030204" pitchFamily="34" charset="0"/>
                        </a:rPr>
                        <a:t>NO</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B w="6350" cap="flat" cmpd="sng" algn="ctr">
                      <a:solidFill>
                        <a:srgbClr val="000000"/>
                      </a:solidFill>
                      <a:prstDash val="solid"/>
                      <a:round/>
                      <a:headEnd type="none" w="med" len="med"/>
                      <a:tailEnd type="none" w="med" len="med"/>
                    </a:lnB>
                  </a:tcPr>
                </a:tc>
                <a:tc>
                  <a:txBody>
                    <a:bodyPr/>
                    <a:lstStyle/>
                    <a:p>
                      <a:pPr algn="ctr" fontAlgn="ctr"/>
                      <a:r>
                        <a:rPr lang="es-ES" sz="500" b="0" i="0" u="none" strike="noStrike">
                          <a:solidFill>
                            <a:srgbClr val="000000"/>
                          </a:solidFill>
                          <a:effectLst/>
                          <a:latin typeface="Calibri" panose="020F0502020204030204" pitchFamily="34" charset="0"/>
                        </a:rPr>
                        <a:t>SI (en secano ZEPA de CyL) (3)</a:t>
                      </a:r>
                    </a:p>
                  </a:txBody>
                  <a:tcPr marL="2745" marR="2745" marT="274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3056867494"/>
                  </a:ext>
                </a:extLst>
              </a:tr>
              <a:tr h="188895">
                <a:tc vMerge="1">
                  <a:txBody>
                    <a:bodyPr/>
                    <a:lstStyle/>
                    <a:p>
                      <a:endParaRPr lang="es-ES"/>
                    </a:p>
                  </a:txBody>
                  <a:tcPr/>
                </a:tc>
                <a:tc vMerge="1">
                  <a:txBody>
                    <a:bodyPr/>
                    <a:lstStyle/>
                    <a:p>
                      <a:endParaRPr lang="es-ES"/>
                    </a:p>
                  </a:txBody>
                  <a:tcPr/>
                </a:tc>
                <a:tc vMerge="1">
                  <a:txBody>
                    <a:bodyPr/>
                    <a:lstStyle/>
                    <a:p>
                      <a:endParaRPr lang="es-ES"/>
                    </a:p>
                  </a:txBody>
                  <a:tcPr/>
                </a:tc>
                <a:tc vMerge="1">
                  <a:txBody>
                    <a:bodyPr/>
                    <a:lstStyle/>
                    <a:p>
                      <a:endParaRPr lang="es-ES"/>
                    </a:p>
                  </a:txBody>
                  <a:tcPr/>
                </a:tc>
                <a:tc>
                  <a:txBody>
                    <a:bodyPr/>
                    <a:lstStyle/>
                    <a:p>
                      <a:pPr algn="ctr" fontAlgn="ctr"/>
                      <a:r>
                        <a:rPr lang="es-ES" sz="500" b="0" i="0" u="none" strike="noStrike">
                          <a:solidFill>
                            <a:srgbClr val="000000"/>
                          </a:solidFill>
                          <a:effectLst/>
                          <a:latin typeface="Calibri" panose="020F0502020204030204" pitchFamily="34" charset="0"/>
                        </a:rPr>
                        <a:t>20 y 23</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s-ES"/>
                    </a:p>
                  </a:txBody>
                  <a:tcPr/>
                </a:tc>
                <a:tc>
                  <a:txBody>
                    <a:bodyPr/>
                    <a:lstStyle/>
                    <a:p>
                      <a:pPr algn="ctr" fontAlgn="ctr"/>
                      <a:r>
                        <a:rPr lang="es-ES" sz="500" b="0" i="0" u="none" strike="noStrike">
                          <a:solidFill>
                            <a:srgbClr val="000000"/>
                          </a:solidFill>
                          <a:effectLst/>
                          <a:latin typeface="Calibri" panose="020F0502020204030204" pitchFamily="34" charset="0"/>
                        </a:rPr>
                        <a:t>SI</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500" b="0" i="0" u="none" strike="noStrike">
                          <a:solidFill>
                            <a:srgbClr val="000000"/>
                          </a:solidFill>
                          <a:effectLst/>
                          <a:latin typeface="Calibri" panose="020F0502020204030204" pitchFamily="34" charset="0"/>
                        </a:rPr>
                        <a:t>SI</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s-ES"/>
                    </a:p>
                  </a:txBody>
                  <a:tcPr/>
                </a:tc>
                <a:tc>
                  <a:txBody>
                    <a:bodyPr/>
                    <a:lstStyle/>
                    <a:p>
                      <a:pPr algn="ctr" fontAlgn="ctr"/>
                      <a:r>
                        <a:rPr lang="es-ES" sz="500" b="0" i="0" u="none" strike="noStrike">
                          <a:solidFill>
                            <a:srgbClr val="000000"/>
                          </a:solidFill>
                          <a:effectLst/>
                          <a:latin typeface="Calibri" panose="020F0502020204030204" pitchFamily="34" charset="0"/>
                        </a:rPr>
                        <a:t>NO</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500" b="0" i="0" u="none" strike="noStrike">
                          <a:solidFill>
                            <a:srgbClr val="000000"/>
                          </a:solidFill>
                          <a:effectLst/>
                          <a:latin typeface="Calibri" panose="020F0502020204030204" pitchFamily="34" charset="0"/>
                        </a:rPr>
                        <a:t>SI (en secano ZEPA de CyL) (3)</a:t>
                      </a:r>
                    </a:p>
                  </a:txBody>
                  <a:tcPr marL="2745" marR="2745" marT="274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798524886"/>
                  </a:ext>
                </a:extLst>
              </a:tr>
              <a:tr h="188895">
                <a:tc vMerge="1">
                  <a:txBody>
                    <a:bodyPr/>
                    <a:lstStyle/>
                    <a:p>
                      <a:endParaRPr lang="es-ES"/>
                    </a:p>
                  </a:txBody>
                  <a:tcPr/>
                </a:tc>
                <a:tc vMerge="1">
                  <a:txBody>
                    <a:bodyPr/>
                    <a:lstStyle/>
                    <a:p>
                      <a:endParaRPr lang="es-ES"/>
                    </a:p>
                  </a:txBody>
                  <a:tcPr/>
                </a:tc>
                <a:tc vMerge="1">
                  <a:txBody>
                    <a:bodyPr/>
                    <a:lstStyle/>
                    <a:p>
                      <a:endParaRPr lang="es-ES"/>
                    </a:p>
                  </a:txBody>
                  <a:tcPr/>
                </a:tc>
                <a:tc vMerge="1">
                  <a:txBody>
                    <a:bodyPr/>
                    <a:lstStyle/>
                    <a:p>
                      <a:endParaRPr lang="es-ES"/>
                    </a:p>
                  </a:txBody>
                  <a:tcPr/>
                </a:tc>
                <a:tc>
                  <a:txBody>
                    <a:bodyPr/>
                    <a:lstStyle/>
                    <a:p>
                      <a:pPr algn="ctr" fontAlgn="ctr"/>
                      <a:r>
                        <a:rPr lang="es-ES" sz="500" b="0" i="0" u="none" strike="noStrike" dirty="0">
                          <a:solidFill>
                            <a:srgbClr val="000000"/>
                          </a:solidFill>
                          <a:effectLst/>
                          <a:latin typeface="Calibri" panose="020F0502020204030204" pitchFamily="34" charset="0"/>
                        </a:rPr>
                        <a:t>21</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s-ES"/>
                    </a:p>
                  </a:txBody>
                  <a:tcPr/>
                </a:tc>
                <a:tc>
                  <a:txBody>
                    <a:bodyPr/>
                    <a:lstStyle/>
                    <a:p>
                      <a:pPr algn="ctr" fontAlgn="ctr"/>
                      <a:r>
                        <a:rPr lang="es-ES" sz="500" b="0" i="0" u="none" strike="noStrike">
                          <a:solidFill>
                            <a:srgbClr val="000000"/>
                          </a:solidFill>
                          <a:effectLst/>
                          <a:latin typeface="Calibri" panose="020F0502020204030204" pitchFamily="34" charset="0"/>
                        </a:rPr>
                        <a:t>SI</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500" b="0" i="0" u="none" strike="noStrike">
                          <a:solidFill>
                            <a:srgbClr val="000000"/>
                          </a:solidFill>
                          <a:effectLst/>
                          <a:latin typeface="Calibri" panose="020F0502020204030204" pitchFamily="34" charset="0"/>
                        </a:rPr>
                        <a:t>SI</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s-ES"/>
                    </a:p>
                  </a:txBody>
                  <a:tcPr/>
                </a:tc>
                <a:tc>
                  <a:txBody>
                    <a:bodyPr/>
                    <a:lstStyle/>
                    <a:p>
                      <a:pPr algn="ctr" fontAlgn="ctr"/>
                      <a:r>
                        <a:rPr lang="es-ES" sz="500" b="0" i="0" u="none" strike="noStrike">
                          <a:solidFill>
                            <a:srgbClr val="000000"/>
                          </a:solidFill>
                          <a:effectLst/>
                          <a:latin typeface="Calibri" panose="020F0502020204030204" pitchFamily="34" charset="0"/>
                        </a:rPr>
                        <a:t>NO</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500" b="0" i="0" u="none" strike="noStrike">
                          <a:solidFill>
                            <a:srgbClr val="000000"/>
                          </a:solidFill>
                          <a:effectLst/>
                          <a:latin typeface="Calibri" panose="020F0502020204030204" pitchFamily="34" charset="0"/>
                        </a:rPr>
                        <a:t>SI (en secano ZEPA de CyL) (3)</a:t>
                      </a:r>
                    </a:p>
                  </a:txBody>
                  <a:tcPr marL="2745" marR="2745" marT="274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1751077802"/>
                  </a:ext>
                </a:extLst>
              </a:tr>
              <a:tr h="188895">
                <a:tc vMerge="1">
                  <a:txBody>
                    <a:bodyPr/>
                    <a:lstStyle/>
                    <a:p>
                      <a:endParaRPr lang="es-ES"/>
                    </a:p>
                  </a:txBody>
                  <a:tcPr/>
                </a:tc>
                <a:tc vMerge="1">
                  <a:txBody>
                    <a:bodyPr/>
                    <a:lstStyle/>
                    <a:p>
                      <a:endParaRPr lang="es-ES"/>
                    </a:p>
                  </a:txBody>
                  <a:tcPr/>
                </a:tc>
                <a:tc vMerge="1">
                  <a:txBody>
                    <a:bodyPr/>
                    <a:lstStyle/>
                    <a:p>
                      <a:endParaRPr lang="es-ES"/>
                    </a:p>
                  </a:txBody>
                  <a:tcPr/>
                </a:tc>
                <a:tc vMerge="1">
                  <a:txBody>
                    <a:bodyPr/>
                    <a:lstStyle/>
                    <a:p>
                      <a:endParaRPr lang="es-ES"/>
                    </a:p>
                  </a:txBody>
                  <a:tcPr/>
                </a:tc>
                <a:tc>
                  <a:txBody>
                    <a:bodyPr/>
                    <a:lstStyle/>
                    <a:p>
                      <a:pPr algn="ctr" fontAlgn="ctr"/>
                      <a:r>
                        <a:rPr lang="es-ES" sz="500" b="0" i="0" u="none" strike="noStrike" dirty="0">
                          <a:solidFill>
                            <a:srgbClr val="000000"/>
                          </a:solidFill>
                          <a:effectLst/>
                          <a:latin typeface="Calibri" panose="020F0502020204030204" pitchFamily="34" charset="0"/>
                        </a:rPr>
                        <a:t>334</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s-ES"/>
                    </a:p>
                  </a:txBody>
                  <a:tcPr/>
                </a:tc>
                <a:tc>
                  <a:txBody>
                    <a:bodyPr/>
                    <a:lstStyle/>
                    <a:p>
                      <a:pPr algn="ctr" fontAlgn="ctr"/>
                      <a:r>
                        <a:rPr lang="es-ES" sz="500" b="0" i="0" u="none" strike="noStrike">
                          <a:solidFill>
                            <a:srgbClr val="000000"/>
                          </a:solidFill>
                          <a:effectLst/>
                          <a:latin typeface="Calibri" panose="020F0502020204030204" pitchFamily="34" charset="0"/>
                        </a:rPr>
                        <a:t>SI</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s-ES" sz="500" b="0" i="0" u="none" strike="noStrike">
                          <a:solidFill>
                            <a:srgbClr val="000000"/>
                          </a:solidFill>
                          <a:effectLst/>
                          <a:latin typeface="Calibri" panose="020F0502020204030204" pitchFamily="34" charset="0"/>
                        </a:rPr>
                        <a:t>SI</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s-ES"/>
                    </a:p>
                  </a:txBody>
                  <a:tcPr/>
                </a:tc>
                <a:tc>
                  <a:txBody>
                    <a:bodyPr/>
                    <a:lstStyle/>
                    <a:p>
                      <a:pPr algn="ctr" fontAlgn="ctr"/>
                      <a:r>
                        <a:rPr lang="es-ES" sz="500" b="0" i="0" u="none" strike="noStrike">
                          <a:solidFill>
                            <a:srgbClr val="000000"/>
                          </a:solidFill>
                          <a:effectLst/>
                          <a:latin typeface="Calibri" panose="020F0502020204030204" pitchFamily="34" charset="0"/>
                        </a:rPr>
                        <a:t>NO</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s-ES" sz="500" b="0" i="0" u="none" strike="noStrike">
                          <a:solidFill>
                            <a:srgbClr val="000000"/>
                          </a:solidFill>
                          <a:effectLst/>
                          <a:latin typeface="Calibri" panose="020F0502020204030204" pitchFamily="34" charset="0"/>
                        </a:rPr>
                        <a:t>SI (en secano ZEPA de CyL) (3)</a:t>
                      </a:r>
                    </a:p>
                  </a:txBody>
                  <a:tcPr marL="2745" marR="2745" marT="274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4157407436"/>
                  </a:ext>
                </a:extLst>
              </a:tr>
              <a:tr h="96118">
                <a:tc>
                  <a:txBody>
                    <a:bodyPr/>
                    <a:lstStyle/>
                    <a:p>
                      <a:pPr algn="ctr" fontAlgn="ctr"/>
                      <a:r>
                        <a:rPr lang="es-ES" sz="500" b="1" i="0" u="none" strike="noStrike">
                          <a:solidFill>
                            <a:srgbClr val="000000"/>
                          </a:solidFill>
                          <a:effectLst/>
                          <a:latin typeface="Calibri" panose="020F0502020204030204" pitchFamily="34" charset="0"/>
                        </a:rPr>
                        <a:t>ZONAS DE NO COSECHADO</a:t>
                      </a:r>
                    </a:p>
                  </a:txBody>
                  <a:tcPr marL="2745" marR="2745" marT="274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4"/>
                    </a:solidFill>
                  </a:tcPr>
                </a:tc>
                <a:tc>
                  <a:txBody>
                    <a:bodyPr/>
                    <a:lstStyle/>
                    <a:p>
                      <a:pPr algn="ctr" fontAlgn="ctr"/>
                      <a:r>
                        <a:rPr lang="es-ES" sz="500" b="0" i="0" u="none" strike="noStrike">
                          <a:solidFill>
                            <a:srgbClr val="000000"/>
                          </a:solidFill>
                          <a:effectLst/>
                          <a:latin typeface="Calibri" panose="020F0502020204030204" pitchFamily="34" charset="0"/>
                        </a:rPr>
                        <a:t>temporal</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ES" sz="500" b="0" i="0" u="none" strike="noStrike">
                          <a:solidFill>
                            <a:srgbClr val="000000"/>
                          </a:solidFill>
                          <a:effectLst/>
                          <a:latin typeface="Calibri" panose="020F0502020204030204" pitchFamily="34" charset="0"/>
                        </a:rPr>
                        <a:t>entidad</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s-ES" sz="500" b="0" i="0" u="none" strike="noStrike">
                          <a:solidFill>
                            <a:srgbClr val="000000"/>
                          </a:solidFill>
                          <a:effectLst/>
                          <a:latin typeface="Calibri" panose="020F0502020204030204" pitchFamily="34" charset="0"/>
                        </a:rPr>
                        <a:t>TA y TH</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s-ES" sz="500" b="0" i="0" u="none" strike="noStrike">
                          <a:solidFill>
                            <a:srgbClr val="000000"/>
                          </a:solidFill>
                          <a:effectLst/>
                          <a:latin typeface="Calibri" panose="020F0502020204030204" pitchFamily="34" charset="0"/>
                        </a:rPr>
                        <a:t>cereal u oleaginosa</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s-ES" sz="500" b="0" i="0" u="none" strike="noStrike">
                          <a:solidFill>
                            <a:srgbClr val="000000"/>
                          </a:solidFill>
                          <a:effectLst/>
                          <a:latin typeface="Calibri" panose="020F0502020204030204" pitchFamily="34" charset="0"/>
                        </a:rPr>
                        <a:t>cereal u oleaginosa</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s-ES" sz="500" b="0" i="0" u="none" strike="noStrike">
                          <a:solidFill>
                            <a:srgbClr val="000000"/>
                          </a:solidFill>
                          <a:effectLst/>
                          <a:latin typeface="Calibri" panose="020F0502020204030204" pitchFamily="34" charset="0"/>
                        </a:rPr>
                        <a:t>SI</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s-ES" sz="500" b="0" i="0" u="none" strike="noStrike">
                          <a:solidFill>
                            <a:srgbClr val="000000"/>
                          </a:solidFill>
                          <a:effectLst/>
                          <a:latin typeface="Calibri" panose="020F0502020204030204" pitchFamily="34" charset="0"/>
                        </a:rPr>
                        <a:t>SI</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s-ES" sz="500" b="0" i="0" u="none" strike="noStrike">
                          <a:solidFill>
                            <a:srgbClr val="000000"/>
                          </a:solidFill>
                          <a:effectLst/>
                          <a:latin typeface="Calibri" panose="020F0502020204030204" pitchFamily="34" charset="0"/>
                        </a:rPr>
                        <a:t>1</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s-ES" sz="500" b="0" i="0" u="none" strike="noStrike">
                          <a:solidFill>
                            <a:srgbClr val="000000"/>
                          </a:solidFill>
                          <a:effectLst/>
                          <a:latin typeface="Calibri" panose="020F0502020204030204" pitchFamily="34" charset="0"/>
                        </a:rPr>
                        <a:t>NO</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s-ES" sz="500" b="0" i="0" u="none" strike="noStrike">
                          <a:solidFill>
                            <a:srgbClr val="000000"/>
                          </a:solidFill>
                          <a:effectLst/>
                          <a:latin typeface="Calibri" panose="020F0502020204030204" pitchFamily="34" charset="0"/>
                        </a:rPr>
                        <a:t>NO</a:t>
                      </a:r>
                    </a:p>
                  </a:txBody>
                  <a:tcPr marL="2745" marR="2745" marT="274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55065865"/>
                  </a:ext>
                </a:extLst>
              </a:tr>
              <a:tr h="188895">
                <a:tc>
                  <a:txBody>
                    <a:bodyPr/>
                    <a:lstStyle/>
                    <a:p>
                      <a:pPr algn="ctr" fontAlgn="ctr"/>
                      <a:r>
                        <a:rPr lang="es-ES" sz="500" b="1" i="0" u="none" strike="noStrike">
                          <a:solidFill>
                            <a:srgbClr val="000000"/>
                          </a:solidFill>
                          <a:effectLst/>
                          <a:latin typeface="Calibri" panose="020F0502020204030204" pitchFamily="34" charset="0"/>
                        </a:rPr>
                        <a:t>BARBECHO TRADICIONAL</a:t>
                      </a:r>
                    </a:p>
                  </a:txBody>
                  <a:tcPr marL="2745" marR="2745" marT="274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4"/>
                    </a:solidFill>
                  </a:tcPr>
                </a:tc>
                <a:tc>
                  <a:txBody>
                    <a:bodyPr/>
                    <a:lstStyle/>
                    <a:p>
                      <a:pPr algn="ctr" fontAlgn="ctr"/>
                      <a:r>
                        <a:rPr lang="es-ES" sz="500" b="0" i="0" u="none" strike="noStrike">
                          <a:solidFill>
                            <a:srgbClr val="000000"/>
                          </a:solidFill>
                          <a:effectLst/>
                          <a:latin typeface="Calibri" panose="020F0502020204030204" pitchFamily="34" charset="0"/>
                        </a:rPr>
                        <a:t>temporal</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ES" sz="500" b="0" i="0" u="none" strike="noStrike">
                          <a:solidFill>
                            <a:srgbClr val="000000"/>
                          </a:solidFill>
                          <a:effectLst/>
                          <a:latin typeface="Calibri" panose="020F0502020204030204" pitchFamily="34" charset="0"/>
                        </a:rPr>
                        <a:t>recinto</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s-ES" sz="500" b="0" i="0" u="none" strike="noStrike">
                          <a:solidFill>
                            <a:srgbClr val="000000"/>
                          </a:solidFill>
                          <a:effectLst/>
                          <a:latin typeface="Calibri" panose="020F0502020204030204" pitchFamily="34" charset="0"/>
                        </a:rPr>
                        <a:t>TA y TH</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s-ES" sz="500" b="1" i="0" u="none" strike="noStrike" dirty="0">
                          <a:solidFill>
                            <a:srgbClr val="000000"/>
                          </a:solidFill>
                          <a:effectLst/>
                          <a:latin typeface="Calibri" panose="020F0502020204030204" pitchFamily="34" charset="0"/>
                        </a:rPr>
                        <a:t>20</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699"/>
                    </a:solidFill>
                  </a:tcPr>
                </a:tc>
                <a:tc>
                  <a:txBody>
                    <a:bodyPr/>
                    <a:lstStyle/>
                    <a:p>
                      <a:pPr algn="ctr" fontAlgn="ctr"/>
                      <a:r>
                        <a:rPr lang="es-ES" sz="500" b="0" i="0" u="none" strike="noStrike">
                          <a:solidFill>
                            <a:srgbClr val="000000"/>
                          </a:solidFill>
                          <a:effectLst/>
                          <a:latin typeface="Calibri" panose="020F0502020204030204" pitchFamily="34" charset="0"/>
                        </a:rPr>
                        <a:t>mantenimiento con labor, tratamiento fitosanitario o cubierta vegetal</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s-ES" sz="500" b="0" i="0" u="none" strike="noStrike">
                          <a:solidFill>
                            <a:srgbClr val="000000"/>
                          </a:solidFill>
                          <a:effectLst/>
                          <a:latin typeface="Calibri" panose="020F0502020204030204" pitchFamily="34" charset="0"/>
                        </a:rPr>
                        <a:t>SI</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s-ES" sz="500" b="0" i="0" u="none" strike="noStrike">
                          <a:solidFill>
                            <a:srgbClr val="000000"/>
                          </a:solidFill>
                          <a:effectLst/>
                          <a:latin typeface="Calibri" panose="020F0502020204030204" pitchFamily="34" charset="0"/>
                        </a:rPr>
                        <a:t>NO</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s-ES" sz="500" b="0" i="0" u="none" strike="noStrike">
                          <a:solidFill>
                            <a:srgbClr val="000000"/>
                          </a:solidFill>
                          <a:effectLst/>
                          <a:latin typeface="Calibri" panose="020F0502020204030204" pitchFamily="34" charset="0"/>
                        </a:rPr>
                        <a:t>1</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s-ES" sz="500" b="0" i="0" u="none" strike="noStrike">
                          <a:solidFill>
                            <a:srgbClr val="000000"/>
                          </a:solidFill>
                          <a:effectLst/>
                          <a:latin typeface="Calibri" panose="020F0502020204030204" pitchFamily="34" charset="0"/>
                        </a:rPr>
                        <a:t>SI (en secano ZEPA de CyL)</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EBF7"/>
                    </a:solidFill>
                  </a:tcPr>
                </a:tc>
                <a:tc>
                  <a:txBody>
                    <a:bodyPr/>
                    <a:lstStyle/>
                    <a:p>
                      <a:pPr algn="ctr" fontAlgn="ctr"/>
                      <a:r>
                        <a:rPr lang="es-ES" sz="500" b="0" i="0" u="none" strike="noStrike">
                          <a:solidFill>
                            <a:srgbClr val="000000"/>
                          </a:solidFill>
                          <a:effectLst/>
                          <a:latin typeface="Calibri" panose="020F0502020204030204" pitchFamily="34" charset="0"/>
                        </a:rPr>
                        <a:t>NO</a:t>
                      </a:r>
                    </a:p>
                  </a:txBody>
                  <a:tcPr marL="2745" marR="2745" marT="274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11500854"/>
                  </a:ext>
                </a:extLst>
              </a:tr>
              <a:tr h="96118">
                <a:tc>
                  <a:txBody>
                    <a:bodyPr/>
                    <a:lstStyle/>
                    <a:p>
                      <a:pPr algn="ctr" fontAlgn="ctr"/>
                      <a:r>
                        <a:rPr lang="es-ES" sz="500" b="1" i="0" u="none" strike="noStrike">
                          <a:solidFill>
                            <a:srgbClr val="000000"/>
                          </a:solidFill>
                          <a:effectLst/>
                          <a:latin typeface="Calibri" panose="020F0502020204030204" pitchFamily="34" charset="0"/>
                        </a:rPr>
                        <a:t>BARBECHO SEMILLADO</a:t>
                      </a:r>
                    </a:p>
                  </a:txBody>
                  <a:tcPr marL="2745" marR="2745" marT="274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4"/>
                    </a:solidFill>
                  </a:tcPr>
                </a:tc>
                <a:tc>
                  <a:txBody>
                    <a:bodyPr/>
                    <a:lstStyle/>
                    <a:p>
                      <a:pPr algn="ctr" fontAlgn="ctr"/>
                      <a:r>
                        <a:rPr lang="es-ES" sz="500" b="0" i="0" u="none" strike="noStrike">
                          <a:solidFill>
                            <a:srgbClr val="000000"/>
                          </a:solidFill>
                          <a:effectLst/>
                          <a:latin typeface="Calibri" panose="020F0502020204030204" pitchFamily="34" charset="0"/>
                        </a:rPr>
                        <a:t>temporal</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ES" sz="500" b="0" i="0" u="none" strike="noStrike">
                          <a:solidFill>
                            <a:srgbClr val="000000"/>
                          </a:solidFill>
                          <a:effectLst/>
                          <a:latin typeface="Calibri" panose="020F0502020204030204" pitchFamily="34" charset="0"/>
                        </a:rPr>
                        <a:t>recinto</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s-ES" sz="500" b="0" i="0" u="none" strike="noStrike">
                          <a:solidFill>
                            <a:srgbClr val="000000"/>
                          </a:solidFill>
                          <a:effectLst/>
                          <a:latin typeface="Calibri" panose="020F0502020204030204" pitchFamily="34" charset="0"/>
                        </a:rPr>
                        <a:t>TA y TH</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s-ES" sz="500" b="1" i="0" u="none" strike="noStrike" dirty="0">
                          <a:solidFill>
                            <a:srgbClr val="000000"/>
                          </a:solidFill>
                          <a:effectLst/>
                          <a:latin typeface="Calibri" panose="020F0502020204030204" pitchFamily="34" charset="0"/>
                        </a:rPr>
                        <a:t>23</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699"/>
                    </a:solidFill>
                  </a:tcPr>
                </a:tc>
                <a:tc>
                  <a:txBody>
                    <a:bodyPr/>
                    <a:lstStyle/>
                    <a:p>
                      <a:pPr algn="ctr" fontAlgn="ctr"/>
                      <a:r>
                        <a:rPr lang="es-ES" sz="500" b="0" i="0" u="none" strike="noStrike">
                          <a:solidFill>
                            <a:srgbClr val="000000"/>
                          </a:solidFill>
                          <a:effectLst/>
                          <a:latin typeface="Calibri" panose="020F0502020204030204" pitchFamily="34" charset="0"/>
                        </a:rPr>
                        <a:t>semillado con cualquier especie/s</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s-ES" sz="500" b="0" i="0" u="none" strike="noStrike">
                          <a:solidFill>
                            <a:srgbClr val="000000"/>
                          </a:solidFill>
                          <a:effectLst/>
                          <a:latin typeface="Calibri" panose="020F0502020204030204" pitchFamily="34" charset="0"/>
                        </a:rPr>
                        <a:t>SI</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s-ES" sz="500" b="0" i="0" u="none" strike="noStrike" dirty="0">
                          <a:solidFill>
                            <a:srgbClr val="000000"/>
                          </a:solidFill>
                          <a:effectLst/>
                          <a:latin typeface="Calibri" panose="020F0502020204030204" pitchFamily="34" charset="0"/>
                        </a:rPr>
                        <a:t>NO</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s-ES" sz="500" b="0" i="0" u="none" strike="noStrike">
                          <a:solidFill>
                            <a:srgbClr val="000000"/>
                          </a:solidFill>
                          <a:effectLst/>
                          <a:latin typeface="Calibri" panose="020F0502020204030204" pitchFamily="34" charset="0"/>
                        </a:rPr>
                        <a:t>1</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s-ES" sz="500" b="0" i="0" u="none" strike="noStrike">
                          <a:solidFill>
                            <a:srgbClr val="000000"/>
                          </a:solidFill>
                          <a:effectLst/>
                          <a:latin typeface="Calibri" panose="020F0502020204030204" pitchFamily="34" charset="0"/>
                        </a:rPr>
                        <a:t>SI (en secano ZEPA de CyL)</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EBF7"/>
                    </a:solidFill>
                  </a:tcPr>
                </a:tc>
                <a:tc>
                  <a:txBody>
                    <a:bodyPr/>
                    <a:lstStyle/>
                    <a:p>
                      <a:pPr algn="ctr" fontAlgn="ctr"/>
                      <a:r>
                        <a:rPr lang="es-ES" sz="500" b="0" i="0" u="none" strike="noStrike">
                          <a:solidFill>
                            <a:srgbClr val="000000"/>
                          </a:solidFill>
                          <a:effectLst/>
                          <a:latin typeface="Calibri" panose="020F0502020204030204" pitchFamily="34" charset="0"/>
                        </a:rPr>
                        <a:t>NO</a:t>
                      </a:r>
                    </a:p>
                  </a:txBody>
                  <a:tcPr marL="2745" marR="2745" marT="274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22832125"/>
                  </a:ext>
                </a:extLst>
              </a:tr>
              <a:tr h="188895">
                <a:tc>
                  <a:txBody>
                    <a:bodyPr/>
                    <a:lstStyle/>
                    <a:p>
                      <a:pPr algn="ctr" fontAlgn="ctr"/>
                      <a:r>
                        <a:rPr lang="es-ES" sz="500" b="1" i="0" u="none" strike="noStrike">
                          <a:solidFill>
                            <a:srgbClr val="000000"/>
                          </a:solidFill>
                          <a:effectLst/>
                          <a:latin typeface="Calibri" panose="020F0502020204030204" pitchFamily="34" charset="0"/>
                        </a:rPr>
                        <a:t>BARBECHO MEDIOAMBIENTAL ABANDONO 5 AÑOS</a:t>
                      </a:r>
                      <a:r>
                        <a:rPr lang="es-ES" sz="500" b="0" i="0" u="none" strike="noStrike">
                          <a:solidFill>
                            <a:srgbClr val="000000"/>
                          </a:solidFill>
                          <a:effectLst/>
                          <a:latin typeface="Calibri" panose="020F0502020204030204" pitchFamily="34" charset="0"/>
                        </a:rPr>
                        <a:t> (3)</a:t>
                      </a:r>
                      <a:endParaRPr lang="es-ES" sz="500" b="1" i="0" u="none" strike="noStrike">
                        <a:solidFill>
                          <a:srgbClr val="000000"/>
                        </a:solidFill>
                        <a:effectLst/>
                        <a:latin typeface="Calibri" panose="020F0502020204030204" pitchFamily="34" charset="0"/>
                      </a:endParaRPr>
                    </a:p>
                  </a:txBody>
                  <a:tcPr marL="2745" marR="2745" marT="274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4"/>
                    </a:solidFill>
                  </a:tcPr>
                </a:tc>
                <a:tc>
                  <a:txBody>
                    <a:bodyPr/>
                    <a:lstStyle/>
                    <a:p>
                      <a:pPr algn="ctr" fontAlgn="ctr"/>
                      <a:r>
                        <a:rPr lang="es-ES" sz="500" b="0" i="0" u="none" strike="noStrike">
                          <a:solidFill>
                            <a:srgbClr val="000000"/>
                          </a:solidFill>
                          <a:effectLst/>
                          <a:latin typeface="Calibri" panose="020F0502020204030204" pitchFamily="34" charset="0"/>
                        </a:rPr>
                        <a:t>temporal              (5 años)</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ES" sz="500" b="0" i="0" u="none" strike="noStrike">
                          <a:solidFill>
                            <a:srgbClr val="000000"/>
                          </a:solidFill>
                          <a:effectLst/>
                          <a:latin typeface="Calibri" panose="020F0502020204030204" pitchFamily="34" charset="0"/>
                        </a:rPr>
                        <a:t>recinto</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s-ES" sz="500" b="0" i="0" u="none" strike="noStrike">
                          <a:solidFill>
                            <a:srgbClr val="000000"/>
                          </a:solidFill>
                          <a:effectLst/>
                          <a:latin typeface="Calibri" panose="020F0502020204030204" pitchFamily="34" charset="0"/>
                        </a:rPr>
                        <a:t>TA y TH</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s-ES" sz="500" b="1" i="0" u="none" strike="noStrike">
                          <a:solidFill>
                            <a:srgbClr val="000000"/>
                          </a:solidFill>
                          <a:effectLst/>
                          <a:latin typeface="Calibri" panose="020F0502020204030204" pitchFamily="34" charset="0"/>
                        </a:rPr>
                        <a:t>21</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699"/>
                    </a:solidFill>
                  </a:tcPr>
                </a:tc>
                <a:tc>
                  <a:txBody>
                    <a:bodyPr/>
                    <a:lstStyle/>
                    <a:p>
                      <a:pPr algn="ctr" fontAlgn="ctr"/>
                      <a:r>
                        <a:rPr lang="es-ES" sz="500" b="0" i="0" u="none" strike="noStrike">
                          <a:solidFill>
                            <a:srgbClr val="000000"/>
                          </a:solidFill>
                          <a:effectLst/>
                          <a:latin typeface="Calibri" panose="020F0502020204030204" pitchFamily="34" charset="0"/>
                        </a:rPr>
                        <a:t>con vegetación espontánea</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s-ES" sz="500" b="0" i="0" u="none" strike="noStrike">
                          <a:solidFill>
                            <a:srgbClr val="000000"/>
                          </a:solidFill>
                          <a:effectLst/>
                          <a:latin typeface="Calibri" panose="020F0502020204030204" pitchFamily="34" charset="0"/>
                        </a:rPr>
                        <a:t>SI</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s-ES" sz="500" b="0" i="0" u="none" strike="noStrike">
                          <a:solidFill>
                            <a:srgbClr val="000000"/>
                          </a:solidFill>
                          <a:effectLst/>
                          <a:latin typeface="Calibri" panose="020F0502020204030204" pitchFamily="34" charset="0"/>
                        </a:rPr>
                        <a:t>NO</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s-ES" sz="500" b="0" i="0" u="none" strike="noStrike">
                          <a:solidFill>
                            <a:srgbClr val="000000"/>
                          </a:solidFill>
                          <a:effectLst/>
                          <a:latin typeface="Calibri" panose="020F0502020204030204" pitchFamily="34" charset="0"/>
                        </a:rPr>
                        <a:t>1</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s-ES" sz="500" b="0" i="0" u="none" strike="noStrike">
                          <a:solidFill>
                            <a:srgbClr val="000000"/>
                          </a:solidFill>
                          <a:effectLst/>
                          <a:latin typeface="Calibri" panose="020F0502020204030204" pitchFamily="34" charset="0"/>
                        </a:rPr>
                        <a:t>NO</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s-ES" sz="500" b="0" i="0" u="none" strike="noStrike">
                          <a:solidFill>
                            <a:srgbClr val="000000"/>
                          </a:solidFill>
                          <a:effectLst/>
                          <a:latin typeface="Calibri" panose="020F0502020204030204" pitchFamily="34" charset="0"/>
                        </a:rPr>
                        <a:t>SI (en secano ZEPA de CyL) (3)</a:t>
                      </a:r>
                    </a:p>
                  </a:txBody>
                  <a:tcPr marL="2745" marR="2745" marT="274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941328349"/>
                  </a:ext>
                </a:extLst>
              </a:tr>
              <a:tr h="188895">
                <a:tc rowSpan="7">
                  <a:txBody>
                    <a:bodyPr/>
                    <a:lstStyle/>
                    <a:p>
                      <a:pPr algn="ctr" fontAlgn="ctr"/>
                      <a:r>
                        <a:rPr lang="es-ES" sz="500" b="1" i="0" u="none" strike="noStrike" dirty="0">
                          <a:solidFill>
                            <a:srgbClr val="000000"/>
                          </a:solidFill>
                          <a:effectLst/>
                          <a:latin typeface="Calibri" panose="020F0502020204030204" pitchFamily="34" charset="0"/>
                        </a:rPr>
                        <a:t>FRANJAS DE PROTECCIÓN</a:t>
                      </a:r>
                      <a:r>
                        <a:rPr lang="es-ES" sz="500" b="0" i="0" u="none" strike="noStrike" dirty="0">
                          <a:solidFill>
                            <a:srgbClr val="000000"/>
                          </a:solidFill>
                          <a:effectLst/>
                          <a:latin typeface="Calibri" panose="020F0502020204030204" pitchFamily="34" charset="0"/>
                        </a:rPr>
                        <a:t>                                                                                                                             (BCAM 4)</a:t>
                      </a:r>
                    </a:p>
                  </a:txBody>
                  <a:tcPr marL="2745" marR="2745" marT="274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4"/>
                    </a:solidFill>
                  </a:tcPr>
                </a:tc>
                <a:tc rowSpan="7">
                  <a:txBody>
                    <a:bodyPr/>
                    <a:lstStyle/>
                    <a:p>
                      <a:pPr algn="ctr" fontAlgn="ctr"/>
                      <a:r>
                        <a:rPr lang="es-ES" sz="500" b="0" i="0" u="none" strike="noStrike">
                          <a:solidFill>
                            <a:srgbClr val="000000"/>
                          </a:solidFill>
                          <a:effectLst/>
                          <a:latin typeface="Calibri" panose="020F0502020204030204" pitchFamily="34" charset="0"/>
                        </a:rPr>
                        <a:t>permanente</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rowSpan="7">
                  <a:txBody>
                    <a:bodyPr/>
                    <a:lstStyle/>
                    <a:p>
                      <a:pPr algn="ctr" fontAlgn="ctr"/>
                      <a:r>
                        <a:rPr lang="es-ES" sz="500" b="0" i="0" u="none" strike="noStrike">
                          <a:solidFill>
                            <a:srgbClr val="000000"/>
                          </a:solidFill>
                          <a:effectLst/>
                          <a:latin typeface="Calibri" panose="020F0502020204030204" pitchFamily="34" charset="0"/>
                        </a:rPr>
                        <a:t>entidad                                    (con o sin capa en SIGPAC)</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7">
                  <a:txBody>
                    <a:bodyPr/>
                    <a:lstStyle/>
                    <a:p>
                      <a:pPr algn="ctr" fontAlgn="ctr"/>
                      <a:r>
                        <a:rPr lang="es-ES" sz="500" b="0" i="0" u="none" strike="noStrike">
                          <a:solidFill>
                            <a:srgbClr val="000000"/>
                          </a:solidFill>
                          <a:effectLst/>
                          <a:latin typeface="Calibri" panose="020F0502020204030204" pitchFamily="34" charset="0"/>
                        </a:rPr>
                        <a:t>TA y TH</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s-ES" sz="500" b="0" i="0" u="none" strike="noStrike" dirty="0">
                          <a:solidFill>
                            <a:srgbClr val="000000"/>
                          </a:solidFill>
                          <a:effectLst/>
                          <a:latin typeface="Calibri" panose="020F0502020204030204" pitchFamily="34" charset="0"/>
                        </a:rPr>
                        <a:t>TODOS (excepto 20, 23, 21 y 334)</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500" b="0" i="0" u="none" strike="noStrike">
                          <a:solidFill>
                            <a:srgbClr val="000000"/>
                          </a:solidFill>
                          <a:effectLst/>
                          <a:latin typeface="Calibri" panose="020F0502020204030204" pitchFamily="34" charset="0"/>
                        </a:rPr>
                        <a:t>con vegetación espontánea</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500" b="0" i="0" u="none" strike="noStrike">
                          <a:solidFill>
                            <a:srgbClr val="000000"/>
                          </a:solidFill>
                          <a:effectLst/>
                          <a:latin typeface="Calibri" panose="020F0502020204030204" pitchFamily="34" charset="0"/>
                        </a:rPr>
                        <a:t>SI</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500" b="0" i="0" u="none" strike="noStrike">
                          <a:solidFill>
                            <a:srgbClr val="000000"/>
                          </a:solidFill>
                          <a:effectLst/>
                          <a:latin typeface="Calibri" panose="020F0502020204030204" pitchFamily="34" charset="0"/>
                        </a:rPr>
                        <a:t>NO</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5">
                  <a:txBody>
                    <a:bodyPr/>
                    <a:lstStyle/>
                    <a:p>
                      <a:pPr algn="ctr" fontAlgn="ctr"/>
                      <a:r>
                        <a:rPr lang="es-ES" sz="500" b="0" i="0" u="none" strike="noStrike">
                          <a:solidFill>
                            <a:srgbClr val="000000"/>
                          </a:solidFill>
                          <a:effectLst/>
                          <a:latin typeface="Calibri" panose="020F0502020204030204" pitchFamily="34" charset="0"/>
                        </a:rPr>
                        <a:t>1,5</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500" b="0" i="0" u="none" strike="noStrike">
                          <a:solidFill>
                            <a:srgbClr val="000000"/>
                          </a:solidFill>
                          <a:effectLst/>
                          <a:latin typeface="Calibri" panose="020F0502020204030204" pitchFamily="34" charset="0"/>
                        </a:rPr>
                        <a:t>SI (en secano ZEPA de CyL) (3)</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r>
                        <a:rPr lang="es-ES" sz="500" b="0" i="0" u="none" strike="noStrike">
                          <a:solidFill>
                            <a:srgbClr val="000000"/>
                          </a:solidFill>
                          <a:effectLst/>
                          <a:latin typeface="Calibri" panose="020F0502020204030204" pitchFamily="34" charset="0"/>
                        </a:rPr>
                        <a:t>SI (en secano ZEPA de CyL) (3)</a:t>
                      </a:r>
                    </a:p>
                  </a:txBody>
                  <a:tcPr marL="2745" marR="2745" marT="274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3813074071"/>
                  </a:ext>
                </a:extLst>
              </a:tr>
              <a:tr h="188895">
                <a:tc vMerge="1">
                  <a:txBody>
                    <a:bodyPr/>
                    <a:lstStyle/>
                    <a:p>
                      <a:endParaRPr lang="es-ES"/>
                    </a:p>
                  </a:txBody>
                  <a:tcPr/>
                </a:tc>
                <a:tc vMerge="1">
                  <a:txBody>
                    <a:bodyPr/>
                    <a:lstStyle/>
                    <a:p>
                      <a:endParaRPr lang="es-ES"/>
                    </a:p>
                  </a:txBody>
                  <a:tcPr/>
                </a:tc>
                <a:tc vMerge="1">
                  <a:txBody>
                    <a:bodyPr/>
                    <a:lstStyle/>
                    <a:p>
                      <a:endParaRPr lang="es-ES"/>
                    </a:p>
                  </a:txBody>
                  <a:tcPr/>
                </a:tc>
                <a:tc vMerge="1">
                  <a:txBody>
                    <a:bodyPr/>
                    <a:lstStyle/>
                    <a:p>
                      <a:endParaRPr lang="es-ES"/>
                    </a:p>
                  </a:txBody>
                  <a:tcPr/>
                </a:tc>
                <a:tc>
                  <a:txBody>
                    <a:bodyPr/>
                    <a:lstStyle/>
                    <a:p>
                      <a:pPr algn="ctr" fontAlgn="ctr"/>
                      <a:r>
                        <a:rPr lang="es-ES" sz="500" b="0" i="0" u="none" strike="noStrike">
                          <a:solidFill>
                            <a:srgbClr val="000000"/>
                          </a:solidFill>
                          <a:effectLst/>
                          <a:latin typeface="Calibri" panose="020F0502020204030204" pitchFamily="34" charset="0"/>
                        </a:rPr>
                        <a:t>20</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500" b="0" i="0" u="none" strike="noStrike">
                          <a:solidFill>
                            <a:srgbClr val="000000"/>
                          </a:solidFill>
                          <a:effectLst/>
                          <a:latin typeface="Calibri" panose="020F0502020204030204" pitchFamily="34" charset="0"/>
                        </a:rPr>
                        <a:t>con vegetación espontánea</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500" b="0" i="0" u="none" strike="noStrike">
                          <a:solidFill>
                            <a:srgbClr val="000000"/>
                          </a:solidFill>
                          <a:effectLst/>
                          <a:latin typeface="Calibri" panose="020F0502020204030204" pitchFamily="34" charset="0"/>
                        </a:rPr>
                        <a:t>SI</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500" b="0" i="0" u="none" strike="noStrike">
                          <a:solidFill>
                            <a:srgbClr val="000000"/>
                          </a:solidFill>
                          <a:effectLst/>
                          <a:latin typeface="Calibri" panose="020F0502020204030204" pitchFamily="34" charset="0"/>
                        </a:rPr>
                        <a:t>NO</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s-ES"/>
                    </a:p>
                  </a:txBody>
                  <a:tcPr/>
                </a:tc>
                <a:tc>
                  <a:txBody>
                    <a:bodyPr/>
                    <a:lstStyle/>
                    <a:p>
                      <a:pPr algn="ctr" fontAlgn="ctr"/>
                      <a:r>
                        <a:rPr lang="es-ES" sz="500" b="0" i="0" u="none" strike="noStrike">
                          <a:solidFill>
                            <a:srgbClr val="000000"/>
                          </a:solidFill>
                          <a:effectLst/>
                          <a:latin typeface="Calibri" panose="020F0502020204030204" pitchFamily="34" charset="0"/>
                        </a:rPr>
                        <a:t>SI (en secano ZEPA de CyL)</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r>
                        <a:rPr lang="es-ES" sz="500" b="0" i="0" u="none" strike="noStrike">
                          <a:solidFill>
                            <a:srgbClr val="000000"/>
                          </a:solidFill>
                          <a:effectLst/>
                          <a:latin typeface="Calibri" panose="020F0502020204030204" pitchFamily="34" charset="0"/>
                        </a:rPr>
                        <a:t>SI (en secano ZEPA de CyL) (3)</a:t>
                      </a:r>
                    </a:p>
                  </a:txBody>
                  <a:tcPr marL="2745" marR="2745" marT="274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2151866735"/>
                  </a:ext>
                </a:extLst>
              </a:tr>
              <a:tr h="96118">
                <a:tc vMerge="1">
                  <a:txBody>
                    <a:bodyPr/>
                    <a:lstStyle/>
                    <a:p>
                      <a:endParaRPr lang="es-ES"/>
                    </a:p>
                  </a:txBody>
                  <a:tcPr/>
                </a:tc>
                <a:tc vMerge="1">
                  <a:txBody>
                    <a:bodyPr/>
                    <a:lstStyle/>
                    <a:p>
                      <a:endParaRPr lang="es-ES"/>
                    </a:p>
                  </a:txBody>
                  <a:tcPr/>
                </a:tc>
                <a:tc vMerge="1">
                  <a:txBody>
                    <a:bodyPr/>
                    <a:lstStyle/>
                    <a:p>
                      <a:endParaRPr lang="es-ES"/>
                    </a:p>
                  </a:txBody>
                  <a:tcPr/>
                </a:tc>
                <a:tc vMerge="1">
                  <a:txBody>
                    <a:bodyPr/>
                    <a:lstStyle/>
                    <a:p>
                      <a:endParaRPr lang="es-ES"/>
                    </a:p>
                  </a:txBody>
                  <a:tcPr/>
                </a:tc>
                <a:tc>
                  <a:txBody>
                    <a:bodyPr/>
                    <a:lstStyle/>
                    <a:p>
                      <a:pPr algn="ctr" fontAlgn="ctr"/>
                      <a:r>
                        <a:rPr lang="es-ES" sz="500" b="0" i="0" u="none" strike="noStrike">
                          <a:solidFill>
                            <a:srgbClr val="000000"/>
                          </a:solidFill>
                          <a:effectLst/>
                          <a:latin typeface="Calibri" panose="020F0502020204030204" pitchFamily="34" charset="0"/>
                        </a:rPr>
                        <a:t>23</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500" b="0" i="0" u="none" strike="noStrike">
                          <a:solidFill>
                            <a:srgbClr val="000000"/>
                          </a:solidFill>
                          <a:effectLst/>
                          <a:latin typeface="Calibri" panose="020F0502020204030204" pitchFamily="34" charset="0"/>
                        </a:rPr>
                        <a:t>semillado cualquier especie/s</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500" b="0" i="0" u="none" strike="noStrike">
                          <a:solidFill>
                            <a:srgbClr val="000000"/>
                          </a:solidFill>
                          <a:effectLst/>
                          <a:latin typeface="Calibri" panose="020F0502020204030204" pitchFamily="34" charset="0"/>
                        </a:rPr>
                        <a:t>SI</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500" b="0" i="0" u="none" strike="noStrike" dirty="0">
                          <a:solidFill>
                            <a:srgbClr val="000000"/>
                          </a:solidFill>
                          <a:effectLst/>
                          <a:latin typeface="Calibri" panose="020F0502020204030204" pitchFamily="34" charset="0"/>
                        </a:rPr>
                        <a:t>NO</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s-ES"/>
                    </a:p>
                  </a:txBody>
                  <a:tcPr/>
                </a:tc>
                <a:tc>
                  <a:txBody>
                    <a:bodyPr/>
                    <a:lstStyle/>
                    <a:p>
                      <a:pPr algn="ctr" fontAlgn="ctr"/>
                      <a:r>
                        <a:rPr lang="es-ES" sz="500" b="0" i="0" u="none" strike="noStrike">
                          <a:solidFill>
                            <a:srgbClr val="000000"/>
                          </a:solidFill>
                          <a:effectLst/>
                          <a:latin typeface="Calibri" panose="020F0502020204030204" pitchFamily="34" charset="0"/>
                        </a:rPr>
                        <a:t>SI (en secano ZEPA de CyL)</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r>
                        <a:rPr lang="es-ES" sz="500" b="0" i="0" u="none" strike="noStrike">
                          <a:solidFill>
                            <a:srgbClr val="000000"/>
                          </a:solidFill>
                          <a:effectLst/>
                          <a:latin typeface="Calibri" panose="020F0502020204030204" pitchFamily="34" charset="0"/>
                        </a:rPr>
                        <a:t>NO</a:t>
                      </a:r>
                    </a:p>
                  </a:txBody>
                  <a:tcPr marL="2745" marR="2745" marT="274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26232809"/>
                  </a:ext>
                </a:extLst>
              </a:tr>
              <a:tr h="188895">
                <a:tc vMerge="1">
                  <a:txBody>
                    <a:bodyPr/>
                    <a:lstStyle/>
                    <a:p>
                      <a:endParaRPr lang="es-ES"/>
                    </a:p>
                  </a:txBody>
                  <a:tcPr/>
                </a:tc>
                <a:tc vMerge="1">
                  <a:txBody>
                    <a:bodyPr/>
                    <a:lstStyle/>
                    <a:p>
                      <a:endParaRPr lang="es-ES"/>
                    </a:p>
                  </a:txBody>
                  <a:tcPr/>
                </a:tc>
                <a:tc vMerge="1">
                  <a:txBody>
                    <a:bodyPr/>
                    <a:lstStyle/>
                    <a:p>
                      <a:endParaRPr lang="es-ES"/>
                    </a:p>
                  </a:txBody>
                  <a:tcPr/>
                </a:tc>
                <a:tc vMerge="1">
                  <a:txBody>
                    <a:bodyPr/>
                    <a:lstStyle/>
                    <a:p>
                      <a:endParaRPr lang="es-ES"/>
                    </a:p>
                  </a:txBody>
                  <a:tcPr/>
                </a:tc>
                <a:tc>
                  <a:txBody>
                    <a:bodyPr/>
                    <a:lstStyle/>
                    <a:p>
                      <a:pPr algn="ctr" fontAlgn="ctr"/>
                      <a:r>
                        <a:rPr lang="es-ES" sz="500" b="0" i="0" u="none" strike="noStrike">
                          <a:solidFill>
                            <a:srgbClr val="000000"/>
                          </a:solidFill>
                          <a:effectLst/>
                          <a:latin typeface="Calibri" panose="020F0502020204030204" pitchFamily="34" charset="0"/>
                        </a:rPr>
                        <a:t>21</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500" b="0" i="0" u="none" strike="noStrike" dirty="0">
                          <a:solidFill>
                            <a:srgbClr val="000000"/>
                          </a:solidFill>
                          <a:effectLst/>
                          <a:latin typeface="Calibri" panose="020F0502020204030204" pitchFamily="34" charset="0"/>
                        </a:rPr>
                        <a:t>con vegetación espontánea</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500" b="0" i="0" u="none" strike="noStrike">
                          <a:solidFill>
                            <a:srgbClr val="000000"/>
                          </a:solidFill>
                          <a:effectLst/>
                          <a:latin typeface="Calibri" panose="020F0502020204030204" pitchFamily="34" charset="0"/>
                        </a:rPr>
                        <a:t>SI</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500" b="0" i="0" u="none" strike="noStrike" dirty="0">
                          <a:solidFill>
                            <a:srgbClr val="000000"/>
                          </a:solidFill>
                          <a:effectLst/>
                          <a:latin typeface="Calibri" panose="020F0502020204030204" pitchFamily="34" charset="0"/>
                        </a:rPr>
                        <a:t>NO</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s-ES"/>
                    </a:p>
                  </a:txBody>
                  <a:tcPr/>
                </a:tc>
                <a:tc>
                  <a:txBody>
                    <a:bodyPr/>
                    <a:lstStyle/>
                    <a:p>
                      <a:pPr algn="ctr" fontAlgn="ctr"/>
                      <a:r>
                        <a:rPr lang="es-ES" sz="500" b="0" i="0" u="none" strike="noStrike" dirty="0">
                          <a:solidFill>
                            <a:srgbClr val="000000"/>
                          </a:solidFill>
                          <a:effectLst/>
                          <a:latin typeface="Calibri" panose="020F0502020204030204" pitchFamily="34" charset="0"/>
                        </a:rPr>
                        <a:t>NO</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500" b="0" i="0" u="none" strike="noStrike">
                          <a:solidFill>
                            <a:srgbClr val="000000"/>
                          </a:solidFill>
                          <a:effectLst/>
                          <a:latin typeface="Calibri" panose="020F0502020204030204" pitchFamily="34" charset="0"/>
                        </a:rPr>
                        <a:t>SI (en secano ZEPA de CyL) (3)</a:t>
                      </a:r>
                    </a:p>
                  </a:txBody>
                  <a:tcPr marL="2745" marR="2745" marT="274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19389236"/>
                  </a:ext>
                </a:extLst>
              </a:tr>
              <a:tr h="96118">
                <a:tc vMerge="1">
                  <a:txBody>
                    <a:bodyPr/>
                    <a:lstStyle/>
                    <a:p>
                      <a:endParaRPr lang="es-ES"/>
                    </a:p>
                  </a:txBody>
                  <a:tcPr/>
                </a:tc>
                <a:tc vMerge="1">
                  <a:txBody>
                    <a:bodyPr/>
                    <a:lstStyle/>
                    <a:p>
                      <a:endParaRPr lang="es-ES"/>
                    </a:p>
                  </a:txBody>
                  <a:tcPr/>
                </a:tc>
                <a:tc vMerge="1">
                  <a:txBody>
                    <a:bodyPr/>
                    <a:lstStyle/>
                    <a:p>
                      <a:endParaRPr lang="es-ES"/>
                    </a:p>
                  </a:txBody>
                  <a:tcPr/>
                </a:tc>
                <a:tc vMerge="1">
                  <a:txBody>
                    <a:bodyPr/>
                    <a:lstStyle/>
                    <a:p>
                      <a:endParaRPr lang="es-ES"/>
                    </a:p>
                  </a:txBody>
                  <a:tcPr/>
                </a:tc>
                <a:tc>
                  <a:txBody>
                    <a:bodyPr/>
                    <a:lstStyle/>
                    <a:p>
                      <a:pPr algn="ctr" fontAlgn="ctr"/>
                      <a:r>
                        <a:rPr lang="es-ES" sz="500" b="0" i="0" u="none" strike="noStrike">
                          <a:solidFill>
                            <a:srgbClr val="000000"/>
                          </a:solidFill>
                          <a:effectLst/>
                          <a:latin typeface="Calibri" panose="020F0502020204030204" pitchFamily="34" charset="0"/>
                        </a:rPr>
                        <a:t>334</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500" b="0" i="0" u="none" strike="noStrike">
                          <a:solidFill>
                            <a:srgbClr val="000000"/>
                          </a:solidFill>
                          <a:effectLst/>
                          <a:latin typeface="Calibri" panose="020F0502020204030204" pitchFamily="34" charset="0"/>
                        </a:rPr>
                        <a:t>semillado mezcla 2 especies de 2 familias ≠</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500" b="0" i="0" u="none" strike="noStrike">
                          <a:solidFill>
                            <a:srgbClr val="000000"/>
                          </a:solidFill>
                          <a:effectLst/>
                          <a:latin typeface="Calibri" panose="020F0502020204030204" pitchFamily="34" charset="0"/>
                        </a:rPr>
                        <a:t>SI</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500" b="0" i="0" u="none" strike="noStrike">
                          <a:solidFill>
                            <a:srgbClr val="000000"/>
                          </a:solidFill>
                          <a:effectLst/>
                          <a:latin typeface="Calibri" panose="020F0502020204030204" pitchFamily="34" charset="0"/>
                        </a:rPr>
                        <a:t>SI</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s-ES"/>
                    </a:p>
                  </a:txBody>
                  <a:tcPr/>
                </a:tc>
                <a:tc>
                  <a:txBody>
                    <a:bodyPr/>
                    <a:lstStyle/>
                    <a:p>
                      <a:pPr algn="ctr" fontAlgn="ctr"/>
                      <a:r>
                        <a:rPr lang="es-ES" sz="500" b="0" i="0" u="none" strike="noStrike" dirty="0">
                          <a:solidFill>
                            <a:srgbClr val="000000"/>
                          </a:solidFill>
                          <a:effectLst/>
                          <a:latin typeface="Calibri" panose="020F0502020204030204" pitchFamily="34" charset="0"/>
                        </a:rPr>
                        <a:t>SI (en secano ZEPA de CyL)</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r>
                        <a:rPr lang="es-ES" sz="500" b="0" i="0" u="none" strike="noStrike">
                          <a:solidFill>
                            <a:srgbClr val="000000"/>
                          </a:solidFill>
                          <a:effectLst/>
                          <a:latin typeface="Calibri" panose="020F0502020204030204" pitchFamily="34" charset="0"/>
                        </a:rPr>
                        <a:t>NO</a:t>
                      </a:r>
                    </a:p>
                  </a:txBody>
                  <a:tcPr marL="2745" marR="2745" marT="274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12177037"/>
                  </a:ext>
                </a:extLst>
              </a:tr>
              <a:tr h="96118">
                <a:tc vMerge="1">
                  <a:txBody>
                    <a:bodyPr/>
                    <a:lstStyle/>
                    <a:p>
                      <a:endParaRPr lang="es-ES"/>
                    </a:p>
                  </a:txBody>
                  <a:tcPr/>
                </a:tc>
                <a:tc vMerge="1">
                  <a:txBody>
                    <a:bodyPr/>
                    <a:lstStyle/>
                    <a:p>
                      <a:endParaRPr lang="es-ES"/>
                    </a:p>
                  </a:txBody>
                  <a:tcPr/>
                </a:tc>
                <a:tc vMerge="1">
                  <a:txBody>
                    <a:bodyPr/>
                    <a:lstStyle/>
                    <a:p>
                      <a:endParaRPr lang="es-ES"/>
                    </a:p>
                  </a:txBody>
                  <a:tcPr/>
                </a:tc>
                <a:tc vMerge="1">
                  <a:txBody>
                    <a:bodyPr/>
                    <a:lstStyle/>
                    <a:p>
                      <a:endParaRPr lang="es-ES"/>
                    </a:p>
                  </a:txBody>
                  <a:tcPr/>
                </a:tc>
                <a:tc>
                  <a:txBody>
                    <a:bodyPr/>
                    <a:lstStyle/>
                    <a:p>
                      <a:pPr algn="ctr" fontAlgn="ctr"/>
                      <a:r>
                        <a:rPr lang="es-ES" sz="500" b="0" i="0" u="none" strike="noStrike">
                          <a:solidFill>
                            <a:srgbClr val="000000"/>
                          </a:solidFill>
                          <a:effectLst/>
                          <a:latin typeface="Calibri" panose="020F0502020204030204" pitchFamily="34" charset="0"/>
                        </a:rPr>
                        <a:t>TODOS (excepto 20, 23, 21 y 334)</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500" b="0" i="0" u="none" strike="noStrike">
                          <a:solidFill>
                            <a:srgbClr val="000000"/>
                          </a:solidFill>
                          <a:effectLst/>
                          <a:latin typeface="Calibri" panose="020F0502020204030204" pitchFamily="34" charset="0"/>
                        </a:rPr>
                        <a:t>semillado mezcla 2 especies de 2 familias ≠</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500" b="0" i="0" u="none" strike="noStrike">
                          <a:solidFill>
                            <a:srgbClr val="000000"/>
                          </a:solidFill>
                          <a:effectLst/>
                          <a:latin typeface="Calibri" panose="020F0502020204030204" pitchFamily="34" charset="0"/>
                        </a:rPr>
                        <a:t>SI</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500" b="0" i="0" u="none" strike="noStrike">
                          <a:solidFill>
                            <a:srgbClr val="000000"/>
                          </a:solidFill>
                          <a:effectLst/>
                          <a:latin typeface="Calibri" panose="020F0502020204030204" pitchFamily="34" charset="0"/>
                        </a:rPr>
                        <a:t>SI</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ctr"/>
                      <a:r>
                        <a:rPr lang="es-ES" sz="500" b="1" i="0" u="none" strike="noStrike" dirty="0">
                          <a:solidFill>
                            <a:srgbClr val="000000"/>
                          </a:solidFill>
                          <a:effectLst/>
                          <a:latin typeface="Calibri" panose="020F0502020204030204" pitchFamily="34" charset="0"/>
                        </a:rPr>
                        <a:t>2                                                                                                                                                            (declarar como margen de biodiversidad)</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699"/>
                    </a:solidFill>
                  </a:tcPr>
                </a:tc>
                <a:tc>
                  <a:txBody>
                    <a:bodyPr/>
                    <a:lstStyle/>
                    <a:p>
                      <a:pPr algn="ctr" fontAlgn="ctr"/>
                      <a:r>
                        <a:rPr lang="es-ES" sz="500" b="0" i="0" u="none" strike="noStrike" dirty="0">
                          <a:solidFill>
                            <a:srgbClr val="000000"/>
                          </a:solidFill>
                          <a:effectLst/>
                          <a:latin typeface="Calibri" panose="020F0502020204030204" pitchFamily="34" charset="0"/>
                        </a:rPr>
                        <a:t>SI (en secano ZEPA de CyL)</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r>
                        <a:rPr lang="es-ES" sz="500" b="0" i="0" u="none" strike="noStrike">
                          <a:solidFill>
                            <a:srgbClr val="000000"/>
                          </a:solidFill>
                          <a:effectLst/>
                          <a:latin typeface="Calibri" panose="020F0502020204030204" pitchFamily="34" charset="0"/>
                        </a:rPr>
                        <a:t>NO</a:t>
                      </a:r>
                    </a:p>
                  </a:txBody>
                  <a:tcPr marL="2745" marR="2745" marT="274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39788120"/>
                  </a:ext>
                </a:extLst>
              </a:tr>
              <a:tr h="185552">
                <a:tc vMerge="1">
                  <a:txBody>
                    <a:bodyPr/>
                    <a:lstStyle/>
                    <a:p>
                      <a:endParaRPr lang="es-ES"/>
                    </a:p>
                  </a:txBody>
                  <a:tcPr/>
                </a:tc>
                <a:tc vMerge="1">
                  <a:txBody>
                    <a:bodyPr/>
                    <a:lstStyle/>
                    <a:p>
                      <a:endParaRPr lang="es-ES"/>
                    </a:p>
                  </a:txBody>
                  <a:tcPr/>
                </a:tc>
                <a:tc vMerge="1">
                  <a:txBody>
                    <a:bodyPr/>
                    <a:lstStyle/>
                    <a:p>
                      <a:endParaRPr lang="es-ES"/>
                    </a:p>
                  </a:txBody>
                  <a:tcPr/>
                </a:tc>
                <a:tc vMerge="1">
                  <a:txBody>
                    <a:bodyPr/>
                    <a:lstStyle/>
                    <a:p>
                      <a:endParaRPr lang="es-ES"/>
                    </a:p>
                  </a:txBody>
                  <a:tcPr/>
                </a:tc>
                <a:tc>
                  <a:txBody>
                    <a:bodyPr/>
                    <a:lstStyle/>
                    <a:p>
                      <a:pPr algn="ctr" fontAlgn="ctr"/>
                      <a:r>
                        <a:rPr lang="es-ES" sz="500" b="0" i="0" u="none" strike="noStrike">
                          <a:solidFill>
                            <a:srgbClr val="000000"/>
                          </a:solidFill>
                          <a:effectLst/>
                          <a:latin typeface="Calibri" panose="020F0502020204030204" pitchFamily="34" charset="0"/>
                        </a:rPr>
                        <a:t>20 y 23</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s-ES" sz="500" b="0" i="0" u="none" strike="noStrike" dirty="0" err="1">
                          <a:solidFill>
                            <a:srgbClr val="000000"/>
                          </a:solidFill>
                          <a:effectLst/>
                          <a:latin typeface="Calibri" panose="020F0502020204030204" pitchFamily="34" charset="0"/>
                        </a:rPr>
                        <a:t>semillado</a:t>
                      </a:r>
                      <a:r>
                        <a:rPr lang="es-ES" sz="500" b="0" i="0" u="none" strike="noStrike" dirty="0">
                          <a:solidFill>
                            <a:srgbClr val="000000"/>
                          </a:solidFill>
                          <a:effectLst/>
                          <a:latin typeface="Calibri" panose="020F0502020204030204" pitchFamily="34" charset="0"/>
                        </a:rPr>
                        <a:t> mezcla 2 especies de 2 familias ≠</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s-ES" sz="500" b="0" i="0" u="none" strike="noStrike">
                          <a:solidFill>
                            <a:srgbClr val="000000"/>
                          </a:solidFill>
                          <a:effectLst/>
                          <a:latin typeface="Calibri" panose="020F0502020204030204" pitchFamily="34" charset="0"/>
                        </a:rPr>
                        <a:t>SI</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s-ES" sz="500" b="0" i="0" u="none" strike="noStrike">
                          <a:solidFill>
                            <a:srgbClr val="000000"/>
                          </a:solidFill>
                          <a:effectLst/>
                          <a:latin typeface="Calibri" panose="020F0502020204030204" pitchFamily="34" charset="0"/>
                        </a:rPr>
                        <a:t>SI</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s-ES"/>
                    </a:p>
                  </a:txBody>
                  <a:tcPr/>
                </a:tc>
                <a:tc>
                  <a:txBody>
                    <a:bodyPr/>
                    <a:lstStyle/>
                    <a:p>
                      <a:pPr algn="ctr" fontAlgn="ctr"/>
                      <a:r>
                        <a:rPr lang="es-ES" sz="500" b="0" i="0" u="none" strike="noStrike" dirty="0">
                          <a:solidFill>
                            <a:srgbClr val="000000"/>
                          </a:solidFill>
                          <a:effectLst/>
                          <a:latin typeface="Calibri" panose="020F0502020204030204" pitchFamily="34" charset="0"/>
                        </a:rPr>
                        <a:t>SI (en secano ZEPA de CyL)</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EBF7"/>
                    </a:solidFill>
                  </a:tcPr>
                </a:tc>
                <a:tc>
                  <a:txBody>
                    <a:bodyPr/>
                    <a:lstStyle/>
                    <a:p>
                      <a:pPr algn="ctr" fontAlgn="ctr"/>
                      <a:r>
                        <a:rPr lang="es-ES" sz="500" b="0" i="0" u="none" strike="noStrike">
                          <a:solidFill>
                            <a:srgbClr val="000000"/>
                          </a:solidFill>
                          <a:effectLst/>
                          <a:latin typeface="Calibri" panose="020F0502020204030204" pitchFamily="34" charset="0"/>
                        </a:rPr>
                        <a:t>NO</a:t>
                      </a:r>
                    </a:p>
                  </a:txBody>
                  <a:tcPr marL="2745" marR="2745" marT="274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05403763"/>
                  </a:ext>
                </a:extLst>
              </a:tr>
              <a:tr h="188895">
                <a:tc rowSpan="5">
                  <a:txBody>
                    <a:bodyPr/>
                    <a:lstStyle/>
                    <a:p>
                      <a:pPr algn="ctr" fontAlgn="ctr"/>
                      <a:r>
                        <a:rPr lang="es-ES" sz="500" b="1" i="0" u="none" strike="noStrike" dirty="0">
                          <a:solidFill>
                            <a:srgbClr val="000000"/>
                          </a:solidFill>
                          <a:effectLst/>
                          <a:latin typeface="Calibri" panose="020F0502020204030204" pitchFamily="34" charset="0"/>
                        </a:rPr>
                        <a:t>LINDES FORESTALES                                                                                                                                   </a:t>
                      </a:r>
                      <a:r>
                        <a:rPr lang="es-ES" sz="500" b="0" i="0" u="none" strike="noStrike" dirty="0">
                          <a:solidFill>
                            <a:srgbClr val="000000"/>
                          </a:solidFill>
                          <a:effectLst/>
                          <a:latin typeface="Calibri" panose="020F0502020204030204" pitchFamily="34" charset="0"/>
                        </a:rPr>
                        <a:t> (mención en BCAM 3 y BCAM 6)                                                                                                               (en recintos colindantes con otro de uso FO)</a:t>
                      </a:r>
                    </a:p>
                  </a:txBody>
                  <a:tcPr marL="2745" marR="2745" marT="274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4"/>
                    </a:solidFill>
                  </a:tcPr>
                </a:tc>
                <a:tc rowSpan="5">
                  <a:txBody>
                    <a:bodyPr/>
                    <a:lstStyle/>
                    <a:p>
                      <a:pPr algn="ctr" fontAlgn="ctr"/>
                      <a:r>
                        <a:rPr lang="es-ES" sz="500" b="0" i="0" u="none" strike="noStrike">
                          <a:solidFill>
                            <a:srgbClr val="000000"/>
                          </a:solidFill>
                          <a:effectLst/>
                          <a:latin typeface="Calibri" panose="020F0502020204030204" pitchFamily="34" charset="0"/>
                        </a:rPr>
                        <a:t>temporal</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rowSpan="5">
                  <a:txBody>
                    <a:bodyPr/>
                    <a:lstStyle/>
                    <a:p>
                      <a:pPr algn="ctr" fontAlgn="ctr"/>
                      <a:r>
                        <a:rPr lang="es-ES" sz="500" b="0" i="0" u="none" strike="noStrike">
                          <a:solidFill>
                            <a:srgbClr val="000000"/>
                          </a:solidFill>
                          <a:effectLst/>
                          <a:latin typeface="Calibri" panose="020F0502020204030204" pitchFamily="34" charset="0"/>
                        </a:rPr>
                        <a:t>entidad</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5">
                  <a:txBody>
                    <a:bodyPr/>
                    <a:lstStyle/>
                    <a:p>
                      <a:pPr algn="ctr" fontAlgn="ctr"/>
                      <a:r>
                        <a:rPr lang="es-ES" sz="500" b="0" i="0" u="none" strike="noStrike" dirty="0">
                          <a:solidFill>
                            <a:srgbClr val="000000"/>
                          </a:solidFill>
                          <a:effectLst/>
                          <a:latin typeface="Calibri" panose="020F0502020204030204" pitchFamily="34" charset="0"/>
                        </a:rPr>
                        <a:t>TA y TH</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s-ES" sz="500" b="0" i="0" u="none" strike="noStrike">
                          <a:solidFill>
                            <a:srgbClr val="000000"/>
                          </a:solidFill>
                          <a:effectLst/>
                          <a:latin typeface="Calibri" panose="020F0502020204030204" pitchFamily="34" charset="0"/>
                        </a:rPr>
                        <a:t>TODOS (excepto 20, 23, 21 y 334)</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500" b="0" i="0" u="none" strike="noStrike">
                          <a:solidFill>
                            <a:srgbClr val="000000"/>
                          </a:solidFill>
                          <a:effectLst/>
                          <a:latin typeface="Calibri" panose="020F0502020204030204" pitchFamily="34" charset="0"/>
                        </a:rPr>
                        <a:t>mantenimiento con labor, tratamiento fitosanitario, cubierta vegetal o semillado</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500" b="0" i="0" u="none" strike="noStrike" dirty="0">
                          <a:solidFill>
                            <a:srgbClr val="000000"/>
                          </a:solidFill>
                          <a:effectLst/>
                          <a:latin typeface="Calibri" panose="020F0502020204030204" pitchFamily="34" charset="0"/>
                        </a:rPr>
                        <a:t>SI</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500" b="0" i="0" u="none" strike="noStrike">
                          <a:solidFill>
                            <a:srgbClr val="000000"/>
                          </a:solidFill>
                          <a:effectLst/>
                          <a:latin typeface="Calibri" panose="020F0502020204030204" pitchFamily="34" charset="0"/>
                        </a:rPr>
                        <a:t>NO</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500" b="0" i="0" u="none" strike="noStrike" dirty="0">
                          <a:solidFill>
                            <a:srgbClr val="000000"/>
                          </a:solidFill>
                          <a:effectLst/>
                          <a:latin typeface="Calibri" panose="020F0502020204030204" pitchFamily="34" charset="0"/>
                        </a:rPr>
                        <a:t>1,5</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500" b="0" i="0" u="none" strike="noStrike" dirty="0">
                          <a:solidFill>
                            <a:srgbClr val="000000"/>
                          </a:solidFill>
                          <a:effectLst/>
                          <a:latin typeface="Calibri" panose="020F0502020204030204" pitchFamily="34" charset="0"/>
                        </a:rPr>
                        <a:t>SI (en secano ZEPA de CyL)</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r>
                        <a:rPr lang="es-ES" sz="500" b="0" i="0" u="none" strike="noStrike">
                          <a:solidFill>
                            <a:srgbClr val="000000"/>
                          </a:solidFill>
                          <a:effectLst/>
                          <a:latin typeface="Calibri" panose="020F0502020204030204" pitchFamily="34" charset="0"/>
                        </a:rPr>
                        <a:t>NO</a:t>
                      </a:r>
                    </a:p>
                  </a:txBody>
                  <a:tcPr marL="2745" marR="2745" marT="274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37920290"/>
                  </a:ext>
                </a:extLst>
              </a:tr>
              <a:tr h="96118">
                <a:tc vMerge="1">
                  <a:txBody>
                    <a:bodyPr/>
                    <a:lstStyle/>
                    <a:p>
                      <a:endParaRPr lang="es-ES"/>
                    </a:p>
                  </a:txBody>
                  <a:tcPr/>
                </a:tc>
                <a:tc vMerge="1">
                  <a:txBody>
                    <a:bodyPr/>
                    <a:lstStyle/>
                    <a:p>
                      <a:endParaRPr lang="es-ES"/>
                    </a:p>
                  </a:txBody>
                  <a:tcPr/>
                </a:tc>
                <a:tc vMerge="1">
                  <a:txBody>
                    <a:bodyPr/>
                    <a:lstStyle/>
                    <a:p>
                      <a:endParaRPr lang="es-ES"/>
                    </a:p>
                  </a:txBody>
                  <a:tcPr/>
                </a:tc>
                <a:tc vMerge="1">
                  <a:txBody>
                    <a:bodyPr/>
                    <a:lstStyle/>
                    <a:p>
                      <a:endParaRPr lang="es-ES"/>
                    </a:p>
                  </a:txBody>
                  <a:tcPr/>
                </a:tc>
                <a:tc>
                  <a:txBody>
                    <a:bodyPr/>
                    <a:lstStyle/>
                    <a:p>
                      <a:pPr algn="ctr" fontAlgn="ctr"/>
                      <a:r>
                        <a:rPr lang="es-ES" sz="500" b="0" i="0" u="none" strike="noStrike">
                          <a:solidFill>
                            <a:srgbClr val="000000"/>
                          </a:solidFill>
                          <a:effectLst/>
                          <a:latin typeface="Calibri" panose="020F0502020204030204" pitchFamily="34" charset="0"/>
                        </a:rPr>
                        <a:t>20</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4" gridSpan="6">
                  <a:txBody>
                    <a:bodyPr/>
                    <a:lstStyle/>
                    <a:p>
                      <a:pPr algn="ctr" fontAlgn="ctr"/>
                      <a:r>
                        <a:rPr lang="es-ES" sz="500" b="1" i="0" u="sng" strike="noStrike" dirty="0">
                          <a:solidFill>
                            <a:srgbClr val="000000"/>
                          </a:solidFill>
                          <a:effectLst/>
                          <a:latin typeface="Calibri" panose="020F0502020204030204" pitchFamily="34" charset="0"/>
                        </a:rPr>
                        <a:t>NO PROCEDE</a:t>
                      </a:r>
                      <a:r>
                        <a:rPr lang="es-ES" sz="500" b="0" i="0" u="none" strike="noStrike" dirty="0">
                          <a:solidFill>
                            <a:srgbClr val="000000"/>
                          </a:solidFill>
                          <a:effectLst/>
                          <a:latin typeface="Calibri" panose="020F0502020204030204" pitchFamily="34" charset="0"/>
                        </a:rPr>
                        <a:t> (creación de una entidad compatible con un barbecho en recintos declarados de cualquier tipología de barbecho)</a:t>
                      </a:r>
                    </a:p>
                  </a:txBody>
                  <a:tcPr marL="2745" marR="2745" marT="274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rowSpan="4" hMerge="1">
                  <a:txBody>
                    <a:bodyPr/>
                    <a:lstStyle/>
                    <a:p>
                      <a:endParaRPr lang="es-ES"/>
                    </a:p>
                  </a:txBody>
                  <a:tcPr/>
                </a:tc>
                <a:tc rowSpan="4" hMerge="1">
                  <a:txBody>
                    <a:bodyPr/>
                    <a:lstStyle/>
                    <a:p>
                      <a:endParaRPr lang="es-ES"/>
                    </a:p>
                  </a:txBody>
                  <a:tcPr/>
                </a:tc>
                <a:tc rowSpan="4" hMerge="1">
                  <a:txBody>
                    <a:bodyPr/>
                    <a:lstStyle/>
                    <a:p>
                      <a:endParaRPr lang="es-ES"/>
                    </a:p>
                  </a:txBody>
                  <a:tcPr/>
                </a:tc>
                <a:tc rowSpan="4" hMerge="1">
                  <a:txBody>
                    <a:bodyPr/>
                    <a:lstStyle/>
                    <a:p>
                      <a:endParaRPr lang="es-ES"/>
                    </a:p>
                  </a:txBody>
                  <a:tcPr>
                    <a:lnL w="12700" cap="flat" cmpd="sng" algn="ctr">
                      <a:solidFill>
                        <a:srgbClr val="000000"/>
                      </a:solidFill>
                      <a:prstDash val="solid"/>
                      <a:round/>
                      <a:headEnd type="none" w="med" len="med"/>
                      <a:tailEnd type="none" w="med" len="med"/>
                    </a:lnL>
                    <a:lnT w="6350" cap="flat" cmpd="sng" algn="ctr">
                      <a:solidFill>
                        <a:srgbClr val="000000"/>
                      </a:solidFill>
                      <a:prstDash val="solid"/>
                      <a:round/>
                      <a:headEnd type="none" w="med" len="med"/>
                      <a:tailEnd type="none" w="med" len="med"/>
                    </a:lnT>
                  </a:tcPr>
                </a:tc>
                <a:tc rowSpan="4" hMerge="1">
                  <a:txBody>
                    <a:bodyPr/>
                    <a:lstStyle/>
                    <a:p>
                      <a:endParaRPr lang="es-ES"/>
                    </a:p>
                  </a:txBody>
                  <a:tcPr/>
                </a:tc>
                <a:extLst>
                  <a:ext uri="{0D108BD9-81ED-4DB2-BD59-A6C34878D82A}">
                    <a16:rowId xmlns:a16="http://schemas.microsoft.com/office/drawing/2014/main" val="4233024951"/>
                  </a:ext>
                </a:extLst>
              </a:tr>
              <a:tr h="96118">
                <a:tc vMerge="1">
                  <a:txBody>
                    <a:bodyPr/>
                    <a:lstStyle/>
                    <a:p>
                      <a:endParaRPr lang="es-ES"/>
                    </a:p>
                  </a:txBody>
                  <a:tcPr/>
                </a:tc>
                <a:tc vMerge="1">
                  <a:txBody>
                    <a:bodyPr/>
                    <a:lstStyle/>
                    <a:p>
                      <a:endParaRPr lang="es-ES"/>
                    </a:p>
                  </a:txBody>
                  <a:tcPr/>
                </a:tc>
                <a:tc vMerge="1">
                  <a:txBody>
                    <a:bodyPr/>
                    <a:lstStyle/>
                    <a:p>
                      <a:endParaRPr lang="es-ES"/>
                    </a:p>
                  </a:txBody>
                  <a:tcPr/>
                </a:tc>
                <a:tc vMerge="1">
                  <a:txBody>
                    <a:bodyPr/>
                    <a:lstStyle/>
                    <a:p>
                      <a:endParaRPr lang="es-ES"/>
                    </a:p>
                  </a:txBody>
                  <a:tcPr/>
                </a:tc>
                <a:tc>
                  <a:txBody>
                    <a:bodyPr/>
                    <a:lstStyle/>
                    <a:p>
                      <a:pPr algn="ctr" fontAlgn="ctr"/>
                      <a:r>
                        <a:rPr lang="es-ES" sz="500" b="0" i="0" u="none" strike="noStrike" dirty="0">
                          <a:solidFill>
                            <a:srgbClr val="000000"/>
                          </a:solidFill>
                          <a:effectLst/>
                          <a:latin typeface="Calibri" panose="020F0502020204030204" pitchFamily="34" charset="0"/>
                        </a:rPr>
                        <a:t>23</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6" vMerge="1">
                  <a:txBody>
                    <a:bodyPr/>
                    <a:lstStyle/>
                    <a:p>
                      <a:endParaRPr lang="es-ES"/>
                    </a:p>
                  </a:txBody>
                  <a:tcPr/>
                </a:tc>
                <a:tc hMerge="1" vMerge="1">
                  <a:txBody>
                    <a:bodyPr/>
                    <a:lstStyle/>
                    <a:p>
                      <a:endParaRPr lang="es-ES"/>
                    </a:p>
                  </a:txBody>
                  <a:tcPr/>
                </a:tc>
                <a:tc hMerge="1" vMerge="1">
                  <a:txBody>
                    <a:bodyPr/>
                    <a:lstStyle/>
                    <a:p>
                      <a:endParaRPr lang="es-ES"/>
                    </a:p>
                  </a:txBody>
                  <a:tcPr/>
                </a:tc>
                <a:tc hMerge="1" vMerge="1">
                  <a:txBody>
                    <a:bodyPr/>
                    <a:lstStyle/>
                    <a:p>
                      <a:endParaRPr lang="es-ES"/>
                    </a:p>
                  </a:txBody>
                  <a:tcPr/>
                </a:tc>
                <a:tc hMerge="1" vMerge="1">
                  <a:txBody>
                    <a:bodyPr/>
                    <a:lstStyle/>
                    <a:p>
                      <a:endParaRPr lang="es-ES"/>
                    </a:p>
                  </a:txBody>
                  <a:tcPr/>
                </a:tc>
                <a:tc hMerge="1" vMerge="1">
                  <a:txBody>
                    <a:bodyPr/>
                    <a:lstStyle/>
                    <a:p>
                      <a:endParaRPr lang="es-ES"/>
                    </a:p>
                  </a:txBody>
                  <a:tcPr/>
                </a:tc>
                <a:extLst>
                  <a:ext uri="{0D108BD9-81ED-4DB2-BD59-A6C34878D82A}">
                    <a16:rowId xmlns:a16="http://schemas.microsoft.com/office/drawing/2014/main" val="1062063867"/>
                  </a:ext>
                </a:extLst>
              </a:tr>
              <a:tr h="96118">
                <a:tc vMerge="1">
                  <a:txBody>
                    <a:bodyPr/>
                    <a:lstStyle/>
                    <a:p>
                      <a:endParaRPr lang="es-ES"/>
                    </a:p>
                  </a:txBody>
                  <a:tcPr/>
                </a:tc>
                <a:tc vMerge="1">
                  <a:txBody>
                    <a:bodyPr/>
                    <a:lstStyle/>
                    <a:p>
                      <a:endParaRPr lang="es-ES"/>
                    </a:p>
                  </a:txBody>
                  <a:tcPr/>
                </a:tc>
                <a:tc vMerge="1">
                  <a:txBody>
                    <a:bodyPr/>
                    <a:lstStyle/>
                    <a:p>
                      <a:endParaRPr lang="es-ES"/>
                    </a:p>
                  </a:txBody>
                  <a:tcPr/>
                </a:tc>
                <a:tc vMerge="1">
                  <a:txBody>
                    <a:bodyPr/>
                    <a:lstStyle/>
                    <a:p>
                      <a:endParaRPr lang="es-ES"/>
                    </a:p>
                  </a:txBody>
                  <a:tcPr/>
                </a:tc>
                <a:tc>
                  <a:txBody>
                    <a:bodyPr/>
                    <a:lstStyle/>
                    <a:p>
                      <a:pPr algn="ctr" fontAlgn="ctr"/>
                      <a:r>
                        <a:rPr lang="es-ES" sz="500" b="0" i="0" u="none" strike="noStrike" dirty="0">
                          <a:solidFill>
                            <a:srgbClr val="000000"/>
                          </a:solidFill>
                          <a:effectLst/>
                          <a:latin typeface="Calibri" panose="020F0502020204030204" pitchFamily="34" charset="0"/>
                        </a:rPr>
                        <a:t>21</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6" vMerge="1">
                  <a:txBody>
                    <a:bodyPr/>
                    <a:lstStyle/>
                    <a:p>
                      <a:endParaRPr lang="es-ES"/>
                    </a:p>
                  </a:txBody>
                  <a:tcPr/>
                </a:tc>
                <a:tc hMerge="1" vMerge="1">
                  <a:txBody>
                    <a:bodyPr/>
                    <a:lstStyle/>
                    <a:p>
                      <a:endParaRPr lang="es-ES"/>
                    </a:p>
                  </a:txBody>
                  <a:tcPr/>
                </a:tc>
                <a:tc hMerge="1" vMerge="1">
                  <a:txBody>
                    <a:bodyPr/>
                    <a:lstStyle/>
                    <a:p>
                      <a:endParaRPr lang="es-ES"/>
                    </a:p>
                  </a:txBody>
                  <a:tcPr/>
                </a:tc>
                <a:tc hMerge="1" vMerge="1">
                  <a:txBody>
                    <a:bodyPr/>
                    <a:lstStyle/>
                    <a:p>
                      <a:endParaRPr lang="es-ES"/>
                    </a:p>
                  </a:txBody>
                  <a:tcPr/>
                </a:tc>
                <a:tc hMerge="1" vMerge="1">
                  <a:txBody>
                    <a:bodyPr/>
                    <a:lstStyle/>
                    <a:p>
                      <a:endParaRPr lang="es-ES"/>
                    </a:p>
                  </a:txBody>
                  <a:tcPr/>
                </a:tc>
                <a:tc hMerge="1" vMerge="1">
                  <a:txBody>
                    <a:bodyPr/>
                    <a:lstStyle/>
                    <a:p>
                      <a:endParaRPr lang="es-ES"/>
                    </a:p>
                  </a:txBody>
                  <a:tcPr/>
                </a:tc>
                <a:extLst>
                  <a:ext uri="{0D108BD9-81ED-4DB2-BD59-A6C34878D82A}">
                    <a16:rowId xmlns:a16="http://schemas.microsoft.com/office/drawing/2014/main" val="3054339684"/>
                  </a:ext>
                </a:extLst>
              </a:tr>
              <a:tr h="96118">
                <a:tc vMerge="1">
                  <a:txBody>
                    <a:bodyPr/>
                    <a:lstStyle/>
                    <a:p>
                      <a:endParaRPr lang="es-ES"/>
                    </a:p>
                  </a:txBody>
                  <a:tcPr/>
                </a:tc>
                <a:tc vMerge="1">
                  <a:txBody>
                    <a:bodyPr/>
                    <a:lstStyle/>
                    <a:p>
                      <a:endParaRPr lang="es-ES"/>
                    </a:p>
                  </a:txBody>
                  <a:tcPr/>
                </a:tc>
                <a:tc vMerge="1">
                  <a:txBody>
                    <a:bodyPr/>
                    <a:lstStyle/>
                    <a:p>
                      <a:endParaRPr lang="es-ES"/>
                    </a:p>
                  </a:txBody>
                  <a:tcPr/>
                </a:tc>
                <a:tc vMerge="1">
                  <a:txBody>
                    <a:bodyPr/>
                    <a:lstStyle/>
                    <a:p>
                      <a:endParaRPr lang="es-ES"/>
                    </a:p>
                  </a:txBody>
                  <a:tcPr/>
                </a:tc>
                <a:tc>
                  <a:txBody>
                    <a:bodyPr/>
                    <a:lstStyle/>
                    <a:p>
                      <a:pPr algn="ctr" fontAlgn="ctr"/>
                      <a:r>
                        <a:rPr lang="es-ES" sz="500" b="0" i="0" u="none" strike="noStrike" dirty="0">
                          <a:solidFill>
                            <a:srgbClr val="000000"/>
                          </a:solidFill>
                          <a:effectLst/>
                          <a:latin typeface="Calibri" panose="020F0502020204030204" pitchFamily="34" charset="0"/>
                        </a:rPr>
                        <a:t>334</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6" vMerge="1">
                  <a:txBody>
                    <a:bodyPr/>
                    <a:lstStyle/>
                    <a:p>
                      <a:endParaRPr lang="es-ES"/>
                    </a:p>
                  </a:txBody>
                  <a:tcPr/>
                </a:tc>
                <a:tc hMerge="1" vMerge="1">
                  <a:txBody>
                    <a:bodyPr/>
                    <a:lstStyle/>
                    <a:p>
                      <a:endParaRPr lang="es-ES"/>
                    </a:p>
                  </a:txBody>
                  <a:tcPr/>
                </a:tc>
                <a:tc hMerge="1" vMerge="1">
                  <a:txBody>
                    <a:bodyPr/>
                    <a:lstStyle/>
                    <a:p>
                      <a:endParaRPr lang="es-ES"/>
                    </a:p>
                  </a:txBody>
                  <a:tcPr/>
                </a:tc>
                <a:tc hMerge="1" vMerge="1">
                  <a:txBody>
                    <a:bodyPr/>
                    <a:lstStyle/>
                    <a:p>
                      <a:endParaRPr lang="es-ES"/>
                    </a:p>
                  </a:txBody>
                  <a:tcPr/>
                </a:tc>
                <a:tc hMerge="1" vMerge="1">
                  <a:txBody>
                    <a:bodyPr/>
                    <a:lstStyle/>
                    <a:p>
                      <a:endParaRPr lang="es-ES"/>
                    </a:p>
                  </a:txBody>
                  <a:tcPr/>
                </a:tc>
                <a:tc hMerge="1" vMerge="1">
                  <a:txBody>
                    <a:bodyPr/>
                    <a:lstStyle/>
                    <a:p>
                      <a:endParaRPr lang="es-ES"/>
                    </a:p>
                  </a:txBody>
                  <a:tcPr/>
                </a:tc>
                <a:extLst>
                  <a:ext uri="{0D108BD9-81ED-4DB2-BD59-A6C34878D82A}">
                    <a16:rowId xmlns:a16="http://schemas.microsoft.com/office/drawing/2014/main" val="761265498"/>
                  </a:ext>
                </a:extLst>
              </a:tr>
              <a:tr h="96118">
                <a:tc>
                  <a:txBody>
                    <a:bodyPr/>
                    <a:lstStyle/>
                    <a:p>
                      <a:pPr algn="l" fontAlgn="ctr"/>
                      <a:endParaRPr lang="es-ES" sz="500" b="0" i="0" u="none" strike="noStrike" dirty="0">
                        <a:solidFill>
                          <a:srgbClr val="000000"/>
                        </a:solidFill>
                        <a:effectLst/>
                        <a:latin typeface="Calibri" panose="020F0502020204030204" pitchFamily="34" charset="0"/>
                      </a:endParaRPr>
                    </a:p>
                  </a:txBody>
                  <a:tcPr marL="2745" marR="2745" marT="274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s-ES" sz="500" b="0" i="0" u="none" strike="noStrike">
                        <a:solidFill>
                          <a:srgbClr val="000000"/>
                        </a:solidFill>
                        <a:effectLst/>
                        <a:latin typeface="Calibri" panose="020F0502020204030204" pitchFamily="34" charset="0"/>
                      </a:endParaRPr>
                    </a:p>
                  </a:txBody>
                  <a:tcPr marL="2745" marR="2745" marT="274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s-ES" sz="500" b="0" i="0" u="none" strike="noStrike">
                        <a:solidFill>
                          <a:srgbClr val="000000"/>
                        </a:solidFill>
                        <a:effectLst/>
                        <a:latin typeface="Calibri" panose="020F0502020204030204" pitchFamily="34" charset="0"/>
                      </a:endParaRPr>
                    </a:p>
                  </a:txBody>
                  <a:tcPr marL="2745" marR="2745" marT="274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s-ES" sz="500" b="0" i="0" u="none" strike="noStrike">
                        <a:solidFill>
                          <a:srgbClr val="000000"/>
                        </a:solidFill>
                        <a:effectLst/>
                        <a:latin typeface="Calibri" panose="020F0502020204030204" pitchFamily="34" charset="0"/>
                      </a:endParaRPr>
                    </a:p>
                  </a:txBody>
                  <a:tcPr marL="2745" marR="2745" marT="274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s-ES" sz="500" b="0" i="0" u="none" strike="noStrike">
                        <a:solidFill>
                          <a:srgbClr val="000000"/>
                        </a:solidFill>
                        <a:effectLst/>
                        <a:latin typeface="Calibri" panose="020F0502020204030204" pitchFamily="34" charset="0"/>
                      </a:endParaRPr>
                    </a:p>
                  </a:txBody>
                  <a:tcPr marL="2745" marR="2745" marT="274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s-ES" sz="500" b="0" i="0" u="none" strike="noStrike">
                        <a:solidFill>
                          <a:srgbClr val="000000"/>
                        </a:solidFill>
                        <a:effectLst/>
                        <a:latin typeface="Calibri" panose="020F0502020204030204" pitchFamily="34" charset="0"/>
                      </a:endParaRPr>
                    </a:p>
                  </a:txBody>
                  <a:tcPr marL="2745" marR="2745" marT="274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s-ES" sz="500" b="0" i="0" u="none" strike="noStrike">
                        <a:solidFill>
                          <a:srgbClr val="000000"/>
                        </a:solidFill>
                        <a:effectLst/>
                        <a:latin typeface="Calibri" panose="020F0502020204030204" pitchFamily="34" charset="0"/>
                      </a:endParaRPr>
                    </a:p>
                  </a:txBody>
                  <a:tcPr marL="2745" marR="2745" marT="274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s-ES" sz="500" b="0" i="0" u="none" strike="noStrike" dirty="0">
                        <a:solidFill>
                          <a:srgbClr val="000000"/>
                        </a:solidFill>
                        <a:effectLst/>
                        <a:latin typeface="Calibri" panose="020F0502020204030204" pitchFamily="34" charset="0"/>
                      </a:endParaRPr>
                    </a:p>
                  </a:txBody>
                  <a:tcPr marL="2745" marR="2745" marT="274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s-ES" sz="500" b="0" i="0" u="none" strike="noStrike">
                        <a:solidFill>
                          <a:srgbClr val="000000"/>
                        </a:solidFill>
                        <a:effectLst/>
                        <a:latin typeface="Calibri" panose="020F0502020204030204" pitchFamily="34" charset="0"/>
                      </a:endParaRPr>
                    </a:p>
                  </a:txBody>
                  <a:tcPr marL="2745" marR="2745" marT="274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s-ES" sz="500" b="0" i="0" u="none" strike="noStrike">
                        <a:solidFill>
                          <a:srgbClr val="000000"/>
                        </a:solidFill>
                        <a:effectLst/>
                        <a:latin typeface="Calibri" panose="020F0502020204030204" pitchFamily="34" charset="0"/>
                      </a:endParaRPr>
                    </a:p>
                  </a:txBody>
                  <a:tcPr marL="2745" marR="2745" marT="2745" marB="0" anchor="ctr">
                    <a:lnL>
                      <a:noFill/>
                    </a:lnL>
                    <a:lnR>
                      <a:noFill/>
                    </a:lnR>
                    <a:lnB w="12700" cap="flat" cmpd="sng" algn="ctr">
                      <a:solidFill>
                        <a:srgbClr val="000000"/>
                      </a:solidFill>
                      <a:prstDash val="solid"/>
                      <a:round/>
                      <a:headEnd type="none" w="med" len="med"/>
                      <a:tailEnd type="none" w="med" len="med"/>
                    </a:lnB>
                  </a:tcPr>
                </a:tc>
                <a:tc>
                  <a:txBody>
                    <a:bodyPr/>
                    <a:lstStyle/>
                    <a:p>
                      <a:pPr algn="l" fontAlgn="ctr"/>
                      <a:endParaRPr lang="es-ES" sz="500" b="0" i="0" u="none" strike="noStrike">
                        <a:solidFill>
                          <a:srgbClr val="000000"/>
                        </a:solidFill>
                        <a:effectLst/>
                        <a:latin typeface="Calibri" panose="020F0502020204030204" pitchFamily="34" charset="0"/>
                      </a:endParaRPr>
                    </a:p>
                  </a:txBody>
                  <a:tcPr marL="2745" marR="2745" marT="274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48992585"/>
                  </a:ext>
                </a:extLst>
              </a:tr>
              <a:tr h="100634">
                <a:tc gridSpan="5">
                  <a:txBody>
                    <a:bodyPr/>
                    <a:lstStyle/>
                    <a:p>
                      <a:pPr algn="ctr" fontAlgn="ctr"/>
                      <a:r>
                        <a:rPr lang="es-ES" sz="500" b="1" i="0" u="none" strike="noStrike">
                          <a:solidFill>
                            <a:srgbClr val="000000"/>
                          </a:solidFill>
                          <a:effectLst/>
                          <a:latin typeface="Calibri" panose="020F0502020204030204" pitchFamily="34" charset="0"/>
                        </a:rPr>
                        <a:t>TABLA EP</a:t>
                      </a:r>
                    </a:p>
                  </a:txBody>
                  <a:tcPr marL="2745" marR="2745" marT="274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D7D31"/>
                    </a:solidFill>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a:txBody>
                    <a:bodyPr/>
                    <a:lstStyle/>
                    <a:p>
                      <a:pPr algn="ctr" fontAlgn="ctr"/>
                      <a:r>
                        <a:rPr lang="es-ES" sz="500" b="1" i="0" u="none" strike="noStrike">
                          <a:solidFill>
                            <a:srgbClr val="000000"/>
                          </a:solidFill>
                          <a:effectLst/>
                          <a:latin typeface="Calibri" panose="020F0502020204030204" pitchFamily="34" charset="0"/>
                        </a:rPr>
                        <a:t>CITAS</a:t>
                      </a:r>
                    </a:p>
                  </a:txBody>
                  <a:tcPr marL="2745" marR="2745" marT="274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7D31"/>
                    </a:solidFill>
                  </a:tcPr>
                </a:tc>
                <a:tc gridSpan="5">
                  <a:txBody>
                    <a:bodyPr/>
                    <a:lstStyle/>
                    <a:p>
                      <a:pPr algn="ctr" fontAlgn="ctr"/>
                      <a:r>
                        <a:rPr lang="es-ES" sz="500" b="1" i="0" u="none" strike="noStrike" dirty="0">
                          <a:solidFill>
                            <a:srgbClr val="000000"/>
                          </a:solidFill>
                          <a:effectLst/>
                          <a:latin typeface="Calibri" panose="020F0502020204030204" pitchFamily="34" charset="0"/>
                        </a:rPr>
                        <a:t>NOTAS ACLARATORIAS</a:t>
                      </a:r>
                    </a:p>
                  </a:txBody>
                  <a:tcPr marL="2745" marR="2745" marT="274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ED7D31"/>
                    </a:solidFill>
                  </a:tcPr>
                </a:tc>
                <a:tc hMerge="1">
                  <a:txBody>
                    <a:bodyPr/>
                    <a:lstStyle/>
                    <a:p>
                      <a:endParaRPr lang="es-ES"/>
                    </a:p>
                  </a:txBody>
                  <a:tcPr/>
                </a:tc>
                <a:tc hMerge="1">
                  <a:txBody>
                    <a:bodyPr/>
                    <a:lstStyle/>
                    <a:p>
                      <a:endParaRPr lang="es-ES"/>
                    </a:p>
                  </a:txBody>
                  <a:tcPr/>
                </a:tc>
                <a:tc hMerge="1">
                  <a:txBody>
                    <a:bodyPr/>
                    <a:lstStyle/>
                    <a:p>
                      <a:endParaRPr lang="es-ES"/>
                    </a:p>
                  </a:txBody>
                  <a:tcP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tcPr>
                </a:tc>
                <a:tc hMerge="1">
                  <a:txBody>
                    <a:bodyPr/>
                    <a:lstStyle/>
                    <a:p>
                      <a:endParaRPr lang="es-ES"/>
                    </a:p>
                  </a:txBody>
                  <a:tcPr/>
                </a:tc>
                <a:extLst>
                  <a:ext uri="{0D108BD9-81ED-4DB2-BD59-A6C34878D82A}">
                    <a16:rowId xmlns:a16="http://schemas.microsoft.com/office/drawing/2014/main" val="2683350980"/>
                  </a:ext>
                </a:extLst>
              </a:tr>
              <a:tr h="281671">
                <a:tc gridSpan="2">
                  <a:txBody>
                    <a:bodyPr/>
                    <a:lstStyle/>
                    <a:p>
                      <a:pPr algn="ctr" fontAlgn="ctr"/>
                      <a:r>
                        <a:rPr lang="es-ES" sz="500" b="1" i="0" u="none" strike="noStrike" dirty="0">
                          <a:solidFill>
                            <a:srgbClr val="000000"/>
                          </a:solidFill>
                          <a:effectLst/>
                          <a:latin typeface="Calibri" panose="020F0502020204030204" pitchFamily="34" charset="0"/>
                        </a:rPr>
                        <a:t>Caracterización EP</a:t>
                      </a:r>
                    </a:p>
                  </a:txBody>
                  <a:tcPr marL="2745" marR="2745" marT="274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D7D31"/>
                    </a:solidFill>
                  </a:tcPr>
                </a:tc>
                <a:tc hMerge="1">
                  <a:txBody>
                    <a:bodyPr/>
                    <a:lstStyle/>
                    <a:p>
                      <a:endParaRPr lang="es-ES"/>
                    </a:p>
                  </a:txBody>
                  <a:tcPr/>
                </a:tc>
                <a:tc>
                  <a:txBody>
                    <a:bodyPr/>
                    <a:lstStyle/>
                    <a:p>
                      <a:pPr algn="ctr" fontAlgn="ctr"/>
                      <a:r>
                        <a:rPr lang="es-ES" sz="500" b="1" i="0" u="none" strike="noStrike">
                          <a:solidFill>
                            <a:srgbClr val="000000"/>
                          </a:solidFill>
                          <a:effectLst/>
                          <a:latin typeface="Calibri" panose="020F0502020204030204" pitchFamily="34" charset="0"/>
                        </a:rPr>
                        <a:t>Admisible (producto 21) </a:t>
                      </a:r>
                      <a:r>
                        <a:rPr lang="es-ES" sz="500" b="0" i="0" u="none" strike="noStrike">
                          <a:solidFill>
                            <a:srgbClr val="000000"/>
                          </a:solidFill>
                          <a:effectLst/>
                          <a:latin typeface="Calibri" panose="020F0502020204030204" pitchFamily="34" charset="0"/>
                        </a:rPr>
                        <a:t>(3)</a:t>
                      </a:r>
                      <a:endParaRPr lang="es-ES" sz="500" b="1" i="0" u="none" strike="noStrike">
                        <a:solidFill>
                          <a:srgbClr val="000000"/>
                        </a:solidFill>
                        <a:effectLst/>
                        <a:latin typeface="Calibri" panose="020F0502020204030204" pitchFamily="34" charset="0"/>
                      </a:endParaRP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D7D31"/>
                    </a:solidFill>
                  </a:tcPr>
                </a:tc>
                <a:tc>
                  <a:txBody>
                    <a:bodyPr/>
                    <a:lstStyle/>
                    <a:p>
                      <a:pPr algn="ctr" fontAlgn="ctr"/>
                      <a:r>
                        <a:rPr lang="es-ES" sz="500" b="1" i="0" u="none" strike="noStrike">
                          <a:solidFill>
                            <a:srgbClr val="000000"/>
                          </a:solidFill>
                          <a:effectLst/>
                          <a:latin typeface="Calibri" panose="020F0502020204030204" pitchFamily="34" charset="0"/>
                        </a:rPr>
                        <a:t>Incidencia</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D7D31"/>
                    </a:solidFill>
                  </a:tcPr>
                </a:tc>
                <a:tc>
                  <a:txBody>
                    <a:bodyPr/>
                    <a:lstStyle/>
                    <a:p>
                      <a:pPr algn="ctr" fontAlgn="ctr"/>
                      <a:r>
                        <a:rPr lang="es-ES" sz="500" b="1" i="0" u="none" strike="noStrike">
                          <a:solidFill>
                            <a:srgbClr val="000000"/>
                          </a:solidFill>
                          <a:effectLst/>
                          <a:latin typeface="Calibri" panose="020F0502020204030204" pitchFamily="34" charset="0"/>
                        </a:rPr>
                        <a:t>Factor de ponderación                                                        (solo en BCAM 8.1 y P5)</a:t>
                      </a:r>
                    </a:p>
                  </a:txBody>
                  <a:tcPr marL="2745" marR="2745" marT="274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D7D31"/>
                    </a:solidFill>
                  </a:tcPr>
                </a:tc>
                <a:tc>
                  <a:txBody>
                    <a:bodyPr/>
                    <a:lstStyle/>
                    <a:p>
                      <a:pPr algn="l" fontAlgn="ctr"/>
                      <a:r>
                        <a:rPr lang="es-ES" sz="500" b="0" i="0" u="none" strike="noStrike">
                          <a:solidFill>
                            <a:srgbClr val="000000"/>
                          </a:solidFill>
                          <a:effectLst/>
                          <a:latin typeface="Calibri" panose="020F0502020204030204" pitchFamily="34" charset="0"/>
                        </a:rPr>
                        <a:t>(1) Solamente en contratos nuevos (periodo 2023/27), pero NO en los antiguos (finalización en 2023 o 2024).</a:t>
                      </a:r>
                    </a:p>
                  </a:txBody>
                  <a:tcPr marL="2745" marR="2745" marT="274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3" gridSpan="5">
                  <a:txBody>
                    <a:bodyPr/>
                    <a:lstStyle/>
                    <a:p>
                      <a:pPr algn="l" fontAlgn="ctr"/>
                      <a:r>
                        <a:rPr lang="es-ES" sz="500" b="0" i="0" u="none" strike="noStrike" dirty="0">
                          <a:solidFill>
                            <a:srgbClr val="000000"/>
                          </a:solidFill>
                          <a:effectLst/>
                          <a:latin typeface="Calibri" panose="020F0502020204030204" pitchFamily="34" charset="0"/>
                        </a:rPr>
                        <a:t>Se simplifica la identificación para la declaración de </a:t>
                      </a:r>
                      <a:r>
                        <a:rPr lang="es-ES" sz="500" b="1" i="0" u="sng" strike="noStrike" dirty="0">
                          <a:solidFill>
                            <a:srgbClr val="000000"/>
                          </a:solidFill>
                          <a:effectLst/>
                          <a:latin typeface="Calibri" panose="020F0502020204030204" pitchFamily="34" charset="0"/>
                        </a:rPr>
                        <a:t>BARBECHOS</a:t>
                      </a:r>
                      <a:r>
                        <a:rPr lang="es-ES" sz="500" b="0" i="0" u="none" strike="noStrike" dirty="0">
                          <a:solidFill>
                            <a:srgbClr val="000000"/>
                          </a:solidFill>
                          <a:effectLst/>
                          <a:latin typeface="Calibri" panose="020F0502020204030204" pitchFamily="34" charset="0"/>
                        </a:rPr>
                        <a:t>, mediante la eliminación del producto 24 y el cambio de nomenclatura del producto 23:                                                                                                                                                                                                                                                                                                                                         </a:t>
                      </a:r>
                      <a:r>
                        <a:rPr lang="es-ES" sz="500" b="1" i="0" u="sng" strike="noStrike" dirty="0">
                          <a:solidFill>
                            <a:srgbClr val="000000"/>
                          </a:solidFill>
                          <a:effectLst/>
                          <a:latin typeface="Calibri" panose="020F0502020204030204" pitchFamily="34" charset="0"/>
                        </a:rPr>
                        <a:t>20</a:t>
                      </a:r>
                      <a:r>
                        <a:rPr lang="es-ES" sz="500" b="0" i="0" u="none" strike="noStrike" dirty="0">
                          <a:solidFill>
                            <a:srgbClr val="000000"/>
                          </a:solidFill>
                          <a:effectLst/>
                          <a:latin typeface="Calibri" panose="020F0502020204030204" pitchFamily="34" charset="0"/>
                        </a:rPr>
                        <a:t> → para barbechos tradicionales (labor o tratamiento fitosanitario) y, con cubierta vegetal espontánea.                                                                                                                                                                                                                                                                                                                                                                                                                                                                         </a:t>
                      </a:r>
                      <a:r>
                        <a:rPr lang="es-ES" sz="500" b="1" i="0" u="sng" strike="noStrike" dirty="0">
                          <a:solidFill>
                            <a:srgbClr val="000000"/>
                          </a:solidFill>
                          <a:effectLst/>
                          <a:latin typeface="Calibri" panose="020F0502020204030204" pitchFamily="34" charset="0"/>
                        </a:rPr>
                        <a:t>23</a:t>
                      </a:r>
                      <a:r>
                        <a:rPr lang="es-ES" sz="500" b="0" i="0" u="none" strike="noStrike" dirty="0">
                          <a:solidFill>
                            <a:srgbClr val="000000"/>
                          </a:solidFill>
                          <a:effectLst/>
                          <a:latin typeface="Calibri" panose="020F0502020204030204" pitchFamily="34" charset="0"/>
                        </a:rPr>
                        <a:t> → para barbechos </a:t>
                      </a:r>
                      <a:r>
                        <a:rPr lang="es-ES" sz="500" b="0" i="0" u="none" strike="noStrike" dirty="0" err="1">
                          <a:solidFill>
                            <a:srgbClr val="000000"/>
                          </a:solidFill>
                          <a:effectLst/>
                          <a:latin typeface="Calibri" panose="020F0502020204030204" pitchFamily="34" charset="0"/>
                        </a:rPr>
                        <a:t>semillados</a:t>
                      </a:r>
                      <a:r>
                        <a:rPr lang="es-ES" sz="500" b="0" i="0" u="none" strike="noStrike" dirty="0">
                          <a:solidFill>
                            <a:srgbClr val="000000"/>
                          </a:solidFill>
                          <a:effectLst/>
                          <a:latin typeface="Calibri" panose="020F0502020204030204" pitchFamily="34" charset="0"/>
                        </a:rPr>
                        <a:t> (utilización para incremento del 10% del porcentaje máximo de barbecho en P3).                                                                                                                                                                                                                                                                                                                                                                                                                      </a:t>
                      </a:r>
                      <a:r>
                        <a:rPr lang="es-ES" sz="500" b="1" i="0" u="sng" strike="noStrike" dirty="0">
                          <a:solidFill>
                            <a:srgbClr val="000000"/>
                          </a:solidFill>
                          <a:effectLst/>
                          <a:latin typeface="Calibri" panose="020F0502020204030204" pitchFamily="34" charset="0"/>
                        </a:rPr>
                        <a:t>21</a:t>
                      </a:r>
                      <a:r>
                        <a:rPr lang="es-ES" sz="500" b="0" i="0" u="none" strike="noStrike" dirty="0">
                          <a:solidFill>
                            <a:srgbClr val="000000"/>
                          </a:solidFill>
                          <a:effectLst/>
                          <a:latin typeface="Calibri" panose="020F0502020204030204" pitchFamily="34" charset="0"/>
                        </a:rPr>
                        <a:t> → para barbechos medioambientales de abandono durante 5 años (linderos de vegetación espontánea en agroecosistemas extensivos de secano).                                                                                                                                                                                                                                                                                                                                               </a:t>
                      </a:r>
                      <a:r>
                        <a:rPr lang="es-ES" sz="500" b="1" i="0" u="sng" strike="noStrike" dirty="0">
                          <a:solidFill>
                            <a:srgbClr val="000000"/>
                          </a:solidFill>
                          <a:effectLst/>
                          <a:latin typeface="Calibri" panose="020F0502020204030204" pitchFamily="34" charset="0"/>
                        </a:rPr>
                        <a:t>334</a:t>
                      </a:r>
                      <a:r>
                        <a:rPr lang="es-ES" sz="500" b="0" i="0" u="none" strike="noStrike" dirty="0">
                          <a:solidFill>
                            <a:srgbClr val="000000"/>
                          </a:solidFill>
                          <a:effectLst/>
                          <a:latin typeface="Calibri" panose="020F0502020204030204" pitchFamily="34" charset="0"/>
                        </a:rPr>
                        <a:t> → para barbechos de biodiversidad (porcentaje mínimo de SENP).</a:t>
                      </a:r>
                    </a:p>
                  </a:txBody>
                  <a:tcPr marL="2745" marR="2745" marT="274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3" hMerge="1">
                  <a:txBody>
                    <a:bodyPr/>
                    <a:lstStyle/>
                    <a:p>
                      <a:endParaRPr lang="es-ES"/>
                    </a:p>
                  </a:txBody>
                  <a:tcPr/>
                </a:tc>
                <a:tc rowSpan="3" hMerge="1">
                  <a:txBody>
                    <a:bodyPr/>
                    <a:lstStyle/>
                    <a:p>
                      <a:endParaRPr lang="es-ES"/>
                    </a:p>
                  </a:txBody>
                  <a:tcPr/>
                </a:tc>
                <a:tc rowSpan="3" hMerge="1">
                  <a:txBody>
                    <a:bodyPr/>
                    <a:lstStyle/>
                    <a:p>
                      <a:endParaRPr lang="es-ES"/>
                    </a:p>
                  </a:txBody>
                  <a:tcPr>
                    <a:lnL w="12700" cap="flat" cmpd="sng" algn="ctr">
                      <a:solidFill>
                        <a:srgbClr val="000000"/>
                      </a:solidFill>
                      <a:prstDash val="solid"/>
                      <a:round/>
                      <a:headEnd type="none" w="med" len="med"/>
                      <a:tailEnd type="none" w="med" len="med"/>
                    </a:lnL>
                  </a:tcPr>
                </a:tc>
                <a:tc rowSpan="3" hMerge="1">
                  <a:txBody>
                    <a:bodyPr/>
                    <a:lstStyle/>
                    <a:p>
                      <a:endParaRPr lang="es-ES"/>
                    </a:p>
                  </a:txBody>
                  <a:tcPr/>
                </a:tc>
                <a:extLst>
                  <a:ext uri="{0D108BD9-81ED-4DB2-BD59-A6C34878D82A}">
                    <a16:rowId xmlns:a16="http://schemas.microsoft.com/office/drawing/2014/main" val="739015138"/>
                  </a:ext>
                </a:extLst>
              </a:tr>
              <a:tr h="188895">
                <a:tc gridSpan="2">
                  <a:txBody>
                    <a:bodyPr/>
                    <a:lstStyle/>
                    <a:p>
                      <a:pPr algn="ctr" fontAlgn="ctr"/>
                      <a:r>
                        <a:rPr lang="es-ES" sz="500" b="1" i="0" u="none" strike="noStrike" dirty="0">
                          <a:solidFill>
                            <a:srgbClr val="000000"/>
                          </a:solidFill>
                          <a:effectLst/>
                          <a:latin typeface="Calibri" panose="020F0502020204030204" pitchFamily="34" charset="0"/>
                        </a:rPr>
                        <a:t>Terrazas de retención, bancales y ribazos                                                  </a:t>
                      </a:r>
                      <a:r>
                        <a:rPr lang="es-ES" sz="500" b="0" i="0" u="none" strike="noStrike" dirty="0">
                          <a:solidFill>
                            <a:srgbClr val="000000"/>
                          </a:solidFill>
                          <a:effectLst/>
                          <a:latin typeface="Calibri" panose="020F0502020204030204" pitchFamily="34" charset="0"/>
                        </a:rPr>
                        <a:t> (≤ 10 m anchura)</a:t>
                      </a:r>
                      <a:r>
                        <a:rPr lang="es-ES" sz="500" b="1" i="0" u="none" strike="noStrike" dirty="0">
                          <a:solidFill>
                            <a:srgbClr val="000000"/>
                          </a:solidFill>
                          <a:effectLst/>
                          <a:latin typeface="Calibri" panose="020F0502020204030204" pitchFamily="34" charset="0"/>
                        </a:rPr>
                        <a:t> (TR)</a:t>
                      </a:r>
                    </a:p>
                  </a:txBody>
                  <a:tcPr marL="2745" marR="2745" marT="274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hMerge="1">
                  <a:txBody>
                    <a:bodyPr/>
                    <a:lstStyle/>
                    <a:p>
                      <a:endParaRPr lang="es-ES"/>
                    </a:p>
                  </a:txBody>
                  <a:tcPr/>
                </a:tc>
                <a:tc>
                  <a:txBody>
                    <a:bodyPr/>
                    <a:lstStyle/>
                    <a:p>
                      <a:pPr algn="ctr" fontAlgn="ctr"/>
                      <a:r>
                        <a:rPr lang="es-ES" sz="500" b="0" i="0" u="none" strike="noStrike">
                          <a:solidFill>
                            <a:srgbClr val="000000"/>
                          </a:solidFill>
                          <a:effectLst/>
                          <a:latin typeface="Calibri" panose="020F0502020204030204" pitchFamily="34" charset="0"/>
                        </a:rPr>
                        <a:t>SI</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500" b="0" i="0" u="none" strike="noStrike">
                          <a:solidFill>
                            <a:srgbClr val="000000"/>
                          </a:solidFill>
                          <a:effectLst/>
                          <a:latin typeface="Calibri" panose="020F0502020204030204" pitchFamily="34" charset="0"/>
                        </a:rPr>
                        <a:t>139</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500" b="0" i="0" u="none" strike="noStrike">
                          <a:solidFill>
                            <a:srgbClr val="000000"/>
                          </a:solidFill>
                          <a:effectLst/>
                          <a:latin typeface="Calibri" panose="020F0502020204030204" pitchFamily="34" charset="0"/>
                        </a:rPr>
                        <a:t>1</a:t>
                      </a:r>
                    </a:p>
                  </a:txBody>
                  <a:tcPr marL="2745" marR="2745" marT="274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ES" sz="500" b="0" i="0" u="none" strike="noStrike" dirty="0">
                          <a:solidFill>
                            <a:srgbClr val="000000"/>
                          </a:solidFill>
                          <a:effectLst/>
                          <a:latin typeface="Calibri" panose="020F0502020204030204" pitchFamily="34" charset="0"/>
                        </a:rPr>
                        <a:t>(2) En contratos antiguos ≥ 5%.</a:t>
                      </a:r>
                    </a:p>
                  </a:txBody>
                  <a:tcPr marL="2745" marR="2745" marT="274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5" vMerge="1">
                  <a:txBody>
                    <a:bodyPr/>
                    <a:lstStyle/>
                    <a:p>
                      <a:endParaRPr lang="es-ES"/>
                    </a:p>
                  </a:txBody>
                  <a:tcPr/>
                </a:tc>
                <a:tc hMerge="1" vMerge="1">
                  <a:txBody>
                    <a:bodyPr/>
                    <a:lstStyle/>
                    <a:p>
                      <a:endParaRPr lang="es-ES"/>
                    </a:p>
                  </a:txBody>
                  <a:tcPr/>
                </a:tc>
                <a:tc hMerge="1" vMerge="1">
                  <a:txBody>
                    <a:bodyPr/>
                    <a:lstStyle/>
                    <a:p>
                      <a:endParaRPr lang="es-ES"/>
                    </a:p>
                  </a:txBody>
                  <a:tcPr/>
                </a:tc>
                <a:tc hMerge="1" vMerge="1">
                  <a:txBody>
                    <a:bodyPr/>
                    <a:lstStyle/>
                    <a:p>
                      <a:endParaRPr lang="es-ES"/>
                    </a:p>
                  </a:txBody>
                  <a:tcPr/>
                </a:tc>
                <a:tc hMerge="1" vMerge="1">
                  <a:txBody>
                    <a:bodyPr/>
                    <a:lstStyle/>
                    <a:p>
                      <a:endParaRPr lang="es-ES"/>
                    </a:p>
                  </a:txBody>
                  <a:tcPr/>
                </a:tc>
                <a:extLst>
                  <a:ext uri="{0D108BD9-81ED-4DB2-BD59-A6C34878D82A}">
                    <a16:rowId xmlns:a16="http://schemas.microsoft.com/office/drawing/2014/main" val="1522292149"/>
                  </a:ext>
                </a:extLst>
              </a:tr>
              <a:tr h="182210">
                <a:tc gridSpan="2">
                  <a:txBody>
                    <a:bodyPr/>
                    <a:lstStyle/>
                    <a:p>
                      <a:pPr algn="ctr" fontAlgn="ctr"/>
                      <a:r>
                        <a:rPr lang="es-ES" sz="500" b="1" i="0" u="none" strike="noStrike" dirty="0">
                          <a:solidFill>
                            <a:srgbClr val="000000"/>
                          </a:solidFill>
                          <a:effectLst/>
                          <a:latin typeface="Calibri" panose="020F0502020204030204" pitchFamily="34" charset="0"/>
                        </a:rPr>
                        <a:t>Setos y franjas arboladas</a:t>
                      </a:r>
                      <a:r>
                        <a:rPr lang="es-ES" sz="500" b="0" i="0" u="none" strike="noStrike" dirty="0">
                          <a:solidFill>
                            <a:srgbClr val="000000"/>
                          </a:solidFill>
                          <a:effectLst/>
                          <a:latin typeface="Calibri" panose="020F0502020204030204" pitchFamily="34" charset="0"/>
                        </a:rPr>
                        <a:t> (≤ 10 m anchura)</a:t>
                      </a:r>
                      <a:r>
                        <a:rPr lang="es-ES" sz="500" b="1" i="0" u="none" strike="noStrike" dirty="0">
                          <a:solidFill>
                            <a:srgbClr val="000000"/>
                          </a:solidFill>
                          <a:effectLst/>
                          <a:latin typeface="Calibri" panose="020F0502020204030204" pitchFamily="34" charset="0"/>
                        </a:rPr>
                        <a:t> (ST)</a:t>
                      </a:r>
                    </a:p>
                  </a:txBody>
                  <a:tcPr marL="2745" marR="2745" marT="274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hMerge="1">
                  <a:txBody>
                    <a:bodyPr/>
                    <a:lstStyle/>
                    <a:p>
                      <a:endParaRPr lang="es-ES"/>
                    </a:p>
                  </a:txBody>
                  <a:tcPr/>
                </a:tc>
                <a:tc>
                  <a:txBody>
                    <a:bodyPr/>
                    <a:lstStyle/>
                    <a:p>
                      <a:pPr algn="ctr" fontAlgn="ctr"/>
                      <a:r>
                        <a:rPr lang="es-ES" sz="500" b="0" i="0" u="none" strike="noStrike">
                          <a:solidFill>
                            <a:srgbClr val="000000"/>
                          </a:solidFill>
                          <a:effectLst/>
                          <a:latin typeface="Calibri" panose="020F0502020204030204" pitchFamily="34" charset="0"/>
                        </a:rPr>
                        <a:t>SI</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500" b="0" i="0" u="none" strike="noStrike">
                          <a:solidFill>
                            <a:srgbClr val="000000"/>
                          </a:solidFill>
                          <a:effectLst/>
                          <a:latin typeface="Calibri" panose="020F0502020204030204" pitchFamily="34" charset="0"/>
                        </a:rPr>
                        <a:t>216</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500" b="0" i="0" u="none" strike="noStrike">
                          <a:solidFill>
                            <a:srgbClr val="000000"/>
                          </a:solidFill>
                          <a:effectLst/>
                          <a:latin typeface="Calibri" panose="020F0502020204030204" pitchFamily="34" charset="0"/>
                        </a:rPr>
                        <a:t>2</a:t>
                      </a:r>
                    </a:p>
                  </a:txBody>
                  <a:tcPr marL="2745" marR="2745" marT="274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6">
                  <a:txBody>
                    <a:bodyPr/>
                    <a:lstStyle/>
                    <a:p>
                      <a:pPr algn="l" fontAlgn="ctr"/>
                      <a:r>
                        <a:rPr lang="es-ES" sz="500" b="0" i="0" u="none" strike="noStrike" dirty="0">
                          <a:solidFill>
                            <a:srgbClr val="000000"/>
                          </a:solidFill>
                          <a:effectLst/>
                          <a:latin typeface="Calibri" panose="020F0502020204030204" pitchFamily="34" charset="0"/>
                        </a:rPr>
                        <a:t>(3) En forma de </a:t>
                      </a:r>
                      <a:r>
                        <a:rPr lang="es-ES" sz="500" b="0" i="0" u="sng" strike="noStrike" dirty="0">
                          <a:solidFill>
                            <a:srgbClr val="000000"/>
                          </a:solidFill>
                          <a:effectLst/>
                          <a:latin typeface="Calibri" panose="020F0502020204030204" pitchFamily="34" charset="0"/>
                        </a:rPr>
                        <a:t>linderos de vegetación espontánea</a:t>
                      </a:r>
                      <a:r>
                        <a:rPr lang="es-ES" sz="500" b="0" i="0" u="none" strike="noStrike" dirty="0">
                          <a:solidFill>
                            <a:srgbClr val="000000"/>
                          </a:solidFill>
                          <a:effectLst/>
                          <a:latin typeface="Calibri" panose="020F0502020204030204" pitchFamily="34" charset="0"/>
                        </a:rPr>
                        <a:t> en recintos de región TCS ubicados en </a:t>
                      </a:r>
                      <a:r>
                        <a:rPr lang="es-ES" sz="500" b="0" i="0" u="sng" strike="noStrike" dirty="0">
                          <a:solidFill>
                            <a:srgbClr val="000000"/>
                          </a:solidFill>
                          <a:effectLst/>
                          <a:latin typeface="Calibri" panose="020F0502020204030204" pitchFamily="34" charset="0"/>
                        </a:rPr>
                        <a:t>zonas ZEPA</a:t>
                      </a:r>
                      <a:r>
                        <a:rPr lang="es-ES" sz="500" b="0" i="0" u="none" strike="noStrike" dirty="0">
                          <a:solidFill>
                            <a:srgbClr val="000000"/>
                          </a:solidFill>
                          <a:effectLst/>
                          <a:latin typeface="Calibri" panose="020F0502020204030204" pitchFamily="34" charset="0"/>
                        </a:rPr>
                        <a:t> del territorio de la Comunidad de </a:t>
                      </a:r>
                      <a:r>
                        <a:rPr lang="es-ES" sz="500" b="0" i="0" u="sng" strike="noStrike" dirty="0">
                          <a:solidFill>
                            <a:srgbClr val="000000"/>
                          </a:solidFill>
                          <a:effectLst/>
                          <a:latin typeface="Calibri" panose="020F0502020204030204" pitchFamily="34" charset="0"/>
                        </a:rPr>
                        <a:t>CyL</a:t>
                      </a:r>
                      <a:r>
                        <a:rPr lang="es-ES" sz="500" b="0" i="0" u="none" strike="noStrike" dirty="0">
                          <a:solidFill>
                            <a:srgbClr val="000000"/>
                          </a:solidFill>
                          <a:effectLst/>
                          <a:latin typeface="Calibri" panose="020F0502020204030204" pitchFamily="34" charset="0"/>
                        </a:rPr>
                        <a:t>, con una </a:t>
                      </a:r>
                      <a:r>
                        <a:rPr lang="es-ES" sz="500" b="0" i="0" u="sng" strike="noStrike" dirty="0">
                          <a:solidFill>
                            <a:srgbClr val="000000"/>
                          </a:solidFill>
                          <a:effectLst/>
                          <a:latin typeface="Calibri" panose="020F0502020204030204" pitchFamily="34" charset="0"/>
                        </a:rPr>
                        <a:t>anchura mínima de 5 m</a:t>
                      </a:r>
                      <a:r>
                        <a:rPr lang="es-ES" sz="500" b="0" i="0" u="none" strike="noStrike" dirty="0">
                          <a:solidFill>
                            <a:srgbClr val="000000"/>
                          </a:solidFill>
                          <a:effectLst/>
                          <a:latin typeface="Calibri" panose="020F0502020204030204" pitchFamily="34" charset="0"/>
                        </a:rPr>
                        <a:t> y situados a una distancia de </a:t>
                      </a:r>
                      <a:r>
                        <a:rPr lang="es-ES" sz="500" b="0" i="0" u="sng" strike="noStrike" dirty="0">
                          <a:solidFill>
                            <a:srgbClr val="000000"/>
                          </a:solidFill>
                          <a:effectLst/>
                          <a:latin typeface="Calibri" panose="020F0502020204030204" pitchFamily="34" charset="0"/>
                        </a:rPr>
                        <a:t>más de 500 m de núcleos urbanos</a:t>
                      </a:r>
                      <a:r>
                        <a:rPr lang="es-ES" sz="500" b="0" i="0" u="none" strike="noStrike" dirty="0">
                          <a:solidFill>
                            <a:srgbClr val="000000"/>
                          </a:solidFill>
                          <a:effectLst/>
                          <a:latin typeface="Calibri" panose="020F0502020204030204" pitchFamily="34" charset="0"/>
                        </a:rPr>
                        <a:t> y de </a:t>
                      </a:r>
                      <a:r>
                        <a:rPr lang="es-ES" sz="500" b="0" i="0" u="sng" strike="noStrike" dirty="0">
                          <a:solidFill>
                            <a:srgbClr val="000000"/>
                          </a:solidFill>
                          <a:effectLst/>
                          <a:latin typeface="Calibri" panose="020F0502020204030204" pitchFamily="34" charset="0"/>
                        </a:rPr>
                        <a:t>más de 250 m de vías de comunicación (carreteras y líneas de ferrocarril)</a:t>
                      </a:r>
                      <a:r>
                        <a:rPr lang="es-ES" sz="500" b="0" i="0" u="none" strike="noStrike" dirty="0">
                          <a:solidFill>
                            <a:srgbClr val="000000"/>
                          </a:solidFill>
                          <a:effectLst/>
                          <a:latin typeface="Calibri" panose="020F0502020204030204" pitchFamily="34" charset="0"/>
                        </a:rPr>
                        <a:t>, </a:t>
                      </a:r>
                      <a:r>
                        <a:rPr lang="es-ES" sz="500" b="0" i="0" u="sng" strike="noStrike" dirty="0">
                          <a:solidFill>
                            <a:srgbClr val="000000"/>
                          </a:solidFill>
                          <a:effectLst/>
                          <a:latin typeface="Calibri" panose="020F0502020204030204" pitchFamily="34" charset="0"/>
                        </a:rPr>
                        <a:t>sin </a:t>
                      </a:r>
                      <a:r>
                        <a:rPr lang="es-ES" sz="500" b="0" i="0" u="sng" strike="noStrike" dirty="0" err="1">
                          <a:solidFill>
                            <a:srgbClr val="000000"/>
                          </a:solidFill>
                          <a:effectLst/>
                          <a:latin typeface="Calibri" panose="020F0502020204030204" pitchFamily="34" charset="0"/>
                        </a:rPr>
                        <a:t>posibillidad</a:t>
                      </a:r>
                      <a:r>
                        <a:rPr lang="es-ES" sz="500" b="0" i="0" u="sng" strike="noStrike" dirty="0">
                          <a:solidFill>
                            <a:srgbClr val="000000"/>
                          </a:solidFill>
                          <a:effectLst/>
                          <a:latin typeface="Calibri" panose="020F0502020204030204" pitchFamily="34" charset="0"/>
                        </a:rPr>
                        <a:t> de rotación durante los 5 años</a:t>
                      </a:r>
                      <a:r>
                        <a:rPr lang="es-ES" sz="500" b="0" i="0" u="none" strike="noStrike" dirty="0">
                          <a:solidFill>
                            <a:srgbClr val="000000"/>
                          </a:solidFill>
                          <a:effectLst/>
                          <a:latin typeface="Calibri" panose="020F0502020204030204" pitchFamily="34" charset="0"/>
                        </a:rPr>
                        <a:t> de duración del contratos.</a:t>
                      </a:r>
                    </a:p>
                  </a:txBody>
                  <a:tcPr marL="2745" marR="2745" marT="274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5" vMerge="1">
                  <a:txBody>
                    <a:bodyPr/>
                    <a:lstStyle/>
                    <a:p>
                      <a:endParaRPr lang="es-ES"/>
                    </a:p>
                  </a:txBody>
                  <a:tcPr/>
                </a:tc>
                <a:tc hMerge="1" vMerge="1">
                  <a:txBody>
                    <a:bodyPr/>
                    <a:lstStyle/>
                    <a:p>
                      <a:endParaRPr lang="es-ES"/>
                    </a:p>
                  </a:txBody>
                  <a:tcPr/>
                </a:tc>
                <a:tc hMerge="1" vMerge="1">
                  <a:txBody>
                    <a:bodyPr/>
                    <a:lstStyle/>
                    <a:p>
                      <a:endParaRPr lang="es-ES"/>
                    </a:p>
                  </a:txBody>
                  <a:tcPr/>
                </a:tc>
                <a:tc hMerge="1" vMerge="1">
                  <a:txBody>
                    <a:bodyPr/>
                    <a:lstStyle/>
                    <a:p>
                      <a:endParaRPr lang="es-ES"/>
                    </a:p>
                  </a:txBody>
                  <a:tcPr/>
                </a:tc>
                <a:tc hMerge="1" vMerge="1">
                  <a:txBody>
                    <a:bodyPr/>
                    <a:lstStyle/>
                    <a:p>
                      <a:endParaRPr lang="es-ES"/>
                    </a:p>
                  </a:txBody>
                  <a:tcPr/>
                </a:tc>
                <a:extLst>
                  <a:ext uri="{0D108BD9-81ED-4DB2-BD59-A6C34878D82A}">
                    <a16:rowId xmlns:a16="http://schemas.microsoft.com/office/drawing/2014/main" val="1448971964"/>
                  </a:ext>
                </a:extLst>
              </a:tr>
              <a:tr h="96118">
                <a:tc gridSpan="2">
                  <a:txBody>
                    <a:bodyPr/>
                    <a:lstStyle/>
                    <a:p>
                      <a:pPr algn="ctr" fontAlgn="ctr"/>
                      <a:r>
                        <a:rPr lang="es-ES" sz="500" b="1" i="0" u="none" strike="noStrike">
                          <a:solidFill>
                            <a:srgbClr val="000000"/>
                          </a:solidFill>
                          <a:effectLst/>
                          <a:latin typeface="Calibri" panose="020F0502020204030204" pitchFamily="34" charset="0"/>
                        </a:rPr>
                        <a:t>Árbol aislado (AB)</a:t>
                      </a:r>
                    </a:p>
                  </a:txBody>
                  <a:tcPr marL="2745" marR="2745" marT="274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hMerge="1">
                  <a:txBody>
                    <a:bodyPr/>
                    <a:lstStyle/>
                    <a:p>
                      <a:endParaRPr lang="es-ES"/>
                    </a:p>
                  </a:txBody>
                  <a:tcPr/>
                </a:tc>
                <a:tc>
                  <a:txBody>
                    <a:bodyPr/>
                    <a:lstStyle/>
                    <a:p>
                      <a:pPr algn="ctr" fontAlgn="ctr"/>
                      <a:r>
                        <a:rPr lang="es-ES" sz="500" b="0" i="0" u="none" strike="noStrike" dirty="0">
                          <a:solidFill>
                            <a:srgbClr val="000000"/>
                          </a:solidFill>
                          <a:effectLst/>
                          <a:latin typeface="Calibri" panose="020F0502020204030204" pitchFamily="34" charset="0"/>
                        </a:rPr>
                        <a:t>NO</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500" b="0" i="0" u="none" strike="noStrike">
                          <a:solidFill>
                            <a:srgbClr val="000000"/>
                          </a:solidFill>
                          <a:effectLst/>
                          <a:latin typeface="Calibri" panose="020F0502020204030204" pitchFamily="34" charset="0"/>
                        </a:rPr>
                        <a:t>217</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500" b="0" i="0" u="none" strike="noStrike">
                          <a:solidFill>
                            <a:srgbClr val="000000"/>
                          </a:solidFill>
                          <a:effectLst/>
                          <a:latin typeface="Calibri" panose="020F0502020204030204" pitchFamily="34" charset="0"/>
                        </a:rPr>
                        <a:t>1,5</a:t>
                      </a:r>
                    </a:p>
                  </a:txBody>
                  <a:tcPr marL="2745" marR="2745" marT="274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s-ES"/>
                    </a:p>
                  </a:txBody>
                  <a:tcPr/>
                </a:tc>
                <a:tc rowSpan="2" gridSpan="5">
                  <a:txBody>
                    <a:bodyPr/>
                    <a:lstStyle/>
                    <a:p>
                      <a:pPr algn="l" fontAlgn="ctr"/>
                      <a:r>
                        <a:rPr lang="es-ES" sz="500" b="0" i="0" u="none" strike="noStrike" dirty="0">
                          <a:solidFill>
                            <a:srgbClr val="000000"/>
                          </a:solidFill>
                          <a:effectLst/>
                          <a:latin typeface="Calibri" panose="020F0502020204030204" pitchFamily="34" charset="0"/>
                        </a:rPr>
                        <a:t>Las SENP que sean admisibles, tanto para BCAM 8.1 como para P5, </a:t>
                      </a:r>
                      <a:r>
                        <a:rPr lang="es-ES" sz="500" b="1" i="0" u="sng" strike="noStrike" dirty="0">
                          <a:solidFill>
                            <a:srgbClr val="000000"/>
                          </a:solidFill>
                          <a:effectLst/>
                          <a:latin typeface="Calibri" panose="020F0502020204030204" pitchFamily="34" charset="0"/>
                        </a:rPr>
                        <a:t>NO</a:t>
                      </a:r>
                      <a:r>
                        <a:rPr lang="es-ES" sz="500" b="0" i="0" u="none" strike="noStrike" dirty="0">
                          <a:solidFill>
                            <a:srgbClr val="000000"/>
                          </a:solidFill>
                          <a:effectLst/>
                          <a:latin typeface="Calibri" panose="020F0502020204030204" pitchFamily="34" charset="0"/>
                        </a:rPr>
                        <a:t> podrán computar simultáneamente para alcanzar los porcentajes mínimos establecidos en la norma de condicionalidad y la práctica del ecorrégimen citadas.</a:t>
                      </a:r>
                    </a:p>
                  </a:txBody>
                  <a:tcPr marL="2745" marR="2745" marT="274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hMerge="1">
                  <a:txBody>
                    <a:bodyPr/>
                    <a:lstStyle/>
                    <a:p>
                      <a:endParaRPr lang="es-ES"/>
                    </a:p>
                  </a:txBody>
                  <a:tcPr/>
                </a:tc>
                <a:tc rowSpan="2" hMerge="1">
                  <a:txBody>
                    <a:bodyPr/>
                    <a:lstStyle/>
                    <a:p>
                      <a:endParaRPr lang="es-ES"/>
                    </a:p>
                  </a:txBody>
                  <a:tcPr/>
                </a:tc>
                <a:tc rowSpan="2" hMerge="1">
                  <a:txBody>
                    <a:bodyPr/>
                    <a:lstStyle/>
                    <a:p>
                      <a:endParaRPr lang="es-ES"/>
                    </a:p>
                  </a:txBody>
                  <a:tcPr>
                    <a:lnL w="12700" cap="flat" cmpd="sng" algn="ctr">
                      <a:solidFill>
                        <a:srgbClr val="000000"/>
                      </a:solidFill>
                      <a:prstDash val="solid"/>
                      <a:round/>
                      <a:headEnd type="none" w="med" len="med"/>
                      <a:tailEnd type="none" w="med" len="med"/>
                    </a:lnL>
                  </a:tcPr>
                </a:tc>
                <a:tc rowSpan="2" hMerge="1">
                  <a:txBody>
                    <a:bodyPr/>
                    <a:lstStyle/>
                    <a:p>
                      <a:endParaRPr lang="es-ES"/>
                    </a:p>
                  </a:txBody>
                  <a:tcPr/>
                </a:tc>
                <a:extLst>
                  <a:ext uri="{0D108BD9-81ED-4DB2-BD59-A6C34878D82A}">
                    <a16:rowId xmlns:a16="http://schemas.microsoft.com/office/drawing/2014/main" val="3152021154"/>
                  </a:ext>
                </a:extLst>
              </a:tr>
              <a:tr h="96118">
                <a:tc gridSpan="2">
                  <a:txBody>
                    <a:bodyPr/>
                    <a:lstStyle/>
                    <a:p>
                      <a:pPr algn="ctr" fontAlgn="ctr"/>
                      <a:r>
                        <a:rPr lang="es-ES" sz="500" b="1" i="0" u="none" strike="noStrike">
                          <a:solidFill>
                            <a:srgbClr val="000000"/>
                          </a:solidFill>
                          <a:effectLst/>
                          <a:latin typeface="Calibri" panose="020F0502020204030204" pitchFamily="34" charset="0"/>
                        </a:rPr>
                        <a:t>Árboles en hilera </a:t>
                      </a:r>
                      <a:r>
                        <a:rPr lang="es-ES" sz="500" b="0" i="0" u="none" strike="noStrike">
                          <a:solidFill>
                            <a:srgbClr val="000000"/>
                          </a:solidFill>
                          <a:effectLst/>
                          <a:latin typeface="Calibri" panose="020F0502020204030204" pitchFamily="34" charset="0"/>
                        </a:rPr>
                        <a:t>(≤ 10 m anchura)</a:t>
                      </a:r>
                      <a:r>
                        <a:rPr lang="es-ES" sz="500" b="1" i="0" u="none" strike="noStrike">
                          <a:solidFill>
                            <a:srgbClr val="000000"/>
                          </a:solidFill>
                          <a:effectLst/>
                          <a:latin typeface="Calibri" panose="020F0502020204030204" pitchFamily="34" charset="0"/>
                        </a:rPr>
                        <a:t> (AB)</a:t>
                      </a:r>
                    </a:p>
                  </a:txBody>
                  <a:tcPr marL="2745" marR="2745" marT="274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hMerge="1">
                  <a:txBody>
                    <a:bodyPr/>
                    <a:lstStyle/>
                    <a:p>
                      <a:endParaRPr lang="es-ES"/>
                    </a:p>
                  </a:txBody>
                  <a:tcPr/>
                </a:tc>
                <a:tc>
                  <a:txBody>
                    <a:bodyPr/>
                    <a:lstStyle/>
                    <a:p>
                      <a:pPr algn="ctr" fontAlgn="ctr"/>
                      <a:r>
                        <a:rPr lang="es-ES" sz="500" b="0" i="0" u="none" strike="noStrike" dirty="0">
                          <a:solidFill>
                            <a:srgbClr val="000000"/>
                          </a:solidFill>
                          <a:effectLst/>
                          <a:latin typeface="Calibri" panose="020F0502020204030204" pitchFamily="34" charset="0"/>
                        </a:rPr>
                        <a:t>NO</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500" b="0" i="0" u="none" strike="noStrike">
                          <a:solidFill>
                            <a:srgbClr val="000000"/>
                          </a:solidFill>
                          <a:effectLst/>
                          <a:latin typeface="Calibri" panose="020F0502020204030204" pitchFamily="34" charset="0"/>
                        </a:rPr>
                        <a:t>134</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500" b="0" i="0" u="none" strike="noStrike" dirty="0">
                          <a:solidFill>
                            <a:srgbClr val="000000"/>
                          </a:solidFill>
                          <a:effectLst/>
                          <a:latin typeface="Calibri" panose="020F0502020204030204" pitchFamily="34" charset="0"/>
                        </a:rPr>
                        <a:t>2</a:t>
                      </a:r>
                    </a:p>
                  </a:txBody>
                  <a:tcPr marL="2745" marR="2745" marT="274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s-ES"/>
                    </a:p>
                  </a:txBody>
                  <a:tcPr/>
                </a:tc>
                <a:tc gridSpan="5" vMerge="1">
                  <a:txBody>
                    <a:bodyPr/>
                    <a:lstStyle/>
                    <a:p>
                      <a:endParaRPr lang="es-ES"/>
                    </a:p>
                  </a:txBody>
                  <a:tcPr/>
                </a:tc>
                <a:tc hMerge="1" vMerge="1">
                  <a:txBody>
                    <a:bodyPr/>
                    <a:lstStyle/>
                    <a:p>
                      <a:endParaRPr lang="es-ES"/>
                    </a:p>
                  </a:txBody>
                  <a:tcPr/>
                </a:tc>
                <a:tc hMerge="1" vMerge="1">
                  <a:txBody>
                    <a:bodyPr/>
                    <a:lstStyle/>
                    <a:p>
                      <a:endParaRPr lang="es-ES"/>
                    </a:p>
                  </a:txBody>
                  <a:tcPr/>
                </a:tc>
                <a:tc hMerge="1" vMerge="1">
                  <a:txBody>
                    <a:bodyPr/>
                    <a:lstStyle/>
                    <a:p>
                      <a:endParaRPr lang="es-ES"/>
                    </a:p>
                  </a:txBody>
                  <a:tcPr/>
                </a:tc>
                <a:tc hMerge="1" vMerge="1">
                  <a:txBody>
                    <a:bodyPr/>
                    <a:lstStyle/>
                    <a:p>
                      <a:endParaRPr lang="es-ES"/>
                    </a:p>
                  </a:txBody>
                  <a:tcPr/>
                </a:tc>
                <a:extLst>
                  <a:ext uri="{0D108BD9-81ED-4DB2-BD59-A6C34878D82A}">
                    <a16:rowId xmlns:a16="http://schemas.microsoft.com/office/drawing/2014/main" val="2685190717"/>
                  </a:ext>
                </a:extLst>
              </a:tr>
              <a:tr h="96118">
                <a:tc gridSpan="2">
                  <a:txBody>
                    <a:bodyPr/>
                    <a:lstStyle/>
                    <a:p>
                      <a:pPr algn="ctr" fontAlgn="ctr"/>
                      <a:r>
                        <a:rPr lang="es-ES" sz="500" b="1" i="0" u="none" strike="noStrike">
                          <a:solidFill>
                            <a:srgbClr val="000000"/>
                          </a:solidFill>
                          <a:effectLst/>
                          <a:latin typeface="Calibri" panose="020F0502020204030204" pitchFamily="34" charset="0"/>
                        </a:rPr>
                        <a:t>Grupos de árboles (AB)</a:t>
                      </a:r>
                    </a:p>
                  </a:txBody>
                  <a:tcPr marL="2745" marR="2745" marT="274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hMerge="1">
                  <a:txBody>
                    <a:bodyPr/>
                    <a:lstStyle/>
                    <a:p>
                      <a:endParaRPr lang="es-ES"/>
                    </a:p>
                  </a:txBody>
                  <a:tcPr/>
                </a:tc>
                <a:tc>
                  <a:txBody>
                    <a:bodyPr/>
                    <a:lstStyle/>
                    <a:p>
                      <a:pPr algn="ctr" fontAlgn="ctr"/>
                      <a:r>
                        <a:rPr lang="es-ES" sz="500" b="0" i="0" u="none" strike="noStrike">
                          <a:solidFill>
                            <a:srgbClr val="000000"/>
                          </a:solidFill>
                          <a:effectLst/>
                          <a:latin typeface="Calibri" panose="020F0502020204030204" pitchFamily="34" charset="0"/>
                        </a:rPr>
                        <a:t>NO</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500" b="0" i="0" u="none" strike="noStrike" dirty="0">
                          <a:solidFill>
                            <a:srgbClr val="000000"/>
                          </a:solidFill>
                          <a:effectLst/>
                          <a:latin typeface="Calibri" panose="020F0502020204030204" pitchFamily="34" charset="0"/>
                        </a:rPr>
                        <a:t>135</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500" b="0" i="0" u="none" strike="noStrike">
                          <a:solidFill>
                            <a:srgbClr val="000000"/>
                          </a:solidFill>
                          <a:effectLst/>
                          <a:latin typeface="Calibri" panose="020F0502020204030204" pitchFamily="34" charset="0"/>
                        </a:rPr>
                        <a:t>1,5</a:t>
                      </a:r>
                    </a:p>
                  </a:txBody>
                  <a:tcPr marL="2745" marR="2745" marT="274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s-ES"/>
                    </a:p>
                  </a:txBody>
                  <a:tcPr/>
                </a:tc>
                <a:tc rowSpan="3" gridSpan="5">
                  <a:txBody>
                    <a:bodyPr/>
                    <a:lstStyle/>
                    <a:p>
                      <a:pPr algn="l" fontAlgn="ctr"/>
                      <a:r>
                        <a:rPr lang="es-ES" sz="500" b="0" i="0" u="none" strike="noStrike" dirty="0">
                          <a:solidFill>
                            <a:srgbClr val="000000"/>
                          </a:solidFill>
                          <a:effectLst/>
                          <a:latin typeface="Calibri" panose="020F0502020204030204" pitchFamily="34" charset="0"/>
                        </a:rPr>
                        <a:t>Las SENP que sean admisibles, tanto para BCAM 8.1 como para agroecosistemas extensivos de secano, </a:t>
                      </a:r>
                      <a:r>
                        <a:rPr lang="es-ES" sz="500" b="1" i="0" u="sng" strike="noStrike" dirty="0">
                          <a:solidFill>
                            <a:srgbClr val="000000"/>
                          </a:solidFill>
                          <a:effectLst/>
                          <a:latin typeface="Calibri" panose="020F0502020204030204" pitchFamily="34" charset="0"/>
                        </a:rPr>
                        <a:t>NO</a:t>
                      </a:r>
                      <a:r>
                        <a:rPr lang="es-ES" sz="500" b="0" i="0" u="none" strike="noStrike" dirty="0">
                          <a:solidFill>
                            <a:srgbClr val="000000"/>
                          </a:solidFill>
                          <a:effectLst/>
                          <a:latin typeface="Calibri" panose="020F0502020204030204" pitchFamily="34" charset="0"/>
                        </a:rPr>
                        <a:t> podrán computar simultáneamente para alcanzar los porcentajes mínimos establecidos en la norma de condicionalidad y la intervención medioambiental citadas.</a:t>
                      </a:r>
                    </a:p>
                  </a:txBody>
                  <a:tcPr marL="2745" marR="2745" marT="274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3" hMerge="1">
                  <a:txBody>
                    <a:bodyPr/>
                    <a:lstStyle/>
                    <a:p>
                      <a:endParaRPr lang="es-ES"/>
                    </a:p>
                  </a:txBody>
                  <a:tcPr/>
                </a:tc>
                <a:tc rowSpan="3" hMerge="1">
                  <a:txBody>
                    <a:bodyPr/>
                    <a:lstStyle/>
                    <a:p>
                      <a:endParaRPr lang="es-ES"/>
                    </a:p>
                  </a:txBody>
                  <a:tcPr/>
                </a:tc>
                <a:tc rowSpan="3" hMerge="1">
                  <a:txBody>
                    <a:bodyPr/>
                    <a:lstStyle/>
                    <a:p>
                      <a:endParaRPr lang="es-ES"/>
                    </a:p>
                  </a:txBody>
                  <a:tcPr>
                    <a:lnL w="12700" cap="flat" cmpd="sng" algn="ctr">
                      <a:solidFill>
                        <a:srgbClr val="000000"/>
                      </a:solidFill>
                      <a:prstDash val="solid"/>
                      <a:round/>
                      <a:headEnd type="none" w="med" len="med"/>
                      <a:tailEnd type="none" w="med" len="med"/>
                    </a:lnL>
                  </a:tcPr>
                </a:tc>
                <a:tc rowSpan="3" hMerge="1">
                  <a:txBody>
                    <a:bodyPr/>
                    <a:lstStyle/>
                    <a:p>
                      <a:endParaRPr lang="es-ES"/>
                    </a:p>
                  </a:txBody>
                  <a:tcPr/>
                </a:tc>
                <a:extLst>
                  <a:ext uri="{0D108BD9-81ED-4DB2-BD59-A6C34878D82A}">
                    <a16:rowId xmlns:a16="http://schemas.microsoft.com/office/drawing/2014/main" val="1316648000"/>
                  </a:ext>
                </a:extLst>
              </a:tr>
              <a:tr h="96118">
                <a:tc gridSpan="2">
                  <a:txBody>
                    <a:bodyPr/>
                    <a:lstStyle/>
                    <a:p>
                      <a:pPr algn="ctr" fontAlgn="ctr"/>
                      <a:r>
                        <a:rPr lang="es-ES" sz="500" b="1" i="0" u="none" strike="noStrike">
                          <a:solidFill>
                            <a:srgbClr val="000000"/>
                          </a:solidFill>
                          <a:effectLst/>
                          <a:latin typeface="Calibri" panose="020F0502020204030204" pitchFamily="34" charset="0"/>
                        </a:rPr>
                        <a:t>Lindes de campo</a:t>
                      </a:r>
                      <a:r>
                        <a:rPr lang="es-ES" sz="500" b="0" i="0" u="none" strike="noStrike">
                          <a:solidFill>
                            <a:srgbClr val="000000"/>
                          </a:solidFill>
                          <a:effectLst/>
                          <a:latin typeface="Calibri" panose="020F0502020204030204" pitchFamily="34" charset="0"/>
                        </a:rPr>
                        <a:t> (≤ 10 m anchura)</a:t>
                      </a:r>
                      <a:r>
                        <a:rPr lang="es-ES" sz="500" b="1" i="0" u="none" strike="noStrike">
                          <a:solidFill>
                            <a:srgbClr val="000000"/>
                          </a:solidFill>
                          <a:effectLst/>
                          <a:latin typeface="Calibri" panose="020F0502020204030204" pitchFamily="34" charset="0"/>
                        </a:rPr>
                        <a:t> (LD)</a:t>
                      </a:r>
                    </a:p>
                  </a:txBody>
                  <a:tcPr marL="2745" marR="2745" marT="274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hMerge="1">
                  <a:txBody>
                    <a:bodyPr/>
                    <a:lstStyle/>
                    <a:p>
                      <a:endParaRPr lang="es-ES"/>
                    </a:p>
                  </a:txBody>
                  <a:tcPr/>
                </a:tc>
                <a:tc>
                  <a:txBody>
                    <a:bodyPr/>
                    <a:lstStyle/>
                    <a:p>
                      <a:pPr algn="ctr" fontAlgn="ctr"/>
                      <a:r>
                        <a:rPr lang="es-ES" sz="500" b="0" i="0" u="none" strike="noStrike">
                          <a:solidFill>
                            <a:srgbClr val="000000"/>
                          </a:solidFill>
                          <a:effectLst/>
                          <a:latin typeface="Calibri" panose="020F0502020204030204" pitchFamily="34" charset="0"/>
                        </a:rPr>
                        <a:t>SI</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500" b="0" i="0" u="none" strike="noStrike">
                          <a:solidFill>
                            <a:srgbClr val="000000"/>
                          </a:solidFill>
                          <a:effectLst/>
                          <a:latin typeface="Calibri" panose="020F0502020204030204" pitchFamily="34" charset="0"/>
                        </a:rPr>
                        <a:t>136</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500" b="0" i="0" u="none" strike="noStrike" dirty="0">
                          <a:solidFill>
                            <a:srgbClr val="000000"/>
                          </a:solidFill>
                          <a:effectLst/>
                          <a:latin typeface="Calibri" panose="020F0502020204030204" pitchFamily="34" charset="0"/>
                        </a:rPr>
                        <a:t>1,5</a:t>
                      </a:r>
                    </a:p>
                  </a:txBody>
                  <a:tcPr marL="2745" marR="2745" marT="274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s-ES"/>
                    </a:p>
                  </a:txBody>
                  <a:tcPr/>
                </a:tc>
                <a:tc gridSpan="5" vMerge="1">
                  <a:txBody>
                    <a:bodyPr/>
                    <a:lstStyle/>
                    <a:p>
                      <a:endParaRPr lang="es-ES"/>
                    </a:p>
                  </a:txBody>
                  <a:tcPr/>
                </a:tc>
                <a:tc hMerge="1" vMerge="1">
                  <a:txBody>
                    <a:bodyPr/>
                    <a:lstStyle/>
                    <a:p>
                      <a:endParaRPr lang="es-ES"/>
                    </a:p>
                  </a:txBody>
                  <a:tcPr/>
                </a:tc>
                <a:tc hMerge="1" vMerge="1">
                  <a:txBody>
                    <a:bodyPr/>
                    <a:lstStyle/>
                    <a:p>
                      <a:endParaRPr lang="es-ES"/>
                    </a:p>
                  </a:txBody>
                  <a:tcPr/>
                </a:tc>
                <a:tc hMerge="1" vMerge="1">
                  <a:txBody>
                    <a:bodyPr/>
                    <a:lstStyle/>
                    <a:p>
                      <a:endParaRPr lang="es-ES"/>
                    </a:p>
                  </a:txBody>
                  <a:tcPr/>
                </a:tc>
                <a:tc hMerge="1" vMerge="1">
                  <a:txBody>
                    <a:bodyPr/>
                    <a:lstStyle/>
                    <a:p>
                      <a:endParaRPr lang="es-ES"/>
                    </a:p>
                  </a:txBody>
                  <a:tcPr/>
                </a:tc>
                <a:extLst>
                  <a:ext uri="{0D108BD9-81ED-4DB2-BD59-A6C34878D82A}">
                    <a16:rowId xmlns:a16="http://schemas.microsoft.com/office/drawing/2014/main" val="1539186238"/>
                  </a:ext>
                </a:extLst>
              </a:tr>
              <a:tr h="271644">
                <a:tc gridSpan="2">
                  <a:txBody>
                    <a:bodyPr/>
                    <a:lstStyle/>
                    <a:p>
                      <a:pPr algn="ctr" fontAlgn="ctr"/>
                      <a:r>
                        <a:rPr lang="es-ES" sz="500" b="1" i="0" u="none" strike="noStrike">
                          <a:solidFill>
                            <a:srgbClr val="000000"/>
                          </a:solidFill>
                          <a:effectLst/>
                          <a:latin typeface="Calibri" panose="020F0502020204030204" pitchFamily="34" charset="0"/>
                        </a:rPr>
                        <a:t>Charcas, lagunas, estanques y abrevaderos naturales                 </a:t>
                      </a:r>
                      <a:r>
                        <a:rPr lang="es-ES" sz="500" b="0" i="0" u="none" strike="noStrike">
                          <a:solidFill>
                            <a:srgbClr val="000000"/>
                          </a:solidFill>
                          <a:effectLst/>
                          <a:latin typeface="Calibri" panose="020F0502020204030204" pitchFamily="34" charset="0"/>
                        </a:rPr>
                        <a:t>(≤ 0,10 ha)</a:t>
                      </a:r>
                      <a:r>
                        <a:rPr lang="es-ES" sz="500" b="1" i="0" u="none" strike="noStrike">
                          <a:solidFill>
                            <a:srgbClr val="000000"/>
                          </a:solidFill>
                          <a:effectLst/>
                          <a:latin typeface="Calibri" panose="020F0502020204030204" pitchFamily="34" charset="0"/>
                        </a:rPr>
                        <a:t> (CH)</a:t>
                      </a:r>
                    </a:p>
                  </a:txBody>
                  <a:tcPr marL="2745" marR="2745" marT="274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hMerge="1">
                  <a:txBody>
                    <a:bodyPr/>
                    <a:lstStyle/>
                    <a:p>
                      <a:endParaRPr lang="es-ES"/>
                    </a:p>
                  </a:txBody>
                  <a:tcPr/>
                </a:tc>
                <a:tc>
                  <a:txBody>
                    <a:bodyPr/>
                    <a:lstStyle/>
                    <a:p>
                      <a:pPr algn="ctr" fontAlgn="ctr"/>
                      <a:r>
                        <a:rPr lang="es-ES" sz="500" b="0" i="0" u="none" strike="noStrike">
                          <a:solidFill>
                            <a:srgbClr val="000000"/>
                          </a:solidFill>
                          <a:effectLst/>
                          <a:latin typeface="Calibri" panose="020F0502020204030204" pitchFamily="34" charset="0"/>
                        </a:rPr>
                        <a:t>NO</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500" b="0" i="0" u="none" strike="noStrike">
                          <a:solidFill>
                            <a:srgbClr val="000000"/>
                          </a:solidFill>
                          <a:effectLst/>
                          <a:latin typeface="Calibri" panose="020F0502020204030204" pitchFamily="34" charset="0"/>
                        </a:rPr>
                        <a:t>137</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500" b="0" i="0" u="none" strike="noStrike" dirty="0">
                          <a:solidFill>
                            <a:srgbClr val="000000"/>
                          </a:solidFill>
                          <a:effectLst/>
                          <a:latin typeface="Calibri" panose="020F0502020204030204" pitchFamily="34" charset="0"/>
                        </a:rPr>
                        <a:t>1,5</a:t>
                      </a:r>
                    </a:p>
                  </a:txBody>
                  <a:tcPr marL="2745" marR="2745" marT="274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s-ES"/>
                    </a:p>
                  </a:txBody>
                  <a:tcPr/>
                </a:tc>
                <a:tc gridSpan="5" vMerge="1">
                  <a:txBody>
                    <a:bodyPr/>
                    <a:lstStyle/>
                    <a:p>
                      <a:endParaRPr lang="es-ES"/>
                    </a:p>
                  </a:txBody>
                  <a:tcPr/>
                </a:tc>
                <a:tc hMerge="1" vMerge="1">
                  <a:txBody>
                    <a:bodyPr/>
                    <a:lstStyle/>
                    <a:p>
                      <a:endParaRPr lang="es-ES"/>
                    </a:p>
                  </a:txBody>
                  <a:tcPr/>
                </a:tc>
                <a:tc hMerge="1" vMerge="1">
                  <a:txBody>
                    <a:bodyPr/>
                    <a:lstStyle/>
                    <a:p>
                      <a:endParaRPr lang="es-ES"/>
                    </a:p>
                  </a:txBody>
                  <a:tcPr/>
                </a:tc>
                <a:tc hMerge="1" vMerge="1">
                  <a:txBody>
                    <a:bodyPr/>
                    <a:lstStyle/>
                    <a:p>
                      <a:endParaRPr lang="es-ES"/>
                    </a:p>
                  </a:txBody>
                  <a:tcPr/>
                </a:tc>
                <a:tc hMerge="1" vMerge="1">
                  <a:txBody>
                    <a:bodyPr/>
                    <a:lstStyle/>
                    <a:p>
                      <a:endParaRPr lang="es-ES"/>
                    </a:p>
                  </a:txBody>
                  <a:tcPr/>
                </a:tc>
                <a:extLst>
                  <a:ext uri="{0D108BD9-81ED-4DB2-BD59-A6C34878D82A}">
                    <a16:rowId xmlns:a16="http://schemas.microsoft.com/office/drawing/2014/main" val="3616771001"/>
                  </a:ext>
                </a:extLst>
              </a:tr>
              <a:tr h="188895">
                <a:tc gridSpan="2">
                  <a:txBody>
                    <a:bodyPr/>
                    <a:lstStyle/>
                    <a:p>
                      <a:pPr algn="ctr" fontAlgn="ctr"/>
                      <a:r>
                        <a:rPr lang="es-ES" sz="500" b="1" i="0" u="none" strike="noStrike" dirty="0">
                          <a:solidFill>
                            <a:srgbClr val="000000"/>
                          </a:solidFill>
                          <a:effectLst/>
                          <a:latin typeface="Calibri" panose="020F0502020204030204" pitchFamily="34" charset="0"/>
                        </a:rPr>
                        <a:t>Islas o enclaves de vegetación o roca y majanos                                   </a:t>
                      </a:r>
                      <a:r>
                        <a:rPr lang="es-ES" sz="500" b="0" i="0" u="none" strike="noStrike" dirty="0">
                          <a:solidFill>
                            <a:srgbClr val="000000"/>
                          </a:solidFill>
                          <a:effectLst/>
                          <a:latin typeface="Calibri" panose="020F0502020204030204" pitchFamily="34" charset="0"/>
                        </a:rPr>
                        <a:t>  (≤ 010 ha)</a:t>
                      </a:r>
                      <a:r>
                        <a:rPr lang="es-ES" sz="500" b="1" i="0" u="none" strike="noStrike" dirty="0">
                          <a:solidFill>
                            <a:srgbClr val="000000"/>
                          </a:solidFill>
                          <a:effectLst/>
                          <a:latin typeface="Calibri" panose="020F0502020204030204" pitchFamily="34" charset="0"/>
                        </a:rPr>
                        <a:t> (IS)</a:t>
                      </a:r>
                    </a:p>
                  </a:txBody>
                  <a:tcPr marL="2745" marR="2745" marT="274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hMerge="1">
                  <a:txBody>
                    <a:bodyPr/>
                    <a:lstStyle/>
                    <a:p>
                      <a:endParaRPr lang="es-ES"/>
                    </a:p>
                  </a:txBody>
                  <a:tcPr/>
                </a:tc>
                <a:tc>
                  <a:txBody>
                    <a:bodyPr/>
                    <a:lstStyle/>
                    <a:p>
                      <a:pPr algn="ctr" fontAlgn="ctr"/>
                      <a:r>
                        <a:rPr lang="es-ES" sz="500" b="0" i="0" u="none" strike="noStrike" dirty="0">
                          <a:solidFill>
                            <a:srgbClr val="000000"/>
                          </a:solidFill>
                          <a:effectLst/>
                          <a:latin typeface="Calibri" panose="020F0502020204030204" pitchFamily="34" charset="0"/>
                        </a:rPr>
                        <a:t>SI</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500" b="0" i="0" u="none" strike="noStrike" dirty="0">
                          <a:solidFill>
                            <a:srgbClr val="000000"/>
                          </a:solidFill>
                          <a:effectLst/>
                          <a:latin typeface="Calibri" panose="020F0502020204030204" pitchFamily="34" charset="0"/>
                        </a:rPr>
                        <a:t>138</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500" b="0" i="0" u="none" strike="noStrike" dirty="0">
                          <a:solidFill>
                            <a:srgbClr val="000000"/>
                          </a:solidFill>
                          <a:effectLst/>
                          <a:latin typeface="Calibri" panose="020F0502020204030204" pitchFamily="34" charset="0"/>
                        </a:rPr>
                        <a:t>1</a:t>
                      </a:r>
                    </a:p>
                  </a:txBody>
                  <a:tcPr marL="2745" marR="2745" marT="274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ES" sz="500" b="0" i="0" u="none" strike="noStrike" dirty="0">
                          <a:solidFill>
                            <a:srgbClr val="000000"/>
                          </a:solidFill>
                          <a:effectLst/>
                          <a:latin typeface="Calibri" panose="020F0502020204030204" pitchFamily="34" charset="0"/>
                        </a:rPr>
                        <a:t> </a:t>
                      </a:r>
                    </a:p>
                  </a:txBody>
                  <a:tcPr marL="2745" marR="2745" marT="274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rowSpan="3" gridSpan="5">
                  <a:txBody>
                    <a:bodyPr/>
                    <a:lstStyle/>
                    <a:p>
                      <a:pPr algn="l" fontAlgn="ctr"/>
                      <a:r>
                        <a:rPr lang="es-ES" sz="500" b="0" i="0" u="none" strike="noStrike" dirty="0">
                          <a:solidFill>
                            <a:srgbClr val="000000"/>
                          </a:solidFill>
                          <a:effectLst/>
                          <a:latin typeface="Calibri" panose="020F0502020204030204" pitchFamily="34" charset="0"/>
                        </a:rPr>
                        <a:t>Las SENP que sean admisibles, tanto para P5 como para agroecosistemas extensivos de secano, </a:t>
                      </a:r>
                      <a:r>
                        <a:rPr lang="es-ES" sz="500" b="1" i="0" u="sng" strike="noStrike" dirty="0">
                          <a:solidFill>
                            <a:srgbClr val="000000"/>
                          </a:solidFill>
                          <a:effectLst/>
                          <a:latin typeface="Calibri" panose="020F0502020204030204" pitchFamily="34" charset="0"/>
                        </a:rPr>
                        <a:t>SÍ</a:t>
                      </a:r>
                      <a:r>
                        <a:rPr lang="es-ES" sz="500" b="0" i="0" u="none" strike="noStrike" dirty="0">
                          <a:solidFill>
                            <a:srgbClr val="000000"/>
                          </a:solidFill>
                          <a:effectLst/>
                          <a:latin typeface="Calibri" panose="020F0502020204030204" pitchFamily="34" charset="0"/>
                        </a:rPr>
                        <a:t> podrán computar simultáneamente para alcanzar los porcentajes mínimos establecidos en la práctica del ecorrégimen y la intervención  medioambiental citadas.</a:t>
                      </a:r>
                    </a:p>
                  </a:txBody>
                  <a:tcPr marL="2745" marR="2745" marT="274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3" hMerge="1">
                  <a:txBody>
                    <a:bodyPr/>
                    <a:lstStyle/>
                    <a:p>
                      <a:endParaRPr lang="es-ES"/>
                    </a:p>
                  </a:txBody>
                  <a:tcPr/>
                </a:tc>
                <a:tc rowSpan="3" hMerge="1">
                  <a:txBody>
                    <a:bodyPr/>
                    <a:lstStyle/>
                    <a:p>
                      <a:endParaRPr lang="es-ES"/>
                    </a:p>
                  </a:txBody>
                  <a:tcPr/>
                </a:tc>
                <a:tc rowSpan="3" hMerge="1">
                  <a:txBody>
                    <a:bodyPr/>
                    <a:lstStyle/>
                    <a:p>
                      <a:endParaRPr lang="es-ES"/>
                    </a:p>
                  </a:txBody>
                  <a:tcPr>
                    <a:lnL w="12700" cap="flat" cmpd="sng" algn="ctr">
                      <a:solidFill>
                        <a:srgbClr val="000000"/>
                      </a:solidFill>
                      <a:prstDash val="solid"/>
                      <a:round/>
                      <a:headEnd type="none" w="med" len="med"/>
                      <a:tailEnd type="none" w="med" len="med"/>
                    </a:lnL>
                  </a:tcPr>
                </a:tc>
                <a:tc rowSpan="3" hMerge="1">
                  <a:txBody>
                    <a:bodyPr/>
                    <a:lstStyle/>
                    <a:p>
                      <a:endParaRPr lang="es-ES"/>
                    </a:p>
                  </a:txBody>
                  <a:tcPr/>
                </a:tc>
                <a:extLst>
                  <a:ext uri="{0D108BD9-81ED-4DB2-BD59-A6C34878D82A}">
                    <a16:rowId xmlns:a16="http://schemas.microsoft.com/office/drawing/2014/main" val="4228777259"/>
                  </a:ext>
                </a:extLst>
              </a:tr>
              <a:tr h="96118">
                <a:tc gridSpan="2">
                  <a:txBody>
                    <a:bodyPr/>
                    <a:lstStyle/>
                    <a:p>
                      <a:pPr algn="ctr" fontAlgn="ctr"/>
                      <a:r>
                        <a:rPr lang="es-ES" sz="500" b="1" i="0" u="none" strike="noStrike">
                          <a:solidFill>
                            <a:srgbClr val="000000"/>
                          </a:solidFill>
                          <a:effectLst/>
                          <a:latin typeface="Calibri" panose="020F0502020204030204" pitchFamily="34" charset="0"/>
                        </a:rPr>
                        <a:t>Muros de piedra (MU)</a:t>
                      </a:r>
                    </a:p>
                  </a:txBody>
                  <a:tcPr marL="2745" marR="2745" marT="274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hMerge="1">
                  <a:txBody>
                    <a:bodyPr/>
                    <a:lstStyle/>
                    <a:p>
                      <a:endParaRPr lang="es-ES"/>
                    </a:p>
                  </a:txBody>
                  <a:tcPr/>
                </a:tc>
                <a:tc>
                  <a:txBody>
                    <a:bodyPr/>
                    <a:lstStyle/>
                    <a:p>
                      <a:pPr algn="ctr" fontAlgn="ctr"/>
                      <a:r>
                        <a:rPr lang="es-ES" sz="500" b="0" i="0" u="none" strike="noStrike">
                          <a:solidFill>
                            <a:srgbClr val="000000"/>
                          </a:solidFill>
                          <a:effectLst/>
                          <a:latin typeface="Calibri" panose="020F0502020204030204" pitchFamily="34" charset="0"/>
                        </a:rPr>
                        <a:t>NO</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500" b="0" i="0" u="none" strike="noStrike">
                          <a:solidFill>
                            <a:srgbClr val="000000"/>
                          </a:solidFill>
                          <a:effectLst/>
                          <a:latin typeface="Calibri" panose="020F0502020204030204" pitchFamily="34" charset="0"/>
                        </a:rPr>
                        <a:t>222</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500" b="0" i="0" u="none" strike="noStrike" dirty="0">
                          <a:solidFill>
                            <a:srgbClr val="000000"/>
                          </a:solidFill>
                          <a:effectLst/>
                          <a:latin typeface="Calibri" panose="020F0502020204030204" pitchFamily="34" charset="0"/>
                        </a:rPr>
                        <a:t>1</a:t>
                      </a:r>
                    </a:p>
                  </a:txBody>
                  <a:tcPr marL="2745" marR="2745" marT="274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ES" sz="500" b="0" i="0" u="none" strike="noStrike" dirty="0">
                          <a:solidFill>
                            <a:srgbClr val="000000"/>
                          </a:solidFill>
                          <a:effectLst/>
                          <a:latin typeface="Calibri" panose="020F0502020204030204" pitchFamily="34" charset="0"/>
                        </a:rPr>
                        <a:t> </a:t>
                      </a:r>
                    </a:p>
                  </a:txBody>
                  <a:tcPr marL="2745" marR="2745" marT="274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5" vMerge="1">
                  <a:txBody>
                    <a:bodyPr/>
                    <a:lstStyle/>
                    <a:p>
                      <a:endParaRPr lang="es-ES"/>
                    </a:p>
                  </a:txBody>
                  <a:tcPr/>
                </a:tc>
                <a:tc hMerge="1" vMerge="1">
                  <a:txBody>
                    <a:bodyPr/>
                    <a:lstStyle/>
                    <a:p>
                      <a:endParaRPr lang="es-ES"/>
                    </a:p>
                  </a:txBody>
                  <a:tcPr/>
                </a:tc>
                <a:tc hMerge="1" vMerge="1">
                  <a:txBody>
                    <a:bodyPr/>
                    <a:lstStyle/>
                    <a:p>
                      <a:endParaRPr lang="es-ES"/>
                    </a:p>
                  </a:txBody>
                  <a:tcPr/>
                </a:tc>
                <a:tc hMerge="1" vMerge="1">
                  <a:txBody>
                    <a:bodyPr/>
                    <a:lstStyle/>
                    <a:p>
                      <a:endParaRPr lang="es-ES"/>
                    </a:p>
                  </a:txBody>
                  <a:tcPr/>
                </a:tc>
                <a:tc hMerge="1" vMerge="1">
                  <a:txBody>
                    <a:bodyPr/>
                    <a:lstStyle/>
                    <a:p>
                      <a:endParaRPr lang="es-ES"/>
                    </a:p>
                  </a:txBody>
                  <a:tcPr/>
                </a:tc>
                <a:extLst>
                  <a:ext uri="{0D108BD9-81ED-4DB2-BD59-A6C34878D82A}">
                    <a16:rowId xmlns:a16="http://schemas.microsoft.com/office/drawing/2014/main" val="1344438174"/>
                  </a:ext>
                </a:extLst>
              </a:tr>
              <a:tr h="188895">
                <a:tc gridSpan="2">
                  <a:txBody>
                    <a:bodyPr/>
                    <a:lstStyle/>
                    <a:p>
                      <a:pPr algn="ctr" fontAlgn="ctr"/>
                      <a:r>
                        <a:rPr lang="es-ES" sz="500" b="1" i="0" u="none" strike="noStrike">
                          <a:solidFill>
                            <a:srgbClr val="000000"/>
                          </a:solidFill>
                          <a:effectLst/>
                          <a:latin typeface="Calibri" panose="020F0502020204030204" pitchFamily="34" charset="0"/>
                        </a:rPr>
                        <a:t>Pequeñas construcciones de arquitectura tradicional (CO)</a:t>
                      </a:r>
                    </a:p>
                  </a:txBody>
                  <a:tcPr marL="2745" marR="2745" marT="274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4"/>
                    </a:solidFill>
                  </a:tcPr>
                </a:tc>
                <a:tc hMerge="1">
                  <a:txBody>
                    <a:bodyPr/>
                    <a:lstStyle/>
                    <a:p>
                      <a:endParaRPr lang="es-ES"/>
                    </a:p>
                  </a:txBody>
                  <a:tcPr/>
                </a:tc>
                <a:tc>
                  <a:txBody>
                    <a:bodyPr/>
                    <a:lstStyle/>
                    <a:p>
                      <a:pPr algn="ctr" fontAlgn="ctr"/>
                      <a:r>
                        <a:rPr lang="es-ES" sz="500" b="0" i="0" u="none" strike="noStrike">
                          <a:solidFill>
                            <a:srgbClr val="000000"/>
                          </a:solidFill>
                          <a:effectLst/>
                          <a:latin typeface="Calibri" panose="020F0502020204030204" pitchFamily="34" charset="0"/>
                        </a:rPr>
                        <a:t>NO</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s-ES" sz="500" b="0" i="0" u="none" strike="noStrike">
                          <a:solidFill>
                            <a:srgbClr val="000000"/>
                          </a:solidFill>
                          <a:effectLst/>
                          <a:latin typeface="Calibri" panose="020F0502020204030204" pitchFamily="34" charset="0"/>
                        </a:rPr>
                        <a:t>215</a:t>
                      </a:r>
                    </a:p>
                  </a:txBody>
                  <a:tcPr marL="2745" marR="2745" marT="27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s-ES" sz="500" b="0" i="0" u="none" strike="noStrike" dirty="0">
                          <a:solidFill>
                            <a:srgbClr val="000000"/>
                          </a:solidFill>
                          <a:effectLst/>
                          <a:latin typeface="Calibri" panose="020F0502020204030204" pitchFamily="34" charset="0"/>
                        </a:rPr>
                        <a:t>1</a:t>
                      </a:r>
                    </a:p>
                  </a:txBody>
                  <a:tcPr marL="2745" marR="2745" marT="274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es-ES" sz="500" b="0" i="0" u="none" strike="noStrike" dirty="0">
                          <a:solidFill>
                            <a:srgbClr val="000000"/>
                          </a:solidFill>
                          <a:effectLst/>
                          <a:latin typeface="Calibri" panose="020F0502020204030204" pitchFamily="34" charset="0"/>
                        </a:rPr>
                        <a:t> </a:t>
                      </a:r>
                    </a:p>
                  </a:txBody>
                  <a:tcPr marL="2745" marR="2745" marT="274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5" vMerge="1">
                  <a:txBody>
                    <a:bodyPr/>
                    <a:lstStyle/>
                    <a:p>
                      <a:endParaRPr lang="es-ES"/>
                    </a:p>
                  </a:txBody>
                  <a:tcPr/>
                </a:tc>
                <a:tc hMerge="1" vMerge="1">
                  <a:txBody>
                    <a:bodyPr/>
                    <a:lstStyle/>
                    <a:p>
                      <a:endParaRPr lang="es-ES"/>
                    </a:p>
                  </a:txBody>
                  <a:tcPr/>
                </a:tc>
                <a:tc hMerge="1" vMerge="1">
                  <a:txBody>
                    <a:bodyPr/>
                    <a:lstStyle/>
                    <a:p>
                      <a:endParaRPr lang="es-ES"/>
                    </a:p>
                  </a:txBody>
                  <a:tcPr/>
                </a:tc>
                <a:tc hMerge="1" vMerge="1">
                  <a:txBody>
                    <a:bodyPr/>
                    <a:lstStyle/>
                    <a:p>
                      <a:endParaRPr lang="es-ES"/>
                    </a:p>
                  </a:txBody>
                  <a:tcPr/>
                </a:tc>
                <a:tc hMerge="1" vMerge="1">
                  <a:txBody>
                    <a:bodyPr/>
                    <a:lstStyle/>
                    <a:p>
                      <a:endParaRPr lang="es-ES"/>
                    </a:p>
                  </a:txBody>
                  <a:tcPr/>
                </a:tc>
                <a:extLst>
                  <a:ext uri="{0D108BD9-81ED-4DB2-BD59-A6C34878D82A}">
                    <a16:rowId xmlns:a16="http://schemas.microsoft.com/office/drawing/2014/main" val="309384307"/>
                  </a:ext>
                </a:extLst>
              </a:tr>
            </a:tbl>
          </a:graphicData>
        </a:graphic>
      </p:graphicFrame>
      <p:sp>
        <p:nvSpPr>
          <p:cNvPr id="2" name="Explosión: 8 puntos 1">
            <a:extLst>
              <a:ext uri="{FF2B5EF4-FFF2-40B4-BE49-F238E27FC236}">
                <a16:creationId xmlns:a16="http://schemas.microsoft.com/office/drawing/2014/main" id="{69CDBC77-3A10-184E-E72C-112218EEE675}"/>
              </a:ext>
            </a:extLst>
          </p:cNvPr>
          <p:cNvSpPr/>
          <p:nvPr/>
        </p:nvSpPr>
        <p:spPr>
          <a:xfrm>
            <a:off x="251520" y="97667"/>
            <a:ext cx="360040" cy="360040"/>
          </a:xfrm>
          <a:prstGeom prst="irregularSeal1">
            <a:avLst/>
          </a:prstGeom>
          <a:solidFill>
            <a:srgbClr val="FFFF0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Tree>
    <p:extLst>
      <p:ext uri="{BB962C8B-B14F-4D97-AF65-F5344CB8AC3E}">
        <p14:creationId xmlns:p14="http://schemas.microsoft.com/office/powerpoint/2010/main" val="240894881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6146" name="Picture 2"/>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t="3823" r="78000"/>
          <a:stretch/>
        </p:blipFill>
        <p:spPr bwMode="auto">
          <a:xfrm>
            <a:off x="457200" y="1340767"/>
            <a:ext cx="1810544" cy="434934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3 Imagen">
            <a:extLst>
              <a:ext uri="{FF2B5EF4-FFF2-40B4-BE49-F238E27FC236}">
                <a16:creationId xmlns:a16="http://schemas.microsoft.com/office/drawing/2014/main" id="{065D9B9F-A012-16F2-8D2E-467092BF38FD}"/>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510542" y="5949280"/>
            <a:ext cx="1572892" cy="496636"/>
          </a:xfrm>
          <a:prstGeom prst="rect">
            <a:avLst/>
          </a:prstGeom>
        </p:spPr>
      </p:pic>
      <p:grpSp>
        <p:nvGrpSpPr>
          <p:cNvPr id="5" name="2 Grupo">
            <a:extLst>
              <a:ext uri="{FF2B5EF4-FFF2-40B4-BE49-F238E27FC236}">
                <a16:creationId xmlns:a16="http://schemas.microsoft.com/office/drawing/2014/main" id="{2DB22046-8C5D-F95F-6C63-F51B6EE26A3C}"/>
              </a:ext>
            </a:extLst>
          </p:cNvPr>
          <p:cNvGrpSpPr>
            <a:grpSpLocks/>
          </p:cNvGrpSpPr>
          <p:nvPr/>
        </p:nvGrpSpPr>
        <p:grpSpPr bwMode="auto">
          <a:xfrm>
            <a:off x="1258888" y="188913"/>
            <a:ext cx="4033192" cy="777875"/>
            <a:chOff x="0" y="0"/>
            <a:chExt cx="7467600" cy="777644"/>
          </a:xfrm>
        </p:grpSpPr>
        <p:sp>
          <p:nvSpPr>
            <p:cNvPr id="6" name="4 Rectángulo redondeado">
              <a:extLst>
                <a:ext uri="{FF2B5EF4-FFF2-40B4-BE49-F238E27FC236}">
                  <a16:creationId xmlns:a16="http://schemas.microsoft.com/office/drawing/2014/main" id="{1FA64661-9F02-261F-B7D2-D09ACE11984A}"/>
                </a:ext>
              </a:extLst>
            </p:cNvPr>
            <p:cNvSpPr/>
            <p:nvPr/>
          </p:nvSpPr>
          <p:spPr>
            <a:xfrm>
              <a:off x="0" y="0"/>
              <a:ext cx="7467600" cy="777644"/>
            </a:xfrm>
            <a:prstGeom prst="roundRect">
              <a:avLst/>
            </a:prstGeom>
            <a:solidFill>
              <a:srgbClr val="BED6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7" name="5 Rectángulo">
              <a:extLst>
                <a:ext uri="{FF2B5EF4-FFF2-40B4-BE49-F238E27FC236}">
                  <a16:creationId xmlns:a16="http://schemas.microsoft.com/office/drawing/2014/main" id="{0FE6F405-4931-2C7D-3018-C279836AE286}"/>
                </a:ext>
              </a:extLst>
            </p:cNvPr>
            <p:cNvSpPr/>
            <p:nvPr/>
          </p:nvSpPr>
          <p:spPr>
            <a:xfrm>
              <a:off x="38100" y="38089"/>
              <a:ext cx="7391400" cy="701467"/>
            </a:xfrm>
            <a:prstGeom prst="rect">
              <a:avLst/>
            </a:prstGeom>
          </p:spPr>
          <p:style>
            <a:lnRef idx="0">
              <a:scrgbClr r="0" g="0" b="0"/>
            </a:lnRef>
            <a:fillRef idx="0">
              <a:scrgbClr r="0" g="0" b="0"/>
            </a:fillRef>
            <a:effectRef idx="0">
              <a:scrgbClr r="0" g="0" b="0"/>
            </a:effectRef>
            <a:fontRef idx="minor">
              <a:schemeClr val="lt1"/>
            </a:fontRef>
          </p:style>
          <p:txBody>
            <a:bodyPr tIns="91440" bIns="91440" spcCol="1270" anchor="ctr"/>
            <a:lstStyle/>
            <a:p>
              <a:pPr defTabSz="1066800">
                <a:lnSpc>
                  <a:spcPct val="90000"/>
                </a:lnSpc>
                <a:spcAft>
                  <a:spcPct val="35000"/>
                </a:spcAft>
                <a:defRPr/>
              </a:pPr>
              <a:endParaRPr lang="es-ES" sz="2000" b="1" dirty="0">
                <a:solidFill>
                  <a:srgbClr val="FF0000"/>
                </a:solidFill>
              </a:endParaRPr>
            </a:p>
          </p:txBody>
        </p:sp>
      </p:grpSp>
      <p:sp>
        <p:nvSpPr>
          <p:cNvPr id="8" name="2 Rectángulo">
            <a:extLst>
              <a:ext uri="{FF2B5EF4-FFF2-40B4-BE49-F238E27FC236}">
                <a16:creationId xmlns:a16="http://schemas.microsoft.com/office/drawing/2014/main" id="{B7D0DAAF-C781-8202-B092-CFD05FBCF3C8}"/>
              </a:ext>
            </a:extLst>
          </p:cNvPr>
          <p:cNvSpPr>
            <a:spLocks noChangeArrowheads="1"/>
          </p:cNvSpPr>
          <p:nvPr/>
        </p:nvSpPr>
        <p:spPr bwMode="auto">
          <a:xfrm>
            <a:off x="1547813" y="347663"/>
            <a:ext cx="352532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D6EF2C"/>
              </a:buClr>
              <a:buChar char="&gt;"/>
              <a:defRPr sz="1400">
                <a:solidFill>
                  <a:srgbClr val="575757"/>
                </a:solidFill>
                <a:latin typeface="Arial" charset="0"/>
                <a:ea typeface="ＭＳ Ｐゴシック" pitchFamily="34" charset="-128"/>
              </a:defRPr>
            </a:lvl1pPr>
            <a:lvl2pPr marL="742950" indent="-285750" eaLnBrk="0" hangingPunct="0">
              <a:spcBef>
                <a:spcPct val="20000"/>
              </a:spcBef>
              <a:buChar char="–"/>
              <a:defRPr sz="1400">
                <a:solidFill>
                  <a:schemeClr val="tx1"/>
                </a:solidFill>
                <a:latin typeface="Arial" charset="0"/>
                <a:ea typeface="ＭＳ Ｐゴシック" pitchFamily="34" charset="-128"/>
              </a:defRPr>
            </a:lvl2pPr>
            <a:lvl3pPr marL="1143000" indent="-228600" eaLnBrk="0" hangingPunct="0">
              <a:spcBef>
                <a:spcPct val="20000"/>
              </a:spcBef>
              <a:buChar char="•"/>
              <a:defRPr sz="1400">
                <a:solidFill>
                  <a:schemeClr val="tx1"/>
                </a:solidFill>
                <a:latin typeface="Arial" charset="0"/>
                <a:ea typeface="ＭＳ Ｐゴシック" pitchFamily="34" charset="-128"/>
              </a:defRPr>
            </a:lvl3pPr>
            <a:lvl4pPr marL="1600200" indent="-228600" eaLnBrk="0" hangingPunct="0">
              <a:spcBef>
                <a:spcPct val="20000"/>
              </a:spcBef>
              <a:buChar char="–"/>
              <a:defRPr sz="1400">
                <a:solidFill>
                  <a:schemeClr val="tx1"/>
                </a:solidFill>
                <a:latin typeface="Arial" charset="0"/>
                <a:ea typeface="ＭＳ Ｐゴシック" pitchFamily="34" charset="-128"/>
              </a:defRPr>
            </a:lvl4pPr>
            <a:lvl5pPr marL="2057400" indent="-228600" eaLnBrk="0" hangingPunct="0">
              <a:spcBef>
                <a:spcPct val="20000"/>
              </a:spcBef>
              <a:buChar char="»"/>
              <a:defRPr sz="14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9pPr>
          </a:lstStyle>
          <a:p>
            <a:pPr eaLnBrk="1" hangingPunct="1">
              <a:spcBef>
                <a:spcPct val="0"/>
              </a:spcBef>
              <a:buClrTx/>
              <a:buFontTx/>
              <a:buNone/>
            </a:pPr>
            <a:r>
              <a:rPr lang="es-ES" altLang="es-ES" sz="2400" dirty="0">
                <a:solidFill>
                  <a:schemeClr val="tx1"/>
                </a:solidFill>
              </a:rPr>
              <a:t>Condicionalidad: BCAM </a:t>
            </a:r>
          </a:p>
        </p:txBody>
      </p:sp>
      <p:sp>
        <p:nvSpPr>
          <p:cNvPr id="2" name="2 Marcador de contenido">
            <a:extLst>
              <a:ext uri="{FF2B5EF4-FFF2-40B4-BE49-F238E27FC236}">
                <a16:creationId xmlns:a16="http://schemas.microsoft.com/office/drawing/2014/main" id="{B59E34C0-3ED9-3B40-A601-989540F3C22E}"/>
              </a:ext>
            </a:extLst>
          </p:cNvPr>
          <p:cNvSpPr txBox="1">
            <a:spLocks/>
          </p:cNvSpPr>
          <p:nvPr/>
        </p:nvSpPr>
        <p:spPr>
          <a:xfrm>
            <a:off x="2061975" y="1351165"/>
            <a:ext cx="6419056" cy="4166068"/>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457200" lvl="1" indent="0">
              <a:buNone/>
            </a:pPr>
            <a:r>
              <a:rPr lang="es-ES" b="1" dirty="0">
                <a:solidFill>
                  <a:srgbClr val="FF0000"/>
                </a:solidFill>
              </a:rPr>
              <a:t>EXCEPCIONALIDAD CAMPAÑA AGRÍCOLA 2022-23</a:t>
            </a:r>
          </a:p>
        </p:txBody>
      </p:sp>
      <p:sp>
        <p:nvSpPr>
          <p:cNvPr id="10" name="CuadroTexto 9">
            <a:extLst>
              <a:ext uri="{FF2B5EF4-FFF2-40B4-BE49-F238E27FC236}">
                <a16:creationId xmlns:a16="http://schemas.microsoft.com/office/drawing/2014/main" id="{C35592B0-31D5-F9F6-96EC-AAE0379C1779}"/>
              </a:ext>
            </a:extLst>
          </p:cNvPr>
          <p:cNvSpPr txBox="1"/>
          <p:nvPr/>
        </p:nvSpPr>
        <p:spPr>
          <a:xfrm>
            <a:off x="2153010" y="2348880"/>
            <a:ext cx="6400800" cy="3939540"/>
          </a:xfrm>
          <a:prstGeom prst="rect">
            <a:avLst/>
          </a:prstGeom>
          <a:noFill/>
        </p:spPr>
        <p:txBody>
          <a:bodyPr wrap="square">
            <a:spAutoFit/>
          </a:bodyPr>
          <a:lstStyle/>
          <a:p>
            <a:pPr lvl="1">
              <a:spcBef>
                <a:spcPts val="0"/>
              </a:spcBef>
              <a:spcAft>
                <a:spcPts val="600"/>
              </a:spcAft>
            </a:pPr>
            <a:r>
              <a:rPr lang="es-ES" sz="2400" dirty="0"/>
              <a:t>- En general, </a:t>
            </a:r>
            <a:r>
              <a:rPr lang="es-ES" sz="2400" b="1" dirty="0"/>
              <a:t>NO</a:t>
            </a:r>
            <a:r>
              <a:rPr lang="es-ES" sz="2400" dirty="0"/>
              <a:t> habrá que cumplir con esta 	BCAM 8</a:t>
            </a:r>
          </a:p>
          <a:p>
            <a:pPr marL="800100" lvl="1" indent="-342900">
              <a:spcBef>
                <a:spcPts val="0"/>
              </a:spcBef>
              <a:spcAft>
                <a:spcPts val="600"/>
              </a:spcAft>
              <a:buFontTx/>
              <a:buChar char="-"/>
            </a:pPr>
            <a:r>
              <a:rPr lang="es-ES" sz="2400" dirty="0"/>
              <a:t>Pero en los casos en que se solicite un </a:t>
            </a:r>
            <a:r>
              <a:rPr lang="es-ES" sz="2400" b="1" dirty="0" err="1"/>
              <a:t>ecoregímen</a:t>
            </a:r>
            <a:r>
              <a:rPr lang="es-ES" sz="2400" b="1" dirty="0"/>
              <a:t> P5  </a:t>
            </a:r>
            <a:r>
              <a:rPr lang="es-ES" sz="2400" dirty="0"/>
              <a:t>(espacios de biodiversidad)     </a:t>
            </a:r>
            <a:r>
              <a:rPr lang="es-ES" sz="2400" b="1" dirty="0">
                <a:solidFill>
                  <a:srgbClr val="FF0000"/>
                </a:solidFill>
              </a:rPr>
              <a:t>SÍ</a:t>
            </a:r>
            <a:r>
              <a:rPr lang="es-ES" sz="2400" b="1" dirty="0"/>
              <a:t> que habrá que respetar la BCAM 8 </a:t>
            </a:r>
            <a:r>
              <a:rPr lang="es-ES" sz="2400" dirty="0"/>
              <a:t>en la totalidad de las tierras de cultivo de la explotación</a:t>
            </a:r>
          </a:p>
          <a:p>
            <a:pPr marL="800100" lvl="1" indent="-342900">
              <a:spcBef>
                <a:spcPts val="0"/>
              </a:spcBef>
              <a:spcAft>
                <a:spcPts val="600"/>
              </a:spcAft>
              <a:buFontTx/>
              <a:buChar char="-"/>
            </a:pPr>
            <a:r>
              <a:rPr lang="es-ES" sz="2400" dirty="0"/>
              <a:t>Nota: en la superficie “liberada”, no dedicada al barbecho, no se puede sembrar maíz ni soja </a:t>
            </a:r>
          </a:p>
        </p:txBody>
      </p:sp>
      <p:grpSp>
        <p:nvGrpSpPr>
          <p:cNvPr id="4" name="Grupo 3">
            <a:extLst>
              <a:ext uri="{FF2B5EF4-FFF2-40B4-BE49-F238E27FC236}">
                <a16:creationId xmlns:a16="http://schemas.microsoft.com/office/drawing/2014/main" id="{33B9F1E3-0E0B-72D5-9CA7-F0968A2D33EE}"/>
              </a:ext>
            </a:extLst>
          </p:cNvPr>
          <p:cNvGrpSpPr/>
          <p:nvPr/>
        </p:nvGrpSpPr>
        <p:grpSpPr>
          <a:xfrm>
            <a:off x="1115616" y="5085184"/>
            <a:ext cx="485800" cy="410149"/>
            <a:chOff x="5914525" y="6220433"/>
            <a:chExt cx="485800" cy="410149"/>
          </a:xfrm>
        </p:grpSpPr>
        <p:sp>
          <p:nvSpPr>
            <p:cNvPr id="9" name="Botón de acción: ir hacia delante o siguiente 8">
              <a:hlinkClick r:id="" action="ppaction://hlinkshowjump?jump=nextslide" highlightClick="1"/>
              <a:extLst>
                <a:ext uri="{FF2B5EF4-FFF2-40B4-BE49-F238E27FC236}">
                  <a16:creationId xmlns:a16="http://schemas.microsoft.com/office/drawing/2014/main" id="{3D31EF75-D2FA-5BD6-4D75-B8ADBBE6AC20}"/>
                </a:ext>
              </a:extLst>
            </p:cNvPr>
            <p:cNvSpPr/>
            <p:nvPr/>
          </p:nvSpPr>
          <p:spPr>
            <a:xfrm>
              <a:off x="5915505" y="6220433"/>
              <a:ext cx="389050" cy="389071"/>
            </a:xfrm>
            <a:prstGeom prst="actionButtonForwardNex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s-ES" dirty="0"/>
            </a:p>
          </p:txBody>
        </p:sp>
        <p:sp>
          <p:nvSpPr>
            <p:cNvPr id="11" name="CuadroTexto 10">
              <a:hlinkClick r:id="" action="ppaction://noaction"/>
              <a:extLst>
                <a:ext uri="{FF2B5EF4-FFF2-40B4-BE49-F238E27FC236}">
                  <a16:creationId xmlns:a16="http://schemas.microsoft.com/office/drawing/2014/main" id="{1E334CDD-7B22-08AA-2275-8585FB5B4BC3}"/>
                </a:ext>
              </a:extLst>
            </p:cNvPr>
            <p:cNvSpPr txBox="1"/>
            <p:nvPr/>
          </p:nvSpPr>
          <p:spPr>
            <a:xfrm>
              <a:off x="5914525" y="6261250"/>
              <a:ext cx="485800" cy="369332"/>
            </a:xfrm>
            <a:prstGeom prst="rect">
              <a:avLst/>
            </a:prstGeom>
            <a:noFill/>
          </p:spPr>
          <p:txBody>
            <a:bodyPr wrap="square">
              <a:spAutoFit/>
            </a:bodyPr>
            <a:lstStyle/>
            <a:p>
              <a:r>
                <a:rPr lang="es-ES" dirty="0"/>
                <a:t>P5</a:t>
              </a:r>
            </a:p>
          </p:txBody>
        </p:sp>
      </p:grpSp>
    </p:spTree>
    <p:extLst>
      <p:ext uri="{BB962C8B-B14F-4D97-AF65-F5344CB8AC3E}">
        <p14:creationId xmlns:p14="http://schemas.microsoft.com/office/powerpoint/2010/main" val="173788645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F5C870D5-25F1-80F5-DBB0-33A82C77844B}"/>
              </a:ext>
            </a:extLst>
          </p:cNvPr>
          <p:cNvPicPr>
            <a:picLocks noChangeAspect="1"/>
          </p:cNvPicPr>
          <p:nvPr/>
        </p:nvPicPr>
        <p:blipFill rotWithShape="1">
          <a:blip r:embed="rId2"/>
          <a:srcRect r="73042"/>
          <a:stretch/>
        </p:blipFill>
        <p:spPr>
          <a:xfrm>
            <a:off x="251520" y="1608863"/>
            <a:ext cx="2304256" cy="3931920"/>
          </a:xfrm>
          <a:prstGeom prst="rect">
            <a:avLst/>
          </a:prstGeom>
        </p:spPr>
      </p:pic>
      <p:pic>
        <p:nvPicPr>
          <p:cNvPr id="6" name="3 Imagen">
            <a:extLst>
              <a:ext uri="{FF2B5EF4-FFF2-40B4-BE49-F238E27FC236}">
                <a16:creationId xmlns:a16="http://schemas.microsoft.com/office/drawing/2014/main" id="{BD712916-6F87-57C7-EEAB-E151C57BA32D}"/>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510542" y="5949280"/>
            <a:ext cx="1572892" cy="496636"/>
          </a:xfrm>
          <a:prstGeom prst="rect">
            <a:avLst/>
          </a:prstGeom>
        </p:spPr>
      </p:pic>
      <p:pic>
        <p:nvPicPr>
          <p:cNvPr id="7" name="Picture 3">
            <a:extLst>
              <a:ext uri="{FF2B5EF4-FFF2-40B4-BE49-F238E27FC236}">
                <a16:creationId xmlns:a16="http://schemas.microsoft.com/office/drawing/2014/main" id="{0F429BA6-5150-8F8D-C03F-C45EEF2C52D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37854" y="1313588"/>
            <a:ext cx="542925" cy="514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8" name="2 Grupo">
            <a:extLst>
              <a:ext uri="{FF2B5EF4-FFF2-40B4-BE49-F238E27FC236}">
                <a16:creationId xmlns:a16="http://schemas.microsoft.com/office/drawing/2014/main" id="{F5457020-65E0-ED4B-8E05-C89BC46B9741}"/>
              </a:ext>
            </a:extLst>
          </p:cNvPr>
          <p:cNvGrpSpPr>
            <a:grpSpLocks/>
          </p:cNvGrpSpPr>
          <p:nvPr/>
        </p:nvGrpSpPr>
        <p:grpSpPr bwMode="auto">
          <a:xfrm>
            <a:off x="1258888" y="188913"/>
            <a:ext cx="4033192" cy="777875"/>
            <a:chOff x="0" y="0"/>
            <a:chExt cx="7467600" cy="777644"/>
          </a:xfrm>
        </p:grpSpPr>
        <p:sp>
          <p:nvSpPr>
            <p:cNvPr id="9" name="4 Rectángulo redondeado">
              <a:extLst>
                <a:ext uri="{FF2B5EF4-FFF2-40B4-BE49-F238E27FC236}">
                  <a16:creationId xmlns:a16="http://schemas.microsoft.com/office/drawing/2014/main" id="{513A53A0-4E77-C3A7-D4D4-EAA2A903A4CC}"/>
                </a:ext>
              </a:extLst>
            </p:cNvPr>
            <p:cNvSpPr/>
            <p:nvPr/>
          </p:nvSpPr>
          <p:spPr>
            <a:xfrm>
              <a:off x="0" y="0"/>
              <a:ext cx="7467600" cy="777644"/>
            </a:xfrm>
            <a:prstGeom prst="roundRect">
              <a:avLst/>
            </a:prstGeom>
            <a:solidFill>
              <a:srgbClr val="BED6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0" name="5 Rectángulo">
              <a:extLst>
                <a:ext uri="{FF2B5EF4-FFF2-40B4-BE49-F238E27FC236}">
                  <a16:creationId xmlns:a16="http://schemas.microsoft.com/office/drawing/2014/main" id="{C4F475E0-1B34-F7B1-7A0D-5889F37BD663}"/>
                </a:ext>
              </a:extLst>
            </p:cNvPr>
            <p:cNvSpPr/>
            <p:nvPr/>
          </p:nvSpPr>
          <p:spPr>
            <a:xfrm>
              <a:off x="38100" y="38089"/>
              <a:ext cx="7391400" cy="701467"/>
            </a:xfrm>
            <a:prstGeom prst="rect">
              <a:avLst/>
            </a:prstGeom>
          </p:spPr>
          <p:style>
            <a:lnRef idx="0">
              <a:scrgbClr r="0" g="0" b="0"/>
            </a:lnRef>
            <a:fillRef idx="0">
              <a:scrgbClr r="0" g="0" b="0"/>
            </a:fillRef>
            <a:effectRef idx="0">
              <a:scrgbClr r="0" g="0" b="0"/>
            </a:effectRef>
            <a:fontRef idx="minor">
              <a:schemeClr val="lt1"/>
            </a:fontRef>
          </p:style>
          <p:txBody>
            <a:bodyPr tIns="91440" bIns="91440" spcCol="1270" anchor="ctr"/>
            <a:lstStyle/>
            <a:p>
              <a:pPr defTabSz="1066800">
                <a:lnSpc>
                  <a:spcPct val="90000"/>
                </a:lnSpc>
                <a:spcAft>
                  <a:spcPct val="35000"/>
                </a:spcAft>
                <a:defRPr/>
              </a:pPr>
              <a:endParaRPr lang="es-ES" sz="2000" b="1" dirty="0">
                <a:solidFill>
                  <a:srgbClr val="FF0000"/>
                </a:solidFill>
              </a:endParaRPr>
            </a:p>
          </p:txBody>
        </p:sp>
      </p:grpSp>
      <p:sp>
        <p:nvSpPr>
          <p:cNvPr id="11" name="2 Rectángulo">
            <a:extLst>
              <a:ext uri="{FF2B5EF4-FFF2-40B4-BE49-F238E27FC236}">
                <a16:creationId xmlns:a16="http://schemas.microsoft.com/office/drawing/2014/main" id="{DE9B1500-5B36-8F72-C7C8-6AC4B351F776}"/>
              </a:ext>
            </a:extLst>
          </p:cNvPr>
          <p:cNvSpPr>
            <a:spLocks noChangeArrowheads="1"/>
          </p:cNvSpPr>
          <p:nvPr/>
        </p:nvSpPr>
        <p:spPr bwMode="auto">
          <a:xfrm>
            <a:off x="1547813" y="347663"/>
            <a:ext cx="352532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D6EF2C"/>
              </a:buClr>
              <a:buChar char="&gt;"/>
              <a:defRPr sz="1400">
                <a:solidFill>
                  <a:srgbClr val="575757"/>
                </a:solidFill>
                <a:latin typeface="Arial" charset="0"/>
                <a:ea typeface="ＭＳ Ｐゴシック" pitchFamily="34" charset="-128"/>
              </a:defRPr>
            </a:lvl1pPr>
            <a:lvl2pPr marL="742950" indent="-285750" eaLnBrk="0" hangingPunct="0">
              <a:spcBef>
                <a:spcPct val="20000"/>
              </a:spcBef>
              <a:buChar char="–"/>
              <a:defRPr sz="1400">
                <a:solidFill>
                  <a:schemeClr val="tx1"/>
                </a:solidFill>
                <a:latin typeface="Arial" charset="0"/>
                <a:ea typeface="ＭＳ Ｐゴシック" pitchFamily="34" charset="-128"/>
              </a:defRPr>
            </a:lvl2pPr>
            <a:lvl3pPr marL="1143000" indent="-228600" eaLnBrk="0" hangingPunct="0">
              <a:spcBef>
                <a:spcPct val="20000"/>
              </a:spcBef>
              <a:buChar char="•"/>
              <a:defRPr sz="1400">
                <a:solidFill>
                  <a:schemeClr val="tx1"/>
                </a:solidFill>
                <a:latin typeface="Arial" charset="0"/>
                <a:ea typeface="ＭＳ Ｐゴシック" pitchFamily="34" charset="-128"/>
              </a:defRPr>
            </a:lvl3pPr>
            <a:lvl4pPr marL="1600200" indent="-228600" eaLnBrk="0" hangingPunct="0">
              <a:spcBef>
                <a:spcPct val="20000"/>
              </a:spcBef>
              <a:buChar char="–"/>
              <a:defRPr sz="1400">
                <a:solidFill>
                  <a:schemeClr val="tx1"/>
                </a:solidFill>
                <a:latin typeface="Arial" charset="0"/>
                <a:ea typeface="ＭＳ Ｐゴシック" pitchFamily="34" charset="-128"/>
              </a:defRPr>
            </a:lvl4pPr>
            <a:lvl5pPr marL="2057400" indent="-228600" eaLnBrk="0" hangingPunct="0">
              <a:spcBef>
                <a:spcPct val="20000"/>
              </a:spcBef>
              <a:buChar char="»"/>
              <a:defRPr sz="14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9pPr>
          </a:lstStyle>
          <a:p>
            <a:pPr eaLnBrk="1" hangingPunct="1">
              <a:spcBef>
                <a:spcPct val="0"/>
              </a:spcBef>
              <a:buClrTx/>
              <a:buFontTx/>
              <a:buNone/>
            </a:pPr>
            <a:r>
              <a:rPr lang="es-ES" altLang="es-ES" sz="2400" dirty="0">
                <a:solidFill>
                  <a:schemeClr val="tx1"/>
                </a:solidFill>
              </a:rPr>
              <a:t>Condicionalidad: BCAM </a:t>
            </a:r>
          </a:p>
        </p:txBody>
      </p:sp>
      <p:sp>
        <p:nvSpPr>
          <p:cNvPr id="2" name="CuadroTexto 1">
            <a:extLst>
              <a:ext uri="{FF2B5EF4-FFF2-40B4-BE49-F238E27FC236}">
                <a16:creationId xmlns:a16="http://schemas.microsoft.com/office/drawing/2014/main" id="{417FF1AB-7A14-4F72-B435-396F6ABE886E}"/>
              </a:ext>
            </a:extLst>
          </p:cNvPr>
          <p:cNvSpPr txBox="1"/>
          <p:nvPr/>
        </p:nvSpPr>
        <p:spPr>
          <a:xfrm>
            <a:off x="2616034" y="1938278"/>
            <a:ext cx="6336704" cy="3508653"/>
          </a:xfrm>
          <a:prstGeom prst="rect">
            <a:avLst/>
          </a:prstGeom>
          <a:noFill/>
        </p:spPr>
        <p:txBody>
          <a:bodyPr wrap="square" rtlCol="0">
            <a:spAutoFit/>
          </a:bodyPr>
          <a:lstStyle/>
          <a:p>
            <a:pPr algn="just"/>
            <a:r>
              <a:rPr lang="es-ES" sz="2000" b="1" cap="all" dirty="0">
                <a:solidFill>
                  <a:srgbClr val="FF0000"/>
                </a:solidFill>
              </a:rPr>
              <a:t>Prohibición de convertir o arar los pastos permanentes declarados como pastos permanentes sensibles  Red Natura 2000</a:t>
            </a:r>
            <a:endParaRPr lang="es-ES" cap="all" dirty="0"/>
          </a:p>
          <a:p>
            <a:endParaRPr lang="es-ES" dirty="0"/>
          </a:p>
          <a:p>
            <a:pPr marL="285750" indent="-285750" algn="just">
              <a:buFont typeface="Arial" panose="020B0604020202020204" pitchFamily="34" charset="0"/>
              <a:buChar char="•"/>
            </a:pPr>
            <a:r>
              <a:rPr lang="es-ES" dirty="0"/>
              <a:t>No se podrán convertir ni labrar, ni efectuar labores más allá de las necesarias para su mantenimiento en los pastos permanentes designados como medioambientalmente sensibles, situados en las zonas Red Natura 2000 (protección aves silvestres).</a:t>
            </a:r>
          </a:p>
          <a:p>
            <a:pPr marL="285750" indent="-285750" algn="just">
              <a:buFont typeface="Arial" panose="020B0604020202020204" pitchFamily="34" charset="0"/>
              <a:buChar char="•"/>
            </a:pPr>
            <a:endParaRPr lang="es-ES" dirty="0"/>
          </a:p>
          <a:p>
            <a:pPr marL="285750" indent="-285750" algn="just">
              <a:buFont typeface="Arial" panose="020B0604020202020204" pitchFamily="34" charset="0"/>
              <a:buChar char="•"/>
            </a:pPr>
            <a:r>
              <a:rPr lang="es-ES" dirty="0"/>
              <a:t>En caso de incumplimiento, estarán obligadas a la reconversión de dicha superficie de pastos permanentes .</a:t>
            </a:r>
          </a:p>
        </p:txBody>
      </p:sp>
    </p:spTree>
    <p:extLst>
      <p:ext uri="{BB962C8B-B14F-4D97-AF65-F5344CB8AC3E}">
        <p14:creationId xmlns:p14="http://schemas.microsoft.com/office/powerpoint/2010/main" val="85485327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10542" y="1103291"/>
            <a:ext cx="8229600" cy="413748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3 Imagen">
            <a:extLst>
              <a:ext uri="{FF2B5EF4-FFF2-40B4-BE49-F238E27FC236}">
                <a16:creationId xmlns:a16="http://schemas.microsoft.com/office/drawing/2014/main" id="{F3AC32F2-E4A1-60B5-7AEB-70827F409840}"/>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510542" y="5949280"/>
            <a:ext cx="1572892" cy="496636"/>
          </a:xfrm>
          <a:prstGeom prst="rect">
            <a:avLst/>
          </a:prstGeom>
        </p:spPr>
      </p:pic>
      <p:grpSp>
        <p:nvGrpSpPr>
          <p:cNvPr id="4" name="2 Grupo">
            <a:extLst>
              <a:ext uri="{FF2B5EF4-FFF2-40B4-BE49-F238E27FC236}">
                <a16:creationId xmlns:a16="http://schemas.microsoft.com/office/drawing/2014/main" id="{39FD0EAC-04E4-5539-0B7E-637EC0E283F2}"/>
              </a:ext>
            </a:extLst>
          </p:cNvPr>
          <p:cNvGrpSpPr>
            <a:grpSpLocks/>
          </p:cNvGrpSpPr>
          <p:nvPr/>
        </p:nvGrpSpPr>
        <p:grpSpPr bwMode="auto">
          <a:xfrm>
            <a:off x="1258888" y="188913"/>
            <a:ext cx="4033192" cy="777875"/>
            <a:chOff x="0" y="0"/>
            <a:chExt cx="7467600" cy="777644"/>
          </a:xfrm>
        </p:grpSpPr>
        <p:sp>
          <p:nvSpPr>
            <p:cNvPr id="5" name="4 Rectángulo redondeado">
              <a:extLst>
                <a:ext uri="{FF2B5EF4-FFF2-40B4-BE49-F238E27FC236}">
                  <a16:creationId xmlns:a16="http://schemas.microsoft.com/office/drawing/2014/main" id="{EF1F360E-961A-0828-45D9-804CDA6DF13A}"/>
                </a:ext>
              </a:extLst>
            </p:cNvPr>
            <p:cNvSpPr/>
            <p:nvPr/>
          </p:nvSpPr>
          <p:spPr>
            <a:xfrm>
              <a:off x="0" y="0"/>
              <a:ext cx="7467600" cy="777644"/>
            </a:xfrm>
            <a:prstGeom prst="roundRect">
              <a:avLst/>
            </a:prstGeom>
            <a:solidFill>
              <a:srgbClr val="BED6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6" name="5 Rectángulo">
              <a:extLst>
                <a:ext uri="{FF2B5EF4-FFF2-40B4-BE49-F238E27FC236}">
                  <a16:creationId xmlns:a16="http://schemas.microsoft.com/office/drawing/2014/main" id="{546B5959-CC5A-ADB3-F71B-89D9FD99D87A}"/>
                </a:ext>
              </a:extLst>
            </p:cNvPr>
            <p:cNvSpPr/>
            <p:nvPr/>
          </p:nvSpPr>
          <p:spPr>
            <a:xfrm>
              <a:off x="38100" y="38089"/>
              <a:ext cx="7391400" cy="701467"/>
            </a:xfrm>
            <a:prstGeom prst="rect">
              <a:avLst/>
            </a:prstGeom>
          </p:spPr>
          <p:style>
            <a:lnRef idx="0">
              <a:scrgbClr r="0" g="0" b="0"/>
            </a:lnRef>
            <a:fillRef idx="0">
              <a:scrgbClr r="0" g="0" b="0"/>
            </a:fillRef>
            <a:effectRef idx="0">
              <a:scrgbClr r="0" g="0" b="0"/>
            </a:effectRef>
            <a:fontRef idx="minor">
              <a:schemeClr val="lt1"/>
            </a:fontRef>
          </p:style>
          <p:txBody>
            <a:bodyPr tIns="91440" bIns="91440" spcCol="1270" anchor="ctr"/>
            <a:lstStyle/>
            <a:p>
              <a:pPr defTabSz="1066800">
                <a:lnSpc>
                  <a:spcPct val="90000"/>
                </a:lnSpc>
                <a:spcAft>
                  <a:spcPct val="35000"/>
                </a:spcAft>
                <a:defRPr/>
              </a:pPr>
              <a:endParaRPr lang="es-ES" sz="2000" b="1" dirty="0">
                <a:solidFill>
                  <a:srgbClr val="FF0000"/>
                </a:solidFill>
              </a:endParaRPr>
            </a:p>
          </p:txBody>
        </p:sp>
      </p:grpSp>
      <p:sp>
        <p:nvSpPr>
          <p:cNvPr id="7" name="2 Rectángulo">
            <a:extLst>
              <a:ext uri="{FF2B5EF4-FFF2-40B4-BE49-F238E27FC236}">
                <a16:creationId xmlns:a16="http://schemas.microsoft.com/office/drawing/2014/main" id="{6B60BB39-7E16-E6FC-AD8E-296B8DC09EA0}"/>
              </a:ext>
            </a:extLst>
          </p:cNvPr>
          <p:cNvSpPr>
            <a:spLocks noChangeArrowheads="1"/>
          </p:cNvSpPr>
          <p:nvPr/>
        </p:nvSpPr>
        <p:spPr bwMode="auto">
          <a:xfrm>
            <a:off x="1547813" y="347663"/>
            <a:ext cx="352532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D6EF2C"/>
              </a:buClr>
              <a:buChar char="&gt;"/>
              <a:defRPr sz="1400">
                <a:solidFill>
                  <a:srgbClr val="575757"/>
                </a:solidFill>
                <a:latin typeface="Arial" charset="0"/>
                <a:ea typeface="ＭＳ Ｐゴシック" pitchFamily="34" charset="-128"/>
              </a:defRPr>
            </a:lvl1pPr>
            <a:lvl2pPr marL="742950" indent="-285750" eaLnBrk="0" hangingPunct="0">
              <a:spcBef>
                <a:spcPct val="20000"/>
              </a:spcBef>
              <a:buChar char="–"/>
              <a:defRPr sz="1400">
                <a:solidFill>
                  <a:schemeClr val="tx1"/>
                </a:solidFill>
                <a:latin typeface="Arial" charset="0"/>
                <a:ea typeface="ＭＳ Ｐゴシック" pitchFamily="34" charset="-128"/>
              </a:defRPr>
            </a:lvl2pPr>
            <a:lvl3pPr marL="1143000" indent="-228600" eaLnBrk="0" hangingPunct="0">
              <a:spcBef>
                <a:spcPct val="20000"/>
              </a:spcBef>
              <a:buChar char="•"/>
              <a:defRPr sz="1400">
                <a:solidFill>
                  <a:schemeClr val="tx1"/>
                </a:solidFill>
                <a:latin typeface="Arial" charset="0"/>
                <a:ea typeface="ＭＳ Ｐゴシック" pitchFamily="34" charset="-128"/>
              </a:defRPr>
            </a:lvl3pPr>
            <a:lvl4pPr marL="1600200" indent="-228600" eaLnBrk="0" hangingPunct="0">
              <a:spcBef>
                <a:spcPct val="20000"/>
              </a:spcBef>
              <a:buChar char="–"/>
              <a:defRPr sz="1400">
                <a:solidFill>
                  <a:schemeClr val="tx1"/>
                </a:solidFill>
                <a:latin typeface="Arial" charset="0"/>
                <a:ea typeface="ＭＳ Ｐゴシック" pitchFamily="34" charset="-128"/>
              </a:defRPr>
            </a:lvl4pPr>
            <a:lvl5pPr marL="2057400" indent="-228600" eaLnBrk="0" hangingPunct="0">
              <a:spcBef>
                <a:spcPct val="20000"/>
              </a:spcBef>
              <a:buChar char="»"/>
              <a:defRPr sz="14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9pPr>
          </a:lstStyle>
          <a:p>
            <a:pPr eaLnBrk="1" hangingPunct="1">
              <a:spcBef>
                <a:spcPct val="0"/>
              </a:spcBef>
              <a:buClrTx/>
              <a:buFontTx/>
              <a:buNone/>
            </a:pPr>
            <a:r>
              <a:rPr lang="es-ES" altLang="es-ES" sz="2400" dirty="0">
                <a:solidFill>
                  <a:schemeClr val="tx1"/>
                </a:solidFill>
              </a:rPr>
              <a:t>Condicionalidad: BCAM </a:t>
            </a:r>
          </a:p>
        </p:txBody>
      </p:sp>
      <p:pic>
        <p:nvPicPr>
          <p:cNvPr id="8" name="Picture 2">
            <a:extLst>
              <a:ext uri="{FF2B5EF4-FFF2-40B4-BE49-F238E27FC236}">
                <a16:creationId xmlns:a16="http://schemas.microsoft.com/office/drawing/2014/main" id="{7C83DA7F-6C10-B017-F881-546776C26DC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04296" y="1140825"/>
            <a:ext cx="539242" cy="5599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CuadroTexto 1">
            <a:extLst>
              <a:ext uri="{FF2B5EF4-FFF2-40B4-BE49-F238E27FC236}">
                <a16:creationId xmlns:a16="http://schemas.microsoft.com/office/drawing/2014/main" id="{C468954A-CF3D-78D0-878E-4596D713B1E9}"/>
              </a:ext>
            </a:extLst>
          </p:cNvPr>
          <p:cNvSpPr txBox="1"/>
          <p:nvPr/>
        </p:nvSpPr>
        <p:spPr>
          <a:xfrm>
            <a:off x="4067944" y="1562308"/>
            <a:ext cx="5688631" cy="276999"/>
          </a:xfrm>
          <a:prstGeom prst="rect">
            <a:avLst/>
          </a:prstGeom>
          <a:noFill/>
        </p:spPr>
        <p:txBody>
          <a:bodyPr wrap="square">
            <a:spAutoFit/>
          </a:bodyPr>
          <a:lstStyle/>
          <a:p>
            <a:r>
              <a:rPr lang="es-ES" sz="1200" dirty="0">
                <a:solidFill>
                  <a:schemeClr val="tx2"/>
                </a:solidFill>
                <a:latin typeface="Candara" panose="020E0502030303020204" pitchFamily="34" charset="0"/>
              </a:rPr>
              <a:t>*  Según RD 1051 de Nutrición Sostenible de Suelos (RDNS)</a:t>
            </a:r>
          </a:p>
        </p:txBody>
      </p:sp>
      <p:sp>
        <p:nvSpPr>
          <p:cNvPr id="14" name="CuadroTexto 13">
            <a:extLst>
              <a:ext uri="{FF2B5EF4-FFF2-40B4-BE49-F238E27FC236}">
                <a16:creationId xmlns:a16="http://schemas.microsoft.com/office/drawing/2014/main" id="{E0E688A3-9CC6-6297-DE3C-5A12C3BD2638}"/>
              </a:ext>
            </a:extLst>
          </p:cNvPr>
          <p:cNvSpPr txBox="1"/>
          <p:nvPr/>
        </p:nvSpPr>
        <p:spPr>
          <a:xfrm>
            <a:off x="2627784" y="1916832"/>
            <a:ext cx="6293639" cy="5201424"/>
          </a:xfrm>
          <a:prstGeom prst="rect">
            <a:avLst/>
          </a:prstGeom>
          <a:solidFill>
            <a:schemeClr val="bg1"/>
          </a:solidFill>
        </p:spPr>
        <p:txBody>
          <a:bodyPr wrap="square">
            <a:spAutoFit/>
          </a:bodyPr>
          <a:lstStyle/>
          <a:p>
            <a:pPr algn="just"/>
            <a:r>
              <a:rPr lang="es-ES" sz="1200" dirty="0">
                <a:cs typeface="Arial" panose="020B0604020202020204" pitchFamily="34" charset="0"/>
              </a:rPr>
              <a:t>Todas las operaciones de aporte de nutrientes o materia orgánica al suelo deben de estar correctamente registradas en el </a:t>
            </a:r>
            <a:r>
              <a:rPr lang="es-ES" sz="1200" b="1" u="sng" dirty="0">
                <a:cs typeface="Arial" panose="020B0604020202020204" pitchFamily="34" charset="0"/>
              </a:rPr>
              <a:t>CUADERNO de explotación</a:t>
            </a:r>
            <a:r>
              <a:rPr lang="es-ES" sz="1200" b="1" dirty="0">
                <a:cs typeface="Arial" panose="020B0604020202020204" pitchFamily="34" charset="0"/>
              </a:rPr>
              <a:t>, que será DIGITAL (CUE):</a:t>
            </a:r>
          </a:p>
          <a:p>
            <a:pPr algn="just"/>
            <a:endParaRPr lang="es-ES" sz="800" b="1" dirty="0">
              <a:cs typeface="Arial" panose="020B0604020202020204" pitchFamily="34" charset="0"/>
            </a:endParaRPr>
          </a:p>
          <a:p>
            <a:pPr marL="628650" lvl="1" indent="-171450" algn="just">
              <a:buFont typeface="Arial" panose="020B0604020202020204" pitchFamily="34" charset="0"/>
              <a:buChar char="•"/>
            </a:pPr>
            <a:r>
              <a:rPr lang="es-ES" sz="1200" dirty="0">
                <a:cs typeface="Arial" panose="020B0604020202020204" pitchFamily="34" charset="0"/>
              </a:rPr>
              <a:t>A partir de </a:t>
            </a:r>
            <a:r>
              <a:rPr lang="es-ES" sz="1200" b="1" dirty="0">
                <a:cs typeface="Arial" panose="020B0604020202020204" pitchFamily="34" charset="0"/>
              </a:rPr>
              <a:t>1 de septiembre de 2024</a:t>
            </a:r>
            <a:r>
              <a:rPr lang="es-ES" sz="1200" dirty="0">
                <a:cs typeface="Arial" panose="020B0604020202020204" pitchFamily="34" charset="0"/>
              </a:rPr>
              <a:t>, para las explotaciones que cumplan alguna de las siguientes condiciones:</a:t>
            </a:r>
          </a:p>
          <a:p>
            <a:pPr marL="1085850" lvl="2" indent="-171450" algn="just">
              <a:buFont typeface="Arial" panose="020B0604020202020204" pitchFamily="34" charset="0"/>
              <a:buChar char="•"/>
            </a:pPr>
            <a:r>
              <a:rPr lang="es-ES" sz="1200" dirty="0">
                <a:solidFill>
                  <a:srgbClr val="000000"/>
                </a:solidFill>
                <a:effectLst/>
                <a:ea typeface="Calibri" panose="020F0502020204030204" pitchFamily="34" charset="0"/>
                <a:cs typeface="Arial" panose="020B0604020202020204" pitchFamily="34" charset="0"/>
              </a:rPr>
              <a:t>Superen las superficies (</a:t>
            </a:r>
            <a:r>
              <a:rPr lang="es-ES" sz="1200" dirty="0">
                <a:cs typeface="Arial" panose="020B0604020202020204" pitchFamily="34" charset="0"/>
              </a:rPr>
              <a:t>30 ha de tierra de cultivo o 30 ha de pastos permanentes o  10 ha de cultivos permanentes).</a:t>
            </a:r>
          </a:p>
          <a:p>
            <a:pPr marL="1085850" lvl="2" indent="-171450" algn="just">
              <a:buFont typeface="Arial" panose="020B0604020202020204" pitchFamily="34" charset="0"/>
              <a:buChar char="•"/>
            </a:pPr>
            <a:r>
              <a:rPr lang="es-ES" sz="1200" dirty="0">
                <a:cs typeface="Arial" panose="020B0604020202020204" pitchFamily="34" charset="0"/>
              </a:rPr>
              <a:t>Sobre el total de su superficie tengan más de 5 ha de regadío.</a:t>
            </a:r>
          </a:p>
          <a:p>
            <a:pPr marL="1085850" lvl="2" indent="-171450" algn="just">
              <a:buFont typeface="Arial" panose="020B0604020202020204" pitchFamily="34" charset="0"/>
              <a:buChar char="•"/>
            </a:pPr>
            <a:r>
              <a:rPr lang="es-ES" sz="1200" dirty="0">
                <a:cs typeface="Arial" panose="020B0604020202020204" pitchFamily="34" charset="0"/>
              </a:rPr>
              <a:t>Dispongan de al menos 0,1 has de invernadero.</a:t>
            </a:r>
          </a:p>
          <a:p>
            <a:pPr marL="628650" lvl="1" indent="-171450" algn="just">
              <a:buFont typeface="Arial" panose="020B0604020202020204" pitchFamily="34" charset="0"/>
              <a:buChar char="•"/>
            </a:pPr>
            <a:r>
              <a:rPr lang="es-ES" sz="1200" dirty="0">
                <a:cs typeface="Arial" panose="020B0604020202020204" pitchFamily="34" charset="0"/>
              </a:rPr>
              <a:t>A partir de </a:t>
            </a:r>
            <a:r>
              <a:rPr lang="es-ES" sz="1200" b="1" dirty="0">
                <a:cs typeface="Arial" panose="020B0604020202020204" pitchFamily="34" charset="0"/>
              </a:rPr>
              <a:t>1 de septiembre de 2025 </a:t>
            </a:r>
            <a:r>
              <a:rPr lang="es-ES" sz="1200" dirty="0">
                <a:cs typeface="Arial" panose="020B0604020202020204" pitchFamily="34" charset="0"/>
              </a:rPr>
              <a:t>para el resto.</a:t>
            </a:r>
          </a:p>
          <a:p>
            <a:pPr marL="628650" lvl="1" indent="-171450" algn="just">
              <a:buFont typeface="Arial" panose="020B0604020202020204" pitchFamily="34" charset="0"/>
              <a:buChar char="•"/>
            </a:pPr>
            <a:r>
              <a:rPr lang="es-ES" sz="1200" dirty="0">
                <a:cs typeface="Arial" panose="020B0604020202020204" pitchFamily="34" charset="0"/>
              </a:rPr>
              <a:t>Quedan </a:t>
            </a:r>
            <a:r>
              <a:rPr lang="es-ES" sz="1200" b="1" dirty="0">
                <a:cs typeface="Arial" panose="020B0604020202020204" pitchFamily="34" charset="0"/>
              </a:rPr>
              <a:t>eximidas</a:t>
            </a:r>
            <a:r>
              <a:rPr lang="es-ES" sz="1200" dirty="0">
                <a:cs typeface="Arial" panose="020B0604020202020204" pitchFamily="34" charset="0"/>
              </a:rPr>
              <a:t> indefinidamente de CUE las explotaciones con superficie de tierras de cultivo+ permanentes ≤ 5 has y de regadío ≤ 1 ha. Y las que tengan sólo pastos en los que no apliquen fertilizantes  </a:t>
            </a:r>
          </a:p>
          <a:p>
            <a:pPr marL="0" indent="0" algn="just">
              <a:buNone/>
            </a:pPr>
            <a:endParaRPr lang="es-ES" sz="1200" dirty="0">
              <a:cs typeface="Arial" panose="020B0604020202020204" pitchFamily="34" charset="0"/>
            </a:endParaRPr>
          </a:p>
          <a:p>
            <a:pPr algn="just"/>
            <a:r>
              <a:rPr lang="es-ES" sz="1200" dirty="0">
                <a:cs typeface="Arial" panose="020B0604020202020204" pitchFamily="34" charset="0"/>
              </a:rPr>
              <a:t>Contar con un </a:t>
            </a:r>
            <a:r>
              <a:rPr lang="es-ES" sz="1200" b="1" u="sng" dirty="0">
                <a:cs typeface="Arial" panose="020B0604020202020204" pitchFamily="34" charset="0"/>
              </a:rPr>
              <a:t>PLAN DE ABONADO </a:t>
            </a:r>
            <a:r>
              <a:rPr lang="es-ES" sz="1200" dirty="0">
                <a:cs typeface="Arial" panose="020B0604020202020204" pitchFamily="34" charset="0"/>
              </a:rPr>
              <a:t>para cada unidad de producción integrante de la misma.</a:t>
            </a:r>
            <a:r>
              <a:rPr lang="es-ES" sz="1200" b="0" i="0" u="none" strike="noStrike" baseline="0" dirty="0">
                <a:solidFill>
                  <a:srgbClr val="000000"/>
                </a:solidFill>
                <a:cs typeface="Arial" panose="020B0604020202020204" pitchFamily="34" charset="0"/>
              </a:rPr>
              <a:t> </a:t>
            </a:r>
          </a:p>
          <a:p>
            <a:pPr lvl="1" algn="just"/>
            <a:r>
              <a:rPr lang="es-ES" sz="1200" b="0" i="0" u="none" strike="noStrike" baseline="0" dirty="0">
                <a:solidFill>
                  <a:srgbClr val="000000"/>
                </a:solidFill>
                <a:cs typeface="Arial" panose="020B0604020202020204" pitchFamily="34" charset="0"/>
              </a:rPr>
              <a:t>Se exceptúa de esta obligación a las unidades de producción que no superen las 10 has de superficie, siempre que sean de secano o estén dedicadas únicamente a pastos o cultivos forrajeros para autoconsumo. </a:t>
            </a:r>
          </a:p>
          <a:p>
            <a:pPr marL="457200" indent="-457200" algn="just">
              <a:buFont typeface="+mj-lt"/>
              <a:buAutoNum type="arabicParenR" startAt="2"/>
            </a:pPr>
            <a:endParaRPr lang="es-ES" sz="1200" dirty="0">
              <a:solidFill>
                <a:srgbClr val="000000"/>
              </a:solidFill>
              <a:cs typeface="Arial" panose="020B0604020202020204" pitchFamily="34" charset="0"/>
            </a:endParaRPr>
          </a:p>
          <a:p>
            <a:pPr algn="just"/>
            <a:r>
              <a:rPr lang="es-ES" sz="1200" b="1" i="0" u="sng" strike="noStrike" baseline="0" dirty="0">
                <a:solidFill>
                  <a:srgbClr val="000000"/>
                </a:solidFill>
                <a:cs typeface="Arial" panose="020B0604020202020204" pitchFamily="34" charset="0"/>
              </a:rPr>
              <a:t>Aplicación localizada de PURINES y enterrado de ESTIÉRCOLES sólidos</a:t>
            </a:r>
            <a:r>
              <a:rPr lang="es-ES" sz="1200" b="0" i="0" u="none" strike="noStrike" baseline="0" dirty="0">
                <a:solidFill>
                  <a:srgbClr val="000000"/>
                </a:solidFill>
                <a:cs typeface="Arial" panose="020B0604020202020204" pitchFamily="34" charset="0"/>
              </a:rPr>
              <a:t>: </a:t>
            </a:r>
          </a:p>
          <a:p>
            <a:pPr marL="628650" lvl="1" indent="-171450" algn="just">
              <a:buFont typeface="Arial" panose="020B0604020202020204" pitchFamily="34" charset="0"/>
              <a:buChar char="•"/>
            </a:pPr>
            <a:r>
              <a:rPr lang="es-ES" sz="1200" b="0" i="0" u="none" strike="noStrike" baseline="0" dirty="0">
                <a:solidFill>
                  <a:srgbClr val="000000"/>
                </a:solidFill>
                <a:cs typeface="Arial" panose="020B0604020202020204" pitchFamily="34" charset="0"/>
              </a:rPr>
              <a:t>Se prohíbe la aplicación de purines mediante sistemas de plato, abanico y por cañón, salvo en los recintos con pendientes medias superiores al 10%.</a:t>
            </a:r>
          </a:p>
          <a:p>
            <a:pPr marL="628650" lvl="1" indent="-171450" algn="just">
              <a:buFont typeface="Arial" panose="020B0604020202020204" pitchFamily="34" charset="0"/>
              <a:buChar char="•"/>
            </a:pPr>
            <a:r>
              <a:rPr lang="es-ES" sz="1200" b="0" i="0" u="none" strike="noStrike" baseline="0" dirty="0">
                <a:solidFill>
                  <a:srgbClr val="000000"/>
                </a:solidFill>
                <a:cs typeface="Arial" panose="020B0604020202020204" pitchFamily="34" charset="0"/>
              </a:rPr>
              <a:t>Tampoco</a:t>
            </a:r>
            <a:r>
              <a:rPr lang="es-ES" sz="1200" b="0" i="0" u="none" strike="noStrike" dirty="0">
                <a:solidFill>
                  <a:srgbClr val="000000"/>
                </a:solidFill>
                <a:cs typeface="Arial" panose="020B0604020202020204" pitchFamily="34" charset="0"/>
              </a:rPr>
              <a:t> se podrán utilizar estos sistemas cuando la humedad del material sea &gt;90%</a:t>
            </a:r>
            <a:endParaRPr lang="es-ES" sz="1200" b="0" i="0" u="none" strike="noStrike" baseline="0" dirty="0">
              <a:solidFill>
                <a:srgbClr val="000000"/>
              </a:solidFill>
              <a:cs typeface="Arial" panose="020B0604020202020204" pitchFamily="34" charset="0"/>
            </a:endParaRPr>
          </a:p>
          <a:p>
            <a:pPr marL="628650" lvl="1" indent="-171450" algn="just">
              <a:buFont typeface="Arial" panose="020B0604020202020204" pitchFamily="34" charset="0"/>
              <a:buChar char="•"/>
            </a:pPr>
            <a:r>
              <a:rPr lang="es-ES" sz="1200" b="0" i="0" u="none" strike="noStrike" baseline="0" dirty="0">
                <a:solidFill>
                  <a:srgbClr val="000000"/>
                </a:solidFill>
                <a:cs typeface="Arial" panose="020B0604020202020204" pitchFamily="34" charset="0"/>
              </a:rPr>
              <a:t>Los estiércoles deben ser enterrados lo antes posible tras su aplicación y siempre en las primeras 12 horas, mediante arado de vertedera, </a:t>
            </a:r>
            <a:r>
              <a:rPr lang="es-ES" sz="1200" b="0" i="0" u="none" strike="noStrike" baseline="0" dirty="0" err="1">
                <a:solidFill>
                  <a:srgbClr val="000000"/>
                </a:solidFill>
                <a:cs typeface="Arial" panose="020B0604020202020204" pitchFamily="34" charset="0"/>
              </a:rPr>
              <a:t>chísel</a:t>
            </a:r>
            <a:r>
              <a:rPr lang="es-ES" sz="1200" b="0" i="0" u="none" strike="noStrike" baseline="0" dirty="0">
                <a:solidFill>
                  <a:srgbClr val="000000"/>
                </a:solidFill>
                <a:cs typeface="Arial" panose="020B0604020202020204" pitchFamily="34" charset="0"/>
              </a:rPr>
              <a:t>, cultivador o labor equivalente.</a:t>
            </a:r>
          </a:p>
          <a:p>
            <a:pPr marL="457200" indent="-457200" algn="just">
              <a:buFont typeface="+mj-lt"/>
              <a:buAutoNum type="arabicParenR" startAt="2"/>
            </a:pPr>
            <a:endParaRPr lang="es-ES" sz="1200" dirty="0">
              <a:solidFill>
                <a:srgbClr val="000000"/>
              </a:solidFill>
              <a:latin typeface="Arial" panose="020B0604020202020204" pitchFamily="34" charset="0"/>
              <a:cs typeface="Arial" panose="020B0604020202020204" pitchFamily="34" charset="0"/>
            </a:endParaRPr>
          </a:p>
          <a:p>
            <a:pPr marL="457200" indent="-457200" algn="just">
              <a:buFont typeface="+mj-lt"/>
              <a:buAutoNum type="arabicParenR" startAt="2"/>
            </a:pPr>
            <a:endParaRPr lang="es-ES"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98360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14">
                                            <p:txEl>
                                              <p:pRg st="0" end="0"/>
                                            </p:txEl>
                                          </p:spTgt>
                                        </p:tgtEl>
                                        <p:attrNameLst>
                                          <p:attrName>style.visibility</p:attrName>
                                        </p:attrNameLst>
                                      </p:cBhvr>
                                      <p:to>
                                        <p:strVal val="visible"/>
                                      </p:to>
                                    </p:set>
                                    <p:anim calcmode="lin" valueType="num">
                                      <p:cBhvr additive="base">
                                        <p:cTn id="11" dur="500" fill="hold"/>
                                        <p:tgtEl>
                                          <p:spTgt spid="14">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14">
                                            <p:txEl>
                                              <p:pRg st="0" end="0"/>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4">
                                            <p:txEl>
                                              <p:pRg st="2" end="2"/>
                                            </p:txEl>
                                          </p:spTgt>
                                        </p:tgtEl>
                                        <p:attrNameLst>
                                          <p:attrName>style.visibility</p:attrName>
                                        </p:attrNameLst>
                                      </p:cBhvr>
                                      <p:to>
                                        <p:strVal val="visible"/>
                                      </p:to>
                                    </p:set>
                                    <p:anim calcmode="lin" valueType="num">
                                      <p:cBhvr additive="base">
                                        <p:cTn id="15" dur="500" fill="hold"/>
                                        <p:tgtEl>
                                          <p:spTgt spid="14">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14">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14">
                                            <p:txEl>
                                              <p:pRg st="3" end="3"/>
                                            </p:txEl>
                                          </p:spTgt>
                                        </p:tgtEl>
                                        <p:attrNameLst>
                                          <p:attrName>style.visibility</p:attrName>
                                        </p:attrNameLst>
                                      </p:cBhvr>
                                      <p:to>
                                        <p:strVal val="visible"/>
                                      </p:to>
                                    </p:set>
                                    <p:anim calcmode="lin" valueType="num">
                                      <p:cBhvr additive="base">
                                        <p:cTn id="19" dur="500" fill="hold"/>
                                        <p:tgtEl>
                                          <p:spTgt spid="14">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4">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14">
                                            <p:txEl>
                                              <p:pRg st="4" end="4"/>
                                            </p:txEl>
                                          </p:spTgt>
                                        </p:tgtEl>
                                        <p:attrNameLst>
                                          <p:attrName>style.visibility</p:attrName>
                                        </p:attrNameLst>
                                      </p:cBhvr>
                                      <p:to>
                                        <p:strVal val="visible"/>
                                      </p:to>
                                    </p:set>
                                    <p:anim calcmode="lin" valueType="num">
                                      <p:cBhvr additive="base">
                                        <p:cTn id="23" dur="500" fill="hold"/>
                                        <p:tgtEl>
                                          <p:spTgt spid="14">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14">
                                            <p:txEl>
                                              <p:pRg st="4" end="4"/>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14">
                                            <p:txEl>
                                              <p:pRg st="5" end="5"/>
                                            </p:txEl>
                                          </p:spTgt>
                                        </p:tgtEl>
                                        <p:attrNameLst>
                                          <p:attrName>style.visibility</p:attrName>
                                        </p:attrNameLst>
                                      </p:cBhvr>
                                      <p:to>
                                        <p:strVal val="visible"/>
                                      </p:to>
                                    </p:set>
                                    <p:anim calcmode="lin" valueType="num">
                                      <p:cBhvr additive="base">
                                        <p:cTn id="27" dur="500" fill="hold"/>
                                        <p:tgtEl>
                                          <p:spTgt spid="14">
                                            <p:txEl>
                                              <p:pRg st="5" end="5"/>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14">
                                            <p:txEl>
                                              <p:pRg st="5" end="5"/>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14">
                                            <p:txEl>
                                              <p:pRg st="6" end="6"/>
                                            </p:txEl>
                                          </p:spTgt>
                                        </p:tgtEl>
                                        <p:attrNameLst>
                                          <p:attrName>style.visibility</p:attrName>
                                        </p:attrNameLst>
                                      </p:cBhvr>
                                      <p:to>
                                        <p:strVal val="visible"/>
                                      </p:to>
                                    </p:set>
                                    <p:anim calcmode="lin" valueType="num">
                                      <p:cBhvr additive="base">
                                        <p:cTn id="31" dur="500" fill="hold"/>
                                        <p:tgtEl>
                                          <p:spTgt spid="14">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4">
                                            <p:txEl>
                                              <p:pRg st="6" end="6"/>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14">
                                            <p:txEl>
                                              <p:pRg st="7" end="7"/>
                                            </p:txEl>
                                          </p:spTgt>
                                        </p:tgtEl>
                                        <p:attrNameLst>
                                          <p:attrName>style.visibility</p:attrName>
                                        </p:attrNameLst>
                                      </p:cBhvr>
                                      <p:to>
                                        <p:strVal val="visible"/>
                                      </p:to>
                                    </p:set>
                                    <p:anim calcmode="lin" valueType="num">
                                      <p:cBhvr additive="base">
                                        <p:cTn id="35" dur="500" fill="hold"/>
                                        <p:tgtEl>
                                          <p:spTgt spid="14">
                                            <p:txEl>
                                              <p:pRg st="7" end="7"/>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14">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14">
                                            <p:txEl>
                                              <p:pRg st="9" end="9"/>
                                            </p:txEl>
                                          </p:spTgt>
                                        </p:tgtEl>
                                        <p:attrNameLst>
                                          <p:attrName>style.visibility</p:attrName>
                                        </p:attrNameLst>
                                      </p:cBhvr>
                                      <p:to>
                                        <p:strVal val="visible"/>
                                      </p:to>
                                    </p:set>
                                    <p:anim calcmode="lin" valueType="num">
                                      <p:cBhvr additive="base">
                                        <p:cTn id="41" dur="500" fill="hold"/>
                                        <p:tgtEl>
                                          <p:spTgt spid="14">
                                            <p:txEl>
                                              <p:pRg st="9" end="9"/>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14">
                                            <p:txEl>
                                              <p:pRg st="9" end="9"/>
                                            </p:txEl>
                                          </p:spTgt>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0"/>
                                  </p:stCondLst>
                                  <p:childTnLst>
                                    <p:set>
                                      <p:cBhvr>
                                        <p:cTn id="44" dur="1" fill="hold">
                                          <p:stCondLst>
                                            <p:cond delay="0"/>
                                          </p:stCondLst>
                                        </p:cTn>
                                        <p:tgtEl>
                                          <p:spTgt spid="14">
                                            <p:txEl>
                                              <p:pRg st="10" end="10"/>
                                            </p:txEl>
                                          </p:spTgt>
                                        </p:tgtEl>
                                        <p:attrNameLst>
                                          <p:attrName>style.visibility</p:attrName>
                                        </p:attrNameLst>
                                      </p:cBhvr>
                                      <p:to>
                                        <p:strVal val="visible"/>
                                      </p:to>
                                    </p:set>
                                    <p:anim calcmode="lin" valueType="num">
                                      <p:cBhvr additive="base">
                                        <p:cTn id="45" dur="500" fill="hold"/>
                                        <p:tgtEl>
                                          <p:spTgt spid="14">
                                            <p:txEl>
                                              <p:pRg st="10" end="10"/>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14">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nodeType="clickEffect">
                                  <p:stCondLst>
                                    <p:cond delay="0"/>
                                  </p:stCondLst>
                                  <p:childTnLst>
                                    <p:set>
                                      <p:cBhvr>
                                        <p:cTn id="50" dur="1" fill="hold">
                                          <p:stCondLst>
                                            <p:cond delay="0"/>
                                          </p:stCondLst>
                                        </p:cTn>
                                        <p:tgtEl>
                                          <p:spTgt spid="14">
                                            <p:txEl>
                                              <p:pRg st="12" end="12"/>
                                            </p:txEl>
                                          </p:spTgt>
                                        </p:tgtEl>
                                        <p:attrNameLst>
                                          <p:attrName>style.visibility</p:attrName>
                                        </p:attrNameLst>
                                      </p:cBhvr>
                                      <p:to>
                                        <p:strVal val="visible"/>
                                      </p:to>
                                    </p:set>
                                    <p:anim calcmode="lin" valueType="num">
                                      <p:cBhvr additive="base">
                                        <p:cTn id="51" dur="500" fill="hold"/>
                                        <p:tgtEl>
                                          <p:spTgt spid="14">
                                            <p:txEl>
                                              <p:pRg st="12" end="12"/>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14">
                                            <p:txEl>
                                              <p:pRg st="12" end="12"/>
                                            </p:txEl>
                                          </p:spTgt>
                                        </p:tgtEl>
                                        <p:attrNameLst>
                                          <p:attrName>ppt_y</p:attrName>
                                        </p:attrNameLst>
                                      </p:cBhvr>
                                      <p:tavLst>
                                        <p:tav tm="0">
                                          <p:val>
                                            <p:strVal val="1+#ppt_h/2"/>
                                          </p:val>
                                        </p:tav>
                                        <p:tav tm="100000">
                                          <p:val>
                                            <p:strVal val="#ppt_y"/>
                                          </p:val>
                                        </p:tav>
                                      </p:tavLst>
                                    </p:anim>
                                  </p:childTnLst>
                                </p:cTn>
                              </p:par>
                              <p:par>
                                <p:cTn id="53" presetID="2" presetClass="entr" presetSubtype="4" fill="hold" nodeType="withEffect">
                                  <p:stCondLst>
                                    <p:cond delay="0"/>
                                  </p:stCondLst>
                                  <p:childTnLst>
                                    <p:set>
                                      <p:cBhvr>
                                        <p:cTn id="54" dur="1" fill="hold">
                                          <p:stCondLst>
                                            <p:cond delay="0"/>
                                          </p:stCondLst>
                                        </p:cTn>
                                        <p:tgtEl>
                                          <p:spTgt spid="14">
                                            <p:txEl>
                                              <p:pRg st="13" end="13"/>
                                            </p:txEl>
                                          </p:spTgt>
                                        </p:tgtEl>
                                        <p:attrNameLst>
                                          <p:attrName>style.visibility</p:attrName>
                                        </p:attrNameLst>
                                      </p:cBhvr>
                                      <p:to>
                                        <p:strVal val="visible"/>
                                      </p:to>
                                    </p:set>
                                    <p:anim calcmode="lin" valueType="num">
                                      <p:cBhvr additive="base">
                                        <p:cTn id="55" dur="500" fill="hold"/>
                                        <p:tgtEl>
                                          <p:spTgt spid="14">
                                            <p:txEl>
                                              <p:pRg st="13" end="13"/>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14">
                                            <p:txEl>
                                              <p:pRg st="13" end="13"/>
                                            </p:txEl>
                                          </p:spTgt>
                                        </p:tgtEl>
                                        <p:attrNameLst>
                                          <p:attrName>ppt_y</p:attrName>
                                        </p:attrNameLst>
                                      </p:cBhvr>
                                      <p:tavLst>
                                        <p:tav tm="0">
                                          <p:val>
                                            <p:strVal val="1+#ppt_h/2"/>
                                          </p:val>
                                        </p:tav>
                                        <p:tav tm="100000">
                                          <p:val>
                                            <p:strVal val="#ppt_y"/>
                                          </p:val>
                                        </p:tav>
                                      </p:tavLst>
                                    </p:anim>
                                  </p:childTnLst>
                                </p:cTn>
                              </p:par>
                              <p:par>
                                <p:cTn id="57" presetID="2" presetClass="entr" presetSubtype="4" fill="hold" nodeType="withEffect">
                                  <p:stCondLst>
                                    <p:cond delay="0"/>
                                  </p:stCondLst>
                                  <p:childTnLst>
                                    <p:set>
                                      <p:cBhvr>
                                        <p:cTn id="58" dur="1" fill="hold">
                                          <p:stCondLst>
                                            <p:cond delay="0"/>
                                          </p:stCondLst>
                                        </p:cTn>
                                        <p:tgtEl>
                                          <p:spTgt spid="14">
                                            <p:txEl>
                                              <p:pRg st="14" end="14"/>
                                            </p:txEl>
                                          </p:spTgt>
                                        </p:tgtEl>
                                        <p:attrNameLst>
                                          <p:attrName>style.visibility</p:attrName>
                                        </p:attrNameLst>
                                      </p:cBhvr>
                                      <p:to>
                                        <p:strVal val="visible"/>
                                      </p:to>
                                    </p:set>
                                    <p:anim calcmode="lin" valueType="num">
                                      <p:cBhvr additive="base">
                                        <p:cTn id="59" dur="500" fill="hold"/>
                                        <p:tgtEl>
                                          <p:spTgt spid="14">
                                            <p:txEl>
                                              <p:pRg st="14" end="14"/>
                                            </p:txEl>
                                          </p:spTgt>
                                        </p:tgtEl>
                                        <p:attrNameLst>
                                          <p:attrName>ppt_x</p:attrName>
                                        </p:attrNameLst>
                                      </p:cBhvr>
                                      <p:tavLst>
                                        <p:tav tm="0">
                                          <p:val>
                                            <p:strVal val="#ppt_x"/>
                                          </p:val>
                                        </p:tav>
                                        <p:tav tm="100000">
                                          <p:val>
                                            <p:strVal val="#ppt_x"/>
                                          </p:val>
                                        </p:tav>
                                      </p:tavLst>
                                    </p:anim>
                                    <p:anim calcmode="lin" valueType="num">
                                      <p:cBhvr additive="base">
                                        <p:cTn id="60" dur="500" fill="hold"/>
                                        <p:tgtEl>
                                          <p:spTgt spid="14">
                                            <p:txEl>
                                              <p:pRg st="14" end="14"/>
                                            </p:txEl>
                                          </p:spTgt>
                                        </p:tgtEl>
                                        <p:attrNameLst>
                                          <p:attrName>ppt_y</p:attrName>
                                        </p:attrNameLst>
                                      </p:cBhvr>
                                      <p:tavLst>
                                        <p:tav tm="0">
                                          <p:val>
                                            <p:strVal val="1+#ppt_h/2"/>
                                          </p:val>
                                        </p:tav>
                                        <p:tav tm="100000">
                                          <p:val>
                                            <p:strVal val="#ppt_y"/>
                                          </p:val>
                                        </p:tav>
                                      </p:tavLst>
                                    </p:anim>
                                  </p:childTnLst>
                                </p:cTn>
                              </p:par>
                              <p:par>
                                <p:cTn id="61" presetID="2" presetClass="entr" presetSubtype="4" fill="hold" nodeType="withEffect">
                                  <p:stCondLst>
                                    <p:cond delay="0"/>
                                  </p:stCondLst>
                                  <p:childTnLst>
                                    <p:set>
                                      <p:cBhvr>
                                        <p:cTn id="62" dur="1" fill="hold">
                                          <p:stCondLst>
                                            <p:cond delay="0"/>
                                          </p:stCondLst>
                                        </p:cTn>
                                        <p:tgtEl>
                                          <p:spTgt spid="14">
                                            <p:txEl>
                                              <p:pRg st="15" end="15"/>
                                            </p:txEl>
                                          </p:spTgt>
                                        </p:tgtEl>
                                        <p:attrNameLst>
                                          <p:attrName>style.visibility</p:attrName>
                                        </p:attrNameLst>
                                      </p:cBhvr>
                                      <p:to>
                                        <p:strVal val="visible"/>
                                      </p:to>
                                    </p:set>
                                    <p:anim calcmode="lin" valueType="num">
                                      <p:cBhvr additive="base">
                                        <p:cTn id="63" dur="500" fill="hold"/>
                                        <p:tgtEl>
                                          <p:spTgt spid="14">
                                            <p:txEl>
                                              <p:pRg st="15" end="15"/>
                                            </p:txEl>
                                          </p:spTgt>
                                        </p:tgtEl>
                                        <p:attrNameLst>
                                          <p:attrName>ppt_x</p:attrName>
                                        </p:attrNameLst>
                                      </p:cBhvr>
                                      <p:tavLst>
                                        <p:tav tm="0">
                                          <p:val>
                                            <p:strVal val="#ppt_x"/>
                                          </p:val>
                                        </p:tav>
                                        <p:tav tm="100000">
                                          <p:val>
                                            <p:strVal val="#ppt_x"/>
                                          </p:val>
                                        </p:tav>
                                      </p:tavLst>
                                    </p:anim>
                                    <p:anim calcmode="lin" valueType="num">
                                      <p:cBhvr additive="base">
                                        <p:cTn id="64" dur="500" fill="hold"/>
                                        <p:tgtEl>
                                          <p:spTgt spid="14">
                                            <p:txEl>
                                              <p:pRg st="15" end="1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3 Imagen">
            <a:extLst>
              <a:ext uri="{FF2B5EF4-FFF2-40B4-BE49-F238E27FC236}">
                <a16:creationId xmlns:a16="http://schemas.microsoft.com/office/drawing/2014/main" id="{F3AC32F2-E4A1-60B5-7AEB-70827F409840}"/>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510542" y="5949280"/>
            <a:ext cx="1572892" cy="496636"/>
          </a:xfrm>
          <a:prstGeom prst="rect">
            <a:avLst/>
          </a:prstGeom>
        </p:spPr>
      </p:pic>
      <p:grpSp>
        <p:nvGrpSpPr>
          <p:cNvPr id="4" name="2 Grupo">
            <a:extLst>
              <a:ext uri="{FF2B5EF4-FFF2-40B4-BE49-F238E27FC236}">
                <a16:creationId xmlns:a16="http://schemas.microsoft.com/office/drawing/2014/main" id="{39FD0EAC-04E4-5539-0B7E-637EC0E283F2}"/>
              </a:ext>
            </a:extLst>
          </p:cNvPr>
          <p:cNvGrpSpPr>
            <a:grpSpLocks/>
          </p:cNvGrpSpPr>
          <p:nvPr/>
        </p:nvGrpSpPr>
        <p:grpSpPr bwMode="auto">
          <a:xfrm>
            <a:off x="1258888" y="188913"/>
            <a:ext cx="6553472" cy="777875"/>
            <a:chOff x="0" y="0"/>
            <a:chExt cx="7467600" cy="777644"/>
          </a:xfrm>
        </p:grpSpPr>
        <p:sp>
          <p:nvSpPr>
            <p:cNvPr id="5" name="4 Rectángulo redondeado">
              <a:extLst>
                <a:ext uri="{FF2B5EF4-FFF2-40B4-BE49-F238E27FC236}">
                  <a16:creationId xmlns:a16="http://schemas.microsoft.com/office/drawing/2014/main" id="{EF1F360E-961A-0828-45D9-804CDA6DF13A}"/>
                </a:ext>
              </a:extLst>
            </p:cNvPr>
            <p:cNvSpPr/>
            <p:nvPr/>
          </p:nvSpPr>
          <p:spPr>
            <a:xfrm>
              <a:off x="0" y="0"/>
              <a:ext cx="7467600" cy="777644"/>
            </a:xfrm>
            <a:prstGeom prst="roundRect">
              <a:avLst/>
            </a:prstGeom>
            <a:solidFill>
              <a:srgbClr val="BED6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6" name="5 Rectángulo">
              <a:extLst>
                <a:ext uri="{FF2B5EF4-FFF2-40B4-BE49-F238E27FC236}">
                  <a16:creationId xmlns:a16="http://schemas.microsoft.com/office/drawing/2014/main" id="{546B5959-CC5A-ADB3-F71B-89D9FD99D87A}"/>
                </a:ext>
              </a:extLst>
            </p:cNvPr>
            <p:cNvSpPr/>
            <p:nvPr/>
          </p:nvSpPr>
          <p:spPr>
            <a:xfrm>
              <a:off x="38100" y="38089"/>
              <a:ext cx="7391400" cy="701467"/>
            </a:xfrm>
            <a:prstGeom prst="rect">
              <a:avLst/>
            </a:prstGeom>
          </p:spPr>
          <p:style>
            <a:lnRef idx="0">
              <a:scrgbClr r="0" g="0" b="0"/>
            </a:lnRef>
            <a:fillRef idx="0">
              <a:scrgbClr r="0" g="0" b="0"/>
            </a:fillRef>
            <a:effectRef idx="0">
              <a:scrgbClr r="0" g="0" b="0"/>
            </a:effectRef>
            <a:fontRef idx="minor">
              <a:schemeClr val="lt1"/>
            </a:fontRef>
          </p:style>
          <p:txBody>
            <a:bodyPr tIns="91440" bIns="91440" spcCol="1270" anchor="ctr"/>
            <a:lstStyle/>
            <a:p>
              <a:pPr defTabSz="1066800">
                <a:lnSpc>
                  <a:spcPct val="90000"/>
                </a:lnSpc>
                <a:spcAft>
                  <a:spcPct val="35000"/>
                </a:spcAft>
                <a:defRPr/>
              </a:pPr>
              <a:endParaRPr lang="es-ES" sz="2000" b="1" dirty="0">
                <a:solidFill>
                  <a:srgbClr val="FF0000"/>
                </a:solidFill>
              </a:endParaRPr>
            </a:p>
          </p:txBody>
        </p:sp>
      </p:grpSp>
      <p:sp>
        <p:nvSpPr>
          <p:cNvPr id="7" name="2 Rectángulo">
            <a:extLst>
              <a:ext uri="{FF2B5EF4-FFF2-40B4-BE49-F238E27FC236}">
                <a16:creationId xmlns:a16="http://schemas.microsoft.com/office/drawing/2014/main" id="{6B60BB39-7E16-E6FC-AD8E-296B8DC09EA0}"/>
              </a:ext>
            </a:extLst>
          </p:cNvPr>
          <p:cNvSpPr>
            <a:spLocks noChangeArrowheads="1"/>
          </p:cNvSpPr>
          <p:nvPr/>
        </p:nvSpPr>
        <p:spPr bwMode="auto">
          <a:xfrm>
            <a:off x="1547813" y="347663"/>
            <a:ext cx="602440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D6EF2C"/>
              </a:buClr>
              <a:buChar char="&gt;"/>
              <a:defRPr sz="1400">
                <a:solidFill>
                  <a:srgbClr val="575757"/>
                </a:solidFill>
                <a:latin typeface="Arial" charset="0"/>
                <a:ea typeface="ＭＳ Ｐゴシック" pitchFamily="34" charset="-128"/>
              </a:defRPr>
            </a:lvl1pPr>
            <a:lvl2pPr marL="742950" indent="-285750" eaLnBrk="0" hangingPunct="0">
              <a:spcBef>
                <a:spcPct val="20000"/>
              </a:spcBef>
              <a:buChar char="–"/>
              <a:defRPr sz="1400">
                <a:solidFill>
                  <a:schemeClr val="tx1"/>
                </a:solidFill>
                <a:latin typeface="Arial" charset="0"/>
                <a:ea typeface="ＭＳ Ｐゴシック" pitchFamily="34" charset="-128"/>
              </a:defRPr>
            </a:lvl2pPr>
            <a:lvl3pPr marL="1143000" indent="-228600" eaLnBrk="0" hangingPunct="0">
              <a:spcBef>
                <a:spcPct val="20000"/>
              </a:spcBef>
              <a:buChar char="•"/>
              <a:defRPr sz="1400">
                <a:solidFill>
                  <a:schemeClr val="tx1"/>
                </a:solidFill>
                <a:latin typeface="Arial" charset="0"/>
                <a:ea typeface="ＭＳ Ｐゴシック" pitchFamily="34" charset="-128"/>
              </a:defRPr>
            </a:lvl3pPr>
            <a:lvl4pPr marL="1600200" indent="-228600" eaLnBrk="0" hangingPunct="0">
              <a:spcBef>
                <a:spcPct val="20000"/>
              </a:spcBef>
              <a:buChar char="–"/>
              <a:defRPr sz="1400">
                <a:solidFill>
                  <a:schemeClr val="tx1"/>
                </a:solidFill>
                <a:latin typeface="Arial" charset="0"/>
                <a:ea typeface="ＭＳ Ｐゴシック" pitchFamily="34" charset="-128"/>
              </a:defRPr>
            </a:lvl4pPr>
            <a:lvl5pPr marL="2057400" indent="-228600" eaLnBrk="0" hangingPunct="0">
              <a:spcBef>
                <a:spcPct val="20000"/>
              </a:spcBef>
              <a:buChar char="»"/>
              <a:defRPr sz="14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9pPr>
          </a:lstStyle>
          <a:p>
            <a:pPr eaLnBrk="1" hangingPunct="1">
              <a:spcBef>
                <a:spcPct val="0"/>
              </a:spcBef>
              <a:buClrTx/>
              <a:buFontTx/>
              <a:buNone/>
            </a:pPr>
            <a:r>
              <a:rPr lang="es-ES" altLang="es-ES" sz="2400" dirty="0">
                <a:solidFill>
                  <a:schemeClr val="tx1"/>
                </a:solidFill>
              </a:rPr>
              <a:t>Condicionalidad: BCAM - Incumplimientos </a:t>
            </a:r>
          </a:p>
        </p:txBody>
      </p:sp>
      <p:sp>
        <p:nvSpPr>
          <p:cNvPr id="11" name="CuadroTexto 10">
            <a:extLst>
              <a:ext uri="{FF2B5EF4-FFF2-40B4-BE49-F238E27FC236}">
                <a16:creationId xmlns:a16="http://schemas.microsoft.com/office/drawing/2014/main" id="{33AD2E2D-B8F7-E780-F71F-35B48FCD54C2}"/>
              </a:ext>
            </a:extLst>
          </p:cNvPr>
          <p:cNvSpPr txBox="1"/>
          <p:nvPr/>
        </p:nvSpPr>
        <p:spPr>
          <a:xfrm>
            <a:off x="1292324" y="1585654"/>
            <a:ext cx="6486600" cy="3139321"/>
          </a:xfrm>
          <a:prstGeom prst="rect">
            <a:avLst/>
          </a:prstGeom>
          <a:noFill/>
        </p:spPr>
        <p:txBody>
          <a:bodyPr wrap="square">
            <a:spAutoFit/>
          </a:bodyPr>
          <a:lstStyle/>
          <a:p>
            <a:pPr marL="0" lvl="1" indent="0">
              <a:spcBef>
                <a:spcPts val="1000"/>
              </a:spcBef>
              <a:buNone/>
            </a:pPr>
            <a:r>
              <a:rPr lang="es-ES" sz="1800" b="1" dirty="0">
                <a:solidFill>
                  <a:srgbClr val="FF0000"/>
                </a:solidFill>
              </a:rPr>
              <a:t>Valoración de incumplimientos </a:t>
            </a:r>
            <a:r>
              <a:rPr lang="es-ES" sz="1800" b="1" dirty="0"/>
              <a:t>en función de criterios:</a:t>
            </a:r>
          </a:p>
          <a:p>
            <a:pPr lvl="1"/>
            <a:endParaRPr lang="es-ES" sz="1800" u="sng" dirty="0">
              <a:solidFill>
                <a:srgbClr val="0070C0"/>
              </a:solidFill>
            </a:endParaRPr>
          </a:p>
          <a:p>
            <a:pPr lvl="1"/>
            <a:r>
              <a:rPr lang="es-ES" sz="1800" u="sng" dirty="0">
                <a:solidFill>
                  <a:srgbClr val="0070C0"/>
                </a:solidFill>
              </a:rPr>
              <a:t>Gravedad</a:t>
            </a:r>
            <a:r>
              <a:rPr lang="es-ES" sz="1800" dirty="0"/>
              <a:t>     (A = leve, B = grave, C = muy grave).</a:t>
            </a:r>
          </a:p>
          <a:p>
            <a:pPr lvl="1"/>
            <a:endParaRPr lang="es-ES" sz="1800" u="sng" dirty="0">
              <a:solidFill>
                <a:srgbClr val="0070C0"/>
              </a:solidFill>
            </a:endParaRPr>
          </a:p>
          <a:p>
            <a:pPr lvl="1"/>
            <a:r>
              <a:rPr lang="es-ES" sz="1800" u="sng" dirty="0">
                <a:solidFill>
                  <a:srgbClr val="0070C0"/>
                </a:solidFill>
              </a:rPr>
              <a:t>Alcance</a:t>
            </a:r>
            <a:r>
              <a:rPr lang="es-ES" sz="1800" dirty="0"/>
              <a:t>        (A = solo en la explotación, B = repercusiones fuera de la explotación).</a:t>
            </a:r>
          </a:p>
          <a:p>
            <a:pPr lvl="1"/>
            <a:endParaRPr lang="es-ES" sz="1800" u="sng" dirty="0">
              <a:solidFill>
                <a:srgbClr val="0070C0"/>
              </a:solidFill>
            </a:endParaRPr>
          </a:p>
          <a:p>
            <a:pPr lvl="1"/>
            <a:r>
              <a:rPr lang="es-ES" sz="1800" u="sng" dirty="0">
                <a:solidFill>
                  <a:srgbClr val="0070C0"/>
                </a:solidFill>
              </a:rPr>
              <a:t>Persistencia</a:t>
            </a:r>
            <a:r>
              <a:rPr lang="es-ES" sz="1800" dirty="0"/>
              <a:t>  (A= si/no existen efectos o duran menos de un año, B = existen efectos que duran más de un año, C = los efectos si/no son subsanables y condicionan el potencial productivo de la zona)</a:t>
            </a:r>
          </a:p>
        </p:txBody>
      </p:sp>
      <p:sp>
        <p:nvSpPr>
          <p:cNvPr id="12" name="Explosión: 8 puntos 11">
            <a:extLst>
              <a:ext uri="{FF2B5EF4-FFF2-40B4-BE49-F238E27FC236}">
                <a16:creationId xmlns:a16="http://schemas.microsoft.com/office/drawing/2014/main" id="{A4E1F584-83D4-75E8-BAC8-FAF119AC8EFC}"/>
              </a:ext>
            </a:extLst>
          </p:cNvPr>
          <p:cNvSpPr/>
          <p:nvPr/>
        </p:nvSpPr>
        <p:spPr>
          <a:xfrm>
            <a:off x="8244408" y="629308"/>
            <a:ext cx="360040" cy="360040"/>
          </a:xfrm>
          <a:prstGeom prst="irregularSeal1">
            <a:avLst/>
          </a:prstGeom>
          <a:solidFill>
            <a:srgbClr val="FFFF0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Tree>
    <p:extLst>
      <p:ext uri="{BB962C8B-B14F-4D97-AF65-F5344CB8AC3E}">
        <p14:creationId xmlns:p14="http://schemas.microsoft.com/office/powerpoint/2010/main" val="40573688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2 Grupo">
            <a:extLst>
              <a:ext uri="{FF2B5EF4-FFF2-40B4-BE49-F238E27FC236}">
                <a16:creationId xmlns:a16="http://schemas.microsoft.com/office/drawing/2014/main" id="{39FD0EAC-04E4-5539-0B7E-637EC0E283F2}"/>
              </a:ext>
            </a:extLst>
          </p:cNvPr>
          <p:cNvGrpSpPr>
            <a:grpSpLocks/>
          </p:cNvGrpSpPr>
          <p:nvPr/>
        </p:nvGrpSpPr>
        <p:grpSpPr bwMode="auto">
          <a:xfrm>
            <a:off x="1258888" y="188913"/>
            <a:ext cx="6553472" cy="777875"/>
            <a:chOff x="0" y="0"/>
            <a:chExt cx="7467600" cy="777644"/>
          </a:xfrm>
        </p:grpSpPr>
        <p:sp>
          <p:nvSpPr>
            <p:cNvPr id="5" name="4 Rectángulo redondeado">
              <a:extLst>
                <a:ext uri="{FF2B5EF4-FFF2-40B4-BE49-F238E27FC236}">
                  <a16:creationId xmlns:a16="http://schemas.microsoft.com/office/drawing/2014/main" id="{EF1F360E-961A-0828-45D9-804CDA6DF13A}"/>
                </a:ext>
              </a:extLst>
            </p:cNvPr>
            <p:cNvSpPr/>
            <p:nvPr/>
          </p:nvSpPr>
          <p:spPr>
            <a:xfrm>
              <a:off x="0" y="0"/>
              <a:ext cx="7467600" cy="777644"/>
            </a:xfrm>
            <a:prstGeom prst="roundRect">
              <a:avLst/>
            </a:prstGeom>
            <a:solidFill>
              <a:srgbClr val="BED6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6" name="5 Rectángulo">
              <a:extLst>
                <a:ext uri="{FF2B5EF4-FFF2-40B4-BE49-F238E27FC236}">
                  <a16:creationId xmlns:a16="http://schemas.microsoft.com/office/drawing/2014/main" id="{546B5959-CC5A-ADB3-F71B-89D9FD99D87A}"/>
                </a:ext>
              </a:extLst>
            </p:cNvPr>
            <p:cNvSpPr/>
            <p:nvPr/>
          </p:nvSpPr>
          <p:spPr>
            <a:xfrm>
              <a:off x="38100" y="38089"/>
              <a:ext cx="7391400" cy="701467"/>
            </a:xfrm>
            <a:prstGeom prst="rect">
              <a:avLst/>
            </a:prstGeom>
          </p:spPr>
          <p:style>
            <a:lnRef idx="0">
              <a:scrgbClr r="0" g="0" b="0"/>
            </a:lnRef>
            <a:fillRef idx="0">
              <a:scrgbClr r="0" g="0" b="0"/>
            </a:fillRef>
            <a:effectRef idx="0">
              <a:scrgbClr r="0" g="0" b="0"/>
            </a:effectRef>
            <a:fontRef idx="minor">
              <a:schemeClr val="lt1"/>
            </a:fontRef>
          </p:style>
          <p:txBody>
            <a:bodyPr tIns="91440" bIns="91440" spcCol="1270" anchor="ctr"/>
            <a:lstStyle/>
            <a:p>
              <a:pPr defTabSz="1066800">
                <a:lnSpc>
                  <a:spcPct val="90000"/>
                </a:lnSpc>
                <a:spcAft>
                  <a:spcPct val="35000"/>
                </a:spcAft>
                <a:defRPr/>
              </a:pPr>
              <a:endParaRPr lang="es-ES" sz="2000" b="1" dirty="0">
                <a:solidFill>
                  <a:srgbClr val="FF0000"/>
                </a:solidFill>
              </a:endParaRPr>
            </a:p>
          </p:txBody>
        </p:sp>
      </p:grpSp>
      <p:sp>
        <p:nvSpPr>
          <p:cNvPr id="7" name="2 Rectángulo">
            <a:extLst>
              <a:ext uri="{FF2B5EF4-FFF2-40B4-BE49-F238E27FC236}">
                <a16:creationId xmlns:a16="http://schemas.microsoft.com/office/drawing/2014/main" id="{6B60BB39-7E16-E6FC-AD8E-296B8DC09EA0}"/>
              </a:ext>
            </a:extLst>
          </p:cNvPr>
          <p:cNvSpPr>
            <a:spLocks noChangeArrowheads="1"/>
          </p:cNvSpPr>
          <p:nvPr/>
        </p:nvSpPr>
        <p:spPr bwMode="auto">
          <a:xfrm>
            <a:off x="1547813" y="347663"/>
            <a:ext cx="602440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D6EF2C"/>
              </a:buClr>
              <a:buChar char="&gt;"/>
              <a:defRPr sz="1400">
                <a:solidFill>
                  <a:srgbClr val="575757"/>
                </a:solidFill>
                <a:latin typeface="Arial" charset="0"/>
                <a:ea typeface="ＭＳ Ｐゴシック" pitchFamily="34" charset="-128"/>
              </a:defRPr>
            </a:lvl1pPr>
            <a:lvl2pPr marL="742950" indent="-285750" eaLnBrk="0" hangingPunct="0">
              <a:spcBef>
                <a:spcPct val="20000"/>
              </a:spcBef>
              <a:buChar char="–"/>
              <a:defRPr sz="1400">
                <a:solidFill>
                  <a:schemeClr val="tx1"/>
                </a:solidFill>
                <a:latin typeface="Arial" charset="0"/>
                <a:ea typeface="ＭＳ Ｐゴシック" pitchFamily="34" charset="-128"/>
              </a:defRPr>
            </a:lvl2pPr>
            <a:lvl3pPr marL="1143000" indent="-228600" eaLnBrk="0" hangingPunct="0">
              <a:spcBef>
                <a:spcPct val="20000"/>
              </a:spcBef>
              <a:buChar char="•"/>
              <a:defRPr sz="1400">
                <a:solidFill>
                  <a:schemeClr val="tx1"/>
                </a:solidFill>
                <a:latin typeface="Arial" charset="0"/>
                <a:ea typeface="ＭＳ Ｐゴシック" pitchFamily="34" charset="-128"/>
              </a:defRPr>
            </a:lvl3pPr>
            <a:lvl4pPr marL="1600200" indent="-228600" eaLnBrk="0" hangingPunct="0">
              <a:spcBef>
                <a:spcPct val="20000"/>
              </a:spcBef>
              <a:buChar char="–"/>
              <a:defRPr sz="1400">
                <a:solidFill>
                  <a:schemeClr val="tx1"/>
                </a:solidFill>
                <a:latin typeface="Arial" charset="0"/>
                <a:ea typeface="ＭＳ Ｐゴシック" pitchFamily="34" charset="-128"/>
              </a:defRPr>
            </a:lvl4pPr>
            <a:lvl5pPr marL="2057400" indent="-228600" eaLnBrk="0" hangingPunct="0">
              <a:spcBef>
                <a:spcPct val="20000"/>
              </a:spcBef>
              <a:buChar char="»"/>
              <a:defRPr sz="14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9pPr>
          </a:lstStyle>
          <a:p>
            <a:pPr eaLnBrk="1" hangingPunct="1">
              <a:spcBef>
                <a:spcPct val="0"/>
              </a:spcBef>
              <a:buClrTx/>
              <a:buFontTx/>
              <a:buNone/>
            </a:pPr>
            <a:r>
              <a:rPr lang="es-ES" altLang="es-ES" sz="2400" dirty="0">
                <a:solidFill>
                  <a:schemeClr val="tx1"/>
                </a:solidFill>
              </a:rPr>
              <a:t>Condicionalidad: BCAM - Incumplimientos </a:t>
            </a:r>
          </a:p>
        </p:txBody>
      </p:sp>
      <p:graphicFrame>
        <p:nvGraphicFramePr>
          <p:cNvPr id="2" name="Marcador de contenido 6">
            <a:extLst>
              <a:ext uri="{FF2B5EF4-FFF2-40B4-BE49-F238E27FC236}">
                <a16:creationId xmlns:a16="http://schemas.microsoft.com/office/drawing/2014/main" id="{8CE7DE88-4814-99A8-8A26-205DAC30F723}"/>
              </a:ext>
            </a:extLst>
          </p:cNvPr>
          <p:cNvGraphicFramePr>
            <a:graphicFrameLocks noGrp="1"/>
          </p:cNvGraphicFramePr>
          <p:nvPr>
            <p:ph idx="1"/>
          </p:nvPr>
        </p:nvGraphicFramePr>
        <p:xfrm>
          <a:off x="107504" y="965097"/>
          <a:ext cx="8928991" cy="5900408"/>
        </p:xfrm>
        <a:graphic>
          <a:graphicData uri="http://schemas.openxmlformats.org/drawingml/2006/table">
            <a:tbl>
              <a:tblPr/>
              <a:tblGrid>
                <a:gridCol w="1401781">
                  <a:extLst>
                    <a:ext uri="{9D8B030D-6E8A-4147-A177-3AD203B41FA5}">
                      <a16:colId xmlns:a16="http://schemas.microsoft.com/office/drawing/2014/main" val="20000"/>
                    </a:ext>
                  </a:extLst>
                </a:gridCol>
                <a:gridCol w="2002542">
                  <a:extLst>
                    <a:ext uri="{9D8B030D-6E8A-4147-A177-3AD203B41FA5}">
                      <a16:colId xmlns:a16="http://schemas.microsoft.com/office/drawing/2014/main" val="20001"/>
                    </a:ext>
                  </a:extLst>
                </a:gridCol>
                <a:gridCol w="1413561">
                  <a:extLst>
                    <a:ext uri="{9D8B030D-6E8A-4147-A177-3AD203B41FA5}">
                      <a16:colId xmlns:a16="http://schemas.microsoft.com/office/drawing/2014/main" val="20002"/>
                    </a:ext>
                  </a:extLst>
                </a:gridCol>
                <a:gridCol w="942375">
                  <a:extLst>
                    <a:ext uri="{9D8B030D-6E8A-4147-A177-3AD203B41FA5}">
                      <a16:colId xmlns:a16="http://schemas.microsoft.com/office/drawing/2014/main" val="20003"/>
                    </a:ext>
                  </a:extLst>
                </a:gridCol>
                <a:gridCol w="1837628">
                  <a:extLst>
                    <a:ext uri="{9D8B030D-6E8A-4147-A177-3AD203B41FA5}">
                      <a16:colId xmlns:a16="http://schemas.microsoft.com/office/drawing/2014/main" val="20004"/>
                    </a:ext>
                  </a:extLst>
                </a:gridCol>
                <a:gridCol w="1331104">
                  <a:extLst>
                    <a:ext uri="{9D8B030D-6E8A-4147-A177-3AD203B41FA5}">
                      <a16:colId xmlns:a16="http://schemas.microsoft.com/office/drawing/2014/main" val="20005"/>
                    </a:ext>
                  </a:extLst>
                </a:gridCol>
              </a:tblGrid>
              <a:tr h="284211">
                <a:tc gridSpan="6">
                  <a:txBody>
                    <a:bodyPr/>
                    <a:lstStyle/>
                    <a:p>
                      <a:pPr algn="ctr" fontAlgn="ctr"/>
                      <a:r>
                        <a:rPr lang="es-ES" sz="2000" b="1" i="0" u="none" strike="noStrike" dirty="0">
                          <a:solidFill>
                            <a:srgbClr val="000000"/>
                          </a:solidFill>
                          <a:effectLst/>
                          <a:latin typeface="Calibri" panose="020F0502020204030204" pitchFamily="34" charset="0"/>
                        </a:rPr>
                        <a:t>PENALIZACIONES POR INCUMPLIMIENTOS</a:t>
                      </a:r>
                    </a:p>
                  </a:txBody>
                  <a:tcPr marL="7166" marR="7166" marT="7166"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808080"/>
                    </a:solidFill>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extLst>
                  <a:ext uri="{0D108BD9-81ED-4DB2-BD59-A6C34878D82A}">
                    <a16:rowId xmlns:a16="http://schemas.microsoft.com/office/drawing/2014/main" val="10000"/>
                  </a:ext>
                </a:extLst>
              </a:tr>
              <a:tr h="200906">
                <a:tc>
                  <a:txBody>
                    <a:bodyPr/>
                    <a:lstStyle/>
                    <a:p>
                      <a:pPr algn="l" fontAlgn="b"/>
                      <a:endParaRPr lang="es-ES" sz="1400" b="0" i="0" u="none" strike="noStrike">
                        <a:solidFill>
                          <a:srgbClr val="000000"/>
                        </a:solidFill>
                        <a:effectLst/>
                        <a:latin typeface="Calibri" panose="020F0502020204030204" pitchFamily="34" charset="0"/>
                      </a:endParaRPr>
                    </a:p>
                  </a:txBody>
                  <a:tcPr marL="7166" marR="7166" marT="7166" marB="0" anchor="b">
                    <a:lnL>
                      <a:noFill/>
                    </a:lnL>
                    <a:lnR>
                      <a:noFill/>
                    </a:lnR>
                    <a:lnT w="190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endParaRPr lang="es-ES" sz="1200" b="0" i="0" u="none" strike="noStrike" dirty="0">
                        <a:solidFill>
                          <a:srgbClr val="000000"/>
                        </a:solidFill>
                        <a:effectLst/>
                        <a:latin typeface="Calibri" panose="020F0502020204030204" pitchFamily="34" charset="0"/>
                      </a:endParaRPr>
                    </a:p>
                  </a:txBody>
                  <a:tcPr marL="7166" marR="7166" marT="7166" marB="0" anchor="b">
                    <a:lnL>
                      <a:noFill/>
                    </a:lnL>
                    <a:lnR>
                      <a:noFill/>
                    </a:lnR>
                    <a:lnT w="190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endParaRPr lang="es-ES" sz="1200" b="0" i="0" u="none" strike="noStrike" dirty="0">
                        <a:solidFill>
                          <a:srgbClr val="000000"/>
                        </a:solidFill>
                        <a:effectLst/>
                        <a:latin typeface="Calibri" panose="020F0502020204030204" pitchFamily="34" charset="0"/>
                      </a:endParaRPr>
                    </a:p>
                  </a:txBody>
                  <a:tcPr marL="7166" marR="7166" marT="7166" marB="0" anchor="b">
                    <a:lnL>
                      <a:noFill/>
                    </a:lnL>
                    <a:lnR>
                      <a:noFill/>
                    </a:lnR>
                    <a:lnT w="190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endParaRPr lang="es-ES" sz="1200" b="0" i="0" u="none" strike="noStrike" dirty="0">
                        <a:solidFill>
                          <a:srgbClr val="000000"/>
                        </a:solidFill>
                        <a:effectLst/>
                        <a:latin typeface="Calibri" panose="020F0502020204030204" pitchFamily="34" charset="0"/>
                      </a:endParaRPr>
                    </a:p>
                  </a:txBody>
                  <a:tcPr marL="7166" marR="7166" marT="7166" marB="0" anchor="b">
                    <a:lnL>
                      <a:noFill/>
                    </a:lnL>
                    <a:lnR>
                      <a:noFill/>
                    </a:lnR>
                    <a:lnT w="190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endParaRPr lang="es-ES" sz="1400" b="0" i="0" u="none" strike="noStrike">
                        <a:solidFill>
                          <a:srgbClr val="000000"/>
                        </a:solidFill>
                        <a:effectLst/>
                        <a:latin typeface="Calibri" panose="020F0502020204030204" pitchFamily="34" charset="0"/>
                      </a:endParaRPr>
                    </a:p>
                  </a:txBody>
                  <a:tcPr marL="7166" marR="7166" marT="7166" marB="0" anchor="b">
                    <a:lnL>
                      <a:noFill/>
                    </a:lnL>
                    <a:lnR>
                      <a:noFill/>
                    </a:lnR>
                    <a:lnT w="190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endParaRPr lang="es-ES" sz="1400" b="0" i="0" u="none" strike="noStrike">
                        <a:solidFill>
                          <a:srgbClr val="000000"/>
                        </a:solidFill>
                        <a:effectLst/>
                        <a:latin typeface="Calibri" panose="020F0502020204030204" pitchFamily="34" charset="0"/>
                      </a:endParaRPr>
                    </a:p>
                  </a:txBody>
                  <a:tcPr marL="7166" marR="7166" marT="7166" marB="0" anchor="b">
                    <a:lnL>
                      <a:noFill/>
                    </a:lnL>
                    <a:lnR>
                      <a:noFill/>
                    </a:lnR>
                    <a:lnT w="190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173138">
                <a:tc>
                  <a:txBody>
                    <a:bodyPr/>
                    <a:lstStyle/>
                    <a:p>
                      <a:pPr algn="ctr" fontAlgn="ctr"/>
                      <a:r>
                        <a:rPr lang="es-ES" sz="1200" b="0" i="0" u="none" strike="noStrike" dirty="0">
                          <a:solidFill>
                            <a:srgbClr val="000000"/>
                          </a:solidFill>
                          <a:effectLst/>
                          <a:latin typeface="Calibri" panose="020F0502020204030204" pitchFamily="34" charset="0"/>
                        </a:rPr>
                        <a:t>GENERAL</a:t>
                      </a:r>
                    </a:p>
                  </a:txBody>
                  <a:tcPr marL="7166" marR="7166" marT="7166"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FBFBF"/>
                    </a:solidFill>
                  </a:tcPr>
                </a:tc>
                <a:tc gridSpan="2">
                  <a:txBody>
                    <a:bodyPr/>
                    <a:lstStyle/>
                    <a:p>
                      <a:pPr algn="ctr" fontAlgn="ctr"/>
                      <a:r>
                        <a:rPr lang="es-ES" sz="1200" b="0" i="0" u="none" strike="noStrike" dirty="0">
                          <a:solidFill>
                            <a:srgbClr val="000000"/>
                          </a:solidFill>
                          <a:effectLst/>
                          <a:latin typeface="Calibri" panose="020F0502020204030204" pitchFamily="34" charset="0"/>
                        </a:rPr>
                        <a:t>NO INTENCIONADO</a:t>
                      </a:r>
                    </a:p>
                  </a:txBody>
                  <a:tcPr marL="7166" marR="7166" marT="716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FBFBF"/>
                    </a:solidFill>
                  </a:tcPr>
                </a:tc>
                <a:tc hMerge="1">
                  <a:txBody>
                    <a:bodyPr/>
                    <a:lstStyle/>
                    <a:p>
                      <a:endParaRPr lang="es-ES"/>
                    </a:p>
                  </a:txBody>
                  <a:tcPr/>
                </a:tc>
                <a:tc gridSpan="3">
                  <a:txBody>
                    <a:bodyPr/>
                    <a:lstStyle/>
                    <a:p>
                      <a:pPr algn="ctr" fontAlgn="ctr"/>
                      <a:r>
                        <a:rPr lang="es-ES" sz="1200" b="0" i="0" u="none" strike="noStrike" dirty="0">
                          <a:solidFill>
                            <a:srgbClr val="000000"/>
                          </a:solidFill>
                          <a:effectLst/>
                          <a:latin typeface="Calibri" panose="020F0502020204030204" pitchFamily="34" charset="0"/>
                        </a:rPr>
                        <a:t>NO INTENCIONADO CON CONSECUENCIAS GRAVES</a:t>
                      </a:r>
                    </a:p>
                  </a:txBody>
                  <a:tcPr marL="7166" marR="7166" marT="7166"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FBFBF"/>
                    </a:solidFill>
                  </a:tcPr>
                </a:tc>
                <a:tc hMerge="1">
                  <a:txBody>
                    <a:bodyPr/>
                    <a:lstStyle/>
                    <a:p>
                      <a:endParaRPr lang="es-ES"/>
                    </a:p>
                  </a:txBody>
                  <a:tcPr/>
                </a:tc>
                <a:tc hMerge="1">
                  <a:txBody>
                    <a:bodyPr/>
                    <a:lstStyle/>
                    <a:p>
                      <a:endParaRPr lang="es-ES"/>
                    </a:p>
                  </a:txBody>
                  <a:tcPr/>
                </a:tc>
                <a:extLst>
                  <a:ext uri="{0D108BD9-81ED-4DB2-BD59-A6C34878D82A}">
                    <a16:rowId xmlns:a16="http://schemas.microsoft.com/office/drawing/2014/main" val="10002"/>
                  </a:ext>
                </a:extLst>
              </a:tr>
              <a:tr h="173138">
                <a:tc rowSpan="2">
                  <a:txBody>
                    <a:bodyPr/>
                    <a:lstStyle/>
                    <a:p>
                      <a:pPr algn="ctr" fontAlgn="ctr"/>
                      <a:r>
                        <a:rPr lang="es-ES" sz="1200" b="0" i="0" u="none" strike="noStrike" dirty="0">
                          <a:solidFill>
                            <a:srgbClr val="000000"/>
                          </a:solidFill>
                          <a:effectLst/>
                          <a:latin typeface="Calibri" panose="020F0502020204030204" pitchFamily="34" charset="0"/>
                        </a:rPr>
                        <a:t>3%</a:t>
                      </a:r>
                    </a:p>
                  </a:txBody>
                  <a:tcPr marL="7166" marR="7166" marT="7166"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s-ES" sz="1200" b="0" i="0" u="none" strike="noStrike" dirty="0">
                          <a:solidFill>
                            <a:srgbClr val="000000"/>
                          </a:solidFill>
                          <a:effectLst/>
                          <a:latin typeface="Calibri" panose="020F0502020204030204" pitchFamily="34" charset="0"/>
                        </a:rPr>
                        <a:t>monitorización (1)</a:t>
                      </a:r>
                    </a:p>
                  </a:txBody>
                  <a:tcPr marL="7166" marR="7166" marT="716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s-ES" sz="1200" b="0" i="0" u="none" strike="noStrike" dirty="0">
                          <a:solidFill>
                            <a:srgbClr val="000000"/>
                          </a:solidFill>
                          <a:effectLst/>
                          <a:latin typeface="Calibri" panose="020F0502020204030204" pitchFamily="34" charset="0"/>
                        </a:rPr>
                        <a:t>≥0,5%</a:t>
                      </a:r>
                    </a:p>
                  </a:txBody>
                  <a:tcPr marL="7166" marR="7166" marT="716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gridSpan="3">
                  <a:txBody>
                    <a:bodyPr/>
                    <a:lstStyle/>
                    <a:p>
                      <a:pPr algn="ctr" fontAlgn="ctr"/>
                      <a:r>
                        <a:rPr lang="es-ES" sz="1200" b="0" i="0" u="none" strike="noStrike">
                          <a:solidFill>
                            <a:srgbClr val="000000"/>
                          </a:solidFill>
                          <a:effectLst/>
                          <a:latin typeface="Calibri" panose="020F0502020204030204" pitchFamily="34" charset="0"/>
                        </a:rPr>
                        <a:t>≤10%</a:t>
                      </a:r>
                    </a:p>
                  </a:txBody>
                  <a:tcPr marL="7166" marR="7166" marT="716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hMerge="1">
                  <a:txBody>
                    <a:bodyPr/>
                    <a:lstStyle/>
                    <a:p>
                      <a:endParaRPr lang="es-ES"/>
                    </a:p>
                  </a:txBody>
                  <a:tcPr/>
                </a:tc>
                <a:tc rowSpan="2" hMerge="1">
                  <a:txBody>
                    <a:bodyPr/>
                    <a:lstStyle/>
                    <a:p>
                      <a:endParaRPr lang="es-ES"/>
                    </a:p>
                  </a:txBody>
                  <a:tcPr/>
                </a:tc>
                <a:extLst>
                  <a:ext uri="{0D108BD9-81ED-4DB2-BD59-A6C34878D82A}">
                    <a16:rowId xmlns:a16="http://schemas.microsoft.com/office/drawing/2014/main" val="10003"/>
                  </a:ext>
                </a:extLst>
              </a:tr>
              <a:tr h="173138">
                <a:tc vMerge="1">
                  <a:txBody>
                    <a:bodyPr/>
                    <a:lstStyle/>
                    <a:p>
                      <a:endParaRPr lang="es-ES"/>
                    </a:p>
                  </a:txBody>
                  <a:tcPr/>
                </a:tc>
                <a:tc>
                  <a:txBody>
                    <a:bodyPr/>
                    <a:lstStyle/>
                    <a:p>
                      <a:pPr algn="ctr" fontAlgn="ctr"/>
                      <a:r>
                        <a:rPr lang="es-ES" sz="1200" b="0" i="0" u="none" strike="noStrike">
                          <a:solidFill>
                            <a:srgbClr val="000000"/>
                          </a:solidFill>
                          <a:effectLst/>
                          <a:latin typeface="Calibri" panose="020F0502020204030204" pitchFamily="34" charset="0"/>
                        </a:rPr>
                        <a:t>RNM (1)</a:t>
                      </a:r>
                    </a:p>
                  </a:txBody>
                  <a:tcPr marL="7166" marR="7166" marT="716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s-ES" sz="1200" b="0" i="0" u="none" strike="noStrike">
                          <a:solidFill>
                            <a:srgbClr val="000000"/>
                          </a:solidFill>
                          <a:effectLst/>
                          <a:latin typeface="Calibri" panose="020F0502020204030204" pitchFamily="34" charset="0"/>
                        </a:rPr>
                        <a:t>≥1%</a:t>
                      </a:r>
                    </a:p>
                  </a:txBody>
                  <a:tcPr marL="7166" marR="7166" marT="716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vMerge="1">
                  <a:txBody>
                    <a:bodyPr/>
                    <a:lstStyle/>
                    <a:p>
                      <a:endParaRPr lang="es-ES"/>
                    </a:p>
                  </a:txBody>
                  <a:tcPr/>
                </a:tc>
                <a:tc hMerge="1" vMerge="1">
                  <a:txBody>
                    <a:bodyPr/>
                    <a:lstStyle/>
                    <a:p>
                      <a:endParaRPr lang="es-ES"/>
                    </a:p>
                  </a:txBody>
                  <a:tcPr/>
                </a:tc>
                <a:tc hMerge="1" vMerge="1">
                  <a:txBody>
                    <a:bodyPr/>
                    <a:lstStyle/>
                    <a:p>
                      <a:endParaRPr lang="es-ES"/>
                    </a:p>
                  </a:txBody>
                  <a:tcPr/>
                </a:tc>
                <a:extLst>
                  <a:ext uri="{0D108BD9-81ED-4DB2-BD59-A6C34878D82A}">
                    <a16:rowId xmlns:a16="http://schemas.microsoft.com/office/drawing/2014/main" val="10004"/>
                  </a:ext>
                </a:extLst>
              </a:tr>
              <a:tr h="200906">
                <a:tc>
                  <a:txBody>
                    <a:bodyPr/>
                    <a:lstStyle/>
                    <a:p>
                      <a:pPr algn="ctr" fontAlgn="ctr"/>
                      <a:endParaRPr lang="es-ES" sz="1400" b="0" i="0" u="none" strike="noStrike">
                        <a:solidFill>
                          <a:srgbClr val="000000"/>
                        </a:solidFill>
                        <a:effectLst/>
                        <a:latin typeface="Calibri" panose="020F0502020204030204" pitchFamily="34" charset="0"/>
                      </a:endParaRPr>
                    </a:p>
                  </a:txBody>
                  <a:tcPr marL="7166" marR="7166" marT="7166"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es-ES" sz="1200" b="0" i="0" u="none" strike="noStrike">
                        <a:solidFill>
                          <a:srgbClr val="000000"/>
                        </a:solidFill>
                        <a:effectLst/>
                        <a:latin typeface="Calibri" panose="020F0502020204030204" pitchFamily="34" charset="0"/>
                      </a:endParaRPr>
                    </a:p>
                  </a:txBody>
                  <a:tcPr marL="7166" marR="7166" marT="7166"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es-ES" sz="1200" b="0" i="0" u="none" strike="noStrike" dirty="0">
                        <a:solidFill>
                          <a:srgbClr val="000000"/>
                        </a:solidFill>
                        <a:effectLst/>
                        <a:latin typeface="Calibri" panose="020F0502020204030204" pitchFamily="34" charset="0"/>
                      </a:endParaRPr>
                    </a:p>
                  </a:txBody>
                  <a:tcPr marL="7166" marR="7166" marT="7166"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es-ES" sz="1200" b="0" i="0" u="none" strike="noStrike" dirty="0">
                        <a:solidFill>
                          <a:srgbClr val="000000"/>
                        </a:solidFill>
                        <a:effectLst/>
                        <a:latin typeface="Calibri" panose="020F0502020204030204" pitchFamily="34" charset="0"/>
                      </a:endParaRPr>
                    </a:p>
                  </a:txBody>
                  <a:tcPr marL="7166" marR="7166" marT="7166"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es-ES" sz="1400" b="0" i="0" u="none" strike="noStrike">
                        <a:solidFill>
                          <a:srgbClr val="000000"/>
                        </a:solidFill>
                        <a:effectLst/>
                        <a:latin typeface="Calibri" panose="020F0502020204030204" pitchFamily="34" charset="0"/>
                      </a:endParaRPr>
                    </a:p>
                  </a:txBody>
                  <a:tcPr marL="7166" marR="7166" marT="7166"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es-ES" sz="1400" b="0" i="0" u="none" strike="noStrike">
                        <a:solidFill>
                          <a:srgbClr val="000000"/>
                        </a:solidFill>
                        <a:effectLst/>
                        <a:latin typeface="Calibri" panose="020F0502020204030204" pitchFamily="34" charset="0"/>
                      </a:endParaRPr>
                    </a:p>
                  </a:txBody>
                  <a:tcPr marL="7166" marR="7166" marT="7166"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173138">
                <a:tc gridSpan="6">
                  <a:txBody>
                    <a:bodyPr/>
                    <a:lstStyle/>
                    <a:p>
                      <a:pPr algn="ctr" fontAlgn="ctr"/>
                      <a:r>
                        <a:rPr lang="es-ES" sz="1200" b="0" i="0" u="none" strike="noStrike" dirty="0">
                          <a:solidFill>
                            <a:srgbClr val="000000"/>
                          </a:solidFill>
                          <a:effectLst/>
                          <a:latin typeface="Calibri" panose="020F0502020204030204" pitchFamily="34" charset="0"/>
                        </a:rPr>
                        <a:t>MAS DE UN INCUMPLIMIENTO NO INTENCIONADO Y NO RECURRENTE</a:t>
                      </a:r>
                    </a:p>
                  </a:txBody>
                  <a:tcPr marL="7166" marR="7166" marT="716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extLst>
                  <a:ext uri="{0D108BD9-81ED-4DB2-BD59-A6C34878D82A}">
                    <a16:rowId xmlns:a16="http://schemas.microsoft.com/office/drawing/2014/main" val="10006"/>
                  </a:ext>
                </a:extLst>
              </a:tr>
              <a:tr h="173138">
                <a:tc gridSpan="6">
                  <a:txBody>
                    <a:bodyPr/>
                    <a:lstStyle/>
                    <a:p>
                      <a:pPr algn="ctr" fontAlgn="ctr"/>
                      <a:r>
                        <a:rPr lang="es-ES" sz="1200" b="0" i="0" u="none" strike="noStrike" dirty="0">
                          <a:solidFill>
                            <a:srgbClr val="000000"/>
                          </a:solidFill>
                          <a:effectLst/>
                          <a:latin typeface="Calibri" panose="020F0502020204030204" pitchFamily="34" charset="0"/>
                        </a:rPr>
                        <a:t>≤5% SI NO EXISTEN CONSECUENCIAS GRAVES</a:t>
                      </a:r>
                    </a:p>
                  </a:txBody>
                  <a:tcPr marL="7166" marR="7166" marT="716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extLst>
                  <a:ext uri="{0D108BD9-81ED-4DB2-BD59-A6C34878D82A}">
                    <a16:rowId xmlns:a16="http://schemas.microsoft.com/office/drawing/2014/main" val="10007"/>
                  </a:ext>
                </a:extLst>
              </a:tr>
              <a:tr h="173138">
                <a:tc gridSpan="6">
                  <a:txBody>
                    <a:bodyPr/>
                    <a:lstStyle/>
                    <a:p>
                      <a:pPr algn="ctr" fontAlgn="ctr"/>
                      <a:r>
                        <a:rPr lang="es-ES" sz="1200" b="0" i="0" u="none" strike="noStrike" dirty="0">
                          <a:solidFill>
                            <a:srgbClr val="000000"/>
                          </a:solidFill>
                          <a:effectLst/>
                          <a:latin typeface="Calibri" panose="020F0502020204030204" pitchFamily="34" charset="0"/>
                        </a:rPr>
                        <a:t>≤10% SI EXISTEN CONSECUENCIAS GRAVES EN ALGUN INCUMPLIMIENTO</a:t>
                      </a:r>
                    </a:p>
                  </a:txBody>
                  <a:tcPr marL="7166" marR="7166" marT="716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extLst>
                  <a:ext uri="{0D108BD9-81ED-4DB2-BD59-A6C34878D82A}">
                    <a16:rowId xmlns:a16="http://schemas.microsoft.com/office/drawing/2014/main" val="10008"/>
                  </a:ext>
                </a:extLst>
              </a:tr>
              <a:tr h="200906">
                <a:tc>
                  <a:txBody>
                    <a:bodyPr/>
                    <a:lstStyle/>
                    <a:p>
                      <a:pPr algn="ctr" fontAlgn="ctr"/>
                      <a:endParaRPr lang="es-ES" sz="1400" b="0" i="0" u="none" strike="noStrike" dirty="0">
                        <a:solidFill>
                          <a:srgbClr val="000000"/>
                        </a:solidFill>
                        <a:effectLst/>
                        <a:latin typeface="Calibri" panose="020F0502020204030204" pitchFamily="34" charset="0"/>
                      </a:endParaRPr>
                    </a:p>
                  </a:txBody>
                  <a:tcPr marL="7166" marR="7166" marT="7166" marB="0" anchor="ctr">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es-ES" sz="1200" b="0" i="0" u="none" strike="noStrike" dirty="0">
                        <a:solidFill>
                          <a:srgbClr val="000000"/>
                        </a:solidFill>
                        <a:effectLst/>
                        <a:latin typeface="Calibri" panose="020F0502020204030204" pitchFamily="34" charset="0"/>
                      </a:endParaRPr>
                    </a:p>
                  </a:txBody>
                  <a:tcPr marL="7166" marR="7166" marT="7166" marB="0" anchor="ctr">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es-ES" sz="1200" b="0" i="0" u="none" strike="noStrike" dirty="0">
                        <a:solidFill>
                          <a:srgbClr val="000000"/>
                        </a:solidFill>
                        <a:effectLst/>
                        <a:latin typeface="Calibri" panose="020F0502020204030204" pitchFamily="34" charset="0"/>
                      </a:endParaRPr>
                    </a:p>
                  </a:txBody>
                  <a:tcPr marL="7166" marR="7166" marT="7166" marB="0" anchor="ctr">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es-ES" sz="1200" b="0" i="0" u="none" strike="noStrike">
                        <a:solidFill>
                          <a:srgbClr val="000000"/>
                        </a:solidFill>
                        <a:effectLst/>
                        <a:latin typeface="Calibri" panose="020F0502020204030204" pitchFamily="34" charset="0"/>
                      </a:endParaRPr>
                    </a:p>
                  </a:txBody>
                  <a:tcPr marL="7166" marR="7166" marT="7166" marB="0" anchor="ctr">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es-ES" sz="1400" b="0" i="0" u="none" strike="noStrike">
                        <a:solidFill>
                          <a:srgbClr val="000000"/>
                        </a:solidFill>
                        <a:effectLst/>
                        <a:latin typeface="Calibri" panose="020F0502020204030204" pitchFamily="34" charset="0"/>
                      </a:endParaRPr>
                    </a:p>
                  </a:txBody>
                  <a:tcPr marL="7166" marR="7166" marT="7166" marB="0" anchor="ctr">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es-ES" sz="1400" b="0" i="0" u="none" strike="noStrike">
                        <a:solidFill>
                          <a:srgbClr val="000000"/>
                        </a:solidFill>
                        <a:effectLst/>
                        <a:latin typeface="Calibri" panose="020F0502020204030204" pitchFamily="34" charset="0"/>
                      </a:endParaRPr>
                    </a:p>
                  </a:txBody>
                  <a:tcPr marL="7166" marR="7166" marT="7166" marB="0" anchor="ctr">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173138">
                <a:tc gridSpan="6">
                  <a:txBody>
                    <a:bodyPr/>
                    <a:lstStyle/>
                    <a:p>
                      <a:pPr algn="ctr" fontAlgn="ctr"/>
                      <a:r>
                        <a:rPr lang="es-ES" sz="1200" b="0" i="0" u="none" strike="noStrike" dirty="0">
                          <a:solidFill>
                            <a:srgbClr val="000000"/>
                          </a:solidFill>
                          <a:effectLst/>
                          <a:latin typeface="Calibri" panose="020F0502020204030204" pitchFamily="34" charset="0"/>
                        </a:rPr>
                        <a:t>REITERACION DE INCUMPLIMIENTOS NO INTENCIONADOS DURANTE 3 AÑOS NATURALES</a:t>
                      </a:r>
                    </a:p>
                  </a:txBody>
                  <a:tcPr marL="7166" marR="7166" marT="716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extLst>
                  <a:ext uri="{0D108BD9-81ED-4DB2-BD59-A6C34878D82A}">
                    <a16:rowId xmlns:a16="http://schemas.microsoft.com/office/drawing/2014/main" val="10010"/>
                  </a:ext>
                </a:extLst>
              </a:tr>
              <a:tr h="173138">
                <a:tc gridSpan="6">
                  <a:txBody>
                    <a:bodyPr/>
                    <a:lstStyle/>
                    <a:p>
                      <a:pPr algn="ctr" fontAlgn="ctr"/>
                      <a:r>
                        <a:rPr lang="es-ES" sz="1200" b="0" i="0" u="none" strike="noStrike" dirty="0">
                          <a:solidFill>
                            <a:srgbClr val="000000"/>
                          </a:solidFill>
                          <a:effectLst/>
                          <a:latin typeface="Calibri" panose="020F0502020204030204" pitchFamily="34" charset="0"/>
                        </a:rPr>
                        <a:t>10%</a:t>
                      </a:r>
                    </a:p>
                  </a:txBody>
                  <a:tcPr marL="7166" marR="7166" marT="716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extLst>
                  <a:ext uri="{0D108BD9-81ED-4DB2-BD59-A6C34878D82A}">
                    <a16:rowId xmlns:a16="http://schemas.microsoft.com/office/drawing/2014/main" val="10011"/>
                  </a:ext>
                </a:extLst>
              </a:tr>
              <a:tr h="200906">
                <a:tc>
                  <a:txBody>
                    <a:bodyPr/>
                    <a:lstStyle/>
                    <a:p>
                      <a:pPr algn="ctr" fontAlgn="ctr"/>
                      <a:endParaRPr lang="es-ES" sz="1400" b="0" i="0" u="none" strike="noStrike" dirty="0">
                        <a:solidFill>
                          <a:srgbClr val="000000"/>
                        </a:solidFill>
                        <a:effectLst/>
                        <a:latin typeface="Calibri" panose="020F0502020204030204" pitchFamily="34" charset="0"/>
                      </a:endParaRPr>
                    </a:p>
                  </a:txBody>
                  <a:tcPr marL="7166" marR="7166" marT="7166"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es-ES" sz="1200" b="0" i="0" u="none" strike="noStrike" dirty="0">
                        <a:solidFill>
                          <a:srgbClr val="000000"/>
                        </a:solidFill>
                        <a:effectLst/>
                        <a:latin typeface="Calibri" panose="020F0502020204030204" pitchFamily="34" charset="0"/>
                      </a:endParaRPr>
                    </a:p>
                  </a:txBody>
                  <a:tcPr marL="7166" marR="7166" marT="7166"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es-ES" sz="1200" b="0" i="0" u="none" strike="noStrike" dirty="0">
                        <a:solidFill>
                          <a:srgbClr val="000000"/>
                        </a:solidFill>
                        <a:effectLst/>
                        <a:latin typeface="Calibri" panose="020F0502020204030204" pitchFamily="34" charset="0"/>
                      </a:endParaRPr>
                    </a:p>
                  </a:txBody>
                  <a:tcPr marL="7166" marR="7166" marT="7166"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es-ES" sz="1200" b="0" i="0" u="none" strike="noStrike">
                        <a:solidFill>
                          <a:srgbClr val="000000"/>
                        </a:solidFill>
                        <a:effectLst/>
                        <a:latin typeface="Calibri" panose="020F0502020204030204" pitchFamily="34" charset="0"/>
                      </a:endParaRPr>
                    </a:p>
                  </a:txBody>
                  <a:tcPr marL="7166" marR="7166" marT="7166"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es-ES" sz="1400" b="0" i="0" u="none" strike="noStrike">
                        <a:solidFill>
                          <a:srgbClr val="000000"/>
                        </a:solidFill>
                        <a:effectLst/>
                        <a:latin typeface="Calibri" panose="020F0502020204030204" pitchFamily="34" charset="0"/>
                      </a:endParaRPr>
                    </a:p>
                  </a:txBody>
                  <a:tcPr marL="7166" marR="7166" marT="7166"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es-ES" sz="1400" b="0" i="0" u="none" strike="noStrike">
                        <a:solidFill>
                          <a:srgbClr val="000000"/>
                        </a:solidFill>
                        <a:effectLst/>
                        <a:latin typeface="Calibri" panose="020F0502020204030204" pitchFamily="34" charset="0"/>
                      </a:endParaRPr>
                    </a:p>
                  </a:txBody>
                  <a:tcPr marL="7166" marR="7166" marT="7166"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2"/>
                  </a:ext>
                </a:extLst>
              </a:tr>
              <a:tr h="173138">
                <a:tc gridSpan="6">
                  <a:txBody>
                    <a:bodyPr/>
                    <a:lstStyle/>
                    <a:p>
                      <a:pPr algn="ctr" fontAlgn="ctr"/>
                      <a:r>
                        <a:rPr lang="es-ES" sz="1200" b="0" i="0" u="none" strike="noStrike" dirty="0">
                          <a:solidFill>
                            <a:srgbClr val="000000"/>
                          </a:solidFill>
                          <a:effectLst/>
                          <a:latin typeface="Calibri" panose="020F0502020204030204" pitchFamily="34" charset="0"/>
                        </a:rPr>
                        <a:t>REITERACION DE MAS DE UN INCUMPLIMIENTO NO INTENCIONADO Y NO RECURRENTE EL MISMO AÑO NATURAL</a:t>
                      </a:r>
                    </a:p>
                  </a:txBody>
                  <a:tcPr marL="7166" marR="7166" marT="716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extLst>
                  <a:ext uri="{0D108BD9-81ED-4DB2-BD59-A6C34878D82A}">
                    <a16:rowId xmlns:a16="http://schemas.microsoft.com/office/drawing/2014/main" val="10013"/>
                  </a:ext>
                </a:extLst>
              </a:tr>
              <a:tr h="173138">
                <a:tc gridSpan="6">
                  <a:txBody>
                    <a:bodyPr/>
                    <a:lstStyle/>
                    <a:p>
                      <a:pPr algn="ctr" fontAlgn="ctr"/>
                      <a:r>
                        <a:rPr lang="es-ES" sz="1200" b="0" i="0" u="none" strike="noStrike" dirty="0">
                          <a:solidFill>
                            <a:srgbClr val="000000"/>
                          </a:solidFill>
                          <a:effectLst/>
                          <a:latin typeface="Calibri" panose="020F0502020204030204" pitchFamily="34" charset="0"/>
                        </a:rPr>
                        <a:t>20%</a:t>
                      </a:r>
                    </a:p>
                  </a:txBody>
                  <a:tcPr marL="7166" marR="7166" marT="716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extLst>
                  <a:ext uri="{0D108BD9-81ED-4DB2-BD59-A6C34878D82A}">
                    <a16:rowId xmlns:a16="http://schemas.microsoft.com/office/drawing/2014/main" val="10014"/>
                  </a:ext>
                </a:extLst>
              </a:tr>
              <a:tr h="200906">
                <a:tc>
                  <a:txBody>
                    <a:bodyPr/>
                    <a:lstStyle/>
                    <a:p>
                      <a:pPr algn="l" fontAlgn="b"/>
                      <a:endParaRPr lang="es-ES" sz="1400" b="0" i="0" u="none" strike="noStrike">
                        <a:solidFill>
                          <a:srgbClr val="000000"/>
                        </a:solidFill>
                        <a:effectLst/>
                        <a:latin typeface="Calibri" panose="020F0502020204030204" pitchFamily="34" charset="0"/>
                      </a:endParaRPr>
                    </a:p>
                  </a:txBody>
                  <a:tcPr marL="7166" marR="7166" marT="7166"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s-ES" sz="1200" b="0" i="0" u="none" strike="noStrike">
                        <a:solidFill>
                          <a:srgbClr val="000000"/>
                        </a:solidFill>
                        <a:effectLst/>
                        <a:latin typeface="Calibri" panose="020F0502020204030204" pitchFamily="34" charset="0"/>
                      </a:endParaRPr>
                    </a:p>
                  </a:txBody>
                  <a:tcPr marL="7166" marR="7166" marT="7166"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s-ES" sz="1200" b="0" i="0" u="none" strike="noStrike" dirty="0">
                        <a:solidFill>
                          <a:srgbClr val="000000"/>
                        </a:solidFill>
                        <a:effectLst/>
                        <a:latin typeface="Calibri" panose="020F0502020204030204" pitchFamily="34" charset="0"/>
                      </a:endParaRPr>
                    </a:p>
                  </a:txBody>
                  <a:tcPr marL="7166" marR="7166" marT="7166"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s-ES" sz="1200" b="0" i="0" u="none" strike="noStrike">
                        <a:solidFill>
                          <a:srgbClr val="000000"/>
                        </a:solidFill>
                        <a:effectLst/>
                        <a:latin typeface="Calibri" panose="020F0502020204030204" pitchFamily="34" charset="0"/>
                      </a:endParaRPr>
                    </a:p>
                  </a:txBody>
                  <a:tcPr marL="7166" marR="7166" marT="7166"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s-ES" sz="1400" b="0" i="0" u="none" strike="noStrike">
                        <a:solidFill>
                          <a:srgbClr val="000000"/>
                        </a:solidFill>
                        <a:effectLst/>
                        <a:latin typeface="Calibri" panose="020F0502020204030204" pitchFamily="34" charset="0"/>
                      </a:endParaRPr>
                    </a:p>
                  </a:txBody>
                  <a:tcPr marL="7166" marR="7166" marT="7166"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s-ES" sz="1400" b="0" i="0" u="none" strike="noStrike">
                        <a:solidFill>
                          <a:srgbClr val="000000"/>
                        </a:solidFill>
                        <a:effectLst/>
                        <a:latin typeface="Calibri" panose="020F0502020204030204" pitchFamily="34" charset="0"/>
                      </a:endParaRPr>
                    </a:p>
                  </a:txBody>
                  <a:tcPr marL="7166" marR="7166" marT="7166"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5"/>
                  </a:ext>
                </a:extLst>
              </a:tr>
              <a:tr h="173138">
                <a:tc gridSpan="6">
                  <a:txBody>
                    <a:bodyPr/>
                    <a:lstStyle/>
                    <a:p>
                      <a:pPr algn="ctr" fontAlgn="ctr"/>
                      <a:r>
                        <a:rPr lang="es-ES" sz="1200" b="0" i="0" u="none" strike="noStrike" dirty="0">
                          <a:solidFill>
                            <a:srgbClr val="000000"/>
                          </a:solidFill>
                          <a:effectLst/>
                          <a:latin typeface="Calibri" panose="020F0502020204030204" pitchFamily="34" charset="0"/>
                        </a:rPr>
                        <a:t>INCUMPLIMIENTOS INTENCIONADOS</a:t>
                      </a:r>
                    </a:p>
                  </a:txBody>
                  <a:tcPr marL="7166" marR="7166" marT="716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extLst>
                  <a:ext uri="{0D108BD9-81ED-4DB2-BD59-A6C34878D82A}">
                    <a16:rowId xmlns:a16="http://schemas.microsoft.com/office/drawing/2014/main" val="10016"/>
                  </a:ext>
                </a:extLst>
              </a:tr>
              <a:tr h="173138">
                <a:tc gridSpan="6">
                  <a:txBody>
                    <a:bodyPr/>
                    <a:lstStyle/>
                    <a:p>
                      <a:pPr algn="ctr" fontAlgn="ctr"/>
                      <a:r>
                        <a:rPr lang="es-ES" sz="1200" b="0" i="0" u="none" strike="noStrike">
                          <a:solidFill>
                            <a:srgbClr val="000000"/>
                          </a:solidFill>
                          <a:effectLst/>
                          <a:latin typeface="Calibri" panose="020F0502020204030204" pitchFamily="34" charset="0"/>
                        </a:rPr>
                        <a:t>≥15%</a:t>
                      </a:r>
                    </a:p>
                  </a:txBody>
                  <a:tcPr marL="7166" marR="7166" marT="716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extLst>
                  <a:ext uri="{0D108BD9-81ED-4DB2-BD59-A6C34878D82A}">
                    <a16:rowId xmlns:a16="http://schemas.microsoft.com/office/drawing/2014/main" val="10017"/>
                  </a:ext>
                </a:extLst>
              </a:tr>
              <a:tr h="200906">
                <a:tc>
                  <a:txBody>
                    <a:bodyPr/>
                    <a:lstStyle/>
                    <a:p>
                      <a:pPr algn="ctr" fontAlgn="ctr"/>
                      <a:endParaRPr lang="es-ES" sz="1400" b="0" i="0" u="none" strike="noStrike">
                        <a:solidFill>
                          <a:srgbClr val="000000"/>
                        </a:solidFill>
                        <a:effectLst/>
                        <a:latin typeface="Calibri" panose="020F0502020204030204" pitchFamily="34" charset="0"/>
                      </a:endParaRPr>
                    </a:p>
                  </a:txBody>
                  <a:tcPr marL="7166" marR="7166" marT="7166"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es-ES" sz="1200" b="0" i="0" u="none" strike="noStrike">
                        <a:solidFill>
                          <a:srgbClr val="000000"/>
                        </a:solidFill>
                        <a:effectLst/>
                        <a:latin typeface="Calibri" panose="020F0502020204030204" pitchFamily="34" charset="0"/>
                      </a:endParaRPr>
                    </a:p>
                  </a:txBody>
                  <a:tcPr marL="7166" marR="7166" marT="7166"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es-ES" sz="1200" b="0" i="0" u="none" strike="noStrike">
                        <a:solidFill>
                          <a:srgbClr val="000000"/>
                        </a:solidFill>
                        <a:effectLst/>
                        <a:latin typeface="Calibri" panose="020F0502020204030204" pitchFamily="34" charset="0"/>
                      </a:endParaRPr>
                    </a:p>
                  </a:txBody>
                  <a:tcPr marL="7166" marR="7166" marT="7166"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es-ES" sz="1200" b="0" i="0" u="none" strike="noStrike">
                        <a:solidFill>
                          <a:srgbClr val="000000"/>
                        </a:solidFill>
                        <a:effectLst/>
                        <a:latin typeface="Calibri" panose="020F0502020204030204" pitchFamily="34" charset="0"/>
                      </a:endParaRPr>
                    </a:p>
                  </a:txBody>
                  <a:tcPr marL="7166" marR="7166" marT="7166"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es-ES" sz="1400" b="0" i="0" u="none" strike="noStrike">
                        <a:solidFill>
                          <a:srgbClr val="000000"/>
                        </a:solidFill>
                        <a:effectLst/>
                        <a:latin typeface="Calibri" panose="020F0502020204030204" pitchFamily="34" charset="0"/>
                      </a:endParaRPr>
                    </a:p>
                  </a:txBody>
                  <a:tcPr marL="7166" marR="7166" marT="7166"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es-ES" sz="1400" b="0" i="0" u="none" strike="noStrike">
                        <a:solidFill>
                          <a:srgbClr val="000000"/>
                        </a:solidFill>
                        <a:effectLst/>
                        <a:latin typeface="Calibri" panose="020F0502020204030204" pitchFamily="34" charset="0"/>
                      </a:endParaRPr>
                    </a:p>
                  </a:txBody>
                  <a:tcPr marL="7166" marR="7166" marT="7166"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8"/>
                  </a:ext>
                </a:extLst>
              </a:tr>
              <a:tr h="173138">
                <a:tc gridSpan="6">
                  <a:txBody>
                    <a:bodyPr/>
                    <a:lstStyle/>
                    <a:p>
                      <a:pPr algn="ctr" fontAlgn="ctr"/>
                      <a:r>
                        <a:rPr lang="es-ES" sz="1200" b="0" i="0" u="none" strike="noStrike" dirty="0">
                          <a:solidFill>
                            <a:srgbClr val="000000"/>
                          </a:solidFill>
                          <a:effectLst/>
                          <a:latin typeface="Calibri" panose="020F0502020204030204" pitchFamily="34" charset="0"/>
                        </a:rPr>
                        <a:t>MAS DE UN INCUMPLIMIENTO INTENCIONADO</a:t>
                      </a:r>
                    </a:p>
                  </a:txBody>
                  <a:tcPr marL="7166" marR="7166" marT="716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extLst>
                  <a:ext uri="{0D108BD9-81ED-4DB2-BD59-A6C34878D82A}">
                    <a16:rowId xmlns:a16="http://schemas.microsoft.com/office/drawing/2014/main" val="10019"/>
                  </a:ext>
                </a:extLst>
              </a:tr>
              <a:tr h="173138">
                <a:tc gridSpan="6">
                  <a:txBody>
                    <a:bodyPr/>
                    <a:lstStyle/>
                    <a:p>
                      <a:pPr algn="ctr" fontAlgn="ctr"/>
                      <a:r>
                        <a:rPr lang="es-ES" sz="1200" b="0" i="0" u="none" strike="noStrike" dirty="0">
                          <a:solidFill>
                            <a:srgbClr val="000000"/>
                          </a:solidFill>
                          <a:effectLst/>
                          <a:latin typeface="Calibri" panose="020F0502020204030204" pitchFamily="34" charset="0"/>
                        </a:rPr>
                        <a:t>suma de los porcentajes de todos ellos sin exceder del 100%</a:t>
                      </a:r>
                    </a:p>
                  </a:txBody>
                  <a:tcPr marL="7166" marR="7166" marT="716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extLst>
                  <a:ext uri="{0D108BD9-81ED-4DB2-BD59-A6C34878D82A}">
                    <a16:rowId xmlns:a16="http://schemas.microsoft.com/office/drawing/2014/main" val="10020"/>
                  </a:ext>
                </a:extLst>
              </a:tr>
              <a:tr h="200906">
                <a:tc>
                  <a:txBody>
                    <a:bodyPr/>
                    <a:lstStyle/>
                    <a:p>
                      <a:pPr algn="ctr" fontAlgn="ctr"/>
                      <a:endParaRPr lang="es-ES" sz="1400" b="0" i="0" u="none" strike="noStrike">
                        <a:solidFill>
                          <a:srgbClr val="000000"/>
                        </a:solidFill>
                        <a:effectLst/>
                        <a:latin typeface="Calibri" panose="020F0502020204030204" pitchFamily="34" charset="0"/>
                      </a:endParaRPr>
                    </a:p>
                  </a:txBody>
                  <a:tcPr marL="7166" marR="7166" marT="7166"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es-ES" sz="1200" b="0" i="0" u="none" strike="noStrike">
                        <a:solidFill>
                          <a:srgbClr val="000000"/>
                        </a:solidFill>
                        <a:effectLst/>
                        <a:latin typeface="Calibri" panose="020F0502020204030204" pitchFamily="34" charset="0"/>
                      </a:endParaRPr>
                    </a:p>
                  </a:txBody>
                  <a:tcPr marL="7166" marR="7166" marT="7166"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es-ES" sz="1200" b="0" i="0" u="none" strike="noStrike">
                        <a:solidFill>
                          <a:srgbClr val="000000"/>
                        </a:solidFill>
                        <a:effectLst/>
                        <a:latin typeface="Calibri" panose="020F0502020204030204" pitchFamily="34" charset="0"/>
                      </a:endParaRPr>
                    </a:p>
                  </a:txBody>
                  <a:tcPr marL="7166" marR="7166" marT="7166"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es-ES" sz="1200" b="0" i="0" u="none" strike="noStrike">
                        <a:solidFill>
                          <a:srgbClr val="000000"/>
                        </a:solidFill>
                        <a:effectLst/>
                        <a:latin typeface="Calibri" panose="020F0502020204030204" pitchFamily="34" charset="0"/>
                      </a:endParaRPr>
                    </a:p>
                  </a:txBody>
                  <a:tcPr marL="7166" marR="7166" marT="7166"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es-ES" sz="1400" b="0" i="0" u="none" strike="noStrike">
                        <a:solidFill>
                          <a:srgbClr val="000000"/>
                        </a:solidFill>
                        <a:effectLst/>
                        <a:latin typeface="Calibri" panose="020F0502020204030204" pitchFamily="34" charset="0"/>
                      </a:endParaRPr>
                    </a:p>
                  </a:txBody>
                  <a:tcPr marL="7166" marR="7166" marT="7166"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es-ES" sz="1400" b="0" i="0" u="none" strike="noStrike">
                        <a:solidFill>
                          <a:srgbClr val="000000"/>
                        </a:solidFill>
                        <a:effectLst/>
                        <a:latin typeface="Calibri" panose="020F0502020204030204" pitchFamily="34" charset="0"/>
                      </a:endParaRPr>
                    </a:p>
                  </a:txBody>
                  <a:tcPr marL="7166" marR="7166" marT="7166"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1"/>
                  </a:ext>
                </a:extLst>
              </a:tr>
              <a:tr h="173138">
                <a:tc gridSpan="6">
                  <a:txBody>
                    <a:bodyPr/>
                    <a:lstStyle/>
                    <a:p>
                      <a:pPr algn="ctr" fontAlgn="ctr"/>
                      <a:r>
                        <a:rPr lang="es-ES" sz="1200" b="0" i="0" u="none" strike="noStrike" dirty="0">
                          <a:solidFill>
                            <a:srgbClr val="000000"/>
                          </a:solidFill>
                          <a:effectLst/>
                          <a:latin typeface="Calibri" panose="020F0502020204030204" pitchFamily="34" charset="0"/>
                        </a:rPr>
                        <a:t>MULTIPLES CASOS DE INCUMPLIMIENTOS NO INTENCIONADOS, RECURRENTES E INTENCIONADOS EL MISMO AÑO NATURAL</a:t>
                      </a:r>
                    </a:p>
                  </a:txBody>
                  <a:tcPr marL="7166" marR="7166" marT="716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extLst>
                  <a:ext uri="{0D108BD9-81ED-4DB2-BD59-A6C34878D82A}">
                    <a16:rowId xmlns:a16="http://schemas.microsoft.com/office/drawing/2014/main" val="10022"/>
                  </a:ext>
                </a:extLst>
              </a:tr>
              <a:tr h="173138">
                <a:tc gridSpan="6">
                  <a:txBody>
                    <a:bodyPr/>
                    <a:lstStyle/>
                    <a:p>
                      <a:pPr algn="ctr" fontAlgn="ctr"/>
                      <a:r>
                        <a:rPr lang="es-ES" sz="1200" b="0" i="0" u="none" strike="noStrike" dirty="0">
                          <a:solidFill>
                            <a:srgbClr val="000000"/>
                          </a:solidFill>
                          <a:effectLst/>
                          <a:latin typeface="Calibri" panose="020F0502020204030204" pitchFamily="34" charset="0"/>
                        </a:rPr>
                        <a:t>suma de los porcentajes de todos ellos pudiéndose alcanzar el 100%</a:t>
                      </a:r>
                    </a:p>
                  </a:txBody>
                  <a:tcPr marL="7166" marR="7166" marT="716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extLst>
                  <a:ext uri="{0D108BD9-81ED-4DB2-BD59-A6C34878D82A}">
                    <a16:rowId xmlns:a16="http://schemas.microsoft.com/office/drawing/2014/main" val="10023"/>
                  </a:ext>
                </a:extLst>
              </a:tr>
              <a:tr h="200906">
                <a:tc>
                  <a:txBody>
                    <a:bodyPr/>
                    <a:lstStyle/>
                    <a:p>
                      <a:pPr algn="ctr" fontAlgn="ctr"/>
                      <a:endParaRPr lang="es-ES" sz="1400" b="0" i="0" u="none" strike="noStrike" dirty="0">
                        <a:solidFill>
                          <a:srgbClr val="000000"/>
                        </a:solidFill>
                        <a:effectLst/>
                        <a:latin typeface="Calibri" panose="020F0502020204030204" pitchFamily="34" charset="0"/>
                      </a:endParaRPr>
                    </a:p>
                  </a:txBody>
                  <a:tcPr marL="7166" marR="7166" marT="7166"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es-ES" sz="1200" b="0" i="0" u="none" strike="noStrike" dirty="0">
                        <a:solidFill>
                          <a:srgbClr val="000000"/>
                        </a:solidFill>
                        <a:effectLst/>
                        <a:latin typeface="Calibri" panose="020F0502020204030204" pitchFamily="34" charset="0"/>
                      </a:endParaRPr>
                    </a:p>
                  </a:txBody>
                  <a:tcPr marL="7166" marR="7166" marT="7166"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es-ES" sz="1200" b="0" i="0" u="none" strike="noStrike">
                        <a:solidFill>
                          <a:srgbClr val="000000"/>
                        </a:solidFill>
                        <a:effectLst/>
                        <a:latin typeface="Calibri" panose="020F0502020204030204" pitchFamily="34" charset="0"/>
                      </a:endParaRPr>
                    </a:p>
                  </a:txBody>
                  <a:tcPr marL="7166" marR="7166" marT="7166"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es-ES" sz="1200" b="0" i="0" u="none" strike="noStrike">
                        <a:solidFill>
                          <a:srgbClr val="000000"/>
                        </a:solidFill>
                        <a:effectLst/>
                        <a:latin typeface="Calibri" panose="020F0502020204030204" pitchFamily="34" charset="0"/>
                      </a:endParaRPr>
                    </a:p>
                  </a:txBody>
                  <a:tcPr marL="7166" marR="7166" marT="7166"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es-ES" sz="1400" b="0" i="0" u="none" strike="noStrike" dirty="0">
                        <a:solidFill>
                          <a:srgbClr val="000000"/>
                        </a:solidFill>
                        <a:effectLst/>
                        <a:latin typeface="Calibri" panose="020F0502020204030204" pitchFamily="34" charset="0"/>
                      </a:endParaRPr>
                    </a:p>
                  </a:txBody>
                  <a:tcPr marL="7166" marR="7166" marT="7166"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es-ES" sz="1400" b="0" i="0" u="none" strike="noStrike" dirty="0">
                        <a:solidFill>
                          <a:srgbClr val="000000"/>
                        </a:solidFill>
                        <a:effectLst/>
                        <a:latin typeface="Calibri" panose="020F0502020204030204" pitchFamily="34" charset="0"/>
                      </a:endParaRPr>
                    </a:p>
                  </a:txBody>
                  <a:tcPr marL="7166" marR="7166" marT="7166"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4"/>
                  </a:ext>
                </a:extLst>
              </a:tr>
              <a:tr h="339748">
                <a:tc gridSpan="6">
                  <a:txBody>
                    <a:bodyPr/>
                    <a:lstStyle/>
                    <a:p>
                      <a:pPr algn="ctr" fontAlgn="ctr"/>
                      <a:r>
                        <a:rPr lang="es-ES" sz="1200" b="0" i="0" u="none" strike="noStrike" dirty="0">
                          <a:solidFill>
                            <a:srgbClr val="000000"/>
                          </a:solidFill>
                          <a:effectLst/>
                          <a:latin typeface="Calibri" panose="020F0502020204030204" pitchFamily="34" charset="0"/>
                        </a:rPr>
                        <a:t>Se podrá decidir no aplicar una penalización al beneficiario de las ayudas cuando el importe de la penalización sea inferior o igual a 100 € por año natural, así</a:t>
                      </a:r>
                      <a:r>
                        <a:rPr lang="es-ES" sz="1200" b="0" i="0" u="none" strike="noStrike" baseline="0" dirty="0">
                          <a:solidFill>
                            <a:srgbClr val="000000"/>
                          </a:solidFill>
                          <a:effectLst/>
                          <a:latin typeface="Calibri" panose="020F0502020204030204" pitchFamily="34" charset="0"/>
                        </a:rPr>
                        <a:t> como si el incumplimiento tiene consecuencias insignificantes.</a:t>
                      </a:r>
                      <a:endParaRPr lang="es-ES" sz="1200" b="0" i="0" u="none" strike="noStrike" dirty="0">
                        <a:solidFill>
                          <a:srgbClr val="000000"/>
                        </a:solidFill>
                        <a:effectLst/>
                        <a:latin typeface="Calibri" panose="020F0502020204030204" pitchFamily="34" charset="0"/>
                      </a:endParaRPr>
                    </a:p>
                  </a:txBody>
                  <a:tcPr marL="7166" marR="7166" marT="716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extLst>
                  <a:ext uri="{0D108BD9-81ED-4DB2-BD59-A6C34878D82A}">
                    <a16:rowId xmlns:a16="http://schemas.microsoft.com/office/drawing/2014/main" val="10025"/>
                  </a:ext>
                </a:extLst>
              </a:tr>
              <a:tr h="200906">
                <a:tc>
                  <a:txBody>
                    <a:bodyPr/>
                    <a:lstStyle/>
                    <a:p>
                      <a:pPr algn="ctr" fontAlgn="ctr"/>
                      <a:endParaRPr lang="es-ES" sz="1400" b="0" i="0" u="none" strike="noStrike">
                        <a:solidFill>
                          <a:srgbClr val="000000"/>
                        </a:solidFill>
                        <a:effectLst/>
                        <a:latin typeface="Calibri" panose="020F0502020204030204" pitchFamily="34" charset="0"/>
                      </a:endParaRPr>
                    </a:p>
                  </a:txBody>
                  <a:tcPr marL="7166" marR="7166" marT="7166"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endParaRPr lang="es-ES" sz="1200" b="0" i="0" u="none" strike="noStrike">
                        <a:solidFill>
                          <a:srgbClr val="000000"/>
                        </a:solidFill>
                        <a:effectLst/>
                        <a:latin typeface="Calibri" panose="020F0502020204030204" pitchFamily="34" charset="0"/>
                      </a:endParaRPr>
                    </a:p>
                  </a:txBody>
                  <a:tcPr marL="7166" marR="7166" marT="7166"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endParaRPr lang="es-ES" sz="1200" b="0" i="0" u="none" strike="noStrike">
                        <a:solidFill>
                          <a:srgbClr val="000000"/>
                        </a:solidFill>
                        <a:effectLst/>
                        <a:latin typeface="Calibri" panose="020F0502020204030204" pitchFamily="34" charset="0"/>
                      </a:endParaRPr>
                    </a:p>
                  </a:txBody>
                  <a:tcPr marL="7166" marR="7166" marT="7166"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endParaRPr lang="es-ES" sz="1200" b="0" i="0" u="none" strike="noStrike">
                        <a:solidFill>
                          <a:srgbClr val="000000"/>
                        </a:solidFill>
                        <a:effectLst/>
                        <a:latin typeface="Calibri" panose="020F0502020204030204" pitchFamily="34" charset="0"/>
                      </a:endParaRPr>
                    </a:p>
                  </a:txBody>
                  <a:tcPr marL="7166" marR="7166" marT="7166"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endParaRPr lang="es-ES" sz="1400" b="0" i="0" u="none" strike="noStrike">
                        <a:solidFill>
                          <a:srgbClr val="000000"/>
                        </a:solidFill>
                        <a:effectLst/>
                        <a:latin typeface="Calibri" panose="020F0502020204030204" pitchFamily="34" charset="0"/>
                      </a:endParaRPr>
                    </a:p>
                  </a:txBody>
                  <a:tcPr marL="7166" marR="7166" marT="7166"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endParaRPr lang="es-ES" sz="1400" b="0" i="0" u="none" strike="noStrike">
                        <a:solidFill>
                          <a:srgbClr val="000000"/>
                        </a:solidFill>
                        <a:effectLst/>
                        <a:latin typeface="Calibri" panose="020F0502020204030204" pitchFamily="34" charset="0"/>
                      </a:endParaRPr>
                    </a:p>
                  </a:txBody>
                  <a:tcPr marL="7166" marR="7166" marT="7166"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26"/>
                  </a:ext>
                </a:extLst>
              </a:tr>
              <a:tr h="173138">
                <a:tc gridSpan="6">
                  <a:txBody>
                    <a:bodyPr/>
                    <a:lstStyle/>
                    <a:p>
                      <a:pPr algn="l" fontAlgn="b"/>
                      <a:r>
                        <a:rPr lang="es-ES" sz="1200" b="0" i="0" u="none" strike="noStrike" dirty="0">
                          <a:solidFill>
                            <a:srgbClr val="000000"/>
                          </a:solidFill>
                          <a:effectLst/>
                          <a:latin typeface="Calibri" panose="020F0502020204030204" pitchFamily="34" charset="0"/>
                        </a:rPr>
                        <a:t>(1) De acuerdo a la valoración de gravedad, alcance y persistencia se podrá reducir al 0,5</a:t>
                      </a:r>
                      <a:r>
                        <a:rPr lang="es-ES" sz="1200" b="0" i="0" u="none" strike="noStrike" baseline="0" dirty="0">
                          <a:solidFill>
                            <a:srgbClr val="000000"/>
                          </a:solidFill>
                          <a:effectLst/>
                          <a:latin typeface="Calibri" panose="020F0502020204030204" pitchFamily="34" charset="0"/>
                        </a:rPr>
                        <a:t> o 1</a:t>
                      </a:r>
                      <a:r>
                        <a:rPr lang="es-ES" sz="1200" b="0" i="0" u="none" strike="noStrike" dirty="0">
                          <a:solidFill>
                            <a:srgbClr val="000000"/>
                          </a:solidFill>
                          <a:effectLst/>
                          <a:latin typeface="Calibri" panose="020F0502020204030204" pitchFamily="34" charset="0"/>
                        </a:rPr>
                        <a:t>%</a:t>
                      </a:r>
                    </a:p>
                  </a:txBody>
                  <a:tcPr marL="7166" marR="7166" marT="7166" marB="0" anchor="b">
                    <a:lnL>
                      <a:noFill/>
                    </a:lnL>
                    <a:lnR>
                      <a:noFill/>
                    </a:lnR>
                    <a:lnT>
                      <a:noFill/>
                    </a:lnT>
                    <a:lnB>
                      <a:noFill/>
                    </a:lnB>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extLst>
                  <a:ext uri="{0D108BD9-81ED-4DB2-BD59-A6C34878D82A}">
                    <a16:rowId xmlns:a16="http://schemas.microsoft.com/office/drawing/2014/main" val="10027"/>
                  </a:ext>
                </a:extLst>
              </a:tr>
            </a:tbl>
          </a:graphicData>
        </a:graphic>
      </p:graphicFrame>
    </p:spTree>
    <p:extLst>
      <p:ext uri="{BB962C8B-B14F-4D97-AF65-F5344CB8AC3E}">
        <p14:creationId xmlns:p14="http://schemas.microsoft.com/office/powerpoint/2010/main" val="426766371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2 Grupo"/>
          <p:cNvGrpSpPr>
            <a:grpSpLocks/>
          </p:cNvGrpSpPr>
          <p:nvPr/>
        </p:nvGrpSpPr>
        <p:grpSpPr bwMode="auto">
          <a:xfrm>
            <a:off x="1258888" y="188913"/>
            <a:ext cx="7467600" cy="777875"/>
            <a:chOff x="0" y="0"/>
            <a:chExt cx="7467600" cy="777644"/>
          </a:xfrm>
        </p:grpSpPr>
        <p:sp>
          <p:nvSpPr>
            <p:cNvPr id="5" name="4 Rectángulo redondeado"/>
            <p:cNvSpPr/>
            <p:nvPr/>
          </p:nvSpPr>
          <p:spPr>
            <a:xfrm>
              <a:off x="0" y="0"/>
              <a:ext cx="7467600" cy="777644"/>
            </a:xfrm>
            <a:prstGeom prst="roundRect">
              <a:avLst/>
            </a:prstGeom>
            <a:solidFill>
              <a:srgbClr val="BED6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6" name="5 Rectángulo"/>
            <p:cNvSpPr/>
            <p:nvPr/>
          </p:nvSpPr>
          <p:spPr>
            <a:xfrm>
              <a:off x="38100" y="38089"/>
              <a:ext cx="7391400" cy="701467"/>
            </a:xfrm>
            <a:prstGeom prst="rect">
              <a:avLst/>
            </a:prstGeom>
          </p:spPr>
          <p:style>
            <a:lnRef idx="0">
              <a:scrgbClr r="0" g="0" b="0"/>
            </a:lnRef>
            <a:fillRef idx="0">
              <a:scrgbClr r="0" g="0" b="0"/>
            </a:fillRef>
            <a:effectRef idx="0">
              <a:scrgbClr r="0" g="0" b="0"/>
            </a:effectRef>
            <a:fontRef idx="minor">
              <a:schemeClr val="lt1"/>
            </a:fontRef>
          </p:style>
          <p:txBody>
            <a:bodyPr tIns="91440" bIns="91440" spcCol="1270" anchor="ctr"/>
            <a:lstStyle/>
            <a:p>
              <a:pPr defTabSz="1066800">
                <a:lnSpc>
                  <a:spcPct val="90000"/>
                </a:lnSpc>
                <a:spcAft>
                  <a:spcPct val="35000"/>
                </a:spcAft>
                <a:defRPr/>
              </a:pPr>
              <a:endParaRPr lang="es-ES" sz="2000" b="1" dirty="0">
                <a:solidFill>
                  <a:srgbClr val="FF0000"/>
                </a:solidFill>
              </a:endParaRPr>
            </a:p>
          </p:txBody>
        </p:sp>
      </p:grpSp>
      <p:sp>
        <p:nvSpPr>
          <p:cNvPr id="7" name="2 Rectángulo"/>
          <p:cNvSpPr>
            <a:spLocks noChangeArrowheads="1"/>
          </p:cNvSpPr>
          <p:nvPr/>
        </p:nvSpPr>
        <p:spPr bwMode="auto">
          <a:xfrm>
            <a:off x="1547813" y="347663"/>
            <a:ext cx="641714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D6EF2C"/>
              </a:buClr>
              <a:buChar char="&gt;"/>
              <a:defRPr sz="1400">
                <a:solidFill>
                  <a:srgbClr val="575757"/>
                </a:solidFill>
                <a:latin typeface="Arial" charset="0"/>
                <a:ea typeface="ＭＳ Ｐゴシック" pitchFamily="34" charset="-128"/>
              </a:defRPr>
            </a:lvl1pPr>
            <a:lvl2pPr marL="742950" indent="-285750" eaLnBrk="0" hangingPunct="0">
              <a:spcBef>
                <a:spcPct val="20000"/>
              </a:spcBef>
              <a:buChar char="–"/>
              <a:defRPr sz="1400">
                <a:solidFill>
                  <a:schemeClr val="tx1"/>
                </a:solidFill>
                <a:latin typeface="Arial" charset="0"/>
                <a:ea typeface="ＭＳ Ｐゴシック" pitchFamily="34" charset="-128"/>
              </a:defRPr>
            </a:lvl2pPr>
            <a:lvl3pPr marL="1143000" indent="-228600" eaLnBrk="0" hangingPunct="0">
              <a:spcBef>
                <a:spcPct val="20000"/>
              </a:spcBef>
              <a:buChar char="•"/>
              <a:defRPr sz="1400">
                <a:solidFill>
                  <a:schemeClr val="tx1"/>
                </a:solidFill>
                <a:latin typeface="Arial" charset="0"/>
                <a:ea typeface="ＭＳ Ｐゴシック" pitchFamily="34" charset="-128"/>
              </a:defRPr>
            </a:lvl3pPr>
            <a:lvl4pPr marL="1600200" indent="-228600" eaLnBrk="0" hangingPunct="0">
              <a:spcBef>
                <a:spcPct val="20000"/>
              </a:spcBef>
              <a:buChar char="–"/>
              <a:defRPr sz="1400">
                <a:solidFill>
                  <a:schemeClr val="tx1"/>
                </a:solidFill>
                <a:latin typeface="Arial" charset="0"/>
                <a:ea typeface="ＭＳ Ｐゴシック" pitchFamily="34" charset="-128"/>
              </a:defRPr>
            </a:lvl4pPr>
            <a:lvl5pPr marL="2057400" indent="-228600" eaLnBrk="0" hangingPunct="0">
              <a:spcBef>
                <a:spcPct val="20000"/>
              </a:spcBef>
              <a:buChar char="»"/>
              <a:defRPr sz="14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9pPr>
          </a:lstStyle>
          <a:p>
            <a:pPr eaLnBrk="1" hangingPunct="1">
              <a:spcBef>
                <a:spcPct val="0"/>
              </a:spcBef>
              <a:buClrTx/>
              <a:buFontTx/>
              <a:buNone/>
            </a:pPr>
            <a:r>
              <a:rPr lang="es-ES" altLang="es-ES" sz="2400" dirty="0">
                <a:solidFill>
                  <a:schemeClr val="tx1"/>
                </a:solidFill>
              </a:rPr>
              <a:t>Arquitectura medioambiental: eco-regímenes </a:t>
            </a:r>
          </a:p>
        </p:txBody>
      </p:sp>
      <p:sp>
        <p:nvSpPr>
          <p:cNvPr id="9" name="8 CuadroTexto"/>
          <p:cNvSpPr txBox="1"/>
          <p:nvPr/>
        </p:nvSpPr>
        <p:spPr>
          <a:xfrm>
            <a:off x="1104256" y="1204640"/>
            <a:ext cx="7776864" cy="5068054"/>
          </a:xfrm>
          <a:prstGeom prst="rect">
            <a:avLst/>
          </a:prstGeom>
          <a:noFill/>
        </p:spPr>
        <p:txBody>
          <a:bodyPr wrap="square" rtlCol="0">
            <a:spAutoFit/>
          </a:bodyPr>
          <a:lstStyle/>
          <a:p>
            <a:pPr marL="342900" indent="-342900">
              <a:spcAft>
                <a:spcPts val="400"/>
              </a:spcAft>
              <a:buFont typeface="Arial" panose="020B0604020202020204" pitchFamily="34" charset="0"/>
              <a:buChar char="•"/>
            </a:pPr>
            <a:r>
              <a:rPr lang="es-ES" sz="2000" b="1" u="sng" dirty="0"/>
              <a:t>Cuestiones generales </a:t>
            </a:r>
            <a:r>
              <a:rPr lang="es-ES" sz="2000" b="1" dirty="0"/>
              <a:t>a todos los </a:t>
            </a:r>
            <a:r>
              <a:rPr lang="es-ES" sz="2000" b="1" dirty="0" err="1"/>
              <a:t>ecoregímenes</a:t>
            </a:r>
            <a:endParaRPr lang="es-ES" sz="2000" b="1" dirty="0"/>
          </a:p>
          <a:p>
            <a:pPr marL="800100" lvl="1" indent="-342900">
              <a:spcAft>
                <a:spcPts val="400"/>
              </a:spcAft>
              <a:buFont typeface="Arial" panose="020B0604020202020204" pitchFamily="34" charset="0"/>
              <a:buChar char="•"/>
            </a:pPr>
            <a:r>
              <a:rPr lang="es-ES" dirty="0"/>
              <a:t>Es necesario ser agricultor activo y explotación registrada</a:t>
            </a:r>
          </a:p>
          <a:p>
            <a:pPr marL="800100" lvl="1" indent="-342900">
              <a:spcAft>
                <a:spcPts val="400"/>
              </a:spcAft>
              <a:buFont typeface="Arial" panose="020B0604020202020204" pitchFamily="34" charset="0"/>
              <a:buChar char="•"/>
            </a:pPr>
            <a:r>
              <a:rPr lang="es-ES" dirty="0"/>
              <a:t>Cubre todos los usos posibles de suelos (TA, PS, CP…)</a:t>
            </a:r>
          </a:p>
          <a:p>
            <a:pPr marL="800100" lvl="1" indent="-342900">
              <a:spcAft>
                <a:spcPts val="400"/>
              </a:spcAft>
              <a:buFont typeface="Arial" panose="020B0604020202020204" pitchFamily="34" charset="0"/>
              <a:buChar char="•"/>
            </a:pPr>
            <a:r>
              <a:rPr lang="es-ES" dirty="0"/>
              <a:t>Sólo se puede cobrar </a:t>
            </a:r>
            <a:r>
              <a:rPr lang="es-ES" b="1" dirty="0"/>
              <a:t>un </a:t>
            </a:r>
            <a:r>
              <a:rPr lang="es-ES" b="1" dirty="0" err="1"/>
              <a:t>ecoregímen</a:t>
            </a:r>
            <a:r>
              <a:rPr lang="es-ES" b="1" dirty="0"/>
              <a:t> en cada ha</a:t>
            </a:r>
            <a:r>
              <a:rPr lang="es-ES" dirty="0"/>
              <a:t>.</a:t>
            </a:r>
          </a:p>
          <a:p>
            <a:pPr marL="800100" lvl="1" indent="-342900">
              <a:spcAft>
                <a:spcPts val="400"/>
              </a:spcAft>
              <a:buFont typeface="Arial" panose="020B0604020202020204" pitchFamily="34" charset="0"/>
              <a:buChar char="•"/>
            </a:pPr>
            <a:r>
              <a:rPr lang="es-ES" b="1" dirty="0"/>
              <a:t>Aplicación parcial </a:t>
            </a:r>
            <a:r>
              <a:rPr lang="es-ES" dirty="0"/>
              <a:t>(no obliga a acoger todas las has de la </a:t>
            </a:r>
            <a:r>
              <a:rPr lang="es-ES" dirty="0" err="1"/>
              <a:t>explot</a:t>
            </a:r>
            <a:r>
              <a:rPr lang="es-ES" dirty="0"/>
              <a:t>.)</a:t>
            </a:r>
          </a:p>
          <a:p>
            <a:pPr marL="800100" lvl="1" indent="-342900">
              <a:spcAft>
                <a:spcPts val="400"/>
              </a:spcAft>
              <a:buFont typeface="Arial" panose="020B0604020202020204" pitchFamily="34" charset="0"/>
              <a:buChar char="•"/>
            </a:pPr>
            <a:r>
              <a:rPr lang="es-ES" dirty="0"/>
              <a:t>El pago </a:t>
            </a:r>
            <a:r>
              <a:rPr lang="es-ES" b="1" dirty="0"/>
              <a:t>se recibe en todas las has acogidas al </a:t>
            </a:r>
            <a:r>
              <a:rPr lang="es-ES" b="1" dirty="0" err="1"/>
              <a:t>ecoregímen</a:t>
            </a:r>
            <a:r>
              <a:rPr lang="es-ES" b="1" dirty="0"/>
              <a:t>                        </a:t>
            </a:r>
            <a:r>
              <a:rPr lang="es-ES" dirty="0"/>
              <a:t>(no por todas las has. de la explotación) </a:t>
            </a:r>
          </a:p>
          <a:p>
            <a:pPr marL="800100" lvl="1" indent="-342900">
              <a:spcAft>
                <a:spcPts val="400"/>
              </a:spcAft>
              <a:buFont typeface="Arial" panose="020B0604020202020204" pitchFamily="34" charset="0"/>
              <a:buChar char="•"/>
            </a:pPr>
            <a:r>
              <a:rPr lang="es-ES" b="1" dirty="0"/>
              <a:t>Compromiso anual </a:t>
            </a:r>
            <a:r>
              <a:rPr lang="es-ES" dirty="0"/>
              <a:t>(se puede cambiar cada año)</a:t>
            </a:r>
          </a:p>
          <a:p>
            <a:pPr marL="800100" lvl="1" indent="-342900">
              <a:spcAft>
                <a:spcPts val="400"/>
              </a:spcAft>
              <a:buFont typeface="Arial" panose="020B0604020202020204" pitchFamily="34" charset="0"/>
              <a:buChar char="•"/>
            </a:pPr>
            <a:r>
              <a:rPr lang="es-ES" dirty="0"/>
              <a:t>Dos tipos (de pagos): Incentivador o compensatorio</a:t>
            </a:r>
          </a:p>
          <a:p>
            <a:pPr marL="800100" lvl="1" indent="-342900">
              <a:spcAft>
                <a:spcPts val="400"/>
              </a:spcAft>
              <a:buFont typeface="Arial" panose="020B0604020202020204" pitchFamily="34" charset="0"/>
              <a:buChar char="•"/>
            </a:pPr>
            <a:r>
              <a:rPr lang="es-ES" dirty="0" err="1"/>
              <a:t>Degresividad</a:t>
            </a:r>
            <a:r>
              <a:rPr lang="es-ES" dirty="0"/>
              <a:t> (se aplica sólo si se supera el presupuesto previsto)</a:t>
            </a:r>
          </a:p>
          <a:p>
            <a:pPr marL="800100" lvl="1" indent="-342900">
              <a:spcAft>
                <a:spcPts val="400"/>
              </a:spcAft>
              <a:buFont typeface="Arial" panose="020B0604020202020204" pitchFamily="34" charset="0"/>
              <a:buChar char="•"/>
            </a:pPr>
            <a:r>
              <a:rPr lang="es-ES" b="1" dirty="0"/>
              <a:t>No tributan en el IRPF</a:t>
            </a:r>
          </a:p>
          <a:p>
            <a:pPr marL="800100" lvl="1" indent="-342900">
              <a:buFont typeface="Arial" panose="020B0604020202020204" pitchFamily="34" charset="0"/>
              <a:buChar char="•"/>
            </a:pPr>
            <a:r>
              <a:rPr lang="es-ES" b="1" dirty="0"/>
              <a:t>Penalizaciones</a:t>
            </a:r>
            <a:r>
              <a:rPr lang="es-ES" dirty="0"/>
              <a:t>:</a:t>
            </a:r>
          </a:p>
          <a:p>
            <a:pPr marL="1257300" lvl="2" indent="-342900">
              <a:buFont typeface="Arial" panose="020B0604020202020204" pitchFamily="34" charset="0"/>
              <a:buChar char="•"/>
            </a:pPr>
            <a:r>
              <a:rPr lang="es-ES" dirty="0"/>
              <a:t>En 2023, no habrá. Pero si se incumplen los requisitos, no se cobra</a:t>
            </a:r>
          </a:p>
          <a:p>
            <a:pPr marL="1257300" lvl="2" indent="-342900">
              <a:buFont typeface="Arial" panose="020B0604020202020204" pitchFamily="34" charset="0"/>
              <a:buChar char="•"/>
            </a:pPr>
            <a:r>
              <a:rPr lang="es-ES" dirty="0"/>
              <a:t>En 2024, las penalizaciones serán </a:t>
            </a:r>
            <a:r>
              <a:rPr lang="es-ES" strike="sngStrike" dirty="0"/>
              <a:t>de la mitad de</a:t>
            </a:r>
            <a:r>
              <a:rPr lang="es-ES" dirty="0"/>
              <a:t> las establecidas</a:t>
            </a:r>
          </a:p>
          <a:p>
            <a:pPr marL="1257300" lvl="2" indent="-342900">
              <a:buFont typeface="Arial" panose="020B0604020202020204" pitchFamily="34" charset="0"/>
              <a:buChar char="•"/>
            </a:pPr>
            <a:r>
              <a:rPr lang="es-ES" dirty="0"/>
              <a:t>En 2025 y siguientes, serán las establecidas</a:t>
            </a:r>
          </a:p>
          <a:p>
            <a:pPr marL="1257300" lvl="2" indent="-342900">
              <a:buFont typeface="Arial" panose="020B0604020202020204" pitchFamily="34" charset="0"/>
              <a:buChar char="•"/>
            </a:pPr>
            <a:r>
              <a:rPr lang="es-ES" dirty="0"/>
              <a:t>Se reducen a la mitad en caso de llevar CUE (cuaderno digital)</a:t>
            </a:r>
          </a:p>
        </p:txBody>
      </p:sp>
      <p:pic>
        <p:nvPicPr>
          <p:cNvPr id="2" name="3 Imagen">
            <a:extLst>
              <a:ext uri="{FF2B5EF4-FFF2-40B4-BE49-F238E27FC236}">
                <a16:creationId xmlns:a16="http://schemas.microsoft.com/office/drawing/2014/main" id="{61885B45-4CCF-A82C-6F97-E5FE8F73DA6D}"/>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510542" y="5949280"/>
            <a:ext cx="1572892" cy="496636"/>
          </a:xfrm>
          <a:prstGeom prst="rect">
            <a:avLst/>
          </a:prstGeom>
        </p:spPr>
      </p:pic>
      <p:sp>
        <p:nvSpPr>
          <p:cNvPr id="3" name="Explosión: 8 puntos 2">
            <a:extLst>
              <a:ext uri="{FF2B5EF4-FFF2-40B4-BE49-F238E27FC236}">
                <a16:creationId xmlns:a16="http://schemas.microsoft.com/office/drawing/2014/main" id="{8FDA7459-503A-A6D4-159D-E5DF67EE30BC}"/>
              </a:ext>
            </a:extLst>
          </p:cNvPr>
          <p:cNvSpPr/>
          <p:nvPr/>
        </p:nvSpPr>
        <p:spPr>
          <a:xfrm>
            <a:off x="1116968" y="4437112"/>
            <a:ext cx="360040" cy="360040"/>
          </a:xfrm>
          <a:prstGeom prst="irregularSeal1">
            <a:avLst/>
          </a:prstGeom>
          <a:solidFill>
            <a:srgbClr val="FFFF0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8" name="Explosión: 8 puntos 7">
            <a:extLst>
              <a:ext uri="{FF2B5EF4-FFF2-40B4-BE49-F238E27FC236}">
                <a16:creationId xmlns:a16="http://schemas.microsoft.com/office/drawing/2014/main" id="{B882686B-C9C6-67B3-6C7B-2747A2073AC6}"/>
              </a:ext>
            </a:extLst>
          </p:cNvPr>
          <p:cNvSpPr/>
          <p:nvPr/>
        </p:nvSpPr>
        <p:spPr>
          <a:xfrm>
            <a:off x="8552098" y="5390480"/>
            <a:ext cx="360040" cy="360040"/>
          </a:xfrm>
          <a:prstGeom prst="irregularSeal1">
            <a:avLst/>
          </a:prstGeom>
          <a:solidFill>
            <a:srgbClr val="FFFF0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10" name="Explosión: 8 puntos 9">
            <a:extLst>
              <a:ext uri="{FF2B5EF4-FFF2-40B4-BE49-F238E27FC236}">
                <a16:creationId xmlns:a16="http://schemas.microsoft.com/office/drawing/2014/main" id="{A7F1C2C8-29D1-6FC8-ACBE-615CEA38FA33}"/>
              </a:ext>
            </a:extLst>
          </p:cNvPr>
          <p:cNvSpPr/>
          <p:nvPr/>
        </p:nvSpPr>
        <p:spPr>
          <a:xfrm>
            <a:off x="8546468" y="5869446"/>
            <a:ext cx="360040" cy="360040"/>
          </a:xfrm>
          <a:prstGeom prst="irregularSeal1">
            <a:avLst/>
          </a:prstGeom>
          <a:solidFill>
            <a:srgbClr val="FFFF0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Tree>
    <p:extLst>
      <p:ext uri="{BB962C8B-B14F-4D97-AF65-F5344CB8AC3E}">
        <p14:creationId xmlns:p14="http://schemas.microsoft.com/office/powerpoint/2010/main" val="169189385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6165" y="1175324"/>
            <a:ext cx="8761784" cy="53218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4" name="2 Grupo"/>
          <p:cNvGrpSpPr>
            <a:grpSpLocks/>
          </p:cNvGrpSpPr>
          <p:nvPr/>
        </p:nvGrpSpPr>
        <p:grpSpPr bwMode="auto">
          <a:xfrm>
            <a:off x="1258888" y="188913"/>
            <a:ext cx="7467600" cy="777875"/>
            <a:chOff x="0" y="0"/>
            <a:chExt cx="7467600" cy="777644"/>
          </a:xfrm>
        </p:grpSpPr>
        <p:sp>
          <p:nvSpPr>
            <p:cNvPr id="5" name="4 Rectángulo redondeado"/>
            <p:cNvSpPr/>
            <p:nvPr/>
          </p:nvSpPr>
          <p:spPr>
            <a:xfrm>
              <a:off x="0" y="0"/>
              <a:ext cx="7467600" cy="777644"/>
            </a:xfrm>
            <a:prstGeom prst="roundRect">
              <a:avLst/>
            </a:prstGeom>
            <a:solidFill>
              <a:srgbClr val="BED6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6" name="5 Rectángulo"/>
            <p:cNvSpPr/>
            <p:nvPr/>
          </p:nvSpPr>
          <p:spPr>
            <a:xfrm>
              <a:off x="38100" y="38089"/>
              <a:ext cx="7391400" cy="701467"/>
            </a:xfrm>
            <a:prstGeom prst="rect">
              <a:avLst/>
            </a:prstGeom>
          </p:spPr>
          <p:style>
            <a:lnRef idx="0">
              <a:scrgbClr r="0" g="0" b="0"/>
            </a:lnRef>
            <a:fillRef idx="0">
              <a:scrgbClr r="0" g="0" b="0"/>
            </a:fillRef>
            <a:effectRef idx="0">
              <a:scrgbClr r="0" g="0" b="0"/>
            </a:effectRef>
            <a:fontRef idx="minor">
              <a:schemeClr val="lt1"/>
            </a:fontRef>
          </p:style>
          <p:txBody>
            <a:bodyPr tIns="91440" bIns="91440" spcCol="1270" anchor="ctr"/>
            <a:lstStyle/>
            <a:p>
              <a:pPr defTabSz="1066800">
                <a:lnSpc>
                  <a:spcPct val="90000"/>
                </a:lnSpc>
                <a:spcAft>
                  <a:spcPct val="35000"/>
                </a:spcAft>
                <a:defRPr/>
              </a:pPr>
              <a:endParaRPr lang="es-ES" sz="2000" b="1" dirty="0">
                <a:solidFill>
                  <a:srgbClr val="FF0000"/>
                </a:solidFill>
              </a:endParaRPr>
            </a:p>
          </p:txBody>
        </p:sp>
      </p:grpSp>
      <p:sp>
        <p:nvSpPr>
          <p:cNvPr id="7" name="2 Rectángulo"/>
          <p:cNvSpPr>
            <a:spLocks noChangeArrowheads="1"/>
          </p:cNvSpPr>
          <p:nvPr/>
        </p:nvSpPr>
        <p:spPr bwMode="auto">
          <a:xfrm>
            <a:off x="1547813" y="347663"/>
            <a:ext cx="641714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D6EF2C"/>
              </a:buClr>
              <a:buChar char="&gt;"/>
              <a:defRPr sz="1400">
                <a:solidFill>
                  <a:srgbClr val="575757"/>
                </a:solidFill>
                <a:latin typeface="Arial" charset="0"/>
                <a:ea typeface="ＭＳ Ｐゴシック" pitchFamily="34" charset="-128"/>
              </a:defRPr>
            </a:lvl1pPr>
            <a:lvl2pPr marL="742950" indent="-285750" eaLnBrk="0" hangingPunct="0">
              <a:spcBef>
                <a:spcPct val="20000"/>
              </a:spcBef>
              <a:buChar char="–"/>
              <a:defRPr sz="1400">
                <a:solidFill>
                  <a:schemeClr val="tx1"/>
                </a:solidFill>
                <a:latin typeface="Arial" charset="0"/>
                <a:ea typeface="ＭＳ Ｐゴシック" pitchFamily="34" charset="-128"/>
              </a:defRPr>
            </a:lvl2pPr>
            <a:lvl3pPr marL="1143000" indent="-228600" eaLnBrk="0" hangingPunct="0">
              <a:spcBef>
                <a:spcPct val="20000"/>
              </a:spcBef>
              <a:buChar char="•"/>
              <a:defRPr sz="1400">
                <a:solidFill>
                  <a:schemeClr val="tx1"/>
                </a:solidFill>
                <a:latin typeface="Arial" charset="0"/>
                <a:ea typeface="ＭＳ Ｐゴシック" pitchFamily="34" charset="-128"/>
              </a:defRPr>
            </a:lvl3pPr>
            <a:lvl4pPr marL="1600200" indent="-228600" eaLnBrk="0" hangingPunct="0">
              <a:spcBef>
                <a:spcPct val="20000"/>
              </a:spcBef>
              <a:buChar char="–"/>
              <a:defRPr sz="1400">
                <a:solidFill>
                  <a:schemeClr val="tx1"/>
                </a:solidFill>
                <a:latin typeface="Arial" charset="0"/>
                <a:ea typeface="ＭＳ Ｐゴシック" pitchFamily="34" charset="-128"/>
              </a:defRPr>
            </a:lvl4pPr>
            <a:lvl5pPr marL="2057400" indent="-228600" eaLnBrk="0" hangingPunct="0">
              <a:spcBef>
                <a:spcPct val="20000"/>
              </a:spcBef>
              <a:buChar char="»"/>
              <a:defRPr sz="14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9pPr>
          </a:lstStyle>
          <a:p>
            <a:pPr eaLnBrk="1" hangingPunct="1">
              <a:spcBef>
                <a:spcPct val="0"/>
              </a:spcBef>
              <a:buClrTx/>
              <a:buFontTx/>
              <a:buNone/>
            </a:pPr>
            <a:r>
              <a:rPr lang="es-ES" altLang="es-ES" sz="2400" dirty="0">
                <a:solidFill>
                  <a:schemeClr val="tx1"/>
                </a:solidFill>
              </a:rPr>
              <a:t>Arquitectura medioambiental: eco-regímenes </a:t>
            </a:r>
          </a:p>
        </p:txBody>
      </p:sp>
      <p:sp>
        <p:nvSpPr>
          <p:cNvPr id="9" name="8 Rectángulo"/>
          <p:cNvSpPr/>
          <p:nvPr/>
        </p:nvSpPr>
        <p:spPr>
          <a:xfrm>
            <a:off x="3347864" y="2276872"/>
            <a:ext cx="5582506" cy="64807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0" name="9 Rectángulo"/>
          <p:cNvSpPr/>
          <p:nvPr/>
        </p:nvSpPr>
        <p:spPr>
          <a:xfrm>
            <a:off x="3347864" y="4869160"/>
            <a:ext cx="5582506" cy="64807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1" name="10 Rectángulo"/>
          <p:cNvSpPr/>
          <p:nvPr/>
        </p:nvSpPr>
        <p:spPr>
          <a:xfrm>
            <a:off x="3365443" y="5542249"/>
            <a:ext cx="5582506" cy="954918"/>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26432018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500" fill="hold"/>
                                        <p:tgtEl>
                                          <p:spTgt spid="10"/>
                                        </p:tgtEl>
                                        <p:attrNameLst>
                                          <p:attrName>ppt_x</p:attrName>
                                        </p:attrNameLst>
                                      </p:cBhvr>
                                      <p:tavLst>
                                        <p:tav tm="0">
                                          <p:val>
                                            <p:strVal val="#ppt_x"/>
                                          </p:val>
                                        </p:tav>
                                        <p:tav tm="100000">
                                          <p:val>
                                            <p:strVal val="#ppt_x"/>
                                          </p:val>
                                        </p:tav>
                                      </p:tavLst>
                                    </p:anim>
                                    <p:anim calcmode="lin" valueType="num">
                                      <p:cBhvr additive="base">
                                        <p:cTn id="1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ppt_x"/>
                                          </p:val>
                                        </p:tav>
                                        <p:tav tm="100000">
                                          <p:val>
                                            <p:strVal val="#ppt_x"/>
                                          </p:val>
                                        </p:tav>
                                      </p:tavLst>
                                    </p:anim>
                                    <p:anim calcmode="lin" valueType="num">
                                      <p:cBhvr additive="base">
                                        <p:cTn id="20"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510542" y="476672"/>
            <a:ext cx="8229600" cy="6192688"/>
          </a:xfrm>
        </p:spPr>
        <p:txBody>
          <a:bodyPr>
            <a:normAutofit fontScale="77500" lnSpcReduction="20000"/>
          </a:bodyPr>
          <a:lstStyle/>
          <a:p>
            <a:pPr marL="0" indent="0" algn="ctr">
              <a:buNone/>
            </a:pPr>
            <a:r>
              <a:rPr lang="es-ES" sz="2800" b="1" u="sng" dirty="0">
                <a:solidFill>
                  <a:srgbClr val="92D050"/>
                </a:solidFill>
              </a:rPr>
              <a:t>Gestión sostenible de insumos en regadío</a:t>
            </a:r>
          </a:p>
          <a:p>
            <a:pPr marL="0" indent="0" algn="ctr">
              <a:buNone/>
            </a:pPr>
            <a:endParaRPr lang="es-ES" sz="1900" b="1" dirty="0">
              <a:solidFill>
                <a:srgbClr val="92D050"/>
              </a:solidFill>
            </a:endParaRPr>
          </a:p>
          <a:p>
            <a:pPr marL="0" indent="0" algn="ctr">
              <a:buNone/>
            </a:pPr>
            <a:r>
              <a:rPr lang="es-ES" sz="2400" dirty="0">
                <a:solidFill>
                  <a:srgbClr val="92D050"/>
                </a:solidFill>
              </a:rPr>
              <a:t>“</a:t>
            </a:r>
            <a:r>
              <a:rPr lang="es-ES" sz="2400" b="1" dirty="0">
                <a:solidFill>
                  <a:srgbClr val="92D050"/>
                </a:solidFill>
              </a:rPr>
              <a:t>Regadío</a:t>
            </a:r>
            <a:r>
              <a:rPr lang="es-ES" sz="2400" dirty="0">
                <a:solidFill>
                  <a:srgbClr val="92D050"/>
                </a:solidFill>
              </a:rPr>
              <a:t>” a efectos de los </a:t>
            </a:r>
            <a:r>
              <a:rPr lang="es-ES" sz="2400" dirty="0" err="1">
                <a:solidFill>
                  <a:srgbClr val="92D050"/>
                </a:solidFill>
              </a:rPr>
              <a:t>ecorregímenes</a:t>
            </a:r>
            <a:r>
              <a:rPr lang="es-ES" sz="2400" dirty="0">
                <a:solidFill>
                  <a:srgbClr val="92D050"/>
                </a:solidFill>
              </a:rPr>
              <a:t>: </a:t>
            </a:r>
            <a:r>
              <a:rPr lang="es-ES" sz="2100" dirty="0">
                <a:solidFill>
                  <a:srgbClr val="92D050"/>
                </a:solidFill>
              </a:rPr>
              <a:t>será la superficie declarada como tal en la solicitud del año. A petición del solicitante, también podrán considerarse aquellas ubicadas en recintos </a:t>
            </a:r>
            <a:r>
              <a:rPr lang="es-ES" sz="2100" dirty="0" err="1">
                <a:solidFill>
                  <a:srgbClr val="92D050"/>
                </a:solidFill>
              </a:rPr>
              <a:t>Sigpac</a:t>
            </a:r>
            <a:r>
              <a:rPr lang="es-ES" sz="2100" dirty="0">
                <a:solidFill>
                  <a:srgbClr val="92D050"/>
                </a:solidFill>
              </a:rPr>
              <a:t> que hayan sido explotados en regadío en alguna de las 3 campañas anteriores</a:t>
            </a:r>
          </a:p>
          <a:p>
            <a:pPr marL="0" indent="0" algn="ctr">
              <a:buNone/>
            </a:pPr>
            <a:endParaRPr lang="es-ES" sz="2800" b="1" dirty="0">
              <a:solidFill>
                <a:srgbClr val="92D050"/>
              </a:solidFill>
            </a:endParaRPr>
          </a:p>
          <a:p>
            <a:pPr algn="ctr"/>
            <a:r>
              <a:rPr lang="es-ES" sz="2400" dirty="0"/>
              <a:t>Llevar </a:t>
            </a:r>
            <a:r>
              <a:rPr lang="es-ES" sz="2400" b="1" dirty="0"/>
              <a:t>cuaderno de explotación digital </a:t>
            </a:r>
            <a:r>
              <a:rPr lang="es-ES" sz="2400" dirty="0"/>
              <a:t>(CUE)</a:t>
            </a:r>
          </a:p>
          <a:p>
            <a:pPr marL="0" indent="0" algn="ctr">
              <a:spcAft>
                <a:spcPts val="1200"/>
              </a:spcAft>
              <a:buNone/>
            </a:pPr>
            <a:r>
              <a:rPr lang="es-ES" sz="2400" dirty="0"/>
              <a:t>(incluyendo fertilización). Mientras tanto, en formato papel.</a:t>
            </a:r>
          </a:p>
          <a:p>
            <a:pPr algn="ctr">
              <a:spcAft>
                <a:spcPts val="1200"/>
              </a:spcAft>
            </a:pPr>
            <a:r>
              <a:rPr lang="es-ES" sz="2400" b="1" dirty="0"/>
              <a:t>Plan plurianual </a:t>
            </a:r>
            <a:r>
              <a:rPr lang="es-ES" sz="2400" dirty="0"/>
              <a:t>de fertilización                                                                               </a:t>
            </a:r>
            <a:r>
              <a:rPr lang="es-ES" sz="1800" dirty="0"/>
              <a:t>(conforme al RD 1051 de Nutrición Sostenible de Suelos)</a:t>
            </a:r>
          </a:p>
          <a:p>
            <a:pPr marL="742950" lvl="1" indent="-285750">
              <a:lnSpc>
                <a:spcPct val="107000"/>
              </a:lnSpc>
              <a:buFont typeface="Calibri" panose="020F0502020204030204" pitchFamily="34" charset="0"/>
              <a:buChar char="-"/>
            </a:pPr>
            <a:r>
              <a:rPr lang="es-ES" sz="1400" dirty="0">
                <a:effectLst/>
                <a:latin typeface="Calibri" panose="020F0502020204030204" pitchFamily="34" charset="0"/>
                <a:ea typeface="Calibri" panose="020F0502020204030204" pitchFamily="34" charset="0"/>
                <a:cs typeface="Times New Roman" panose="02020603050405020304" pitchFamily="18" charset="0"/>
              </a:rPr>
              <a:t>Todas las explotaciones deben elaborar y aplicar un plan de abonado (a partir de </a:t>
            </a:r>
            <a:r>
              <a:rPr lang="es-ES" sz="1400" b="1" dirty="0">
                <a:effectLst/>
                <a:latin typeface="Calibri" panose="020F0502020204030204" pitchFamily="34" charset="0"/>
                <a:ea typeface="Calibri" panose="020F0502020204030204" pitchFamily="34" charset="0"/>
                <a:cs typeface="Times New Roman" panose="02020603050405020304" pitchFamily="18" charset="0"/>
              </a:rPr>
              <a:t>1/9/2024</a:t>
            </a:r>
            <a:r>
              <a:rPr lang="es-ES" sz="1400" dirty="0">
                <a:effectLst/>
                <a:latin typeface="Calibri" panose="020F0502020204030204" pitchFamily="34" charset="0"/>
                <a:ea typeface="Calibri" panose="020F0502020204030204" pitchFamily="34" charset="0"/>
                <a:cs typeface="Times New Roman" panose="02020603050405020304" pitchFamily="18" charset="0"/>
              </a:rPr>
              <a:t>)                                                        excepto en los casos de &lt;10 has de secano o dedicadas a pastos o forrajeras exclusivamente para autoconsumo.</a:t>
            </a:r>
          </a:p>
          <a:p>
            <a:pPr marL="742950" lvl="1" indent="-285750">
              <a:lnSpc>
                <a:spcPct val="107000"/>
              </a:lnSpc>
              <a:buFont typeface="Calibri" panose="020F0502020204030204" pitchFamily="34" charset="0"/>
              <a:buChar char="-"/>
            </a:pPr>
            <a:r>
              <a:rPr lang="es-ES" sz="1400" dirty="0">
                <a:effectLst/>
                <a:latin typeface="Calibri" panose="020F0502020204030204" pitchFamily="34" charset="0"/>
                <a:ea typeface="Calibri" panose="020F0502020204030204" pitchFamily="34" charset="0"/>
                <a:cs typeface="Times New Roman" panose="02020603050405020304" pitchFamily="18" charset="0"/>
              </a:rPr>
              <a:t>Se puede </a:t>
            </a:r>
            <a:r>
              <a:rPr lang="es-ES" sz="1400" b="1" dirty="0">
                <a:effectLst/>
                <a:latin typeface="Calibri" panose="020F0502020204030204" pitchFamily="34" charset="0"/>
                <a:ea typeface="Calibri" panose="020F0502020204030204" pitchFamily="34" charset="0"/>
                <a:cs typeface="Times New Roman" panose="02020603050405020304" pitchFamily="18" charset="0"/>
              </a:rPr>
              <a:t>modificar a lo largo de la campaña</a:t>
            </a:r>
            <a:r>
              <a:rPr lang="es-ES" sz="1400" dirty="0">
                <a:effectLst/>
                <a:latin typeface="Calibri" panose="020F0502020204030204" pitchFamily="34" charset="0"/>
                <a:ea typeface="Calibri" panose="020F0502020204030204" pitchFamily="34" charset="0"/>
                <a:cs typeface="Times New Roman" panose="02020603050405020304" pitchFamily="18" charset="0"/>
              </a:rPr>
              <a:t>, para adaptarse al cultivo o clima</a:t>
            </a:r>
          </a:p>
          <a:p>
            <a:pPr marL="742950" lvl="1" indent="-285750">
              <a:lnSpc>
                <a:spcPct val="107000"/>
              </a:lnSpc>
              <a:buFont typeface="Calibri" panose="020F0502020204030204" pitchFamily="34" charset="0"/>
              <a:buChar char="-"/>
            </a:pPr>
            <a:r>
              <a:rPr lang="es-ES" sz="1400" dirty="0">
                <a:effectLst/>
                <a:latin typeface="Calibri" panose="020F0502020204030204" pitchFamily="34" charset="0"/>
                <a:ea typeface="Calibri" panose="020F0502020204030204" pitchFamily="34" charset="0"/>
                <a:cs typeface="Times New Roman" panose="02020603050405020304" pitchFamily="18" charset="0"/>
              </a:rPr>
              <a:t>Se considera también cumplido cuando se emplee un </a:t>
            </a:r>
            <a:r>
              <a:rPr lang="es-ES" sz="1400" b="1" dirty="0">
                <a:effectLst/>
                <a:latin typeface="Calibri" panose="020F0502020204030204" pitchFamily="34" charset="0"/>
                <a:ea typeface="Calibri" panose="020F0502020204030204" pitchFamily="34" charset="0"/>
                <a:cs typeface="Times New Roman" panose="02020603050405020304" pitchFamily="18" charset="0"/>
              </a:rPr>
              <a:t>programa informático autorizado </a:t>
            </a:r>
            <a:r>
              <a:rPr lang="es-ES" sz="1400" dirty="0">
                <a:effectLst/>
                <a:latin typeface="Calibri" panose="020F0502020204030204" pitchFamily="34" charset="0"/>
                <a:ea typeface="Calibri" panose="020F0502020204030204" pitchFamily="34" charset="0"/>
                <a:cs typeface="Times New Roman" panose="02020603050405020304" pitchFamily="18" charset="0"/>
              </a:rPr>
              <a:t>(incluido en el CUE) y que utilicen el </a:t>
            </a:r>
            <a:r>
              <a:rPr lang="es-ES" sz="1400" b="1" dirty="0">
                <a:effectLst/>
                <a:latin typeface="Calibri" panose="020F0502020204030204" pitchFamily="34" charset="0"/>
                <a:ea typeface="Calibri" panose="020F0502020204030204" pitchFamily="34" charset="0"/>
                <a:cs typeface="Times New Roman" panose="02020603050405020304" pitchFamily="18" charset="0"/>
              </a:rPr>
              <a:t>CUE</a:t>
            </a:r>
            <a:r>
              <a:rPr lang="es-ES" sz="1400" dirty="0">
                <a:effectLst/>
                <a:latin typeface="Calibri" panose="020F0502020204030204" pitchFamily="34" charset="0"/>
                <a:ea typeface="Calibri" panose="020F0502020204030204" pitchFamily="34" charset="0"/>
                <a:cs typeface="Times New Roman" panose="02020603050405020304" pitchFamily="18" charset="0"/>
              </a:rPr>
              <a:t> para todas las anotaciones recogidas en el anexo II del RD 1054 (SIEX)</a:t>
            </a:r>
          </a:p>
          <a:p>
            <a:pPr marL="742950" lvl="1" indent="-285750">
              <a:lnSpc>
                <a:spcPct val="107000"/>
              </a:lnSpc>
              <a:buFont typeface="Calibri" panose="020F0502020204030204" pitchFamily="34" charset="0"/>
              <a:buChar char="-"/>
            </a:pPr>
            <a:r>
              <a:rPr lang="es-ES" sz="1400" dirty="0">
                <a:effectLst/>
                <a:latin typeface="Calibri" panose="020F0502020204030204" pitchFamily="34" charset="0"/>
                <a:ea typeface="Calibri" panose="020F0502020204030204" pitchFamily="34" charset="0"/>
                <a:cs typeface="Times New Roman" panose="02020603050405020304" pitchFamily="18" charset="0"/>
              </a:rPr>
              <a:t>El plan de abonado debe: </a:t>
            </a:r>
          </a:p>
          <a:p>
            <a:pPr marL="1143000" lvl="2" indent="-228600">
              <a:lnSpc>
                <a:spcPct val="107000"/>
              </a:lnSpc>
              <a:buFont typeface="Wingdings" panose="05000000000000000000" pitchFamily="2" charset="2"/>
              <a:buChar char=""/>
            </a:pPr>
            <a:r>
              <a:rPr lang="es-ES" sz="1400" dirty="0">
                <a:effectLst/>
                <a:latin typeface="Calibri" panose="020F0502020204030204" pitchFamily="34" charset="0"/>
                <a:ea typeface="Calibri" panose="020F0502020204030204" pitchFamily="34" charset="0"/>
                <a:cs typeface="Times New Roman" panose="02020603050405020304" pitchFamily="18" charset="0"/>
              </a:rPr>
              <a:t>identificar claramente los </a:t>
            </a:r>
            <a:r>
              <a:rPr lang="es-ES" sz="1400" b="1" dirty="0">
                <a:effectLst/>
                <a:latin typeface="Calibri" panose="020F0502020204030204" pitchFamily="34" charset="0"/>
                <a:ea typeface="Calibri" panose="020F0502020204030204" pitchFamily="34" charset="0"/>
                <a:cs typeface="Times New Roman" panose="02020603050405020304" pitchFamily="18" charset="0"/>
              </a:rPr>
              <a:t>recintos</a:t>
            </a:r>
            <a:endParaRPr lang="es-ES" sz="1400" dirty="0">
              <a:effectLst/>
              <a:latin typeface="Calibri" panose="020F0502020204030204" pitchFamily="34" charset="0"/>
              <a:ea typeface="Calibri" panose="020F0502020204030204" pitchFamily="34" charset="0"/>
              <a:cs typeface="Times New Roman" panose="02020603050405020304" pitchFamily="18" charset="0"/>
            </a:endParaRPr>
          </a:p>
          <a:p>
            <a:pPr marL="1143000" lvl="2" indent="-228600">
              <a:lnSpc>
                <a:spcPct val="107000"/>
              </a:lnSpc>
              <a:buFont typeface="Wingdings" panose="05000000000000000000" pitchFamily="2" charset="2"/>
              <a:buChar char=""/>
            </a:pPr>
            <a:r>
              <a:rPr lang="es-ES" sz="1400" dirty="0">
                <a:effectLst/>
                <a:latin typeface="Calibri" panose="020F0502020204030204" pitchFamily="34" charset="0"/>
                <a:ea typeface="Calibri" panose="020F0502020204030204" pitchFamily="34" charset="0"/>
                <a:cs typeface="Times New Roman" panose="02020603050405020304" pitchFamily="18" charset="0"/>
              </a:rPr>
              <a:t>incluir los datos de </a:t>
            </a:r>
            <a:r>
              <a:rPr lang="es-ES" sz="1400" b="1" dirty="0">
                <a:effectLst/>
                <a:latin typeface="Calibri" panose="020F0502020204030204" pitchFamily="34" charset="0"/>
                <a:ea typeface="Calibri" panose="020F0502020204030204" pitchFamily="34" charset="0"/>
                <a:cs typeface="Times New Roman" panose="02020603050405020304" pitchFamily="18" charset="0"/>
              </a:rPr>
              <a:t>suelo</a:t>
            </a:r>
            <a:r>
              <a:rPr lang="es-ES" sz="1400" dirty="0">
                <a:effectLst/>
                <a:latin typeface="Calibri" panose="020F0502020204030204" pitchFamily="34" charset="0"/>
                <a:ea typeface="Calibri" panose="020F0502020204030204" pitchFamily="34" charset="0"/>
                <a:cs typeface="Times New Roman" panose="02020603050405020304" pitchFamily="18" charset="0"/>
              </a:rPr>
              <a:t> (MO, nutrientes, contaminantes), los aportes de </a:t>
            </a:r>
            <a:r>
              <a:rPr lang="es-ES" sz="1400" b="1" dirty="0">
                <a:effectLst/>
                <a:latin typeface="Calibri" panose="020F0502020204030204" pitchFamily="34" charset="0"/>
                <a:ea typeface="Calibri" panose="020F0502020204030204" pitchFamily="34" charset="0"/>
                <a:cs typeface="Times New Roman" panose="02020603050405020304" pitchFamily="18" charset="0"/>
              </a:rPr>
              <a:t>agua</a:t>
            </a:r>
            <a:r>
              <a:rPr lang="es-ES" sz="1400" dirty="0">
                <a:effectLst/>
                <a:latin typeface="Calibri" panose="020F0502020204030204" pitchFamily="34" charset="0"/>
                <a:ea typeface="Calibri" panose="020F0502020204030204" pitchFamily="34" charset="0"/>
                <a:cs typeface="Times New Roman" panose="02020603050405020304" pitchFamily="18" charset="0"/>
              </a:rPr>
              <a:t> y recursos hídricos disponibles </a:t>
            </a:r>
          </a:p>
          <a:p>
            <a:pPr marL="1143000" lvl="2" indent="-228600">
              <a:lnSpc>
                <a:spcPct val="107000"/>
              </a:lnSpc>
              <a:buFont typeface="Wingdings" panose="05000000000000000000" pitchFamily="2" charset="2"/>
              <a:buChar char=""/>
            </a:pPr>
            <a:r>
              <a:rPr lang="es-ES" sz="1400" dirty="0">
                <a:effectLst/>
                <a:latin typeface="Calibri" panose="020F0502020204030204" pitchFamily="34" charset="0"/>
                <a:ea typeface="Calibri" panose="020F0502020204030204" pitchFamily="34" charset="0"/>
                <a:cs typeface="Times New Roman" panose="02020603050405020304" pitchFamily="18" charset="0"/>
              </a:rPr>
              <a:t>indicar la previsión de las </a:t>
            </a:r>
            <a:r>
              <a:rPr lang="es-ES" sz="1400" b="1" dirty="0">
                <a:effectLst/>
                <a:latin typeface="Calibri" panose="020F0502020204030204" pitchFamily="34" charset="0"/>
                <a:ea typeface="Calibri" panose="020F0502020204030204" pitchFamily="34" charset="0"/>
                <a:cs typeface="Times New Roman" panose="02020603050405020304" pitchFamily="18" charset="0"/>
              </a:rPr>
              <a:t>operaciones</a:t>
            </a:r>
            <a:r>
              <a:rPr lang="es-ES" sz="1400" dirty="0">
                <a:effectLst/>
                <a:latin typeface="Calibri" panose="020F0502020204030204" pitchFamily="34" charset="0"/>
                <a:ea typeface="Calibri" panose="020F0502020204030204" pitchFamily="34" charset="0"/>
                <a:cs typeface="Times New Roman" panose="02020603050405020304" pitchFamily="18" charset="0"/>
              </a:rPr>
              <a:t> (fecha, tipo de material fertilizante, forma de aplicación y maquinaria)</a:t>
            </a:r>
          </a:p>
          <a:p>
            <a:pPr marL="1143000" lvl="2" indent="-228600">
              <a:lnSpc>
                <a:spcPct val="107000"/>
              </a:lnSpc>
              <a:buFont typeface="Wingdings" panose="05000000000000000000" pitchFamily="2" charset="2"/>
              <a:buChar char=""/>
            </a:pPr>
            <a:r>
              <a:rPr lang="es-ES" sz="1400" dirty="0">
                <a:effectLst/>
                <a:latin typeface="Calibri" panose="020F0502020204030204" pitchFamily="34" charset="0"/>
                <a:ea typeface="Calibri" panose="020F0502020204030204" pitchFamily="34" charset="0"/>
                <a:cs typeface="Times New Roman" panose="02020603050405020304" pitchFamily="18" charset="0"/>
              </a:rPr>
              <a:t>medidas de </a:t>
            </a:r>
            <a:r>
              <a:rPr lang="es-ES" sz="1400" b="1" dirty="0">
                <a:effectLst/>
                <a:latin typeface="Calibri" panose="020F0502020204030204" pitchFamily="34" charset="0"/>
                <a:ea typeface="Calibri" panose="020F0502020204030204" pitchFamily="34" charset="0"/>
                <a:cs typeface="Times New Roman" panose="02020603050405020304" pitchFamily="18" charset="0"/>
              </a:rPr>
              <a:t>mitigación</a:t>
            </a:r>
            <a:r>
              <a:rPr lang="es-ES" sz="1400" dirty="0">
                <a:effectLst/>
                <a:latin typeface="Calibri" panose="020F0502020204030204" pitchFamily="34" charset="0"/>
                <a:ea typeface="Calibri" panose="020F0502020204030204" pitchFamily="34" charset="0"/>
                <a:cs typeface="Times New Roman" panose="02020603050405020304" pitchFamily="18" charset="0"/>
              </a:rPr>
              <a:t> de emisiones (anexo V)</a:t>
            </a:r>
          </a:p>
          <a:p>
            <a:pPr marL="1143000" lvl="2" indent="-228600">
              <a:lnSpc>
                <a:spcPct val="107000"/>
              </a:lnSpc>
              <a:spcAft>
                <a:spcPts val="1600"/>
              </a:spcAft>
              <a:buFont typeface="Wingdings" panose="05000000000000000000" pitchFamily="2" charset="2"/>
              <a:buChar char=""/>
            </a:pPr>
            <a:r>
              <a:rPr lang="es-ES" sz="1400" dirty="0">
                <a:effectLst/>
                <a:latin typeface="Calibri" panose="020F0502020204030204" pitchFamily="34" charset="0"/>
                <a:ea typeface="Calibri" panose="020F0502020204030204" pitchFamily="34" charset="0"/>
                <a:cs typeface="Times New Roman" panose="02020603050405020304" pitchFamily="18" charset="0"/>
              </a:rPr>
              <a:t>identificar el </a:t>
            </a:r>
            <a:r>
              <a:rPr lang="es-ES" sz="1400" b="1" dirty="0">
                <a:effectLst/>
                <a:latin typeface="Calibri" panose="020F0502020204030204" pitchFamily="34" charset="0"/>
                <a:ea typeface="Calibri" panose="020F0502020204030204" pitchFamily="34" charset="0"/>
                <a:cs typeface="Times New Roman" panose="02020603050405020304" pitchFamily="18" charset="0"/>
              </a:rPr>
              <a:t>asesor</a:t>
            </a:r>
            <a:r>
              <a:rPr lang="es-ES" sz="1400" dirty="0">
                <a:effectLst/>
                <a:latin typeface="Calibri" panose="020F0502020204030204" pitchFamily="34" charset="0"/>
                <a:ea typeface="Calibri" panose="020F0502020204030204" pitchFamily="34" charset="0"/>
                <a:cs typeface="Times New Roman" panose="02020603050405020304" pitchFamily="18" charset="0"/>
              </a:rPr>
              <a:t> técnico (obligatorio para las zonas vulnerables en el momento que se exija para éstas según el RD 47/2022 y un año después para el resto) </a:t>
            </a:r>
          </a:p>
          <a:p>
            <a:pPr algn="ctr"/>
            <a:r>
              <a:rPr lang="es-ES" sz="2400" b="1" dirty="0"/>
              <a:t>Asesoramiento técnico en fertilización </a:t>
            </a:r>
          </a:p>
          <a:p>
            <a:pPr marL="0" indent="0" algn="ctr">
              <a:buNone/>
            </a:pPr>
            <a:r>
              <a:rPr lang="es-ES" sz="2400" b="1" dirty="0"/>
              <a:t>       o programa informático autorizado de cálculo y plan </a:t>
            </a:r>
            <a:endParaRPr lang="es-ES" sz="2400" dirty="0"/>
          </a:p>
        </p:txBody>
      </p:sp>
      <p:pic>
        <p:nvPicPr>
          <p:cNvPr id="4" name="3 Imagen">
            <a:extLst>
              <a:ext uri="{FF2B5EF4-FFF2-40B4-BE49-F238E27FC236}">
                <a16:creationId xmlns:a16="http://schemas.microsoft.com/office/drawing/2014/main" id="{DCFD61BB-294F-20A4-1268-75C265AB1B3C}"/>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510542" y="5949280"/>
            <a:ext cx="1572892" cy="496636"/>
          </a:xfrm>
          <a:prstGeom prst="rect">
            <a:avLst/>
          </a:prstGeom>
        </p:spPr>
      </p:pic>
      <p:sp>
        <p:nvSpPr>
          <p:cNvPr id="2" name="Explosión: 8 puntos 1">
            <a:extLst>
              <a:ext uri="{FF2B5EF4-FFF2-40B4-BE49-F238E27FC236}">
                <a16:creationId xmlns:a16="http://schemas.microsoft.com/office/drawing/2014/main" id="{93DF318E-9764-8F3F-255D-93AAB66586C5}"/>
              </a:ext>
            </a:extLst>
          </p:cNvPr>
          <p:cNvSpPr/>
          <p:nvPr/>
        </p:nvSpPr>
        <p:spPr>
          <a:xfrm>
            <a:off x="2083434" y="5621265"/>
            <a:ext cx="360040" cy="360040"/>
          </a:xfrm>
          <a:prstGeom prst="irregularSeal1">
            <a:avLst/>
          </a:prstGeom>
          <a:solidFill>
            <a:srgbClr val="FFFF0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7" name="Explosión: 8 puntos 6">
            <a:extLst>
              <a:ext uri="{FF2B5EF4-FFF2-40B4-BE49-F238E27FC236}">
                <a16:creationId xmlns:a16="http://schemas.microsoft.com/office/drawing/2014/main" id="{A3C05E47-0871-0BB1-E781-37D205777EB7}"/>
              </a:ext>
            </a:extLst>
          </p:cNvPr>
          <p:cNvSpPr/>
          <p:nvPr/>
        </p:nvSpPr>
        <p:spPr>
          <a:xfrm>
            <a:off x="827584" y="764704"/>
            <a:ext cx="360040" cy="360040"/>
          </a:xfrm>
          <a:prstGeom prst="irregularSeal1">
            <a:avLst/>
          </a:prstGeom>
          <a:solidFill>
            <a:srgbClr val="FFFF0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8" name="Explosión: 8 puntos 7">
            <a:extLst>
              <a:ext uri="{FF2B5EF4-FFF2-40B4-BE49-F238E27FC236}">
                <a16:creationId xmlns:a16="http://schemas.microsoft.com/office/drawing/2014/main" id="{A8EDC089-232E-70FF-AC1B-E88FFF974DF5}"/>
              </a:ext>
            </a:extLst>
          </p:cNvPr>
          <p:cNvSpPr/>
          <p:nvPr/>
        </p:nvSpPr>
        <p:spPr>
          <a:xfrm>
            <a:off x="650672" y="3861048"/>
            <a:ext cx="360040" cy="360040"/>
          </a:xfrm>
          <a:prstGeom prst="irregularSeal1">
            <a:avLst/>
          </a:prstGeom>
          <a:solidFill>
            <a:srgbClr val="FFFF0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Tree>
    <p:extLst>
      <p:ext uri="{BB962C8B-B14F-4D97-AF65-F5344CB8AC3E}">
        <p14:creationId xmlns:p14="http://schemas.microsoft.com/office/powerpoint/2010/main" val="217119284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CB86C0E7-708C-6710-CE3B-7838DFBF1A98}"/>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5135" y="188640"/>
            <a:ext cx="8973731" cy="6480720"/>
          </a:xfrm>
          <a:prstGeom prst="rect">
            <a:avLst/>
          </a:prstGeom>
          <a:noFill/>
        </p:spPr>
      </p:pic>
      <p:sp>
        <p:nvSpPr>
          <p:cNvPr id="2" name="Explosión: 8 puntos 1">
            <a:extLst>
              <a:ext uri="{FF2B5EF4-FFF2-40B4-BE49-F238E27FC236}">
                <a16:creationId xmlns:a16="http://schemas.microsoft.com/office/drawing/2014/main" id="{B0F826E3-D44F-8575-7378-2F7E461D4029}"/>
              </a:ext>
            </a:extLst>
          </p:cNvPr>
          <p:cNvSpPr/>
          <p:nvPr/>
        </p:nvSpPr>
        <p:spPr>
          <a:xfrm>
            <a:off x="323528" y="332656"/>
            <a:ext cx="360040" cy="360040"/>
          </a:xfrm>
          <a:prstGeom prst="irregularSeal1">
            <a:avLst/>
          </a:prstGeom>
          <a:solidFill>
            <a:srgbClr val="FFFF0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Tree>
    <p:extLst>
      <p:ext uri="{BB962C8B-B14F-4D97-AF65-F5344CB8AC3E}">
        <p14:creationId xmlns:p14="http://schemas.microsoft.com/office/powerpoint/2010/main" val="326543224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a:extLst>
              <a:ext uri="{FF2B5EF4-FFF2-40B4-BE49-F238E27FC236}">
                <a16:creationId xmlns:a16="http://schemas.microsoft.com/office/drawing/2014/main" id="{8BD39779-1430-87D5-13E3-148E95C395E1}"/>
              </a:ext>
            </a:extLst>
          </p:cNvPr>
          <p:cNvPicPr>
            <a:picLocks noChangeAspect="1"/>
          </p:cNvPicPr>
          <p:nvPr/>
        </p:nvPicPr>
        <p:blipFill>
          <a:blip r:embed="rId3"/>
          <a:stretch>
            <a:fillRect/>
          </a:stretch>
        </p:blipFill>
        <p:spPr>
          <a:xfrm>
            <a:off x="423809" y="1072510"/>
            <a:ext cx="8229600" cy="5091633"/>
          </a:xfrm>
          <a:prstGeom prst="rect">
            <a:avLst/>
          </a:prstGeom>
        </p:spPr>
      </p:pic>
      <p:grpSp>
        <p:nvGrpSpPr>
          <p:cNvPr id="13" name="2 Grupo">
            <a:extLst>
              <a:ext uri="{FF2B5EF4-FFF2-40B4-BE49-F238E27FC236}">
                <a16:creationId xmlns:a16="http://schemas.microsoft.com/office/drawing/2014/main" id="{B421378A-7DBA-3F0D-C468-1512CEB96594}"/>
              </a:ext>
            </a:extLst>
          </p:cNvPr>
          <p:cNvGrpSpPr>
            <a:grpSpLocks/>
          </p:cNvGrpSpPr>
          <p:nvPr/>
        </p:nvGrpSpPr>
        <p:grpSpPr bwMode="auto">
          <a:xfrm>
            <a:off x="1258888" y="188913"/>
            <a:ext cx="2953072" cy="777875"/>
            <a:chOff x="0" y="0"/>
            <a:chExt cx="7467600" cy="777644"/>
          </a:xfrm>
        </p:grpSpPr>
        <p:sp>
          <p:nvSpPr>
            <p:cNvPr id="14" name="4 Rectángulo redondeado">
              <a:extLst>
                <a:ext uri="{FF2B5EF4-FFF2-40B4-BE49-F238E27FC236}">
                  <a16:creationId xmlns:a16="http://schemas.microsoft.com/office/drawing/2014/main" id="{8AA67938-CFFD-2C8C-4706-79EC0795F20A}"/>
                </a:ext>
              </a:extLst>
            </p:cNvPr>
            <p:cNvSpPr/>
            <p:nvPr/>
          </p:nvSpPr>
          <p:spPr>
            <a:xfrm>
              <a:off x="0" y="0"/>
              <a:ext cx="7467600" cy="777644"/>
            </a:xfrm>
            <a:prstGeom prst="roundRect">
              <a:avLst/>
            </a:prstGeom>
            <a:solidFill>
              <a:srgbClr val="BED6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5" name="5 Rectángulo">
              <a:extLst>
                <a:ext uri="{FF2B5EF4-FFF2-40B4-BE49-F238E27FC236}">
                  <a16:creationId xmlns:a16="http://schemas.microsoft.com/office/drawing/2014/main" id="{B1ABB3A3-A719-4003-0FB4-6E5B6F7D4438}"/>
                </a:ext>
              </a:extLst>
            </p:cNvPr>
            <p:cNvSpPr/>
            <p:nvPr/>
          </p:nvSpPr>
          <p:spPr>
            <a:xfrm>
              <a:off x="38100" y="38089"/>
              <a:ext cx="7391400" cy="701467"/>
            </a:xfrm>
            <a:prstGeom prst="rect">
              <a:avLst/>
            </a:prstGeom>
          </p:spPr>
          <p:style>
            <a:lnRef idx="0">
              <a:scrgbClr r="0" g="0" b="0"/>
            </a:lnRef>
            <a:fillRef idx="0">
              <a:scrgbClr r="0" g="0" b="0"/>
            </a:fillRef>
            <a:effectRef idx="0">
              <a:scrgbClr r="0" g="0" b="0"/>
            </a:effectRef>
            <a:fontRef idx="minor">
              <a:schemeClr val="lt1"/>
            </a:fontRef>
          </p:style>
          <p:txBody>
            <a:bodyPr tIns="91440" bIns="91440" spcCol="1270" anchor="ctr"/>
            <a:lstStyle/>
            <a:p>
              <a:pPr defTabSz="1066800">
                <a:lnSpc>
                  <a:spcPct val="90000"/>
                </a:lnSpc>
                <a:spcAft>
                  <a:spcPct val="35000"/>
                </a:spcAft>
                <a:defRPr/>
              </a:pPr>
              <a:endParaRPr lang="es-ES" sz="2000" b="1" dirty="0">
                <a:solidFill>
                  <a:srgbClr val="FF0000"/>
                </a:solidFill>
              </a:endParaRPr>
            </a:p>
          </p:txBody>
        </p:sp>
      </p:grpSp>
      <p:sp>
        <p:nvSpPr>
          <p:cNvPr id="16" name="2 Rectángulo">
            <a:extLst>
              <a:ext uri="{FF2B5EF4-FFF2-40B4-BE49-F238E27FC236}">
                <a16:creationId xmlns:a16="http://schemas.microsoft.com/office/drawing/2014/main" id="{75774FDF-920C-9D80-1D5C-50E9ECB99DF9}"/>
              </a:ext>
            </a:extLst>
          </p:cNvPr>
          <p:cNvSpPr>
            <a:spLocks noChangeArrowheads="1"/>
          </p:cNvSpPr>
          <p:nvPr/>
        </p:nvSpPr>
        <p:spPr bwMode="auto">
          <a:xfrm>
            <a:off x="1547813" y="347663"/>
            <a:ext cx="240963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D6EF2C"/>
              </a:buClr>
              <a:buChar char="&gt;"/>
              <a:defRPr sz="1400">
                <a:solidFill>
                  <a:srgbClr val="575757"/>
                </a:solidFill>
                <a:latin typeface="Arial" charset="0"/>
                <a:ea typeface="ＭＳ Ｐゴシック" pitchFamily="34" charset="-128"/>
              </a:defRPr>
            </a:lvl1pPr>
            <a:lvl2pPr marL="742950" indent="-285750" eaLnBrk="0" hangingPunct="0">
              <a:spcBef>
                <a:spcPct val="20000"/>
              </a:spcBef>
              <a:buChar char="–"/>
              <a:defRPr sz="1400">
                <a:solidFill>
                  <a:schemeClr val="tx1"/>
                </a:solidFill>
                <a:latin typeface="Arial" charset="0"/>
                <a:ea typeface="ＭＳ Ｐゴシック" pitchFamily="34" charset="-128"/>
              </a:defRPr>
            </a:lvl2pPr>
            <a:lvl3pPr marL="1143000" indent="-228600" eaLnBrk="0" hangingPunct="0">
              <a:spcBef>
                <a:spcPct val="20000"/>
              </a:spcBef>
              <a:buChar char="•"/>
              <a:defRPr sz="1400">
                <a:solidFill>
                  <a:schemeClr val="tx1"/>
                </a:solidFill>
                <a:latin typeface="Arial" charset="0"/>
                <a:ea typeface="ＭＳ Ｐゴシック" pitchFamily="34" charset="-128"/>
              </a:defRPr>
            </a:lvl3pPr>
            <a:lvl4pPr marL="1600200" indent="-228600" eaLnBrk="0" hangingPunct="0">
              <a:spcBef>
                <a:spcPct val="20000"/>
              </a:spcBef>
              <a:buChar char="–"/>
              <a:defRPr sz="1400">
                <a:solidFill>
                  <a:schemeClr val="tx1"/>
                </a:solidFill>
                <a:latin typeface="Arial" charset="0"/>
                <a:ea typeface="ＭＳ Ｐゴシック" pitchFamily="34" charset="-128"/>
              </a:defRPr>
            </a:lvl4pPr>
            <a:lvl5pPr marL="2057400" indent="-228600" eaLnBrk="0" hangingPunct="0">
              <a:spcBef>
                <a:spcPct val="20000"/>
              </a:spcBef>
              <a:buChar char="»"/>
              <a:defRPr sz="14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9pPr>
          </a:lstStyle>
          <a:p>
            <a:pPr eaLnBrk="1" hangingPunct="1">
              <a:spcBef>
                <a:spcPct val="0"/>
              </a:spcBef>
              <a:buClrTx/>
              <a:buFontTx/>
              <a:buNone/>
            </a:pPr>
            <a:r>
              <a:rPr lang="es-ES" altLang="es-ES" sz="2400" dirty="0">
                <a:solidFill>
                  <a:schemeClr val="tx1"/>
                </a:solidFill>
              </a:rPr>
              <a:t>Eco-</a:t>
            </a:r>
            <a:r>
              <a:rPr lang="es-ES" altLang="es-ES" sz="2400" dirty="0" err="1">
                <a:solidFill>
                  <a:schemeClr val="tx1"/>
                </a:solidFill>
              </a:rPr>
              <a:t>regímen</a:t>
            </a:r>
            <a:r>
              <a:rPr lang="es-ES" altLang="es-ES" sz="2400" dirty="0">
                <a:solidFill>
                  <a:schemeClr val="tx1"/>
                </a:solidFill>
              </a:rPr>
              <a:t> P3</a:t>
            </a:r>
          </a:p>
        </p:txBody>
      </p:sp>
      <p:cxnSp>
        <p:nvCxnSpPr>
          <p:cNvPr id="5" name="Conector recto de flecha 4">
            <a:extLst>
              <a:ext uri="{FF2B5EF4-FFF2-40B4-BE49-F238E27FC236}">
                <a16:creationId xmlns:a16="http://schemas.microsoft.com/office/drawing/2014/main" id="{308314BC-0738-6ECC-4EF9-597390133BA5}"/>
              </a:ext>
            </a:extLst>
          </p:cNvPr>
          <p:cNvCxnSpPr/>
          <p:nvPr/>
        </p:nvCxnSpPr>
        <p:spPr>
          <a:xfrm>
            <a:off x="5940152" y="4797152"/>
            <a:ext cx="1440160" cy="0"/>
          </a:xfrm>
          <a:prstGeom prst="straightConnector1">
            <a:avLst/>
          </a:prstGeom>
          <a:ln w="34925">
            <a:solidFill>
              <a:srgbClr val="92D050"/>
            </a:solidFill>
            <a:tailEnd type="triangle"/>
          </a:ln>
        </p:spPr>
        <p:style>
          <a:lnRef idx="1">
            <a:schemeClr val="accent1"/>
          </a:lnRef>
          <a:fillRef idx="0">
            <a:schemeClr val="accent1"/>
          </a:fillRef>
          <a:effectRef idx="0">
            <a:schemeClr val="accent1"/>
          </a:effectRef>
          <a:fontRef idx="minor">
            <a:schemeClr val="tx1"/>
          </a:fontRef>
        </p:style>
      </p:cxnSp>
      <p:sp>
        <p:nvSpPr>
          <p:cNvPr id="10" name="CuadroTexto 9">
            <a:extLst>
              <a:ext uri="{FF2B5EF4-FFF2-40B4-BE49-F238E27FC236}">
                <a16:creationId xmlns:a16="http://schemas.microsoft.com/office/drawing/2014/main" id="{ED7CD0F3-B28F-C7B7-43FE-FC255ADB0EF0}"/>
              </a:ext>
            </a:extLst>
          </p:cNvPr>
          <p:cNvSpPr txBox="1"/>
          <p:nvPr/>
        </p:nvSpPr>
        <p:spPr>
          <a:xfrm>
            <a:off x="423809" y="6211017"/>
            <a:ext cx="4940115" cy="523220"/>
          </a:xfrm>
          <a:prstGeom prst="rect">
            <a:avLst/>
          </a:prstGeom>
          <a:noFill/>
          <a:ln>
            <a:solidFill>
              <a:schemeClr val="tx1"/>
            </a:solidFill>
          </a:ln>
        </p:spPr>
        <p:txBody>
          <a:bodyPr wrap="square">
            <a:spAutoFit/>
          </a:bodyPr>
          <a:lstStyle/>
          <a:p>
            <a:r>
              <a:rPr lang="es-ES" sz="1400" dirty="0"/>
              <a:t>Reducción a &gt;25%  si &gt;25% de plurianuales</a:t>
            </a:r>
          </a:p>
          <a:p>
            <a:r>
              <a:rPr lang="es-ES" sz="1400" dirty="0"/>
              <a:t>Se permite la rotación </a:t>
            </a:r>
            <a:r>
              <a:rPr lang="es-ES" sz="1400" dirty="0" err="1"/>
              <a:t>intra-anual</a:t>
            </a:r>
            <a:r>
              <a:rPr lang="es-ES" sz="1400" dirty="0"/>
              <a:t> (cultivo principal y secundario)</a:t>
            </a:r>
          </a:p>
        </p:txBody>
      </p:sp>
      <p:grpSp>
        <p:nvGrpSpPr>
          <p:cNvPr id="12" name="Grupo 11">
            <a:extLst>
              <a:ext uri="{FF2B5EF4-FFF2-40B4-BE49-F238E27FC236}">
                <a16:creationId xmlns:a16="http://schemas.microsoft.com/office/drawing/2014/main" id="{2E3DF73B-FA4C-3C86-8792-A49120E3A604}"/>
              </a:ext>
            </a:extLst>
          </p:cNvPr>
          <p:cNvGrpSpPr/>
          <p:nvPr/>
        </p:nvGrpSpPr>
        <p:grpSpPr>
          <a:xfrm>
            <a:off x="7249716" y="6309971"/>
            <a:ext cx="994692" cy="424267"/>
            <a:chOff x="7249716" y="6309971"/>
            <a:chExt cx="994692" cy="424267"/>
          </a:xfrm>
        </p:grpSpPr>
        <p:sp>
          <p:nvSpPr>
            <p:cNvPr id="8" name="Botón de acción: ir hacia delante o siguiente 7">
              <a:hlinkClick r:id="rId4" action="ppaction://hlinksldjump" highlightClick="1"/>
              <a:extLst>
                <a:ext uri="{FF2B5EF4-FFF2-40B4-BE49-F238E27FC236}">
                  <a16:creationId xmlns:a16="http://schemas.microsoft.com/office/drawing/2014/main" id="{F6D78A4E-1EAC-ABC7-ADE4-1375808CE93F}"/>
                </a:ext>
              </a:extLst>
            </p:cNvPr>
            <p:cNvSpPr/>
            <p:nvPr/>
          </p:nvSpPr>
          <p:spPr>
            <a:xfrm>
              <a:off x="7249716" y="6309971"/>
              <a:ext cx="864097" cy="389071"/>
            </a:xfrm>
            <a:prstGeom prst="actionButtonForwardNex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s-ES" dirty="0"/>
            </a:p>
          </p:txBody>
        </p:sp>
        <p:sp>
          <p:nvSpPr>
            <p:cNvPr id="4" name="CuadroTexto 3">
              <a:hlinkClick r:id="rId5" action="ppaction://hlinksldjump"/>
              <a:extLst>
                <a:ext uri="{FF2B5EF4-FFF2-40B4-BE49-F238E27FC236}">
                  <a16:creationId xmlns:a16="http://schemas.microsoft.com/office/drawing/2014/main" id="{EA1F9D2F-5CC5-8902-E0D5-4B85DF58F27A}"/>
                </a:ext>
              </a:extLst>
            </p:cNvPr>
            <p:cNvSpPr txBox="1"/>
            <p:nvPr/>
          </p:nvSpPr>
          <p:spPr>
            <a:xfrm>
              <a:off x="7249716" y="6364906"/>
              <a:ext cx="994692" cy="369332"/>
            </a:xfrm>
            <a:prstGeom prst="rect">
              <a:avLst/>
            </a:prstGeom>
            <a:noFill/>
          </p:spPr>
          <p:txBody>
            <a:bodyPr wrap="square">
              <a:spAutoFit/>
            </a:bodyPr>
            <a:lstStyle/>
            <a:p>
              <a:r>
                <a:rPr lang="es-ES" dirty="0"/>
                <a:t>BCAM 7</a:t>
              </a:r>
            </a:p>
          </p:txBody>
        </p:sp>
      </p:grpSp>
      <p:sp>
        <p:nvSpPr>
          <p:cNvPr id="2" name="CuadroTexto 1">
            <a:extLst>
              <a:ext uri="{FF2B5EF4-FFF2-40B4-BE49-F238E27FC236}">
                <a16:creationId xmlns:a16="http://schemas.microsoft.com/office/drawing/2014/main" id="{44006170-6081-0201-BAD6-DFC73D2EC48A}"/>
              </a:ext>
            </a:extLst>
          </p:cNvPr>
          <p:cNvSpPr txBox="1"/>
          <p:nvPr/>
        </p:nvSpPr>
        <p:spPr>
          <a:xfrm>
            <a:off x="5238016" y="5552075"/>
            <a:ext cx="3150408" cy="307777"/>
          </a:xfrm>
          <a:prstGeom prst="rect">
            <a:avLst/>
          </a:prstGeom>
          <a:solidFill>
            <a:schemeClr val="accent6">
              <a:lumMod val="20000"/>
              <a:lumOff val="80000"/>
            </a:schemeClr>
          </a:solidFill>
          <a:ln>
            <a:noFill/>
          </a:ln>
        </p:spPr>
        <p:txBody>
          <a:bodyPr wrap="square">
            <a:spAutoFit/>
          </a:bodyPr>
          <a:lstStyle/>
          <a:p>
            <a:r>
              <a:rPr lang="es-ES" sz="1400" dirty="0"/>
              <a:t>2 </a:t>
            </a:r>
            <a:r>
              <a:rPr lang="es-ES" sz="1400" dirty="0" err="1"/>
              <a:t>ó</a:t>
            </a:r>
            <a:r>
              <a:rPr lang="es-ES" sz="1400" dirty="0"/>
              <a:t> más cultivos, con el principal &lt;75%</a:t>
            </a:r>
          </a:p>
        </p:txBody>
      </p:sp>
      <p:sp>
        <p:nvSpPr>
          <p:cNvPr id="7" name="CuadroTexto 6">
            <a:extLst>
              <a:ext uri="{FF2B5EF4-FFF2-40B4-BE49-F238E27FC236}">
                <a16:creationId xmlns:a16="http://schemas.microsoft.com/office/drawing/2014/main" id="{AA6C7B7B-CA8C-6381-B9A6-363656368DBE}"/>
              </a:ext>
            </a:extLst>
          </p:cNvPr>
          <p:cNvSpPr txBox="1"/>
          <p:nvPr/>
        </p:nvSpPr>
        <p:spPr>
          <a:xfrm>
            <a:off x="5825994" y="4805274"/>
            <a:ext cx="1338293" cy="307777"/>
          </a:xfrm>
          <a:prstGeom prst="rect">
            <a:avLst/>
          </a:prstGeom>
          <a:solidFill>
            <a:schemeClr val="accent6">
              <a:lumMod val="20000"/>
              <a:lumOff val="80000"/>
            </a:schemeClr>
          </a:solidFill>
          <a:ln>
            <a:noFill/>
          </a:ln>
        </p:spPr>
        <p:txBody>
          <a:bodyPr wrap="square">
            <a:spAutoFit/>
          </a:bodyPr>
          <a:lstStyle/>
          <a:p>
            <a:r>
              <a:rPr lang="es-ES" sz="1400" dirty="0"/>
              <a:t>(min. floración)</a:t>
            </a:r>
          </a:p>
        </p:txBody>
      </p:sp>
      <p:sp>
        <p:nvSpPr>
          <p:cNvPr id="17" name="CuadroTexto 16">
            <a:extLst>
              <a:ext uri="{FF2B5EF4-FFF2-40B4-BE49-F238E27FC236}">
                <a16:creationId xmlns:a16="http://schemas.microsoft.com/office/drawing/2014/main" id="{811F426C-EA0C-C959-36B0-8F1B9C60E97D}"/>
              </a:ext>
            </a:extLst>
          </p:cNvPr>
          <p:cNvSpPr txBox="1"/>
          <p:nvPr/>
        </p:nvSpPr>
        <p:spPr>
          <a:xfrm>
            <a:off x="3444167" y="2348880"/>
            <a:ext cx="752727" cy="261610"/>
          </a:xfrm>
          <a:prstGeom prst="rect">
            <a:avLst/>
          </a:prstGeom>
          <a:noFill/>
          <a:ln>
            <a:noFill/>
          </a:ln>
        </p:spPr>
        <p:txBody>
          <a:bodyPr wrap="square">
            <a:spAutoFit/>
          </a:bodyPr>
          <a:lstStyle/>
          <a:p>
            <a:r>
              <a:rPr lang="es-ES" sz="1100" dirty="0"/>
              <a:t>&gt; 650mm</a:t>
            </a:r>
          </a:p>
        </p:txBody>
      </p:sp>
      <p:sp>
        <p:nvSpPr>
          <p:cNvPr id="18" name="CuadroTexto 17">
            <a:extLst>
              <a:ext uri="{FF2B5EF4-FFF2-40B4-BE49-F238E27FC236}">
                <a16:creationId xmlns:a16="http://schemas.microsoft.com/office/drawing/2014/main" id="{978FF381-C16B-6A76-A788-1A21E1D90E71}"/>
              </a:ext>
            </a:extLst>
          </p:cNvPr>
          <p:cNvSpPr txBox="1"/>
          <p:nvPr/>
        </p:nvSpPr>
        <p:spPr>
          <a:xfrm>
            <a:off x="3459233" y="2712509"/>
            <a:ext cx="752727" cy="261610"/>
          </a:xfrm>
          <a:prstGeom prst="rect">
            <a:avLst/>
          </a:prstGeom>
          <a:noFill/>
          <a:ln>
            <a:noFill/>
          </a:ln>
        </p:spPr>
        <p:txBody>
          <a:bodyPr wrap="square">
            <a:spAutoFit/>
          </a:bodyPr>
          <a:lstStyle/>
          <a:p>
            <a:r>
              <a:rPr lang="es-ES" sz="1100" dirty="0">
                <a:solidFill>
                  <a:srgbClr val="FF0000"/>
                </a:solidFill>
              </a:rPr>
              <a:t>“regadío”</a:t>
            </a:r>
          </a:p>
        </p:txBody>
      </p:sp>
      <p:sp>
        <p:nvSpPr>
          <p:cNvPr id="19" name="Explosión: 8 puntos 18">
            <a:extLst>
              <a:ext uri="{FF2B5EF4-FFF2-40B4-BE49-F238E27FC236}">
                <a16:creationId xmlns:a16="http://schemas.microsoft.com/office/drawing/2014/main" id="{24C5BD5E-618D-5F2A-C93A-BC928D223CA6}"/>
              </a:ext>
            </a:extLst>
          </p:cNvPr>
          <p:cNvSpPr/>
          <p:nvPr/>
        </p:nvSpPr>
        <p:spPr>
          <a:xfrm>
            <a:off x="3203848" y="2663294"/>
            <a:ext cx="360040" cy="360040"/>
          </a:xfrm>
          <a:prstGeom prst="irregularSeal1">
            <a:avLst/>
          </a:prstGeom>
          <a:solidFill>
            <a:srgbClr val="FFFF0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20" name="CuadroTexto 19">
            <a:extLst>
              <a:ext uri="{FF2B5EF4-FFF2-40B4-BE49-F238E27FC236}">
                <a16:creationId xmlns:a16="http://schemas.microsoft.com/office/drawing/2014/main" id="{809F2DE3-C992-836B-D656-9006335DAB92}"/>
              </a:ext>
            </a:extLst>
          </p:cNvPr>
          <p:cNvSpPr txBox="1"/>
          <p:nvPr/>
        </p:nvSpPr>
        <p:spPr>
          <a:xfrm>
            <a:off x="948553" y="5319967"/>
            <a:ext cx="7439871" cy="792525"/>
          </a:xfrm>
          <a:prstGeom prst="rect">
            <a:avLst/>
          </a:prstGeom>
          <a:solidFill>
            <a:schemeClr val="accent6">
              <a:lumMod val="20000"/>
              <a:lumOff val="80000"/>
            </a:schemeClr>
          </a:solidFill>
          <a:ln>
            <a:noFill/>
          </a:ln>
        </p:spPr>
        <p:txBody>
          <a:bodyPr wrap="square">
            <a:spAutoFit/>
          </a:bodyPr>
          <a:lstStyle/>
          <a:p>
            <a:r>
              <a:rPr lang="es-ES" sz="1000" b="1" dirty="0"/>
              <a:t>                                                                                                 </a:t>
            </a:r>
            <a:r>
              <a:rPr lang="es-ES" sz="1400" dirty="0"/>
              <a:t>(ese barbecho no computaría para rotación)          </a:t>
            </a:r>
          </a:p>
          <a:p>
            <a:endParaRPr lang="es-ES" sz="1050" dirty="0"/>
          </a:p>
          <a:p>
            <a:r>
              <a:rPr lang="es-ES" sz="1400" b="1" dirty="0"/>
              <a:t>   Flexibilidad para pequeñas superficies </a:t>
            </a:r>
            <a:r>
              <a:rPr lang="es-ES" sz="1400" dirty="0"/>
              <a:t>(ver siguiente pantalla) </a:t>
            </a:r>
          </a:p>
          <a:p>
            <a:endParaRPr lang="es-ES" sz="700" dirty="0"/>
          </a:p>
        </p:txBody>
      </p:sp>
      <p:cxnSp>
        <p:nvCxnSpPr>
          <p:cNvPr id="6" name="Conector recto de flecha 5">
            <a:extLst>
              <a:ext uri="{FF2B5EF4-FFF2-40B4-BE49-F238E27FC236}">
                <a16:creationId xmlns:a16="http://schemas.microsoft.com/office/drawing/2014/main" id="{83932296-2A39-A783-56FA-C8142958F8A2}"/>
              </a:ext>
            </a:extLst>
          </p:cNvPr>
          <p:cNvCxnSpPr>
            <a:cxnSpLocks/>
          </p:cNvCxnSpPr>
          <p:nvPr/>
        </p:nvCxnSpPr>
        <p:spPr>
          <a:xfrm flipH="1">
            <a:off x="899592" y="4005064"/>
            <a:ext cx="504056" cy="2205953"/>
          </a:xfrm>
          <a:prstGeom prst="straightConnector1">
            <a:avLst/>
          </a:prstGeom>
          <a:ln w="34925">
            <a:solidFill>
              <a:srgbClr val="92D050"/>
            </a:solidFill>
            <a:tailEnd type="triangle"/>
          </a:ln>
        </p:spPr>
        <p:style>
          <a:lnRef idx="1">
            <a:schemeClr val="accent1"/>
          </a:lnRef>
          <a:fillRef idx="0">
            <a:schemeClr val="accent1"/>
          </a:fillRef>
          <a:effectRef idx="0">
            <a:schemeClr val="accent1"/>
          </a:effectRef>
          <a:fontRef idx="minor">
            <a:schemeClr val="tx1"/>
          </a:fontRef>
        </p:style>
      </p:cxnSp>
      <p:sp>
        <p:nvSpPr>
          <p:cNvPr id="3" name="CuadroTexto 2">
            <a:extLst>
              <a:ext uri="{FF2B5EF4-FFF2-40B4-BE49-F238E27FC236}">
                <a16:creationId xmlns:a16="http://schemas.microsoft.com/office/drawing/2014/main" id="{AD1A8B1F-8A54-FCCF-C3FF-29D403E651C1}"/>
              </a:ext>
            </a:extLst>
          </p:cNvPr>
          <p:cNvSpPr txBox="1"/>
          <p:nvPr/>
        </p:nvSpPr>
        <p:spPr>
          <a:xfrm>
            <a:off x="7415808" y="4435942"/>
            <a:ext cx="1728192" cy="954107"/>
          </a:xfrm>
          <a:prstGeom prst="rect">
            <a:avLst/>
          </a:prstGeom>
          <a:noFill/>
          <a:ln>
            <a:solidFill>
              <a:schemeClr val="tx1"/>
            </a:solidFill>
          </a:ln>
        </p:spPr>
        <p:txBody>
          <a:bodyPr wrap="square">
            <a:spAutoFit/>
          </a:bodyPr>
          <a:lstStyle/>
          <a:p>
            <a:r>
              <a:rPr lang="es-ES" sz="1400" dirty="0"/>
              <a:t>Puede ser del 0%</a:t>
            </a:r>
          </a:p>
          <a:p>
            <a:r>
              <a:rPr lang="es-ES" sz="1400" dirty="0"/>
              <a:t>&lt; 40% si &lt; 400 mm</a:t>
            </a:r>
          </a:p>
          <a:p>
            <a:r>
              <a:rPr lang="es-ES" sz="1400" dirty="0"/>
              <a:t>Puede "agruparse”</a:t>
            </a:r>
          </a:p>
          <a:p>
            <a:r>
              <a:rPr lang="es-ES" sz="1400" dirty="0"/>
              <a:t>+10% si </a:t>
            </a:r>
            <a:r>
              <a:rPr lang="es-ES" sz="1400" dirty="0" err="1"/>
              <a:t>semillado</a:t>
            </a:r>
            <a:endParaRPr lang="es-ES" sz="1400" dirty="0"/>
          </a:p>
        </p:txBody>
      </p:sp>
      <p:sp>
        <p:nvSpPr>
          <p:cNvPr id="21" name="Explosión: 8 puntos 20">
            <a:extLst>
              <a:ext uri="{FF2B5EF4-FFF2-40B4-BE49-F238E27FC236}">
                <a16:creationId xmlns:a16="http://schemas.microsoft.com/office/drawing/2014/main" id="{2365A7FE-E949-FB26-6CE7-6F7847B21119}"/>
              </a:ext>
            </a:extLst>
          </p:cNvPr>
          <p:cNvSpPr/>
          <p:nvPr/>
        </p:nvSpPr>
        <p:spPr>
          <a:xfrm>
            <a:off x="5826819" y="5645368"/>
            <a:ext cx="360040" cy="360040"/>
          </a:xfrm>
          <a:prstGeom prst="irregularSeal1">
            <a:avLst/>
          </a:prstGeom>
          <a:solidFill>
            <a:srgbClr val="FFFF0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11" name="CuadroTexto 10">
            <a:extLst>
              <a:ext uri="{FF2B5EF4-FFF2-40B4-BE49-F238E27FC236}">
                <a16:creationId xmlns:a16="http://schemas.microsoft.com/office/drawing/2014/main" id="{609F9F5C-E7D9-22A4-96D4-3D2FAAD36194}"/>
              </a:ext>
            </a:extLst>
          </p:cNvPr>
          <p:cNvSpPr txBox="1"/>
          <p:nvPr/>
        </p:nvSpPr>
        <p:spPr>
          <a:xfrm>
            <a:off x="5580112" y="6134371"/>
            <a:ext cx="1761583" cy="740269"/>
          </a:xfrm>
          <a:prstGeom prst="rect">
            <a:avLst/>
          </a:prstGeom>
          <a:noFill/>
          <a:ln>
            <a:solidFill>
              <a:schemeClr val="tx1"/>
            </a:solidFill>
          </a:ln>
        </p:spPr>
        <p:txBody>
          <a:bodyPr wrap="square">
            <a:spAutoFit/>
          </a:bodyPr>
          <a:lstStyle/>
          <a:p>
            <a:r>
              <a:rPr lang="es-ES" sz="1400" dirty="0"/>
              <a:t>Hay que cumplir con la BCAM 7 (sólo en cuanto a rotación)</a:t>
            </a:r>
          </a:p>
        </p:txBody>
      </p:sp>
      <p:sp>
        <p:nvSpPr>
          <p:cNvPr id="22" name="CuadroTexto 21">
            <a:extLst>
              <a:ext uri="{FF2B5EF4-FFF2-40B4-BE49-F238E27FC236}">
                <a16:creationId xmlns:a16="http://schemas.microsoft.com/office/drawing/2014/main" id="{FD16D504-608F-CC83-D8BE-99D9E109A215}"/>
              </a:ext>
            </a:extLst>
          </p:cNvPr>
          <p:cNvSpPr txBox="1"/>
          <p:nvPr/>
        </p:nvSpPr>
        <p:spPr>
          <a:xfrm>
            <a:off x="7415808" y="3693799"/>
            <a:ext cx="1764704" cy="523220"/>
          </a:xfrm>
          <a:prstGeom prst="rect">
            <a:avLst/>
          </a:prstGeom>
          <a:noFill/>
          <a:ln>
            <a:solidFill>
              <a:schemeClr val="tx1"/>
            </a:solidFill>
          </a:ln>
        </p:spPr>
        <p:txBody>
          <a:bodyPr wrap="square">
            <a:spAutoFit/>
          </a:bodyPr>
          <a:lstStyle/>
          <a:p>
            <a:r>
              <a:rPr lang="es-ES" sz="1400" dirty="0"/>
              <a:t>Nueva capa </a:t>
            </a:r>
            <a:r>
              <a:rPr lang="es-ES" sz="1400" dirty="0" err="1"/>
              <a:t>Sigpac</a:t>
            </a:r>
            <a:r>
              <a:rPr lang="es-ES" sz="1400" dirty="0"/>
              <a:t> de Cultivos reiterados</a:t>
            </a:r>
          </a:p>
        </p:txBody>
      </p:sp>
      <p:cxnSp>
        <p:nvCxnSpPr>
          <p:cNvPr id="23" name="Conector recto de flecha 22">
            <a:extLst>
              <a:ext uri="{FF2B5EF4-FFF2-40B4-BE49-F238E27FC236}">
                <a16:creationId xmlns:a16="http://schemas.microsoft.com/office/drawing/2014/main" id="{8E7BA8D9-050D-CEB0-FD65-A8F4AE9EF489}"/>
              </a:ext>
            </a:extLst>
          </p:cNvPr>
          <p:cNvCxnSpPr>
            <a:cxnSpLocks/>
          </p:cNvCxnSpPr>
          <p:nvPr/>
        </p:nvCxnSpPr>
        <p:spPr>
          <a:xfrm>
            <a:off x="7030437" y="4149080"/>
            <a:ext cx="377303" cy="0"/>
          </a:xfrm>
          <a:prstGeom prst="straightConnector1">
            <a:avLst/>
          </a:prstGeom>
          <a:ln w="34925">
            <a:solidFill>
              <a:srgbClr val="92D05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65645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0-#ppt_w/2"/>
                                          </p:val>
                                        </p:tav>
                                        <p:tav tm="100000">
                                          <p:val>
                                            <p:strVal val="#ppt_x"/>
                                          </p:val>
                                        </p:tav>
                                      </p:tavLst>
                                    </p:anim>
                                    <p:anim calcmode="lin" valueType="num">
                                      <p:cBhvr additive="base">
                                        <p:cTn id="12" dur="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nodeType="clickEffect">
                                  <p:stCondLst>
                                    <p:cond delay="0"/>
                                  </p:stCondLst>
                                  <p:childTnLst>
                                    <p:set>
                                      <p:cBhvr>
                                        <p:cTn id="16" dur="1" fill="hold">
                                          <p:stCondLst>
                                            <p:cond delay="0"/>
                                          </p:stCondLst>
                                        </p:cTn>
                                        <p:tgtEl>
                                          <p:spTgt spid="23"/>
                                        </p:tgtEl>
                                        <p:attrNameLst>
                                          <p:attrName>style.visibility</p:attrName>
                                        </p:attrNameLst>
                                      </p:cBhvr>
                                      <p:to>
                                        <p:strVal val="visible"/>
                                      </p:to>
                                    </p:set>
                                    <p:anim calcmode="lin" valueType="num">
                                      <p:cBhvr additive="base">
                                        <p:cTn id="17" dur="500" fill="hold"/>
                                        <p:tgtEl>
                                          <p:spTgt spid="23"/>
                                        </p:tgtEl>
                                        <p:attrNameLst>
                                          <p:attrName>ppt_x</p:attrName>
                                        </p:attrNameLst>
                                      </p:cBhvr>
                                      <p:tavLst>
                                        <p:tav tm="0">
                                          <p:val>
                                            <p:strVal val="0-#ppt_w/2"/>
                                          </p:val>
                                        </p:tav>
                                        <p:tav tm="100000">
                                          <p:val>
                                            <p:strVal val="#ppt_x"/>
                                          </p:val>
                                        </p:tav>
                                      </p:tavLst>
                                    </p:anim>
                                    <p:anim calcmode="lin" valueType="num">
                                      <p:cBhvr additive="base">
                                        <p:cTn id="18" dur="500" fill="hold"/>
                                        <p:tgtEl>
                                          <p:spTgt spid="23"/>
                                        </p:tgtEl>
                                        <p:attrNameLst>
                                          <p:attrName>ppt_y</p:attrName>
                                        </p:attrNameLst>
                                      </p:cBhvr>
                                      <p:tavLst>
                                        <p:tav tm="0">
                                          <p:val>
                                            <p:strVal val="#ppt_y"/>
                                          </p:val>
                                        </p:tav>
                                        <p:tav tm="100000">
                                          <p:val>
                                            <p:strVal val="#ppt_y"/>
                                          </p:val>
                                        </p:tav>
                                      </p:tavLst>
                                    </p:anim>
                                  </p:childTnLst>
                                </p:cTn>
                              </p:par>
                              <p:par>
                                <p:cTn id="19" presetID="1" presetClass="entr" presetSubtype="0" fill="hold" grpId="0" nodeType="withEffect">
                                  <p:stCondLst>
                                    <p:cond delay="0"/>
                                  </p:stCondLst>
                                  <p:childTnLst>
                                    <p:set>
                                      <p:cBhvr>
                                        <p:cTn id="20" dur="1" fill="hold">
                                          <p:stCondLst>
                                            <p:cond delay="0"/>
                                          </p:stCondLst>
                                        </p:cTn>
                                        <p:tgtEl>
                                          <p:spTgt spid="2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fill="hold"/>
                                        <p:tgtEl>
                                          <p:spTgt spid="5"/>
                                        </p:tgtEl>
                                        <p:attrNameLst>
                                          <p:attrName>ppt_x</p:attrName>
                                        </p:attrNameLst>
                                      </p:cBhvr>
                                      <p:tavLst>
                                        <p:tav tm="0">
                                          <p:val>
                                            <p:strVal val="0-#ppt_w/2"/>
                                          </p:val>
                                        </p:tav>
                                        <p:tav tm="100000">
                                          <p:val>
                                            <p:strVal val="#ppt_x"/>
                                          </p:val>
                                        </p:tav>
                                      </p:tavLst>
                                    </p:anim>
                                    <p:anim calcmode="lin" valueType="num">
                                      <p:cBhvr additive="base">
                                        <p:cTn id="26" dur="500" fill="hold"/>
                                        <p:tgtEl>
                                          <p:spTgt spid="5"/>
                                        </p:tgtEl>
                                        <p:attrNameLst>
                                          <p:attrName>ppt_y</p:attrName>
                                        </p:attrNameLst>
                                      </p:cBhvr>
                                      <p:tavLst>
                                        <p:tav tm="0">
                                          <p:val>
                                            <p:strVal val="#ppt_y"/>
                                          </p:val>
                                        </p:tav>
                                        <p:tav tm="100000">
                                          <p:val>
                                            <p:strVal val="#ppt_y"/>
                                          </p:val>
                                        </p:tav>
                                      </p:tavLst>
                                    </p:anim>
                                  </p:childTnLst>
                                </p:cTn>
                              </p:par>
                            </p:childTnLst>
                          </p:cTn>
                        </p:par>
                        <p:par>
                          <p:cTn id="27" fill="hold">
                            <p:stCondLst>
                              <p:cond delay="500"/>
                            </p:stCondLst>
                            <p:childTnLst>
                              <p:par>
                                <p:cTn id="28" presetID="1" presetClass="entr" presetSubtype="0" fill="hold" grpId="0" nodeType="afterEffect">
                                  <p:stCondLst>
                                    <p:cond delay="0"/>
                                  </p:stCondLst>
                                  <p:childTnLst>
                                    <p:set>
                                      <p:cBhvr>
                                        <p:cTn id="29"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3" grpId="0" animBg="1"/>
      <p:bldP spid="22" grpId="0" animBg="1"/>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10F00C-690A-7111-211E-9B396DF8F588}"/>
            </a:ext>
          </a:extLst>
        </p:cNvPr>
        <p:cNvGrpSpPr/>
        <p:nvPr/>
      </p:nvGrpSpPr>
      <p:grpSpPr>
        <a:xfrm>
          <a:off x="0" y="0"/>
          <a:ext cx="0" cy="0"/>
          <a:chOff x="0" y="0"/>
          <a:chExt cx="0" cy="0"/>
        </a:xfrm>
      </p:grpSpPr>
      <p:grpSp>
        <p:nvGrpSpPr>
          <p:cNvPr id="13" name="2 Grupo">
            <a:extLst>
              <a:ext uri="{FF2B5EF4-FFF2-40B4-BE49-F238E27FC236}">
                <a16:creationId xmlns:a16="http://schemas.microsoft.com/office/drawing/2014/main" id="{F84C68B9-6A41-BB8B-75F3-3BCD27557A7C}"/>
              </a:ext>
            </a:extLst>
          </p:cNvPr>
          <p:cNvGrpSpPr>
            <a:grpSpLocks/>
          </p:cNvGrpSpPr>
          <p:nvPr/>
        </p:nvGrpSpPr>
        <p:grpSpPr bwMode="auto">
          <a:xfrm>
            <a:off x="1258888" y="188913"/>
            <a:ext cx="2953072" cy="777875"/>
            <a:chOff x="0" y="0"/>
            <a:chExt cx="7467600" cy="777644"/>
          </a:xfrm>
        </p:grpSpPr>
        <p:sp>
          <p:nvSpPr>
            <p:cNvPr id="14" name="4 Rectángulo redondeado">
              <a:extLst>
                <a:ext uri="{FF2B5EF4-FFF2-40B4-BE49-F238E27FC236}">
                  <a16:creationId xmlns:a16="http://schemas.microsoft.com/office/drawing/2014/main" id="{6D3EBB1C-8447-F1E7-89AA-D56274C8CDCD}"/>
                </a:ext>
              </a:extLst>
            </p:cNvPr>
            <p:cNvSpPr/>
            <p:nvPr/>
          </p:nvSpPr>
          <p:spPr>
            <a:xfrm>
              <a:off x="0" y="0"/>
              <a:ext cx="7467600" cy="777644"/>
            </a:xfrm>
            <a:prstGeom prst="roundRect">
              <a:avLst/>
            </a:prstGeom>
            <a:solidFill>
              <a:srgbClr val="BED6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5" name="5 Rectángulo">
              <a:extLst>
                <a:ext uri="{FF2B5EF4-FFF2-40B4-BE49-F238E27FC236}">
                  <a16:creationId xmlns:a16="http://schemas.microsoft.com/office/drawing/2014/main" id="{03AB6E7D-80DD-8CE4-3940-89C06DFBFCC1}"/>
                </a:ext>
              </a:extLst>
            </p:cNvPr>
            <p:cNvSpPr/>
            <p:nvPr/>
          </p:nvSpPr>
          <p:spPr>
            <a:xfrm>
              <a:off x="38100" y="38089"/>
              <a:ext cx="7391400" cy="701467"/>
            </a:xfrm>
            <a:prstGeom prst="rect">
              <a:avLst/>
            </a:prstGeom>
          </p:spPr>
          <p:style>
            <a:lnRef idx="0">
              <a:scrgbClr r="0" g="0" b="0"/>
            </a:lnRef>
            <a:fillRef idx="0">
              <a:scrgbClr r="0" g="0" b="0"/>
            </a:fillRef>
            <a:effectRef idx="0">
              <a:scrgbClr r="0" g="0" b="0"/>
            </a:effectRef>
            <a:fontRef idx="minor">
              <a:schemeClr val="lt1"/>
            </a:fontRef>
          </p:style>
          <p:txBody>
            <a:bodyPr tIns="91440" bIns="91440" spcCol="1270" anchor="ctr"/>
            <a:lstStyle/>
            <a:p>
              <a:pPr defTabSz="1066800">
                <a:lnSpc>
                  <a:spcPct val="90000"/>
                </a:lnSpc>
                <a:spcAft>
                  <a:spcPct val="35000"/>
                </a:spcAft>
                <a:defRPr/>
              </a:pPr>
              <a:endParaRPr lang="es-ES" sz="2000" b="1" dirty="0">
                <a:solidFill>
                  <a:srgbClr val="FF0000"/>
                </a:solidFill>
              </a:endParaRPr>
            </a:p>
          </p:txBody>
        </p:sp>
      </p:grpSp>
      <p:sp>
        <p:nvSpPr>
          <p:cNvPr id="16" name="2 Rectángulo">
            <a:extLst>
              <a:ext uri="{FF2B5EF4-FFF2-40B4-BE49-F238E27FC236}">
                <a16:creationId xmlns:a16="http://schemas.microsoft.com/office/drawing/2014/main" id="{35100AD8-AB2B-0345-9A01-09553F7110C1}"/>
              </a:ext>
            </a:extLst>
          </p:cNvPr>
          <p:cNvSpPr>
            <a:spLocks noChangeArrowheads="1"/>
          </p:cNvSpPr>
          <p:nvPr/>
        </p:nvSpPr>
        <p:spPr bwMode="auto">
          <a:xfrm>
            <a:off x="1547813" y="347663"/>
            <a:ext cx="240963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D6EF2C"/>
              </a:buClr>
              <a:buChar char="&gt;"/>
              <a:defRPr sz="1400">
                <a:solidFill>
                  <a:srgbClr val="575757"/>
                </a:solidFill>
                <a:latin typeface="Arial" charset="0"/>
                <a:ea typeface="ＭＳ Ｐゴシック" pitchFamily="34" charset="-128"/>
              </a:defRPr>
            </a:lvl1pPr>
            <a:lvl2pPr marL="742950" indent="-285750" eaLnBrk="0" hangingPunct="0">
              <a:spcBef>
                <a:spcPct val="20000"/>
              </a:spcBef>
              <a:buChar char="–"/>
              <a:defRPr sz="1400">
                <a:solidFill>
                  <a:schemeClr val="tx1"/>
                </a:solidFill>
                <a:latin typeface="Arial" charset="0"/>
                <a:ea typeface="ＭＳ Ｐゴシック" pitchFamily="34" charset="-128"/>
              </a:defRPr>
            </a:lvl2pPr>
            <a:lvl3pPr marL="1143000" indent="-228600" eaLnBrk="0" hangingPunct="0">
              <a:spcBef>
                <a:spcPct val="20000"/>
              </a:spcBef>
              <a:buChar char="•"/>
              <a:defRPr sz="1400">
                <a:solidFill>
                  <a:schemeClr val="tx1"/>
                </a:solidFill>
                <a:latin typeface="Arial" charset="0"/>
                <a:ea typeface="ＭＳ Ｐゴシック" pitchFamily="34" charset="-128"/>
              </a:defRPr>
            </a:lvl3pPr>
            <a:lvl4pPr marL="1600200" indent="-228600" eaLnBrk="0" hangingPunct="0">
              <a:spcBef>
                <a:spcPct val="20000"/>
              </a:spcBef>
              <a:buChar char="–"/>
              <a:defRPr sz="1400">
                <a:solidFill>
                  <a:schemeClr val="tx1"/>
                </a:solidFill>
                <a:latin typeface="Arial" charset="0"/>
                <a:ea typeface="ＭＳ Ｐゴシック" pitchFamily="34" charset="-128"/>
              </a:defRPr>
            </a:lvl4pPr>
            <a:lvl5pPr marL="2057400" indent="-228600" eaLnBrk="0" hangingPunct="0">
              <a:spcBef>
                <a:spcPct val="20000"/>
              </a:spcBef>
              <a:buChar char="»"/>
              <a:defRPr sz="14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9pPr>
          </a:lstStyle>
          <a:p>
            <a:pPr eaLnBrk="1" hangingPunct="1">
              <a:spcBef>
                <a:spcPct val="0"/>
              </a:spcBef>
              <a:buClrTx/>
              <a:buFontTx/>
              <a:buNone/>
            </a:pPr>
            <a:r>
              <a:rPr lang="es-ES" altLang="es-ES" sz="2400" dirty="0">
                <a:solidFill>
                  <a:schemeClr val="tx1"/>
                </a:solidFill>
              </a:rPr>
              <a:t>Eco-</a:t>
            </a:r>
            <a:r>
              <a:rPr lang="es-ES" altLang="es-ES" sz="2400" dirty="0" err="1">
                <a:solidFill>
                  <a:schemeClr val="tx1"/>
                </a:solidFill>
              </a:rPr>
              <a:t>regímen</a:t>
            </a:r>
            <a:r>
              <a:rPr lang="es-ES" altLang="es-ES" sz="2400" dirty="0">
                <a:solidFill>
                  <a:schemeClr val="tx1"/>
                </a:solidFill>
              </a:rPr>
              <a:t> P3</a:t>
            </a:r>
          </a:p>
        </p:txBody>
      </p:sp>
      <p:grpSp>
        <p:nvGrpSpPr>
          <p:cNvPr id="12" name="Grupo 11">
            <a:extLst>
              <a:ext uri="{FF2B5EF4-FFF2-40B4-BE49-F238E27FC236}">
                <a16:creationId xmlns:a16="http://schemas.microsoft.com/office/drawing/2014/main" id="{6404BC16-E5F4-3410-35E6-953447459E0A}"/>
              </a:ext>
            </a:extLst>
          </p:cNvPr>
          <p:cNvGrpSpPr/>
          <p:nvPr/>
        </p:nvGrpSpPr>
        <p:grpSpPr>
          <a:xfrm>
            <a:off x="7249716" y="6309971"/>
            <a:ext cx="994692" cy="424267"/>
            <a:chOff x="7249716" y="6309971"/>
            <a:chExt cx="994692" cy="424267"/>
          </a:xfrm>
        </p:grpSpPr>
        <p:sp>
          <p:nvSpPr>
            <p:cNvPr id="8" name="Botón de acción: ir hacia delante o siguiente 7">
              <a:hlinkClick r:id="rId3" action="ppaction://hlinksldjump" highlightClick="1"/>
              <a:extLst>
                <a:ext uri="{FF2B5EF4-FFF2-40B4-BE49-F238E27FC236}">
                  <a16:creationId xmlns:a16="http://schemas.microsoft.com/office/drawing/2014/main" id="{897641AB-8025-83A9-551D-F2659EA1860B}"/>
                </a:ext>
              </a:extLst>
            </p:cNvPr>
            <p:cNvSpPr/>
            <p:nvPr/>
          </p:nvSpPr>
          <p:spPr>
            <a:xfrm>
              <a:off x="7249716" y="6309971"/>
              <a:ext cx="864097" cy="389071"/>
            </a:xfrm>
            <a:prstGeom prst="actionButtonForwardNex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s-ES" dirty="0"/>
            </a:p>
          </p:txBody>
        </p:sp>
        <p:sp>
          <p:nvSpPr>
            <p:cNvPr id="4" name="CuadroTexto 3">
              <a:hlinkClick r:id="rId4" action="ppaction://hlinksldjump"/>
              <a:extLst>
                <a:ext uri="{FF2B5EF4-FFF2-40B4-BE49-F238E27FC236}">
                  <a16:creationId xmlns:a16="http://schemas.microsoft.com/office/drawing/2014/main" id="{4433E4C5-C189-57AB-940A-D11554FED9A5}"/>
                </a:ext>
              </a:extLst>
            </p:cNvPr>
            <p:cNvSpPr txBox="1"/>
            <p:nvPr/>
          </p:nvSpPr>
          <p:spPr>
            <a:xfrm>
              <a:off x="7249716" y="6364906"/>
              <a:ext cx="994692" cy="369332"/>
            </a:xfrm>
            <a:prstGeom prst="rect">
              <a:avLst/>
            </a:prstGeom>
            <a:noFill/>
          </p:spPr>
          <p:txBody>
            <a:bodyPr wrap="square">
              <a:spAutoFit/>
            </a:bodyPr>
            <a:lstStyle/>
            <a:p>
              <a:r>
                <a:rPr lang="es-ES" dirty="0"/>
                <a:t>BCAM 7</a:t>
              </a:r>
            </a:p>
          </p:txBody>
        </p:sp>
      </p:grpSp>
      <p:sp>
        <p:nvSpPr>
          <p:cNvPr id="20" name="CuadroTexto 19">
            <a:extLst>
              <a:ext uri="{FF2B5EF4-FFF2-40B4-BE49-F238E27FC236}">
                <a16:creationId xmlns:a16="http://schemas.microsoft.com/office/drawing/2014/main" id="{6A98176E-C82D-B802-74CF-8F4EDBA15627}"/>
              </a:ext>
            </a:extLst>
          </p:cNvPr>
          <p:cNvSpPr txBox="1"/>
          <p:nvPr/>
        </p:nvSpPr>
        <p:spPr>
          <a:xfrm>
            <a:off x="969432" y="1772816"/>
            <a:ext cx="7635016" cy="3139321"/>
          </a:xfrm>
          <a:prstGeom prst="rect">
            <a:avLst/>
          </a:prstGeom>
          <a:solidFill>
            <a:schemeClr val="accent6">
              <a:lumMod val="20000"/>
              <a:lumOff val="80000"/>
            </a:schemeClr>
          </a:solidFill>
          <a:ln>
            <a:noFill/>
          </a:ln>
        </p:spPr>
        <p:txBody>
          <a:bodyPr wrap="square">
            <a:spAutoFit/>
          </a:bodyPr>
          <a:lstStyle/>
          <a:p>
            <a:r>
              <a:rPr lang="es-ES" sz="1600" b="1" dirty="0"/>
              <a:t>Flexibilidad  en </a:t>
            </a:r>
            <a:r>
              <a:rPr lang="es-ES" sz="1600" b="1" dirty="0" err="1"/>
              <a:t>Ecorregímen</a:t>
            </a:r>
            <a:r>
              <a:rPr lang="es-ES" sz="1600" b="1" dirty="0"/>
              <a:t> de rotación con mejorantes para superficies &lt; 10 has de TC</a:t>
            </a:r>
          </a:p>
          <a:p>
            <a:endParaRPr lang="es-ES" sz="1600" b="1" dirty="0"/>
          </a:p>
          <a:p>
            <a:pPr marL="171450" indent="-171450">
              <a:buFont typeface="Arial" panose="020B0604020202020204" pitchFamily="34" charset="0"/>
              <a:buChar char="•"/>
            </a:pPr>
            <a:r>
              <a:rPr lang="es-ES" sz="1400" dirty="0"/>
              <a:t>Cambia el concepto para las 10 has. </a:t>
            </a:r>
          </a:p>
          <a:p>
            <a:pPr marL="742950" lvl="1" indent="-285750">
              <a:buFont typeface="Arial" panose="020B0604020202020204" pitchFamily="34" charset="0"/>
              <a:buChar char="•"/>
            </a:pPr>
            <a:r>
              <a:rPr lang="es-ES" sz="1400" dirty="0"/>
              <a:t>En 2023 era la superficie de Tierra de Cultivo acogida a esta flexibilidad</a:t>
            </a:r>
          </a:p>
          <a:p>
            <a:pPr marL="742950" lvl="1" indent="-285750">
              <a:buFont typeface="Arial" panose="020B0604020202020204" pitchFamily="34" charset="0"/>
              <a:buChar char="•"/>
            </a:pPr>
            <a:r>
              <a:rPr lang="es-ES" sz="1400" dirty="0"/>
              <a:t>En 2024 </a:t>
            </a:r>
            <a:r>
              <a:rPr lang="es-ES" sz="1400" b="1" dirty="0"/>
              <a:t>el límite de 10 has hace referencia a las superficies de TC de TODA la explotación</a:t>
            </a:r>
          </a:p>
          <a:p>
            <a:pPr lvl="1"/>
            <a:r>
              <a:rPr lang="es-ES" sz="1400" dirty="0"/>
              <a:t>	Si la TC de la explotación &gt; 10 has, no se puede acoger a esta flexibilidad  </a:t>
            </a:r>
          </a:p>
          <a:p>
            <a:pPr marL="742950" lvl="1" indent="-285750">
              <a:buFont typeface="Arial" panose="020B0604020202020204" pitchFamily="34" charset="0"/>
              <a:buChar char="•"/>
            </a:pPr>
            <a:endParaRPr lang="es-ES" sz="1400" b="1" dirty="0"/>
          </a:p>
          <a:p>
            <a:pPr marL="171450" indent="-171450">
              <a:buFont typeface="Arial" panose="020B0604020202020204" pitchFamily="34" charset="0"/>
              <a:buChar char="•"/>
            </a:pPr>
            <a:r>
              <a:rPr lang="es-ES" sz="1400" b="1" dirty="0"/>
              <a:t> </a:t>
            </a:r>
            <a:r>
              <a:rPr lang="es-ES" sz="1400" dirty="0"/>
              <a:t>En caso   de poderse acoger, hay dos </a:t>
            </a:r>
            <a:r>
              <a:rPr lang="es-ES" sz="1400" b="1" dirty="0"/>
              <a:t>Prácticas posibles</a:t>
            </a:r>
          </a:p>
          <a:p>
            <a:pPr marL="742950" lvl="1" indent="-285750">
              <a:buFont typeface="Arial" panose="020B0604020202020204" pitchFamily="34" charset="0"/>
              <a:buChar char="•"/>
            </a:pPr>
            <a:r>
              <a:rPr lang="es-ES" sz="1400" dirty="0"/>
              <a:t>Realizar una </a:t>
            </a:r>
            <a:r>
              <a:rPr lang="es-ES" sz="1400" b="1" dirty="0"/>
              <a:t>rotación similar </a:t>
            </a:r>
            <a:r>
              <a:rPr lang="es-ES" sz="1400" dirty="0"/>
              <a:t>a la práctica general del P3</a:t>
            </a:r>
          </a:p>
          <a:p>
            <a:pPr marL="742950" lvl="1" indent="-285750">
              <a:buFont typeface="Arial" panose="020B0604020202020204" pitchFamily="34" charset="0"/>
              <a:buChar char="•"/>
            </a:pPr>
            <a:r>
              <a:rPr lang="es-ES" sz="1400" b="1" dirty="0"/>
              <a:t>O </a:t>
            </a:r>
            <a:r>
              <a:rPr lang="es-ES" sz="1400" dirty="0"/>
              <a:t>una </a:t>
            </a:r>
            <a:r>
              <a:rPr lang="es-ES" sz="1400" b="1" dirty="0"/>
              <a:t>diversificación alternativa</a:t>
            </a:r>
            <a:r>
              <a:rPr lang="es-ES" sz="1400" dirty="0"/>
              <a:t>, con 2 </a:t>
            </a:r>
            <a:r>
              <a:rPr lang="es-ES" sz="1400" dirty="0" err="1"/>
              <a:t>ó</a:t>
            </a:r>
            <a:r>
              <a:rPr lang="es-ES" sz="1400" dirty="0"/>
              <a:t> más cultivos (con el principal &lt;75%)</a:t>
            </a:r>
          </a:p>
          <a:p>
            <a:pPr marL="742950" lvl="1" indent="-285750">
              <a:buFont typeface="Arial" panose="020B0604020202020204" pitchFamily="34" charset="0"/>
              <a:buChar char="•"/>
            </a:pPr>
            <a:r>
              <a:rPr lang="es-ES" sz="1400" dirty="0"/>
              <a:t>En los dos casos</a:t>
            </a:r>
          </a:p>
          <a:p>
            <a:pPr marL="1200150" lvl="2" indent="-285750">
              <a:buFont typeface="Arial" panose="020B0604020202020204" pitchFamily="34" charset="0"/>
              <a:buChar char="•"/>
            </a:pPr>
            <a:r>
              <a:rPr lang="es-ES" sz="1400" b="1" dirty="0"/>
              <a:t>No</a:t>
            </a:r>
            <a:r>
              <a:rPr lang="es-ES" sz="1400" dirty="0"/>
              <a:t> se exige contar con </a:t>
            </a:r>
            <a:r>
              <a:rPr lang="es-ES" sz="1400" b="1" dirty="0"/>
              <a:t>mejorantes</a:t>
            </a:r>
            <a:endParaRPr lang="es-ES" sz="1400" dirty="0"/>
          </a:p>
          <a:p>
            <a:pPr marL="1200150" lvl="2" indent="-285750">
              <a:buFont typeface="Arial" panose="020B0604020202020204" pitchFamily="34" charset="0"/>
              <a:buChar char="•"/>
            </a:pPr>
            <a:r>
              <a:rPr lang="es-ES" sz="1400" b="1" dirty="0"/>
              <a:t>No se limita el barbecho a &lt;20% (o &lt;40%)</a:t>
            </a:r>
          </a:p>
          <a:p>
            <a:pPr marL="285750" indent="-285750">
              <a:buFont typeface="Arial" panose="020B0604020202020204" pitchFamily="34" charset="0"/>
              <a:buChar char="•"/>
            </a:pPr>
            <a:endParaRPr lang="es-ES" sz="1200" dirty="0"/>
          </a:p>
        </p:txBody>
      </p:sp>
      <p:sp>
        <p:nvSpPr>
          <p:cNvPr id="21" name="Explosión: 8 puntos 20">
            <a:extLst>
              <a:ext uri="{FF2B5EF4-FFF2-40B4-BE49-F238E27FC236}">
                <a16:creationId xmlns:a16="http://schemas.microsoft.com/office/drawing/2014/main" id="{0E93A138-EF08-7ED8-9C46-FB66E8128E96}"/>
              </a:ext>
            </a:extLst>
          </p:cNvPr>
          <p:cNvSpPr/>
          <p:nvPr/>
        </p:nvSpPr>
        <p:spPr>
          <a:xfrm>
            <a:off x="1196998" y="1255316"/>
            <a:ext cx="360040" cy="360040"/>
          </a:xfrm>
          <a:prstGeom prst="irregularSeal1">
            <a:avLst/>
          </a:prstGeom>
          <a:solidFill>
            <a:srgbClr val="FFFF0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23" name="CuadroTexto 22">
            <a:extLst>
              <a:ext uri="{FF2B5EF4-FFF2-40B4-BE49-F238E27FC236}">
                <a16:creationId xmlns:a16="http://schemas.microsoft.com/office/drawing/2014/main" id="{4F50E6C8-6AAE-9BB6-6B95-AC856382C66E}"/>
              </a:ext>
            </a:extLst>
          </p:cNvPr>
          <p:cNvSpPr txBox="1"/>
          <p:nvPr/>
        </p:nvSpPr>
        <p:spPr>
          <a:xfrm>
            <a:off x="1671446" y="1246024"/>
            <a:ext cx="6140913" cy="369332"/>
          </a:xfrm>
          <a:prstGeom prst="rect">
            <a:avLst/>
          </a:prstGeom>
          <a:noFill/>
        </p:spPr>
        <p:txBody>
          <a:bodyPr wrap="square">
            <a:spAutoFit/>
          </a:bodyPr>
          <a:lstStyle/>
          <a:p>
            <a:r>
              <a:rPr lang="es-ES" sz="1800" dirty="0"/>
              <a:t>Cambio en el concepto respecto a 2023</a:t>
            </a:r>
            <a:endParaRPr lang="es-ES" dirty="0"/>
          </a:p>
        </p:txBody>
      </p:sp>
      <p:sp>
        <p:nvSpPr>
          <p:cNvPr id="25" name="CuadroTexto 24">
            <a:extLst>
              <a:ext uri="{FF2B5EF4-FFF2-40B4-BE49-F238E27FC236}">
                <a16:creationId xmlns:a16="http://schemas.microsoft.com/office/drawing/2014/main" id="{A943A030-20AF-DF37-5CE8-37208F34E483}"/>
              </a:ext>
            </a:extLst>
          </p:cNvPr>
          <p:cNvSpPr txBox="1"/>
          <p:nvPr/>
        </p:nvSpPr>
        <p:spPr>
          <a:xfrm>
            <a:off x="1141502" y="5386650"/>
            <a:ext cx="7200800" cy="646331"/>
          </a:xfrm>
          <a:prstGeom prst="rect">
            <a:avLst/>
          </a:prstGeom>
          <a:noFill/>
        </p:spPr>
        <p:txBody>
          <a:bodyPr wrap="square">
            <a:spAutoFit/>
          </a:bodyPr>
          <a:lstStyle/>
          <a:p>
            <a:pPr marL="171450" indent="-171450">
              <a:buFont typeface="Arial" panose="020B0604020202020204" pitchFamily="34" charset="0"/>
              <a:buChar char="•"/>
            </a:pPr>
            <a:r>
              <a:rPr lang="es-ES" sz="1200" dirty="0"/>
              <a:t>Qué sucede con las superficies de leguminosas en regadío en el caso de disponer de una pequeña superficie de regadío (</a:t>
            </a:r>
            <a:r>
              <a:rPr lang="es-ES" sz="1200" dirty="0" err="1"/>
              <a:t>pej</a:t>
            </a:r>
            <a:r>
              <a:rPr lang="es-ES" sz="1200" dirty="0"/>
              <a:t> 5 has). </a:t>
            </a:r>
          </a:p>
          <a:p>
            <a:pPr marL="628650" lvl="1" indent="-171450">
              <a:buFont typeface="Arial" panose="020B0604020202020204" pitchFamily="34" charset="0"/>
              <a:buChar char="•"/>
            </a:pPr>
            <a:r>
              <a:rPr lang="es-ES" sz="1200" dirty="0"/>
              <a:t>Se podrían trasladar la obligación del 5% de leguminosas del R al S (aplicando coeficiente)</a:t>
            </a:r>
          </a:p>
        </p:txBody>
      </p:sp>
      <p:sp>
        <p:nvSpPr>
          <p:cNvPr id="26" name="Explosión: 8 puntos 25">
            <a:extLst>
              <a:ext uri="{FF2B5EF4-FFF2-40B4-BE49-F238E27FC236}">
                <a16:creationId xmlns:a16="http://schemas.microsoft.com/office/drawing/2014/main" id="{D84F3F87-C97F-AB1E-600A-9E10CD094F0F}"/>
              </a:ext>
            </a:extLst>
          </p:cNvPr>
          <p:cNvSpPr/>
          <p:nvPr/>
        </p:nvSpPr>
        <p:spPr>
          <a:xfrm>
            <a:off x="1228415" y="4991414"/>
            <a:ext cx="360040" cy="360040"/>
          </a:xfrm>
          <a:prstGeom prst="irregularSeal1">
            <a:avLst/>
          </a:prstGeom>
          <a:solidFill>
            <a:srgbClr val="FFFF0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27" name="CuadroTexto 26">
            <a:extLst>
              <a:ext uri="{FF2B5EF4-FFF2-40B4-BE49-F238E27FC236}">
                <a16:creationId xmlns:a16="http://schemas.microsoft.com/office/drawing/2014/main" id="{237EBB7F-F7B5-C27C-CFB5-4926EC470045}"/>
              </a:ext>
            </a:extLst>
          </p:cNvPr>
          <p:cNvSpPr txBox="1"/>
          <p:nvPr/>
        </p:nvSpPr>
        <p:spPr>
          <a:xfrm>
            <a:off x="1627815" y="4982122"/>
            <a:ext cx="6140913" cy="369332"/>
          </a:xfrm>
          <a:prstGeom prst="rect">
            <a:avLst/>
          </a:prstGeom>
          <a:noFill/>
        </p:spPr>
        <p:txBody>
          <a:bodyPr wrap="square">
            <a:spAutoFit/>
          </a:bodyPr>
          <a:lstStyle/>
          <a:p>
            <a:r>
              <a:rPr lang="es-ES" sz="1800" dirty="0"/>
              <a:t>Pendiente de legislar</a:t>
            </a:r>
            <a:endParaRPr lang="es-ES" dirty="0"/>
          </a:p>
        </p:txBody>
      </p:sp>
    </p:spTree>
    <p:extLst>
      <p:ext uri="{BB962C8B-B14F-4D97-AF65-F5344CB8AC3E}">
        <p14:creationId xmlns:p14="http://schemas.microsoft.com/office/powerpoint/2010/main" val="362048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ppt_x"/>
                                          </p:val>
                                        </p:tav>
                                        <p:tav tm="100000">
                                          <p:val>
                                            <p:strVal val="#ppt_x"/>
                                          </p:val>
                                        </p:tav>
                                      </p:tavLst>
                                    </p:anim>
                                    <p:anim calcmode="lin" valueType="num">
                                      <p:cBhvr additive="base">
                                        <p:cTn id="8" dur="500" fill="hold"/>
                                        <p:tgtEl>
                                          <p:spTgt spid="25"/>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6"/>
                                        </p:tgtEl>
                                        <p:attrNameLst>
                                          <p:attrName>style.visibility</p:attrName>
                                        </p:attrNameLst>
                                      </p:cBhvr>
                                      <p:to>
                                        <p:strVal val="visible"/>
                                      </p:to>
                                    </p:set>
                                    <p:anim calcmode="lin" valueType="num">
                                      <p:cBhvr additive="base">
                                        <p:cTn id="11" dur="500" fill="hold"/>
                                        <p:tgtEl>
                                          <p:spTgt spid="26"/>
                                        </p:tgtEl>
                                        <p:attrNameLst>
                                          <p:attrName>ppt_x</p:attrName>
                                        </p:attrNameLst>
                                      </p:cBhvr>
                                      <p:tavLst>
                                        <p:tav tm="0">
                                          <p:val>
                                            <p:strVal val="#ppt_x"/>
                                          </p:val>
                                        </p:tav>
                                        <p:tav tm="100000">
                                          <p:val>
                                            <p:strVal val="#ppt_x"/>
                                          </p:val>
                                        </p:tav>
                                      </p:tavLst>
                                    </p:anim>
                                    <p:anim calcmode="lin" valueType="num">
                                      <p:cBhvr additive="base">
                                        <p:cTn id="12" dur="500" fill="hold"/>
                                        <p:tgtEl>
                                          <p:spTgt spid="26"/>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27"/>
                                        </p:tgtEl>
                                        <p:attrNameLst>
                                          <p:attrName>style.visibility</p:attrName>
                                        </p:attrNameLst>
                                      </p:cBhvr>
                                      <p:to>
                                        <p:strVal val="visible"/>
                                      </p:to>
                                    </p:set>
                                    <p:anim calcmode="lin" valueType="num">
                                      <p:cBhvr additive="base">
                                        <p:cTn id="15" dur="500" fill="hold"/>
                                        <p:tgtEl>
                                          <p:spTgt spid="27"/>
                                        </p:tgtEl>
                                        <p:attrNameLst>
                                          <p:attrName>ppt_x</p:attrName>
                                        </p:attrNameLst>
                                      </p:cBhvr>
                                      <p:tavLst>
                                        <p:tav tm="0">
                                          <p:val>
                                            <p:strVal val="#ppt_x"/>
                                          </p:val>
                                        </p:tav>
                                        <p:tav tm="100000">
                                          <p:val>
                                            <p:strVal val="#ppt_x"/>
                                          </p:val>
                                        </p:tav>
                                      </p:tavLst>
                                    </p:anim>
                                    <p:anim calcmode="lin" valueType="num">
                                      <p:cBhvr additive="base">
                                        <p:cTn id="16"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6" grpId="0" animBg="1"/>
      <p:bldP spid="27" grpId="0"/>
    </p:bldLst>
  </p:timing>
</p:sld>
</file>

<file path=ppt/slides/slide8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9" name="Imagen 8">
            <a:extLst>
              <a:ext uri="{FF2B5EF4-FFF2-40B4-BE49-F238E27FC236}">
                <a16:creationId xmlns:a16="http://schemas.microsoft.com/office/drawing/2014/main" id="{8BD39779-1430-87D5-13E3-148E95C395E1}"/>
              </a:ext>
            </a:extLst>
          </p:cNvPr>
          <p:cNvPicPr>
            <a:picLocks noChangeAspect="1"/>
          </p:cNvPicPr>
          <p:nvPr/>
        </p:nvPicPr>
        <p:blipFill>
          <a:blip r:embed="rId3"/>
          <a:stretch>
            <a:fillRect/>
          </a:stretch>
        </p:blipFill>
        <p:spPr>
          <a:xfrm>
            <a:off x="423809" y="1072510"/>
            <a:ext cx="8229600" cy="5091633"/>
          </a:xfrm>
          <a:prstGeom prst="rect">
            <a:avLst/>
          </a:prstGeom>
        </p:spPr>
      </p:pic>
      <p:grpSp>
        <p:nvGrpSpPr>
          <p:cNvPr id="13" name="2 Grupo">
            <a:extLst>
              <a:ext uri="{FF2B5EF4-FFF2-40B4-BE49-F238E27FC236}">
                <a16:creationId xmlns:a16="http://schemas.microsoft.com/office/drawing/2014/main" id="{B421378A-7DBA-3F0D-C468-1512CEB96594}"/>
              </a:ext>
            </a:extLst>
          </p:cNvPr>
          <p:cNvGrpSpPr>
            <a:grpSpLocks/>
          </p:cNvGrpSpPr>
          <p:nvPr/>
        </p:nvGrpSpPr>
        <p:grpSpPr bwMode="auto">
          <a:xfrm>
            <a:off x="1258888" y="188913"/>
            <a:ext cx="2953072" cy="777875"/>
            <a:chOff x="0" y="0"/>
            <a:chExt cx="7467600" cy="777644"/>
          </a:xfrm>
        </p:grpSpPr>
        <p:sp>
          <p:nvSpPr>
            <p:cNvPr id="14" name="4 Rectángulo redondeado">
              <a:extLst>
                <a:ext uri="{FF2B5EF4-FFF2-40B4-BE49-F238E27FC236}">
                  <a16:creationId xmlns:a16="http://schemas.microsoft.com/office/drawing/2014/main" id="{8AA67938-CFFD-2C8C-4706-79EC0795F20A}"/>
                </a:ext>
              </a:extLst>
            </p:cNvPr>
            <p:cNvSpPr/>
            <p:nvPr/>
          </p:nvSpPr>
          <p:spPr>
            <a:xfrm>
              <a:off x="0" y="0"/>
              <a:ext cx="7467600" cy="777644"/>
            </a:xfrm>
            <a:prstGeom prst="roundRect">
              <a:avLst/>
            </a:prstGeom>
            <a:solidFill>
              <a:srgbClr val="BED6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5" name="5 Rectángulo">
              <a:extLst>
                <a:ext uri="{FF2B5EF4-FFF2-40B4-BE49-F238E27FC236}">
                  <a16:creationId xmlns:a16="http://schemas.microsoft.com/office/drawing/2014/main" id="{B1ABB3A3-A719-4003-0FB4-6E5B6F7D4438}"/>
                </a:ext>
              </a:extLst>
            </p:cNvPr>
            <p:cNvSpPr/>
            <p:nvPr/>
          </p:nvSpPr>
          <p:spPr>
            <a:xfrm>
              <a:off x="38100" y="38089"/>
              <a:ext cx="7391400" cy="701467"/>
            </a:xfrm>
            <a:prstGeom prst="rect">
              <a:avLst/>
            </a:prstGeom>
          </p:spPr>
          <p:style>
            <a:lnRef idx="0">
              <a:scrgbClr r="0" g="0" b="0"/>
            </a:lnRef>
            <a:fillRef idx="0">
              <a:scrgbClr r="0" g="0" b="0"/>
            </a:fillRef>
            <a:effectRef idx="0">
              <a:scrgbClr r="0" g="0" b="0"/>
            </a:effectRef>
            <a:fontRef idx="minor">
              <a:schemeClr val="lt1"/>
            </a:fontRef>
          </p:style>
          <p:txBody>
            <a:bodyPr tIns="91440" bIns="91440" spcCol="1270" anchor="ctr"/>
            <a:lstStyle/>
            <a:p>
              <a:pPr defTabSz="1066800">
                <a:lnSpc>
                  <a:spcPct val="90000"/>
                </a:lnSpc>
                <a:spcAft>
                  <a:spcPct val="35000"/>
                </a:spcAft>
                <a:defRPr/>
              </a:pPr>
              <a:endParaRPr lang="es-ES" sz="2000" b="1" dirty="0">
                <a:solidFill>
                  <a:srgbClr val="FF0000"/>
                </a:solidFill>
              </a:endParaRPr>
            </a:p>
          </p:txBody>
        </p:sp>
      </p:grpSp>
      <p:sp>
        <p:nvSpPr>
          <p:cNvPr id="16" name="2 Rectángulo">
            <a:extLst>
              <a:ext uri="{FF2B5EF4-FFF2-40B4-BE49-F238E27FC236}">
                <a16:creationId xmlns:a16="http://schemas.microsoft.com/office/drawing/2014/main" id="{75774FDF-920C-9D80-1D5C-50E9ECB99DF9}"/>
              </a:ext>
            </a:extLst>
          </p:cNvPr>
          <p:cNvSpPr>
            <a:spLocks noChangeArrowheads="1"/>
          </p:cNvSpPr>
          <p:nvPr/>
        </p:nvSpPr>
        <p:spPr bwMode="auto">
          <a:xfrm>
            <a:off x="1547813" y="347663"/>
            <a:ext cx="240963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D6EF2C"/>
              </a:buClr>
              <a:buChar char="&gt;"/>
              <a:defRPr sz="1400">
                <a:solidFill>
                  <a:srgbClr val="575757"/>
                </a:solidFill>
                <a:latin typeface="Arial" charset="0"/>
                <a:ea typeface="ＭＳ Ｐゴシック" pitchFamily="34" charset="-128"/>
              </a:defRPr>
            </a:lvl1pPr>
            <a:lvl2pPr marL="742950" indent="-285750" eaLnBrk="0" hangingPunct="0">
              <a:spcBef>
                <a:spcPct val="20000"/>
              </a:spcBef>
              <a:buChar char="–"/>
              <a:defRPr sz="1400">
                <a:solidFill>
                  <a:schemeClr val="tx1"/>
                </a:solidFill>
                <a:latin typeface="Arial" charset="0"/>
                <a:ea typeface="ＭＳ Ｐゴシック" pitchFamily="34" charset="-128"/>
              </a:defRPr>
            </a:lvl2pPr>
            <a:lvl3pPr marL="1143000" indent="-228600" eaLnBrk="0" hangingPunct="0">
              <a:spcBef>
                <a:spcPct val="20000"/>
              </a:spcBef>
              <a:buChar char="•"/>
              <a:defRPr sz="1400">
                <a:solidFill>
                  <a:schemeClr val="tx1"/>
                </a:solidFill>
                <a:latin typeface="Arial" charset="0"/>
                <a:ea typeface="ＭＳ Ｐゴシック" pitchFamily="34" charset="-128"/>
              </a:defRPr>
            </a:lvl3pPr>
            <a:lvl4pPr marL="1600200" indent="-228600" eaLnBrk="0" hangingPunct="0">
              <a:spcBef>
                <a:spcPct val="20000"/>
              </a:spcBef>
              <a:buChar char="–"/>
              <a:defRPr sz="1400">
                <a:solidFill>
                  <a:schemeClr val="tx1"/>
                </a:solidFill>
                <a:latin typeface="Arial" charset="0"/>
                <a:ea typeface="ＭＳ Ｐゴシック" pitchFamily="34" charset="-128"/>
              </a:defRPr>
            </a:lvl4pPr>
            <a:lvl5pPr marL="2057400" indent="-228600" eaLnBrk="0" hangingPunct="0">
              <a:spcBef>
                <a:spcPct val="20000"/>
              </a:spcBef>
              <a:buChar char="»"/>
              <a:defRPr sz="14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9pPr>
          </a:lstStyle>
          <a:p>
            <a:pPr eaLnBrk="1" hangingPunct="1">
              <a:spcBef>
                <a:spcPct val="0"/>
              </a:spcBef>
              <a:buClrTx/>
              <a:buFontTx/>
              <a:buNone/>
            </a:pPr>
            <a:r>
              <a:rPr lang="es-ES" altLang="es-ES" sz="2400" dirty="0">
                <a:solidFill>
                  <a:schemeClr val="tx1"/>
                </a:solidFill>
              </a:rPr>
              <a:t>Eco-</a:t>
            </a:r>
            <a:r>
              <a:rPr lang="es-ES" altLang="es-ES" sz="2400" dirty="0" err="1">
                <a:solidFill>
                  <a:schemeClr val="tx1"/>
                </a:solidFill>
              </a:rPr>
              <a:t>regímen</a:t>
            </a:r>
            <a:r>
              <a:rPr lang="es-ES" altLang="es-ES" sz="2400" dirty="0">
                <a:solidFill>
                  <a:schemeClr val="tx1"/>
                </a:solidFill>
              </a:rPr>
              <a:t> P3</a:t>
            </a:r>
          </a:p>
        </p:txBody>
      </p:sp>
      <p:cxnSp>
        <p:nvCxnSpPr>
          <p:cNvPr id="5" name="Conector recto de flecha 4">
            <a:extLst>
              <a:ext uri="{FF2B5EF4-FFF2-40B4-BE49-F238E27FC236}">
                <a16:creationId xmlns:a16="http://schemas.microsoft.com/office/drawing/2014/main" id="{308314BC-0738-6ECC-4EF9-597390133BA5}"/>
              </a:ext>
            </a:extLst>
          </p:cNvPr>
          <p:cNvCxnSpPr/>
          <p:nvPr/>
        </p:nvCxnSpPr>
        <p:spPr>
          <a:xfrm>
            <a:off x="5940152" y="4797152"/>
            <a:ext cx="1440160" cy="0"/>
          </a:xfrm>
          <a:prstGeom prst="straightConnector1">
            <a:avLst/>
          </a:prstGeom>
          <a:ln w="34925">
            <a:solidFill>
              <a:srgbClr val="92D050"/>
            </a:solidFill>
            <a:tailEnd type="triangle"/>
          </a:ln>
        </p:spPr>
        <p:style>
          <a:lnRef idx="1">
            <a:schemeClr val="accent1"/>
          </a:lnRef>
          <a:fillRef idx="0">
            <a:schemeClr val="accent1"/>
          </a:fillRef>
          <a:effectRef idx="0">
            <a:schemeClr val="accent1"/>
          </a:effectRef>
          <a:fontRef idx="minor">
            <a:schemeClr val="tx1"/>
          </a:fontRef>
        </p:style>
      </p:cxnSp>
      <p:sp>
        <p:nvSpPr>
          <p:cNvPr id="10" name="CuadroTexto 9">
            <a:extLst>
              <a:ext uri="{FF2B5EF4-FFF2-40B4-BE49-F238E27FC236}">
                <a16:creationId xmlns:a16="http://schemas.microsoft.com/office/drawing/2014/main" id="{ED7CD0F3-B28F-C7B7-43FE-FC255ADB0EF0}"/>
              </a:ext>
            </a:extLst>
          </p:cNvPr>
          <p:cNvSpPr txBox="1"/>
          <p:nvPr/>
        </p:nvSpPr>
        <p:spPr>
          <a:xfrm>
            <a:off x="423809" y="6211017"/>
            <a:ext cx="4940115" cy="523220"/>
          </a:xfrm>
          <a:prstGeom prst="rect">
            <a:avLst/>
          </a:prstGeom>
          <a:noFill/>
          <a:ln>
            <a:solidFill>
              <a:schemeClr val="tx1"/>
            </a:solidFill>
          </a:ln>
        </p:spPr>
        <p:txBody>
          <a:bodyPr wrap="square">
            <a:spAutoFit/>
          </a:bodyPr>
          <a:lstStyle/>
          <a:p>
            <a:r>
              <a:rPr lang="es-ES" sz="1400" dirty="0"/>
              <a:t>Reducción a &gt;25%  si &gt;25% de plurianuales</a:t>
            </a:r>
          </a:p>
          <a:p>
            <a:r>
              <a:rPr lang="es-ES" sz="1400" dirty="0"/>
              <a:t>Se permite la rotación </a:t>
            </a:r>
            <a:r>
              <a:rPr lang="es-ES" sz="1400" dirty="0" err="1"/>
              <a:t>intra-anual</a:t>
            </a:r>
            <a:r>
              <a:rPr lang="es-ES" sz="1400" dirty="0"/>
              <a:t> (cultivo principal y secundario)</a:t>
            </a:r>
          </a:p>
        </p:txBody>
      </p:sp>
      <p:grpSp>
        <p:nvGrpSpPr>
          <p:cNvPr id="12" name="Grupo 11">
            <a:extLst>
              <a:ext uri="{FF2B5EF4-FFF2-40B4-BE49-F238E27FC236}">
                <a16:creationId xmlns:a16="http://schemas.microsoft.com/office/drawing/2014/main" id="{2E3DF73B-FA4C-3C86-8792-A49120E3A604}"/>
              </a:ext>
            </a:extLst>
          </p:cNvPr>
          <p:cNvGrpSpPr/>
          <p:nvPr/>
        </p:nvGrpSpPr>
        <p:grpSpPr>
          <a:xfrm>
            <a:off x="7249716" y="6309971"/>
            <a:ext cx="994692" cy="424267"/>
            <a:chOff x="7249716" y="6309971"/>
            <a:chExt cx="994692" cy="424267"/>
          </a:xfrm>
        </p:grpSpPr>
        <p:sp>
          <p:nvSpPr>
            <p:cNvPr id="8" name="Botón de acción: ir hacia delante o siguiente 7">
              <a:hlinkClick r:id="rId4" action="ppaction://hlinksldjump" highlightClick="1"/>
              <a:extLst>
                <a:ext uri="{FF2B5EF4-FFF2-40B4-BE49-F238E27FC236}">
                  <a16:creationId xmlns:a16="http://schemas.microsoft.com/office/drawing/2014/main" id="{F6D78A4E-1EAC-ABC7-ADE4-1375808CE93F}"/>
                </a:ext>
              </a:extLst>
            </p:cNvPr>
            <p:cNvSpPr/>
            <p:nvPr/>
          </p:nvSpPr>
          <p:spPr>
            <a:xfrm>
              <a:off x="7249716" y="6309971"/>
              <a:ext cx="864097" cy="389071"/>
            </a:xfrm>
            <a:prstGeom prst="actionButtonForwardNex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s-ES" dirty="0"/>
            </a:p>
          </p:txBody>
        </p:sp>
        <p:sp>
          <p:nvSpPr>
            <p:cNvPr id="4" name="CuadroTexto 3">
              <a:hlinkClick r:id="rId5" action="ppaction://hlinksldjump"/>
              <a:extLst>
                <a:ext uri="{FF2B5EF4-FFF2-40B4-BE49-F238E27FC236}">
                  <a16:creationId xmlns:a16="http://schemas.microsoft.com/office/drawing/2014/main" id="{EA1F9D2F-5CC5-8902-E0D5-4B85DF58F27A}"/>
                </a:ext>
              </a:extLst>
            </p:cNvPr>
            <p:cNvSpPr txBox="1"/>
            <p:nvPr/>
          </p:nvSpPr>
          <p:spPr>
            <a:xfrm>
              <a:off x="7249716" y="6364906"/>
              <a:ext cx="994692" cy="369332"/>
            </a:xfrm>
            <a:prstGeom prst="rect">
              <a:avLst/>
            </a:prstGeom>
            <a:noFill/>
          </p:spPr>
          <p:txBody>
            <a:bodyPr wrap="square">
              <a:spAutoFit/>
            </a:bodyPr>
            <a:lstStyle/>
            <a:p>
              <a:r>
                <a:rPr lang="es-ES" dirty="0"/>
                <a:t>BCAM 7</a:t>
              </a:r>
            </a:p>
          </p:txBody>
        </p:sp>
      </p:grpSp>
      <p:sp>
        <p:nvSpPr>
          <p:cNvPr id="2" name="CuadroTexto 1">
            <a:extLst>
              <a:ext uri="{FF2B5EF4-FFF2-40B4-BE49-F238E27FC236}">
                <a16:creationId xmlns:a16="http://schemas.microsoft.com/office/drawing/2014/main" id="{44006170-6081-0201-BAD6-DFC73D2EC48A}"/>
              </a:ext>
            </a:extLst>
          </p:cNvPr>
          <p:cNvSpPr txBox="1"/>
          <p:nvPr/>
        </p:nvSpPr>
        <p:spPr>
          <a:xfrm>
            <a:off x="5238016" y="5552075"/>
            <a:ext cx="3150408" cy="307777"/>
          </a:xfrm>
          <a:prstGeom prst="rect">
            <a:avLst/>
          </a:prstGeom>
          <a:solidFill>
            <a:schemeClr val="accent6">
              <a:lumMod val="20000"/>
              <a:lumOff val="80000"/>
            </a:schemeClr>
          </a:solidFill>
          <a:ln>
            <a:noFill/>
          </a:ln>
        </p:spPr>
        <p:txBody>
          <a:bodyPr wrap="square">
            <a:spAutoFit/>
          </a:bodyPr>
          <a:lstStyle/>
          <a:p>
            <a:r>
              <a:rPr lang="es-ES" sz="1400" dirty="0"/>
              <a:t>2 </a:t>
            </a:r>
            <a:r>
              <a:rPr lang="es-ES" sz="1400" dirty="0" err="1"/>
              <a:t>ó</a:t>
            </a:r>
            <a:r>
              <a:rPr lang="es-ES" sz="1400" dirty="0"/>
              <a:t> más cultivos, con el principal &lt;75%</a:t>
            </a:r>
          </a:p>
        </p:txBody>
      </p:sp>
      <p:sp>
        <p:nvSpPr>
          <p:cNvPr id="7" name="CuadroTexto 6">
            <a:extLst>
              <a:ext uri="{FF2B5EF4-FFF2-40B4-BE49-F238E27FC236}">
                <a16:creationId xmlns:a16="http://schemas.microsoft.com/office/drawing/2014/main" id="{AA6C7B7B-CA8C-6381-B9A6-363656368DBE}"/>
              </a:ext>
            </a:extLst>
          </p:cNvPr>
          <p:cNvSpPr txBox="1"/>
          <p:nvPr/>
        </p:nvSpPr>
        <p:spPr>
          <a:xfrm>
            <a:off x="5825994" y="4805274"/>
            <a:ext cx="1338293" cy="307777"/>
          </a:xfrm>
          <a:prstGeom prst="rect">
            <a:avLst/>
          </a:prstGeom>
          <a:solidFill>
            <a:schemeClr val="accent6">
              <a:lumMod val="20000"/>
              <a:lumOff val="80000"/>
            </a:schemeClr>
          </a:solidFill>
          <a:ln>
            <a:noFill/>
          </a:ln>
        </p:spPr>
        <p:txBody>
          <a:bodyPr wrap="square">
            <a:spAutoFit/>
          </a:bodyPr>
          <a:lstStyle/>
          <a:p>
            <a:r>
              <a:rPr lang="es-ES" sz="1400" dirty="0"/>
              <a:t>(min. floración)</a:t>
            </a:r>
          </a:p>
        </p:txBody>
      </p:sp>
      <p:sp>
        <p:nvSpPr>
          <p:cNvPr id="17" name="2 Rectángulo">
            <a:extLst>
              <a:ext uri="{FF2B5EF4-FFF2-40B4-BE49-F238E27FC236}">
                <a16:creationId xmlns:a16="http://schemas.microsoft.com/office/drawing/2014/main" id="{3BAFE6ED-8F5E-8103-1FA8-A3F110C8325E}"/>
              </a:ext>
            </a:extLst>
          </p:cNvPr>
          <p:cNvSpPr>
            <a:spLocks noChangeArrowheads="1"/>
          </p:cNvSpPr>
          <p:nvPr/>
        </p:nvSpPr>
        <p:spPr bwMode="auto">
          <a:xfrm>
            <a:off x="4572000" y="327152"/>
            <a:ext cx="3446585" cy="461665"/>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spcBef>
                <a:spcPct val="20000"/>
              </a:spcBef>
              <a:buClr>
                <a:srgbClr val="D6EF2C"/>
              </a:buClr>
              <a:buChar char="&gt;"/>
              <a:defRPr sz="1400">
                <a:solidFill>
                  <a:srgbClr val="575757"/>
                </a:solidFill>
                <a:latin typeface="Arial" charset="0"/>
                <a:ea typeface="ＭＳ Ｐゴシック" pitchFamily="34" charset="-128"/>
              </a:defRPr>
            </a:lvl1pPr>
            <a:lvl2pPr marL="742950" indent="-285750" eaLnBrk="0" hangingPunct="0">
              <a:spcBef>
                <a:spcPct val="20000"/>
              </a:spcBef>
              <a:buChar char="–"/>
              <a:defRPr sz="1400">
                <a:solidFill>
                  <a:schemeClr val="tx1"/>
                </a:solidFill>
                <a:latin typeface="Arial" charset="0"/>
                <a:ea typeface="ＭＳ Ｐゴシック" pitchFamily="34" charset="-128"/>
              </a:defRPr>
            </a:lvl2pPr>
            <a:lvl3pPr marL="1143000" indent="-228600" eaLnBrk="0" hangingPunct="0">
              <a:spcBef>
                <a:spcPct val="20000"/>
              </a:spcBef>
              <a:buChar char="•"/>
              <a:defRPr sz="1400">
                <a:solidFill>
                  <a:schemeClr val="tx1"/>
                </a:solidFill>
                <a:latin typeface="Arial" charset="0"/>
                <a:ea typeface="ＭＳ Ｐゴシック" pitchFamily="34" charset="-128"/>
              </a:defRPr>
            </a:lvl3pPr>
            <a:lvl4pPr marL="1600200" indent="-228600" eaLnBrk="0" hangingPunct="0">
              <a:spcBef>
                <a:spcPct val="20000"/>
              </a:spcBef>
              <a:buChar char="–"/>
              <a:defRPr sz="1400">
                <a:solidFill>
                  <a:schemeClr val="tx1"/>
                </a:solidFill>
                <a:latin typeface="Arial" charset="0"/>
                <a:ea typeface="ＭＳ Ｐゴシック" pitchFamily="34" charset="-128"/>
              </a:defRPr>
            </a:lvl4pPr>
            <a:lvl5pPr marL="2057400" indent="-228600" eaLnBrk="0" hangingPunct="0">
              <a:spcBef>
                <a:spcPct val="20000"/>
              </a:spcBef>
              <a:buChar char="»"/>
              <a:defRPr sz="14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9pPr>
          </a:lstStyle>
          <a:p>
            <a:pPr eaLnBrk="1" hangingPunct="1">
              <a:spcBef>
                <a:spcPct val="0"/>
              </a:spcBef>
              <a:buClrTx/>
              <a:buFontTx/>
              <a:buNone/>
            </a:pPr>
            <a:r>
              <a:rPr lang="es-ES" altLang="es-ES" sz="2400" dirty="0">
                <a:solidFill>
                  <a:srgbClr val="FF0000"/>
                </a:solidFill>
              </a:rPr>
              <a:t>Flexibilidades CyL 2023</a:t>
            </a:r>
          </a:p>
        </p:txBody>
      </p:sp>
      <p:sp>
        <p:nvSpPr>
          <p:cNvPr id="18" name="Estrella: 8 puntas 17">
            <a:extLst>
              <a:ext uri="{FF2B5EF4-FFF2-40B4-BE49-F238E27FC236}">
                <a16:creationId xmlns:a16="http://schemas.microsoft.com/office/drawing/2014/main" id="{1423AC64-534F-9EB8-9603-FA0E148B13DD}"/>
              </a:ext>
            </a:extLst>
          </p:cNvPr>
          <p:cNvSpPr/>
          <p:nvPr/>
        </p:nvSpPr>
        <p:spPr>
          <a:xfrm>
            <a:off x="1306146" y="3774231"/>
            <a:ext cx="699407" cy="461665"/>
          </a:xfrm>
          <a:prstGeom prst="star8">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300" b="1" dirty="0">
                <a:solidFill>
                  <a:schemeClr val="tx1"/>
                </a:solidFill>
              </a:rPr>
              <a:t>≥ 25</a:t>
            </a:r>
          </a:p>
        </p:txBody>
      </p:sp>
      <p:cxnSp>
        <p:nvCxnSpPr>
          <p:cNvPr id="19" name="Conector recto de flecha 18">
            <a:extLst>
              <a:ext uri="{FF2B5EF4-FFF2-40B4-BE49-F238E27FC236}">
                <a16:creationId xmlns:a16="http://schemas.microsoft.com/office/drawing/2014/main" id="{BF1E12E4-197C-CD5C-A483-7F36A12EE052}"/>
              </a:ext>
            </a:extLst>
          </p:cNvPr>
          <p:cNvCxnSpPr>
            <a:cxnSpLocks/>
            <a:endCxn id="18" idx="7"/>
          </p:cNvCxnSpPr>
          <p:nvPr/>
        </p:nvCxnSpPr>
        <p:spPr>
          <a:xfrm flipH="1">
            <a:off x="1903127" y="799155"/>
            <a:ext cx="4214413" cy="3042685"/>
          </a:xfrm>
          <a:prstGeom prst="straightConnector1">
            <a:avLst/>
          </a:prstGeom>
          <a:ln w="3492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1" name="Conector recto de flecha 20">
            <a:extLst>
              <a:ext uri="{FF2B5EF4-FFF2-40B4-BE49-F238E27FC236}">
                <a16:creationId xmlns:a16="http://schemas.microsoft.com/office/drawing/2014/main" id="{52894EBC-9CFC-31BE-BD32-F700DF24C311}"/>
              </a:ext>
            </a:extLst>
          </p:cNvPr>
          <p:cNvCxnSpPr>
            <a:cxnSpLocks/>
            <a:endCxn id="23" idx="7"/>
          </p:cNvCxnSpPr>
          <p:nvPr/>
        </p:nvCxnSpPr>
        <p:spPr>
          <a:xfrm flipH="1">
            <a:off x="2999907" y="796938"/>
            <a:ext cx="3131064" cy="3780575"/>
          </a:xfrm>
          <a:prstGeom prst="straightConnector1">
            <a:avLst/>
          </a:prstGeom>
          <a:ln w="3492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3" name="Estrella: 8 puntas 22">
            <a:extLst>
              <a:ext uri="{FF2B5EF4-FFF2-40B4-BE49-F238E27FC236}">
                <a16:creationId xmlns:a16="http://schemas.microsoft.com/office/drawing/2014/main" id="{1C71B3A6-FE9F-E424-7B52-DB4ABF2306B0}"/>
              </a:ext>
            </a:extLst>
          </p:cNvPr>
          <p:cNvSpPr/>
          <p:nvPr/>
        </p:nvSpPr>
        <p:spPr>
          <a:xfrm>
            <a:off x="2402926" y="4509904"/>
            <a:ext cx="699407" cy="461665"/>
          </a:xfrm>
          <a:prstGeom prst="star8">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300" b="1" dirty="0">
                <a:solidFill>
                  <a:schemeClr val="tx1"/>
                </a:solidFill>
              </a:rPr>
              <a:t>≤ 40</a:t>
            </a:r>
          </a:p>
        </p:txBody>
      </p:sp>
      <p:sp>
        <p:nvSpPr>
          <p:cNvPr id="20" name="CuadroTexto 19">
            <a:extLst>
              <a:ext uri="{FF2B5EF4-FFF2-40B4-BE49-F238E27FC236}">
                <a16:creationId xmlns:a16="http://schemas.microsoft.com/office/drawing/2014/main" id="{BC58EC7D-A6A8-D188-55D4-42A8594E0CAF}"/>
              </a:ext>
            </a:extLst>
          </p:cNvPr>
          <p:cNvSpPr txBox="1"/>
          <p:nvPr/>
        </p:nvSpPr>
        <p:spPr>
          <a:xfrm>
            <a:off x="3444167" y="2348880"/>
            <a:ext cx="752727" cy="261610"/>
          </a:xfrm>
          <a:prstGeom prst="rect">
            <a:avLst/>
          </a:prstGeom>
          <a:noFill/>
          <a:ln>
            <a:noFill/>
          </a:ln>
        </p:spPr>
        <p:txBody>
          <a:bodyPr wrap="square">
            <a:spAutoFit/>
          </a:bodyPr>
          <a:lstStyle/>
          <a:p>
            <a:r>
              <a:rPr lang="es-ES" sz="1100" dirty="0"/>
              <a:t>&gt; 650mm</a:t>
            </a:r>
          </a:p>
        </p:txBody>
      </p:sp>
      <p:sp>
        <p:nvSpPr>
          <p:cNvPr id="24" name="CuadroTexto 23">
            <a:extLst>
              <a:ext uri="{FF2B5EF4-FFF2-40B4-BE49-F238E27FC236}">
                <a16:creationId xmlns:a16="http://schemas.microsoft.com/office/drawing/2014/main" id="{4312A9FA-AA03-7A0E-0979-DFF094D83BD7}"/>
              </a:ext>
            </a:extLst>
          </p:cNvPr>
          <p:cNvSpPr txBox="1"/>
          <p:nvPr/>
        </p:nvSpPr>
        <p:spPr>
          <a:xfrm>
            <a:off x="948553" y="5319967"/>
            <a:ext cx="7439871" cy="861774"/>
          </a:xfrm>
          <a:prstGeom prst="rect">
            <a:avLst/>
          </a:prstGeom>
          <a:solidFill>
            <a:schemeClr val="accent6">
              <a:lumMod val="20000"/>
              <a:lumOff val="80000"/>
            </a:schemeClr>
          </a:solidFill>
          <a:ln>
            <a:noFill/>
          </a:ln>
        </p:spPr>
        <p:txBody>
          <a:bodyPr wrap="square">
            <a:spAutoFit/>
          </a:bodyPr>
          <a:lstStyle/>
          <a:p>
            <a:r>
              <a:rPr lang="es-ES" sz="1400" b="1" dirty="0"/>
              <a:t>Flexibilidad para pequeñas superficies </a:t>
            </a:r>
            <a:r>
              <a:rPr lang="es-ES" sz="1400" dirty="0"/>
              <a:t>(tierra de cultivo correspondiente &lt; 10 has):</a:t>
            </a:r>
          </a:p>
          <a:p>
            <a:pPr marL="285750" indent="-285750">
              <a:buFont typeface="Arial" panose="020B0604020202020204" pitchFamily="34" charset="0"/>
              <a:buChar char="•"/>
            </a:pPr>
            <a:r>
              <a:rPr lang="es-ES" sz="1200" b="1" dirty="0"/>
              <a:t>No</a:t>
            </a:r>
            <a:r>
              <a:rPr lang="es-ES" sz="1200" dirty="0"/>
              <a:t> se les exige contar con </a:t>
            </a:r>
            <a:r>
              <a:rPr lang="es-ES" sz="1200" b="1" dirty="0"/>
              <a:t>mejorantes</a:t>
            </a:r>
            <a:r>
              <a:rPr lang="es-ES" sz="1200" dirty="0"/>
              <a:t> en ninguno de los dos casos</a:t>
            </a:r>
            <a:endParaRPr lang="es-ES" sz="1200" b="1" dirty="0"/>
          </a:p>
          <a:p>
            <a:pPr marL="285750" indent="-285750">
              <a:buFont typeface="Arial" panose="020B0604020202020204" pitchFamily="34" charset="0"/>
              <a:buChar char="•"/>
            </a:pPr>
            <a:r>
              <a:rPr lang="es-ES" sz="1200" dirty="0"/>
              <a:t>Realizar una </a:t>
            </a:r>
            <a:r>
              <a:rPr lang="es-ES" sz="1200" b="1" dirty="0"/>
              <a:t>rotación similar </a:t>
            </a:r>
            <a:r>
              <a:rPr lang="es-ES" sz="1200" dirty="0"/>
              <a:t>a la práctica general del P3</a:t>
            </a:r>
          </a:p>
          <a:p>
            <a:pPr marL="285750" indent="-285750">
              <a:buFont typeface="Arial" panose="020B0604020202020204" pitchFamily="34" charset="0"/>
              <a:buChar char="•"/>
            </a:pPr>
            <a:r>
              <a:rPr lang="es-ES" sz="1200" b="1" dirty="0"/>
              <a:t>O </a:t>
            </a:r>
            <a:r>
              <a:rPr lang="es-ES" sz="1200" dirty="0"/>
              <a:t>una </a:t>
            </a:r>
            <a:r>
              <a:rPr lang="es-ES" sz="1200" b="1" dirty="0"/>
              <a:t>diversificación alternativa</a:t>
            </a:r>
            <a:r>
              <a:rPr lang="es-ES" sz="1200" dirty="0"/>
              <a:t>, con 2 </a:t>
            </a:r>
            <a:r>
              <a:rPr lang="es-ES" sz="1200" dirty="0" err="1"/>
              <a:t>ó</a:t>
            </a:r>
            <a:r>
              <a:rPr lang="es-ES" sz="1200" dirty="0"/>
              <a:t> más cultivos (con el principal &lt;75%)</a:t>
            </a:r>
          </a:p>
        </p:txBody>
      </p:sp>
      <p:sp>
        <p:nvSpPr>
          <p:cNvPr id="22" name="CuadroTexto 21">
            <a:extLst>
              <a:ext uri="{FF2B5EF4-FFF2-40B4-BE49-F238E27FC236}">
                <a16:creationId xmlns:a16="http://schemas.microsoft.com/office/drawing/2014/main" id="{AF2A0E45-9B32-D420-154F-4C5A2723BA0A}"/>
              </a:ext>
            </a:extLst>
          </p:cNvPr>
          <p:cNvSpPr txBox="1"/>
          <p:nvPr/>
        </p:nvSpPr>
        <p:spPr>
          <a:xfrm>
            <a:off x="3459233" y="2712509"/>
            <a:ext cx="752727" cy="261610"/>
          </a:xfrm>
          <a:prstGeom prst="rect">
            <a:avLst/>
          </a:prstGeom>
          <a:noFill/>
          <a:ln>
            <a:noFill/>
          </a:ln>
        </p:spPr>
        <p:txBody>
          <a:bodyPr wrap="square">
            <a:spAutoFit/>
          </a:bodyPr>
          <a:lstStyle/>
          <a:p>
            <a:r>
              <a:rPr lang="es-ES" sz="1100" dirty="0">
                <a:solidFill>
                  <a:srgbClr val="FF0000"/>
                </a:solidFill>
              </a:rPr>
              <a:t>“regadío”</a:t>
            </a:r>
          </a:p>
        </p:txBody>
      </p:sp>
      <p:sp>
        <p:nvSpPr>
          <p:cNvPr id="3" name="CuadroTexto 2">
            <a:extLst>
              <a:ext uri="{FF2B5EF4-FFF2-40B4-BE49-F238E27FC236}">
                <a16:creationId xmlns:a16="http://schemas.microsoft.com/office/drawing/2014/main" id="{AD1A8B1F-8A54-FCCF-C3FF-29D403E651C1}"/>
              </a:ext>
            </a:extLst>
          </p:cNvPr>
          <p:cNvSpPr txBox="1"/>
          <p:nvPr/>
        </p:nvSpPr>
        <p:spPr>
          <a:xfrm>
            <a:off x="7415808" y="4435942"/>
            <a:ext cx="1728192" cy="954107"/>
          </a:xfrm>
          <a:prstGeom prst="rect">
            <a:avLst/>
          </a:prstGeom>
          <a:noFill/>
          <a:ln>
            <a:solidFill>
              <a:schemeClr val="tx1"/>
            </a:solidFill>
          </a:ln>
        </p:spPr>
        <p:txBody>
          <a:bodyPr wrap="square">
            <a:spAutoFit/>
          </a:bodyPr>
          <a:lstStyle/>
          <a:p>
            <a:r>
              <a:rPr lang="es-ES" sz="1400" dirty="0"/>
              <a:t>Puede ser del 0%</a:t>
            </a:r>
          </a:p>
          <a:p>
            <a:r>
              <a:rPr lang="es-ES" sz="1400" dirty="0"/>
              <a:t>&lt; 40% si &lt; 400 mm</a:t>
            </a:r>
          </a:p>
          <a:p>
            <a:r>
              <a:rPr lang="es-ES" sz="1400" dirty="0"/>
              <a:t>Puede "agruparse”</a:t>
            </a:r>
          </a:p>
          <a:p>
            <a:r>
              <a:rPr lang="es-ES" sz="1400" dirty="0"/>
              <a:t>+10% si </a:t>
            </a:r>
            <a:r>
              <a:rPr lang="es-ES" sz="1400" dirty="0" err="1"/>
              <a:t>semillado</a:t>
            </a:r>
            <a:endParaRPr lang="es-ES" sz="1400" dirty="0"/>
          </a:p>
        </p:txBody>
      </p:sp>
      <p:sp>
        <p:nvSpPr>
          <p:cNvPr id="11" name="CuadroTexto 10">
            <a:extLst>
              <a:ext uri="{FF2B5EF4-FFF2-40B4-BE49-F238E27FC236}">
                <a16:creationId xmlns:a16="http://schemas.microsoft.com/office/drawing/2014/main" id="{609F9F5C-E7D9-22A4-96D4-3D2FAAD36194}"/>
              </a:ext>
            </a:extLst>
          </p:cNvPr>
          <p:cNvSpPr txBox="1"/>
          <p:nvPr/>
        </p:nvSpPr>
        <p:spPr>
          <a:xfrm>
            <a:off x="5580112" y="6134371"/>
            <a:ext cx="1761583" cy="740269"/>
          </a:xfrm>
          <a:prstGeom prst="rect">
            <a:avLst/>
          </a:prstGeom>
          <a:noFill/>
          <a:ln>
            <a:solidFill>
              <a:schemeClr val="tx1"/>
            </a:solidFill>
          </a:ln>
        </p:spPr>
        <p:txBody>
          <a:bodyPr wrap="square">
            <a:spAutoFit/>
          </a:bodyPr>
          <a:lstStyle/>
          <a:p>
            <a:r>
              <a:rPr lang="es-ES" sz="1400" dirty="0"/>
              <a:t>Hay que cumplir con la BCAM 7 (sólo en cuanto a rotación)</a:t>
            </a:r>
          </a:p>
        </p:txBody>
      </p:sp>
      <p:cxnSp>
        <p:nvCxnSpPr>
          <p:cNvPr id="6" name="Conector recto de flecha 5">
            <a:extLst>
              <a:ext uri="{FF2B5EF4-FFF2-40B4-BE49-F238E27FC236}">
                <a16:creationId xmlns:a16="http://schemas.microsoft.com/office/drawing/2014/main" id="{83932296-2A39-A783-56FA-C8142958F8A2}"/>
              </a:ext>
            </a:extLst>
          </p:cNvPr>
          <p:cNvCxnSpPr>
            <a:cxnSpLocks/>
          </p:cNvCxnSpPr>
          <p:nvPr/>
        </p:nvCxnSpPr>
        <p:spPr>
          <a:xfrm flipH="1">
            <a:off x="899592" y="4005064"/>
            <a:ext cx="504056" cy="2205953"/>
          </a:xfrm>
          <a:prstGeom prst="straightConnector1">
            <a:avLst/>
          </a:prstGeom>
          <a:ln w="34925">
            <a:solidFill>
              <a:srgbClr val="92D050"/>
            </a:solidFill>
            <a:tailEnd type="triangle"/>
          </a:ln>
        </p:spPr>
        <p:style>
          <a:lnRef idx="1">
            <a:schemeClr val="accent1"/>
          </a:lnRef>
          <a:fillRef idx="0">
            <a:schemeClr val="accent1"/>
          </a:fillRef>
          <a:effectRef idx="0">
            <a:schemeClr val="accent1"/>
          </a:effectRef>
          <a:fontRef idx="minor">
            <a:schemeClr val="tx1"/>
          </a:fontRef>
        </p:style>
      </p:cxnSp>
      <p:sp>
        <p:nvSpPr>
          <p:cNvPr id="25" name="Explosión: 8 puntos 24">
            <a:extLst>
              <a:ext uri="{FF2B5EF4-FFF2-40B4-BE49-F238E27FC236}">
                <a16:creationId xmlns:a16="http://schemas.microsoft.com/office/drawing/2014/main" id="{70D188C9-D172-14BD-DF83-EFD064ED3AFA}"/>
              </a:ext>
            </a:extLst>
          </p:cNvPr>
          <p:cNvSpPr/>
          <p:nvPr/>
        </p:nvSpPr>
        <p:spPr>
          <a:xfrm>
            <a:off x="6280883" y="5611241"/>
            <a:ext cx="360040" cy="360040"/>
          </a:xfrm>
          <a:prstGeom prst="irregularSeal1">
            <a:avLst/>
          </a:prstGeom>
          <a:solidFill>
            <a:srgbClr val="FFFF0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26" name="Explosión: 8 puntos 25">
            <a:extLst>
              <a:ext uri="{FF2B5EF4-FFF2-40B4-BE49-F238E27FC236}">
                <a16:creationId xmlns:a16="http://schemas.microsoft.com/office/drawing/2014/main" id="{8CB440C4-5D1D-F6AF-034B-DD739418F63C}"/>
              </a:ext>
            </a:extLst>
          </p:cNvPr>
          <p:cNvSpPr/>
          <p:nvPr/>
        </p:nvSpPr>
        <p:spPr>
          <a:xfrm>
            <a:off x="3203848" y="2663294"/>
            <a:ext cx="360040" cy="360040"/>
          </a:xfrm>
          <a:prstGeom prst="irregularSeal1">
            <a:avLst/>
          </a:prstGeom>
          <a:solidFill>
            <a:srgbClr val="FFFF0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27" name="Explosión: 8 puntos 26">
            <a:extLst>
              <a:ext uri="{FF2B5EF4-FFF2-40B4-BE49-F238E27FC236}">
                <a16:creationId xmlns:a16="http://schemas.microsoft.com/office/drawing/2014/main" id="{BD201206-76ED-45D0-24F9-5031F5647210}"/>
              </a:ext>
            </a:extLst>
          </p:cNvPr>
          <p:cNvSpPr/>
          <p:nvPr/>
        </p:nvSpPr>
        <p:spPr>
          <a:xfrm>
            <a:off x="6300192" y="117549"/>
            <a:ext cx="360040" cy="360040"/>
          </a:xfrm>
          <a:prstGeom prst="irregularSeal1">
            <a:avLst/>
          </a:prstGeom>
          <a:solidFill>
            <a:srgbClr val="FFFF0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Tree>
    <p:extLst>
      <p:ext uri="{BB962C8B-B14F-4D97-AF65-F5344CB8AC3E}">
        <p14:creationId xmlns:p14="http://schemas.microsoft.com/office/powerpoint/2010/main" val="34272321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1000" fill="hold"/>
                                        <p:tgtEl>
                                          <p:spTgt spid="17"/>
                                        </p:tgtEl>
                                        <p:attrNameLst>
                                          <p:attrName>ppt_w</p:attrName>
                                        </p:attrNameLst>
                                      </p:cBhvr>
                                      <p:tavLst>
                                        <p:tav tm="0">
                                          <p:val>
                                            <p:fltVal val="0"/>
                                          </p:val>
                                        </p:tav>
                                        <p:tav tm="100000">
                                          <p:val>
                                            <p:strVal val="#ppt_w"/>
                                          </p:val>
                                        </p:tav>
                                      </p:tavLst>
                                    </p:anim>
                                    <p:anim calcmode="lin" valueType="num">
                                      <p:cBhvr>
                                        <p:cTn id="8" dur="1000" fill="hold"/>
                                        <p:tgtEl>
                                          <p:spTgt spid="17"/>
                                        </p:tgtEl>
                                        <p:attrNameLst>
                                          <p:attrName>ppt_h</p:attrName>
                                        </p:attrNameLst>
                                      </p:cBhvr>
                                      <p:tavLst>
                                        <p:tav tm="0">
                                          <p:val>
                                            <p:fltVal val="0"/>
                                          </p:val>
                                        </p:tav>
                                        <p:tav tm="100000">
                                          <p:val>
                                            <p:strVal val="#ppt_h"/>
                                          </p:val>
                                        </p:tav>
                                      </p:tavLst>
                                    </p:anim>
                                    <p:anim calcmode="lin" valueType="num">
                                      <p:cBhvr>
                                        <p:cTn id="9" dur="1000" fill="hold"/>
                                        <p:tgtEl>
                                          <p:spTgt spid="17"/>
                                        </p:tgtEl>
                                        <p:attrNameLst>
                                          <p:attrName>style.rotation</p:attrName>
                                        </p:attrNameLst>
                                      </p:cBhvr>
                                      <p:tavLst>
                                        <p:tav tm="0">
                                          <p:val>
                                            <p:fltVal val="90"/>
                                          </p:val>
                                        </p:tav>
                                        <p:tav tm="100000">
                                          <p:val>
                                            <p:fltVal val="0"/>
                                          </p:val>
                                        </p:tav>
                                      </p:tavLst>
                                    </p:anim>
                                    <p:animEffect transition="in" filter="fade">
                                      <p:cBhvr>
                                        <p:cTn id="10" dur="1000"/>
                                        <p:tgtEl>
                                          <p:spTgt spid="17"/>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nodeType="clickEffect">
                                  <p:stCondLst>
                                    <p:cond delay="0"/>
                                  </p:stCondLst>
                                  <p:childTnLst>
                                    <p:set>
                                      <p:cBhvr>
                                        <p:cTn id="14" dur="1" fill="hold">
                                          <p:stCondLst>
                                            <p:cond delay="0"/>
                                          </p:stCondLst>
                                        </p:cTn>
                                        <p:tgtEl>
                                          <p:spTgt spid="19"/>
                                        </p:tgtEl>
                                        <p:attrNameLst>
                                          <p:attrName>style.visibility</p:attrName>
                                        </p:attrNameLst>
                                      </p:cBhvr>
                                      <p:to>
                                        <p:strVal val="visible"/>
                                      </p:to>
                                    </p:set>
                                    <p:anim calcmode="lin" valueType="num">
                                      <p:cBhvr>
                                        <p:cTn id="15" dur="500" fill="hold"/>
                                        <p:tgtEl>
                                          <p:spTgt spid="19"/>
                                        </p:tgtEl>
                                        <p:attrNameLst>
                                          <p:attrName>ppt_w</p:attrName>
                                        </p:attrNameLst>
                                      </p:cBhvr>
                                      <p:tavLst>
                                        <p:tav tm="0">
                                          <p:val>
                                            <p:fltVal val="0"/>
                                          </p:val>
                                        </p:tav>
                                        <p:tav tm="100000">
                                          <p:val>
                                            <p:strVal val="#ppt_w"/>
                                          </p:val>
                                        </p:tav>
                                      </p:tavLst>
                                    </p:anim>
                                    <p:anim calcmode="lin" valueType="num">
                                      <p:cBhvr>
                                        <p:cTn id="16" dur="500" fill="hold"/>
                                        <p:tgtEl>
                                          <p:spTgt spid="19"/>
                                        </p:tgtEl>
                                        <p:attrNameLst>
                                          <p:attrName>ppt_h</p:attrName>
                                        </p:attrNameLst>
                                      </p:cBhvr>
                                      <p:tavLst>
                                        <p:tav tm="0">
                                          <p:val>
                                            <p:fltVal val="0"/>
                                          </p:val>
                                        </p:tav>
                                        <p:tav tm="100000">
                                          <p:val>
                                            <p:strVal val="#ppt_h"/>
                                          </p:val>
                                        </p:tav>
                                      </p:tavLst>
                                    </p:anim>
                                    <p:animEffect transition="in" filter="fade">
                                      <p:cBhvr>
                                        <p:cTn id="17" dur="500"/>
                                        <p:tgtEl>
                                          <p:spTgt spid="19"/>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18"/>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nodeType="clickEffect">
                                  <p:stCondLst>
                                    <p:cond delay="0"/>
                                  </p:stCondLst>
                                  <p:childTnLst>
                                    <p:set>
                                      <p:cBhvr>
                                        <p:cTn id="25" dur="1" fill="hold">
                                          <p:stCondLst>
                                            <p:cond delay="0"/>
                                          </p:stCondLst>
                                        </p:cTn>
                                        <p:tgtEl>
                                          <p:spTgt spid="21"/>
                                        </p:tgtEl>
                                        <p:attrNameLst>
                                          <p:attrName>style.visibility</p:attrName>
                                        </p:attrNameLst>
                                      </p:cBhvr>
                                      <p:to>
                                        <p:strVal val="visible"/>
                                      </p:to>
                                    </p:set>
                                    <p:anim calcmode="lin" valueType="num">
                                      <p:cBhvr>
                                        <p:cTn id="26" dur="500" fill="hold"/>
                                        <p:tgtEl>
                                          <p:spTgt spid="21"/>
                                        </p:tgtEl>
                                        <p:attrNameLst>
                                          <p:attrName>ppt_w</p:attrName>
                                        </p:attrNameLst>
                                      </p:cBhvr>
                                      <p:tavLst>
                                        <p:tav tm="0">
                                          <p:val>
                                            <p:fltVal val="0"/>
                                          </p:val>
                                        </p:tav>
                                        <p:tav tm="100000">
                                          <p:val>
                                            <p:strVal val="#ppt_w"/>
                                          </p:val>
                                        </p:tav>
                                      </p:tavLst>
                                    </p:anim>
                                    <p:anim calcmode="lin" valueType="num">
                                      <p:cBhvr>
                                        <p:cTn id="27" dur="500" fill="hold"/>
                                        <p:tgtEl>
                                          <p:spTgt spid="21"/>
                                        </p:tgtEl>
                                        <p:attrNameLst>
                                          <p:attrName>ppt_h</p:attrName>
                                        </p:attrNameLst>
                                      </p:cBhvr>
                                      <p:tavLst>
                                        <p:tav tm="0">
                                          <p:val>
                                            <p:fltVal val="0"/>
                                          </p:val>
                                        </p:tav>
                                        <p:tav tm="100000">
                                          <p:val>
                                            <p:strVal val="#ppt_h"/>
                                          </p:val>
                                        </p:tav>
                                      </p:tavLst>
                                    </p:anim>
                                    <p:animEffect transition="in" filter="fade">
                                      <p:cBhvr>
                                        <p:cTn id="28" dur="500"/>
                                        <p:tgtEl>
                                          <p:spTgt spid="21"/>
                                        </p:tgtEl>
                                      </p:cBhvr>
                                    </p:animEffec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23" grpId="0" animBg="1"/>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8F84137-C4FE-FB89-77FF-E733CDAFEF37}"/>
              </a:ext>
            </a:extLst>
          </p:cNvPr>
          <p:cNvSpPr>
            <a:spLocks noGrp="1"/>
          </p:cNvSpPr>
          <p:nvPr>
            <p:ph type="title"/>
          </p:nvPr>
        </p:nvSpPr>
        <p:spPr/>
        <p:txBody>
          <a:bodyPr/>
          <a:lstStyle/>
          <a:p>
            <a:endParaRPr lang="es-ES"/>
          </a:p>
        </p:txBody>
      </p:sp>
      <p:sp>
        <p:nvSpPr>
          <p:cNvPr id="3" name="Marcador de contenido 2">
            <a:extLst>
              <a:ext uri="{FF2B5EF4-FFF2-40B4-BE49-F238E27FC236}">
                <a16:creationId xmlns:a16="http://schemas.microsoft.com/office/drawing/2014/main" id="{A27E1DCC-9032-E8B7-D179-A43AED1A260B}"/>
              </a:ext>
            </a:extLst>
          </p:cNvPr>
          <p:cNvSpPr>
            <a:spLocks noGrp="1"/>
          </p:cNvSpPr>
          <p:nvPr>
            <p:ph idx="1"/>
          </p:nvPr>
        </p:nvSpPr>
        <p:spPr/>
        <p:txBody>
          <a:bodyPr/>
          <a:lstStyle/>
          <a:p>
            <a:endParaRPr lang="es-ES"/>
          </a:p>
        </p:txBody>
      </p:sp>
      <p:pic>
        <p:nvPicPr>
          <p:cNvPr id="7" name="Imagen 6">
            <a:extLst>
              <a:ext uri="{FF2B5EF4-FFF2-40B4-BE49-F238E27FC236}">
                <a16:creationId xmlns:a16="http://schemas.microsoft.com/office/drawing/2014/main" id="{716C504B-CA70-2712-6266-8AE6FFB5AF4D}"/>
              </a:ext>
            </a:extLst>
          </p:cNvPr>
          <p:cNvPicPr>
            <a:picLocks noChangeAspect="1"/>
          </p:cNvPicPr>
          <p:nvPr/>
        </p:nvPicPr>
        <p:blipFill>
          <a:blip r:embed="rId2"/>
          <a:stretch>
            <a:fillRect/>
          </a:stretch>
        </p:blipFill>
        <p:spPr>
          <a:xfrm>
            <a:off x="0" y="528771"/>
            <a:ext cx="9144000" cy="5800458"/>
          </a:xfrm>
          <a:prstGeom prst="rect">
            <a:avLst/>
          </a:prstGeom>
        </p:spPr>
      </p:pic>
    </p:spTree>
    <p:extLst>
      <p:ext uri="{BB962C8B-B14F-4D97-AF65-F5344CB8AC3E}">
        <p14:creationId xmlns:p14="http://schemas.microsoft.com/office/powerpoint/2010/main" val="302204550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796B328-D65F-ECEE-6F0E-202BDC36FA78}"/>
              </a:ext>
            </a:extLst>
          </p:cNvPr>
          <p:cNvSpPr>
            <a:spLocks noGrp="1"/>
          </p:cNvSpPr>
          <p:nvPr>
            <p:ph type="title"/>
          </p:nvPr>
        </p:nvSpPr>
        <p:spPr/>
        <p:txBody>
          <a:bodyPr/>
          <a:lstStyle/>
          <a:p>
            <a:endParaRPr lang="es-ES"/>
          </a:p>
        </p:txBody>
      </p:sp>
      <p:sp>
        <p:nvSpPr>
          <p:cNvPr id="3" name="Marcador de contenido 2">
            <a:extLst>
              <a:ext uri="{FF2B5EF4-FFF2-40B4-BE49-F238E27FC236}">
                <a16:creationId xmlns:a16="http://schemas.microsoft.com/office/drawing/2014/main" id="{643F8B6F-033E-573F-4072-926344297E34}"/>
              </a:ext>
            </a:extLst>
          </p:cNvPr>
          <p:cNvSpPr>
            <a:spLocks noGrp="1"/>
          </p:cNvSpPr>
          <p:nvPr>
            <p:ph idx="1"/>
          </p:nvPr>
        </p:nvSpPr>
        <p:spPr/>
        <p:txBody>
          <a:bodyPr/>
          <a:lstStyle/>
          <a:p>
            <a:endParaRPr lang="es-ES"/>
          </a:p>
        </p:txBody>
      </p:sp>
      <p:pic>
        <p:nvPicPr>
          <p:cNvPr id="5" name="Imagen 4">
            <a:extLst>
              <a:ext uri="{FF2B5EF4-FFF2-40B4-BE49-F238E27FC236}">
                <a16:creationId xmlns:a16="http://schemas.microsoft.com/office/drawing/2014/main" id="{1612D827-3649-89BF-35F4-66E06409A340}"/>
              </a:ext>
            </a:extLst>
          </p:cNvPr>
          <p:cNvPicPr>
            <a:picLocks noChangeAspect="1"/>
          </p:cNvPicPr>
          <p:nvPr/>
        </p:nvPicPr>
        <p:blipFill>
          <a:blip r:embed="rId2"/>
          <a:stretch>
            <a:fillRect/>
          </a:stretch>
        </p:blipFill>
        <p:spPr>
          <a:xfrm>
            <a:off x="0" y="748115"/>
            <a:ext cx="9144000" cy="5361770"/>
          </a:xfrm>
          <a:prstGeom prst="rect">
            <a:avLst/>
          </a:prstGeom>
        </p:spPr>
      </p:pic>
    </p:spTree>
    <p:extLst>
      <p:ext uri="{BB962C8B-B14F-4D97-AF65-F5344CB8AC3E}">
        <p14:creationId xmlns:p14="http://schemas.microsoft.com/office/powerpoint/2010/main" val="2956428631"/>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F6595DA-C3F9-41BD-695E-3CD4A565A329}"/>
              </a:ext>
            </a:extLst>
          </p:cNvPr>
          <p:cNvSpPr>
            <a:spLocks noGrp="1"/>
          </p:cNvSpPr>
          <p:nvPr>
            <p:ph type="title"/>
          </p:nvPr>
        </p:nvSpPr>
        <p:spPr/>
        <p:txBody>
          <a:bodyPr/>
          <a:lstStyle/>
          <a:p>
            <a:endParaRPr lang="es-ES"/>
          </a:p>
        </p:txBody>
      </p:sp>
      <p:sp>
        <p:nvSpPr>
          <p:cNvPr id="3" name="Marcador de contenido 2">
            <a:extLst>
              <a:ext uri="{FF2B5EF4-FFF2-40B4-BE49-F238E27FC236}">
                <a16:creationId xmlns:a16="http://schemas.microsoft.com/office/drawing/2014/main" id="{DE804EDE-026E-28E2-A0F6-45268E06EC74}"/>
              </a:ext>
            </a:extLst>
          </p:cNvPr>
          <p:cNvSpPr>
            <a:spLocks noGrp="1"/>
          </p:cNvSpPr>
          <p:nvPr>
            <p:ph idx="1"/>
          </p:nvPr>
        </p:nvSpPr>
        <p:spPr/>
        <p:txBody>
          <a:bodyPr/>
          <a:lstStyle/>
          <a:p>
            <a:endParaRPr lang="es-ES"/>
          </a:p>
        </p:txBody>
      </p:sp>
      <p:pic>
        <p:nvPicPr>
          <p:cNvPr id="5" name="Imagen 4">
            <a:extLst>
              <a:ext uri="{FF2B5EF4-FFF2-40B4-BE49-F238E27FC236}">
                <a16:creationId xmlns:a16="http://schemas.microsoft.com/office/drawing/2014/main" id="{1D338935-F50D-F0F2-5573-BD552263496C}"/>
              </a:ext>
            </a:extLst>
          </p:cNvPr>
          <p:cNvPicPr>
            <a:picLocks noChangeAspect="1"/>
          </p:cNvPicPr>
          <p:nvPr/>
        </p:nvPicPr>
        <p:blipFill>
          <a:blip r:embed="rId2"/>
          <a:stretch>
            <a:fillRect/>
          </a:stretch>
        </p:blipFill>
        <p:spPr>
          <a:xfrm>
            <a:off x="75811" y="0"/>
            <a:ext cx="8992377" cy="6858000"/>
          </a:xfrm>
          <a:prstGeom prst="rect">
            <a:avLst/>
          </a:prstGeom>
        </p:spPr>
      </p:pic>
    </p:spTree>
    <p:extLst>
      <p:ext uri="{BB962C8B-B14F-4D97-AF65-F5344CB8AC3E}">
        <p14:creationId xmlns:p14="http://schemas.microsoft.com/office/powerpoint/2010/main" val="1159691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3208D80-59D7-3AF3-8A2A-169C8FFF7276}"/>
              </a:ext>
            </a:extLst>
          </p:cNvPr>
          <p:cNvSpPr>
            <a:spLocks noGrp="1"/>
          </p:cNvSpPr>
          <p:nvPr>
            <p:ph type="title"/>
          </p:nvPr>
        </p:nvSpPr>
        <p:spPr/>
        <p:txBody>
          <a:bodyPr/>
          <a:lstStyle/>
          <a:p>
            <a:endParaRPr lang="es-ES"/>
          </a:p>
        </p:txBody>
      </p:sp>
      <p:sp>
        <p:nvSpPr>
          <p:cNvPr id="3" name="Marcador de contenido 2">
            <a:extLst>
              <a:ext uri="{FF2B5EF4-FFF2-40B4-BE49-F238E27FC236}">
                <a16:creationId xmlns:a16="http://schemas.microsoft.com/office/drawing/2014/main" id="{CE031EDB-BECD-9828-3533-17E7EE515BA4}"/>
              </a:ext>
            </a:extLst>
          </p:cNvPr>
          <p:cNvSpPr>
            <a:spLocks noGrp="1"/>
          </p:cNvSpPr>
          <p:nvPr>
            <p:ph idx="1"/>
          </p:nvPr>
        </p:nvSpPr>
        <p:spPr/>
        <p:txBody>
          <a:bodyPr/>
          <a:lstStyle/>
          <a:p>
            <a:endParaRPr lang="es-ES"/>
          </a:p>
        </p:txBody>
      </p:sp>
      <p:pic>
        <p:nvPicPr>
          <p:cNvPr id="5" name="Imagen 4">
            <a:extLst>
              <a:ext uri="{FF2B5EF4-FFF2-40B4-BE49-F238E27FC236}">
                <a16:creationId xmlns:a16="http://schemas.microsoft.com/office/drawing/2014/main" id="{912077B8-4B12-55BC-C7B5-5EB148E0CCB5}"/>
              </a:ext>
            </a:extLst>
          </p:cNvPr>
          <p:cNvPicPr>
            <a:picLocks noChangeAspect="1"/>
          </p:cNvPicPr>
          <p:nvPr/>
        </p:nvPicPr>
        <p:blipFill>
          <a:blip r:embed="rId2"/>
          <a:stretch>
            <a:fillRect/>
          </a:stretch>
        </p:blipFill>
        <p:spPr>
          <a:xfrm>
            <a:off x="744876" y="0"/>
            <a:ext cx="7654247" cy="6858000"/>
          </a:xfrm>
          <a:prstGeom prst="rect">
            <a:avLst/>
          </a:prstGeom>
        </p:spPr>
      </p:pic>
    </p:spTree>
    <p:extLst>
      <p:ext uri="{BB962C8B-B14F-4D97-AF65-F5344CB8AC3E}">
        <p14:creationId xmlns:p14="http://schemas.microsoft.com/office/powerpoint/2010/main" val="332565572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3AA5BADB-9C92-0248-39D7-5D2692F5F101}"/>
              </a:ext>
            </a:extLst>
          </p:cNvPr>
          <p:cNvPicPr>
            <a:picLocks noChangeAspect="1"/>
          </p:cNvPicPr>
          <p:nvPr/>
        </p:nvPicPr>
        <p:blipFill rotWithShape="1">
          <a:blip r:embed="rId2"/>
          <a:srcRect r="1131" b="5907"/>
          <a:stretch/>
        </p:blipFill>
        <p:spPr>
          <a:xfrm>
            <a:off x="469987" y="972616"/>
            <a:ext cx="6694302" cy="5885384"/>
          </a:xfrm>
          <a:prstGeom prst="rect">
            <a:avLst/>
          </a:prstGeom>
        </p:spPr>
      </p:pic>
      <p:grpSp>
        <p:nvGrpSpPr>
          <p:cNvPr id="9" name="2 Grupo">
            <a:extLst>
              <a:ext uri="{FF2B5EF4-FFF2-40B4-BE49-F238E27FC236}">
                <a16:creationId xmlns:a16="http://schemas.microsoft.com/office/drawing/2014/main" id="{7257C173-0B68-FFA0-65B2-C8F7151491D8}"/>
              </a:ext>
            </a:extLst>
          </p:cNvPr>
          <p:cNvGrpSpPr>
            <a:grpSpLocks/>
          </p:cNvGrpSpPr>
          <p:nvPr/>
        </p:nvGrpSpPr>
        <p:grpSpPr bwMode="auto">
          <a:xfrm>
            <a:off x="1258888" y="188913"/>
            <a:ext cx="2953072" cy="777875"/>
            <a:chOff x="0" y="0"/>
            <a:chExt cx="7467600" cy="777644"/>
          </a:xfrm>
        </p:grpSpPr>
        <p:sp>
          <p:nvSpPr>
            <p:cNvPr id="10" name="4 Rectángulo redondeado">
              <a:extLst>
                <a:ext uri="{FF2B5EF4-FFF2-40B4-BE49-F238E27FC236}">
                  <a16:creationId xmlns:a16="http://schemas.microsoft.com/office/drawing/2014/main" id="{59CA21A6-4391-9066-2F3A-7EB0CEE7E50B}"/>
                </a:ext>
              </a:extLst>
            </p:cNvPr>
            <p:cNvSpPr/>
            <p:nvPr/>
          </p:nvSpPr>
          <p:spPr>
            <a:xfrm>
              <a:off x="0" y="0"/>
              <a:ext cx="7467600" cy="777644"/>
            </a:xfrm>
            <a:prstGeom prst="roundRect">
              <a:avLst/>
            </a:prstGeom>
            <a:solidFill>
              <a:srgbClr val="BED6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1" name="5 Rectángulo">
              <a:extLst>
                <a:ext uri="{FF2B5EF4-FFF2-40B4-BE49-F238E27FC236}">
                  <a16:creationId xmlns:a16="http://schemas.microsoft.com/office/drawing/2014/main" id="{74E6F2C4-1213-4059-25CC-28E38D6A3B45}"/>
                </a:ext>
              </a:extLst>
            </p:cNvPr>
            <p:cNvSpPr/>
            <p:nvPr/>
          </p:nvSpPr>
          <p:spPr>
            <a:xfrm>
              <a:off x="38100" y="38089"/>
              <a:ext cx="7391400" cy="701467"/>
            </a:xfrm>
            <a:prstGeom prst="rect">
              <a:avLst/>
            </a:prstGeom>
          </p:spPr>
          <p:style>
            <a:lnRef idx="0">
              <a:scrgbClr r="0" g="0" b="0"/>
            </a:lnRef>
            <a:fillRef idx="0">
              <a:scrgbClr r="0" g="0" b="0"/>
            </a:fillRef>
            <a:effectRef idx="0">
              <a:scrgbClr r="0" g="0" b="0"/>
            </a:effectRef>
            <a:fontRef idx="minor">
              <a:schemeClr val="lt1"/>
            </a:fontRef>
          </p:style>
          <p:txBody>
            <a:bodyPr tIns="91440" bIns="91440" spcCol="1270" anchor="ctr"/>
            <a:lstStyle/>
            <a:p>
              <a:pPr defTabSz="1066800">
                <a:lnSpc>
                  <a:spcPct val="90000"/>
                </a:lnSpc>
                <a:spcAft>
                  <a:spcPct val="35000"/>
                </a:spcAft>
                <a:defRPr/>
              </a:pPr>
              <a:endParaRPr lang="es-ES" sz="2000" b="1" dirty="0">
                <a:solidFill>
                  <a:srgbClr val="FF0000"/>
                </a:solidFill>
              </a:endParaRPr>
            </a:p>
          </p:txBody>
        </p:sp>
      </p:grpSp>
      <p:sp>
        <p:nvSpPr>
          <p:cNvPr id="12" name="2 Rectángulo">
            <a:extLst>
              <a:ext uri="{FF2B5EF4-FFF2-40B4-BE49-F238E27FC236}">
                <a16:creationId xmlns:a16="http://schemas.microsoft.com/office/drawing/2014/main" id="{E1FA19C1-4CAE-D8F2-F457-D042EA9AD39A}"/>
              </a:ext>
            </a:extLst>
          </p:cNvPr>
          <p:cNvSpPr>
            <a:spLocks noChangeArrowheads="1"/>
          </p:cNvSpPr>
          <p:nvPr/>
        </p:nvSpPr>
        <p:spPr bwMode="auto">
          <a:xfrm>
            <a:off x="1547813" y="347663"/>
            <a:ext cx="240963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D6EF2C"/>
              </a:buClr>
              <a:buChar char="&gt;"/>
              <a:defRPr sz="1400">
                <a:solidFill>
                  <a:srgbClr val="575757"/>
                </a:solidFill>
                <a:latin typeface="Arial" charset="0"/>
                <a:ea typeface="ＭＳ Ｐゴシック" pitchFamily="34" charset="-128"/>
              </a:defRPr>
            </a:lvl1pPr>
            <a:lvl2pPr marL="742950" indent="-285750" eaLnBrk="0" hangingPunct="0">
              <a:spcBef>
                <a:spcPct val="20000"/>
              </a:spcBef>
              <a:buChar char="–"/>
              <a:defRPr sz="1400">
                <a:solidFill>
                  <a:schemeClr val="tx1"/>
                </a:solidFill>
                <a:latin typeface="Arial" charset="0"/>
                <a:ea typeface="ＭＳ Ｐゴシック" pitchFamily="34" charset="-128"/>
              </a:defRPr>
            </a:lvl2pPr>
            <a:lvl3pPr marL="1143000" indent="-228600" eaLnBrk="0" hangingPunct="0">
              <a:spcBef>
                <a:spcPct val="20000"/>
              </a:spcBef>
              <a:buChar char="•"/>
              <a:defRPr sz="1400">
                <a:solidFill>
                  <a:schemeClr val="tx1"/>
                </a:solidFill>
                <a:latin typeface="Arial" charset="0"/>
                <a:ea typeface="ＭＳ Ｐゴシック" pitchFamily="34" charset="-128"/>
              </a:defRPr>
            </a:lvl3pPr>
            <a:lvl4pPr marL="1600200" indent="-228600" eaLnBrk="0" hangingPunct="0">
              <a:spcBef>
                <a:spcPct val="20000"/>
              </a:spcBef>
              <a:buChar char="–"/>
              <a:defRPr sz="1400">
                <a:solidFill>
                  <a:schemeClr val="tx1"/>
                </a:solidFill>
                <a:latin typeface="Arial" charset="0"/>
                <a:ea typeface="ＭＳ Ｐゴシック" pitchFamily="34" charset="-128"/>
              </a:defRPr>
            </a:lvl4pPr>
            <a:lvl5pPr marL="2057400" indent="-228600" eaLnBrk="0" hangingPunct="0">
              <a:spcBef>
                <a:spcPct val="20000"/>
              </a:spcBef>
              <a:buChar char="»"/>
              <a:defRPr sz="14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9pPr>
          </a:lstStyle>
          <a:p>
            <a:pPr eaLnBrk="1" hangingPunct="1">
              <a:spcBef>
                <a:spcPct val="0"/>
              </a:spcBef>
              <a:buClrTx/>
              <a:buFontTx/>
              <a:buNone/>
            </a:pPr>
            <a:r>
              <a:rPr lang="es-ES" altLang="es-ES" sz="2400" dirty="0">
                <a:solidFill>
                  <a:schemeClr val="tx1"/>
                </a:solidFill>
              </a:rPr>
              <a:t>Eco-</a:t>
            </a:r>
            <a:r>
              <a:rPr lang="es-ES" altLang="es-ES" sz="2400" dirty="0" err="1">
                <a:solidFill>
                  <a:schemeClr val="tx1"/>
                </a:solidFill>
              </a:rPr>
              <a:t>regímen</a:t>
            </a:r>
            <a:r>
              <a:rPr lang="es-ES" altLang="es-ES" sz="2400" dirty="0">
                <a:solidFill>
                  <a:schemeClr val="tx1"/>
                </a:solidFill>
              </a:rPr>
              <a:t> P4</a:t>
            </a:r>
          </a:p>
        </p:txBody>
      </p:sp>
      <p:sp>
        <p:nvSpPr>
          <p:cNvPr id="2" name="CuadroTexto 1">
            <a:extLst>
              <a:ext uri="{FF2B5EF4-FFF2-40B4-BE49-F238E27FC236}">
                <a16:creationId xmlns:a16="http://schemas.microsoft.com/office/drawing/2014/main" id="{5EA89CD1-D5B6-8783-C7B5-5A06A3629AE5}"/>
              </a:ext>
            </a:extLst>
          </p:cNvPr>
          <p:cNvSpPr txBox="1"/>
          <p:nvPr/>
        </p:nvSpPr>
        <p:spPr>
          <a:xfrm>
            <a:off x="6627583" y="3546959"/>
            <a:ext cx="2304256" cy="1107996"/>
          </a:xfrm>
          <a:prstGeom prst="rect">
            <a:avLst/>
          </a:prstGeom>
          <a:noFill/>
          <a:ln>
            <a:solidFill>
              <a:schemeClr val="tx1"/>
            </a:solidFill>
          </a:ln>
        </p:spPr>
        <p:txBody>
          <a:bodyPr wrap="square">
            <a:spAutoFit/>
          </a:bodyPr>
          <a:lstStyle/>
          <a:p>
            <a:r>
              <a:rPr lang="es-ES" sz="1100" dirty="0"/>
              <a:t>Cumplir la BCAM 7 (rotación)</a:t>
            </a:r>
          </a:p>
          <a:p>
            <a:r>
              <a:rPr lang="es-ES" sz="1100" dirty="0"/>
              <a:t>Alternancia cultivos en esa superficie</a:t>
            </a:r>
          </a:p>
          <a:p>
            <a:r>
              <a:rPr lang="es-ES" sz="1100" dirty="0"/>
              <a:t>Sin computar plurianuales</a:t>
            </a:r>
          </a:p>
          <a:p>
            <a:r>
              <a:rPr lang="es-ES" sz="1100" dirty="0"/>
              <a:t>Acepta rotación </a:t>
            </a:r>
            <a:r>
              <a:rPr lang="es-ES" sz="1100" dirty="0" err="1"/>
              <a:t>intra-anual</a:t>
            </a:r>
            <a:r>
              <a:rPr lang="es-ES" sz="1100" dirty="0"/>
              <a:t> </a:t>
            </a:r>
          </a:p>
          <a:p>
            <a:r>
              <a:rPr lang="es-ES" sz="1100" dirty="0"/>
              <a:t>Barbecho tras leguminosa No computa para rotación</a:t>
            </a:r>
          </a:p>
        </p:txBody>
      </p:sp>
      <p:cxnSp>
        <p:nvCxnSpPr>
          <p:cNvPr id="3" name="Conector recto de flecha 2">
            <a:extLst>
              <a:ext uri="{FF2B5EF4-FFF2-40B4-BE49-F238E27FC236}">
                <a16:creationId xmlns:a16="http://schemas.microsoft.com/office/drawing/2014/main" id="{9C0A6CFE-5E3C-9F8D-3496-E680A5AC6A12}"/>
              </a:ext>
            </a:extLst>
          </p:cNvPr>
          <p:cNvCxnSpPr>
            <a:cxnSpLocks/>
          </p:cNvCxnSpPr>
          <p:nvPr/>
        </p:nvCxnSpPr>
        <p:spPr>
          <a:xfrm>
            <a:off x="5724128" y="4005064"/>
            <a:ext cx="792088" cy="0"/>
          </a:xfrm>
          <a:prstGeom prst="straightConnector1">
            <a:avLst/>
          </a:prstGeom>
          <a:ln w="34925">
            <a:solidFill>
              <a:srgbClr val="92D050"/>
            </a:solidFill>
            <a:tailEnd type="triangle"/>
          </a:ln>
        </p:spPr>
        <p:style>
          <a:lnRef idx="1">
            <a:schemeClr val="accent1"/>
          </a:lnRef>
          <a:fillRef idx="0">
            <a:schemeClr val="accent1"/>
          </a:fillRef>
          <a:effectRef idx="0">
            <a:schemeClr val="accent1"/>
          </a:effectRef>
          <a:fontRef idx="minor">
            <a:schemeClr val="tx1"/>
          </a:fontRef>
        </p:style>
      </p:cxnSp>
      <p:sp>
        <p:nvSpPr>
          <p:cNvPr id="6" name="CuadroTexto 5">
            <a:extLst>
              <a:ext uri="{FF2B5EF4-FFF2-40B4-BE49-F238E27FC236}">
                <a16:creationId xmlns:a16="http://schemas.microsoft.com/office/drawing/2014/main" id="{61A3A73F-FDD8-608A-E767-A825B6657E30}"/>
              </a:ext>
            </a:extLst>
          </p:cNvPr>
          <p:cNvSpPr txBox="1"/>
          <p:nvPr/>
        </p:nvSpPr>
        <p:spPr>
          <a:xfrm>
            <a:off x="943536" y="5735065"/>
            <a:ext cx="2967394" cy="769441"/>
          </a:xfrm>
          <a:prstGeom prst="rect">
            <a:avLst/>
          </a:prstGeom>
          <a:noFill/>
          <a:ln>
            <a:solidFill>
              <a:schemeClr val="tx1"/>
            </a:solidFill>
          </a:ln>
        </p:spPr>
        <p:txBody>
          <a:bodyPr wrap="square">
            <a:spAutoFit/>
          </a:bodyPr>
          <a:lstStyle/>
          <a:p>
            <a:r>
              <a:rPr lang="es-ES" sz="1100" dirty="0"/>
              <a:t>Se permite excepcionalmente el laboreo vertical</a:t>
            </a:r>
          </a:p>
          <a:p>
            <a:r>
              <a:rPr lang="es-ES" sz="1100" dirty="0"/>
              <a:t>(previa autorización) y con los aperos permitidos (desbrozadora, rastra de púas o vigas/rodillos). Debe anotarse en la solicitud</a:t>
            </a:r>
          </a:p>
        </p:txBody>
      </p:sp>
      <p:grpSp>
        <p:nvGrpSpPr>
          <p:cNvPr id="8" name="Grupo 7">
            <a:extLst>
              <a:ext uri="{FF2B5EF4-FFF2-40B4-BE49-F238E27FC236}">
                <a16:creationId xmlns:a16="http://schemas.microsoft.com/office/drawing/2014/main" id="{8A035D00-DCC9-DF27-D99B-881E6C98BBE0}"/>
              </a:ext>
            </a:extLst>
          </p:cNvPr>
          <p:cNvGrpSpPr/>
          <p:nvPr/>
        </p:nvGrpSpPr>
        <p:grpSpPr>
          <a:xfrm>
            <a:off x="7249716" y="6309971"/>
            <a:ext cx="994692" cy="424267"/>
            <a:chOff x="7249716" y="6309971"/>
            <a:chExt cx="994692" cy="424267"/>
          </a:xfrm>
        </p:grpSpPr>
        <p:sp>
          <p:nvSpPr>
            <p:cNvPr id="13" name="Botón de acción: ir hacia delante o siguiente 12">
              <a:hlinkClick r:id="rId3" action="ppaction://hlinksldjump" highlightClick="1"/>
              <a:extLst>
                <a:ext uri="{FF2B5EF4-FFF2-40B4-BE49-F238E27FC236}">
                  <a16:creationId xmlns:a16="http://schemas.microsoft.com/office/drawing/2014/main" id="{3B7A4232-FDE9-1EB9-6DCE-8A5436F3FCEC}"/>
                </a:ext>
              </a:extLst>
            </p:cNvPr>
            <p:cNvSpPr/>
            <p:nvPr/>
          </p:nvSpPr>
          <p:spPr>
            <a:xfrm>
              <a:off x="7249716" y="6309971"/>
              <a:ext cx="864097" cy="389071"/>
            </a:xfrm>
            <a:prstGeom prst="actionButtonForwardNex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s-ES" dirty="0"/>
            </a:p>
          </p:txBody>
        </p:sp>
        <p:sp>
          <p:nvSpPr>
            <p:cNvPr id="14" name="CuadroTexto 13">
              <a:hlinkClick r:id="rId4" action="ppaction://hlinksldjump"/>
              <a:extLst>
                <a:ext uri="{FF2B5EF4-FFF2-40B4-BE49-F238E27FC236}">
                  <a16:creationId xmlns:a16="http://schemas.microsoft.com/office/drawing/2014/main" id="{21E9A511-1D01-9485-15A8-2C1E0DF754DD}"/>
                </a:ext>
              </a:extLst>
            </p:cNvPr>
            <p:cNvSpPr txBox="1"/>
            <p:nvPr/>
          </p:nvSpPr>
          <p:spPr>
            <a:xfrm>
              <a:off x="7249716" y="6364906"/>
              <a:ext cx="994692" cy="369332"/>
            </a:xfrm>
            <a:prstGeom prst="rect">
              <a:avLst/>
            </a:prstGeom>
            <a:noFill/>
          </p:spPr>
          <p:txBody>
            <a:bodyPr wrap="square">
              <a:spAutoFit/>
            </a:bodyPr>
            <a:lstStyle/>
            <a:p>
              <a:r>
                <a:rPr lang="es-ES" dirty="0"/>
                <a:t>BCAM 7</a:t>
              </a:r>
            </a:p>
          </p:txBody>
        </p:sp>
      </p:grpSp>
      <p:sp>
        <p:nvSpPr>
          <p:cNvPr id="4" name="CuadroTexto 3">
            <a:extLst>
              <a:ext uri="{FF2B5EF4-FFF2-40B4-BE49-F238E27FC236}">
                <a16:creationId xmlns:a16="http://schemas.microsoft.com/office/drawing/2014/main" id="{5F2D8D8B-A9DD-F475-E08E-D7695366419A}"/>
              </a:ext>
            </a:extLst>
          </p:cNvPr>
          <p:cNvSpPr txBox="1"/>
          <p:nvPr/>
        </p:nvSpPr>
        <p:spPr>
          <a:xfrm>
            <a:off x="6627583" y="2091820"/>
            <a:ext cx="2369554" cy="600164"/>
          </a:xfrm>
          <a:prstGeom prst="rect">
            <a:avLst/>
          </a:prstGeom>
          <a:noFill/>
          <a:ln>
            <a:solidFill>
              <a:schemeClr val="tx1"/>
            </a:solidFill>
          </a:ln>
        </p:spPr>
        <p:txBody>
          <a:bodyPr wrap="square">
            <a:spAutoFit/>
          </a:bodyPr>
          <a:lstStyle/>
          <a:p>
            <a:r>
              <a:rPr lang="es-ES" sz="1100" dirty="0"/>
              <a:t>Se cobra 2024 si repite respecto 2023 o si se compromete para 2025</a:t>
            </a:r>
          </a:p>
          <a:p>
            <a:r>
              <a:rPr lang="es-ES" sz="1100" dirty="0"/>
              <a:t>Se cobra por toda la </a:t>
            </a:r>
            <a:r>
              <a:rPr lang="es-ES" sz="1100" dirty="0" err="1"/>
              <a:t>superf</a:t>
            </a:r>
            <a:r>
              <a:rPr lang="es-ES" sz="1100" dirty="0"/>
              <a:t>. acogida </a:t>
            </a:r>
          </a:p>
        </p:txBody>
      </p:sp>
      <p:cxnSp>
        <p:nvCxnSpPr>
          <p:cNvPr id="7" name="Conector recto de flecha 6">
            <a:extLst>
              <a:ext uri="{FF2B5EF4-FFF2-40B4-BE49-F238E27FC236}">
                <a16:creationId xmlns:a16="http://schemas.microsoft.com/office/drawing/2014/main" id="{B0259721-3162-CA16-4721-BFCB9513A37C}"/>
              </a:ext>
            </a:extLst>
          </p:cNvPr>
          <p:cNvCxnSpPr>
            <a:cxnSpLocks/>
            <a:endCxn id="4" idx="1"/>
          </p:cNvCxnSpPr>
          <p:nvPr/>
        </p:nvCxnSpPr>
        <p:spPr>
          <a:xfrm flipV="1">
            <a:off x="6120172" y="2391902"/>
            <a:ext cx="507411" cy="300082"/>
          </a:xfrm>
          <a:prstGeom prst="straightConnector1">
            <a:avLst/>
          </a:prstGeom>
          <a:ln w="34925">
            <a:solidFill>
              <a:srgbClr val="92D050"/>
            </a:solidFill>
            <a:tailEnd type="triangle"/>
          </a:ln>
        </p:spPr>
        <p:style>
          <a:lnRef idx="1">
            <a:schemeClr val="accent1"/>
          </a:lnRef>
          <a:fillRef idx="0">
            <a:schemeClr val="accent1"/>
          </a:fillRef>
          <a:effectRef idx="0">
            <a:schemeClr val="accent1"/>
          </a:effectRef>
          <a:fontRef idx="minor">
            <a:schemeClr val="tx1"/>
          </a:fontRef>
        </p:style>
      </p:cxnSp>
      <p:pic>
        <p:nvPicPr>
          <p:cNvPr id="16" name="Imagen 15">
            <a:extLst>
              <a:ext uri="{FF2B5EF4-FFF2-40B4-BE49-F238E27FC236}">
                <a16:creationId xmlns:a16="http://schemas.microsoft.com/office/drawing/2014/main" id="{874A41A2-950C-6D33-FE80-772BAE5BD0B9}"/>
              </a:ext>
            </a:extLst>
          </p:cNvPr>
          <p:cNvPicPr>
            <a:picLocks noChangeAspect="1"/>
          </p:cNvPicPr>
          <p:nvPr/>
        </p:nvPicPr>
        <p:blipFill>
          <a:blip r:embed="rId5"/>
          <a:stretch>
            <a:fillRect/>
          </a:stretch>
        </p:blipFill>
        <p:spPr>
          <a:xfrm>
            <a:off x="509414" y="5885384"/>
            <a:ext cx="390178" cy="384081"/>
          </a:xfrm>
          <a:prstGeom prst="rect">
            <a:avLst/>
          </a:prstGeom>
        </p:spPr>
      </p:pic>
      <p:sp>
        <p:nvSpPr>
          <p:cNvPr id="19" name="CuadroTexto 18">
            <a:extLst>
              <a:ext uri="{FF2B5EF4-FFF2-40B4-BE49-F238E27FC236}">
                <a16:creationId xmlns:a16="http://schemas.microsoft.com/office/drawing/2014/main" id="{B9DAF9BC-72EE-C1D0-9F8D-6DF12A14D1EF}"/>
              </a:ext>
            </a:extLst>
          </p:cNvPr>
          <p:cNvSpPr txBox="1"/>
          <p:nvPr/>
        </p:nvSpPr>
        <p:spPr>
          <a:xfrm>
            <a:off x="6804248" y="2876112"/>
            <a:ext cx="1764704" cy="461665"/>
          </a:xfrm>
          <a:prstGeom prst="rect">
            <a:avLst/>
          </a:prstGeom>
          <a:noFill/>
          <a:ln>
            <a:solidFill>
              <a:schemeClr val="tx1"/>
            </a:solidFill>
          </a:ln>
        </p:spPr>
        <p:txBody>
          <a:bodyPr wrap="square">
            <a:spAutoFit/>
          </a:bodyPr>
          <a:lstStyle/>
          <a:p>
            <a:r>
              <a:rPr lang="es-ES" sz="1200" dirty="0"/>
              <a:t>Nueva capa </a:t>
            </a:r>
            <a:r>
              <a:rPr lang="es-ES" sz="1200" dirty="0" err="1"/>
              <a:t>Sigpac</a:t>
            </a:r>
            <a:r>
              <a:rPr lang="es-ES" sz="1200" dirty="0"/>
              <a:t> de Cultivos reiterados</a:t>
            </a:r>
          </a:p>
        </p:txBody>
      </p:sp>
      <p:cxnSp>
        <p:nvCxnSpPr>
          <p:cNvPr id="20" name="Conector recto de flecha 19">
            <a:extLst>
              <a:ext uri="{FF2B5EF4-FFF2-40B4-BE49-F238E27FC236}">
                <a16:creationId xmlns:a16="http://schemas.microsoft.com/office/drawing/2014/main" id="{59C525A2-54F9-4746-EAD9-482CF0050D77}"/>
              </a:ext>
            </a:extLst>
          </p:cNvPr>
          <p:cNvCxnSpPr>
            <a:cxnSpLocks/>
          </p:cNvCxnSpPr>
          <p:nvPr/>
        </p:nvCxnSpPr>
        <p:spPr>
          <a:xfrm flipV="1">
            <a:off x="6228184" y="3140968"/>
            <a:ext cx="588050" cy="405991"/>
          </a:xfrm>
          <a:prstGeom prst="straightConnector1">
            <a:avLst/>
          </a:prstGeom>
          <a:ln w="34925">
            <a:solidFill>
              <a:srgbClr val="92D050"/>
            </a:solidFill>
            <a:tailEnd type="triangle"/>
          </a:ln>
        </p:spPr>
        <p:style>
          <a:lnRef idx="1">
            <a:schemeClr val="accent1"/>
          </a:lnRef>
          <a:fillRef idx="0">
            <a:schemeClr val="accent1"/>
          </a:fillRef>
          <a:effectRef idx="0">
            <a:schemeClr val="accent1"/>
          </a:effectRef>
          <a:fontRef idx="minor">
            <a:schemeClr val="tx1"/>
          </a:fontRef>
        </p:style>
      </p:cxnSp>
      <p:sp>
        <p:nvSpPr>
          <p:cNvPr id="22" name="Explosión: 8 puntos 21">
            <a:extLst>
              <a:ext uri="{FF2B5EF4-FFF2-40B4-BE49-F238E27FC236}">
                <a16:creationId xmlns:a16="http://schemas.microsoft.com/office/drawing/2014/main" id="{82F461BC-72F5-A94F-FF6C-99F4AD209E48}"/>
              </a:ext>
            </a:extLst>
          </p:cNvPr>
          <p:cNvSpPr/>
          <p:nvPr/>
        </p:nvSpPr>
        <p:spPr>
          <a:xfrm>
            <a:off x="2682435" y="2211882"/>
            <a:ext cx="360040" cy="360040"/>
          </a:xfrm>
          <a:prstGeom prst="irregularSeal1">
            <a:avLst/>
          </a:prstGeom>
          <a:solidFill>
            <a:srgbClr val="FFFF0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23" name="CuadroTexto 22">
            <a:extLst>
              <a:ext uri="{FF2B5EF4-FFF2-40B4-BE49-F238E27FC236}">
                <a16:creationId xmlns:a16="http://schemas.microsoft.com/office/drawing/2014/main" id="{ECF5ADD3-F7A5-BF17-2AA2-6098F1C59583}"/>
              </a:ext>
            </a:extLst>
          </p:cNvPr>
          <p:cNvSpPr txBox="1"/>
          <p:nvPr/>
        </p:nvSpPr>
        <p:spPr>
          <a:xfrm>
            <a:off x="2992079" y="2310312"/>
            <a:ext cx="752727" cy="261610"/>
          </a:xfrm>
          <a:prstGeom prst="rect">
            <a:avLst/>
          </a:prstGeom>
          <a:noFill/>
          <a:ln>
            <a:noFill/>
          </a:ln>
        </p:spPr>
        <p:txBody>
          <a:bodyPr wrap="square">
            <a:spAutoFit/>
          </a:bodyPr>
          <a:lstStyle/>
          <a:p>
            <a:r>
              <a:rPr lang="es-ES" sz="1100" dirty="0">
                <a:solidFill>
                  <a:srgbClr val="FF0000"/>
                </a:solidFill>
              </a:rPr>
              <a:t>“regadío”</a:t>
            </a:r>
          </a:p>
        </p:txBody>
      </p:sp>
    </p:spTree>
    <p:extLst>
      <p:ext uri="{BB962C8B-B14F-4D97-AF65-F5344CB8AC3E}">
        <p14:creationId xmlns:p14="http://schemas.microsoft.com/office/powerpoint/2010/main" val="19746769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0-#ppt_w/2"/>
                                          </p:val>
                                        </p:tav>
                                        <p:tav tm="100000">
                                          <p:val>
                                            <p:strVal val="#ppt_x"/>
                                          </p:val>
                                        </p:tav>
                                      </p:tavLst>
                                    </p:anim>
                                    <p:anim calcmode="lin" valueType="num">
                                      <p:cBhvr additive="base">
                                        <p:cTn id="8" dur="500" fill="hold"/>
                                        <p:tgtEl>
                                          <p:spTgt spid="20"/>
                                        </p:tgtEl>
                                        <p:attrNameLst>
                                          <p:attrName>ppt_y</p:attrName>
                                        </p:attrNameLst>
                                      </p:cBhvr>
                                      <p:tavLst>
                                        <p:tav tm="0">
                                          <p:val>
                                            <p:strVal val="#ppt_y"/>
                                          </p:val>
                                        </p:tav>
                                        <p:tav tm="100000">
                                          <p:val>
                                            <p:strVal val="#ppt_y"/>
                                          </p:val>
                                        </p:tav>
                                      </p:tavLst>
                                    </p:anim>
                                  </p:childTnLst>
                                </p:cTn>
                              </p:par>
                              <p:par>
                                <p:cTn id="9" presetID="1" presetClass="entr" presetSubtype="0" fill="hold" grpId="0" nodeType="with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 presetClass="entr" presetSubtype="8"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500" fill="hold"/>
                                        <p:tgtEl>
                                          <p:spTgt spid="3"/>
                                        </p:tgtEl>
                                        <p:attrNameLst>
                                          <p:attrName>ppt_x</p:attrName>
                                        </p:attrNameLst>
                                      </p:cBhvr>
                                      <p:tavLst>
                                        <p:tav tm="0">
                                          <p:val>
                                            <p:strVal val="0-#ppt_w/2"/>
                                          </p:val>
                                        </p:tav>
                                        <p:tav tm="100000">
                                          <p:val>
                                            <p:strVal val="#ppt_x"/>
                                          </p:val>
                                        </p:tav>
                                      </p:tavLst>
                                    </p:anim>
                                    <p:anim calcmode="lin" valueType="num">
                                      <p:cBhvr additive="base">
                                        <p:cTn id="16" dur="500" fill="hold"/>
                                        <p:tgtEl>
                                          <p:spTgt spid="3"/>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1" presetClass="entr" presetSubtype="0" fill="hold" grpId="0" nodeType="afterEffect">
                                  <p:stCondLst>
                                    <p:cond delay="0"/>
                                  </p:stCondLst>
                                  <p:childTnLst>
                                    <p:set>
                                      <p:cBhvr>
                                        <p:cTn id="19" dur="1" fill="hold">
                                          <p:stCondLst>
                                            <p:cond delay="0"/>
                                          </p:stCondLst>
                                        </p:cTn>
                                        <p:tgtEl>
                                          <p:spTgt spid="2"/>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2" presetClass="entr" presetSubtype="8" fill="hold" nodeType="clickEffect">
                                  <p:stCondLst>
                                    <p:cond delay="0"/>
                                  </p:stCondLst>
                                  <p:childTnLst>
                                    <p:set>
                                      <p:cBhvr>
                                        <p:cTn id="23" dur="1" fill="hold">
                                          <p:stCondLst>
                                            <p:cond delay="0"/>
                                          </p:stCondLst>
                                        </p:cTn>
                                        <p:tgtEl>
                                          <p:spTgt spid="7"/>
                                        </p:tgtEl>
                                        <p:attrNameLst>
                                          <p:attrName>style.visibility</p:attrName>
                                        </p:attrNameLst>
                                      </p:cBhvr>
                                      <p:to>
                                        <p:strVal val="visible"/>
                                      </p:to>
                                    </p:set>
                                    <p:anim calcmode="lin" valueType="num">
                                      <p:cBhvr additive="base">
                                        <p:cTn id="24" dur="500" fill="hold"/>
                                        <p:tgtEl>
                                          <p:spTgt spid="7"/>
                                        </p:tgtEl>
                                        <p:attrNameLst>
                                          <p:attrName>ppt_x</p:attrName>
                                        </p:attrNameLst>
                                      </p:cBhvr>
                                      <p:tavLst>
                                        <p:tav tm="0">
                                          <p:val>
                                            <p:strVal val="0-#ppt_w/2"/>
                                          </p:val>
                                        </p:tav>
                                        <p:tav tm="100000">
                                          <p:val>
                                            <p:strVal val="#ppt_x"/>
                                          </p:val>
                                        </p:tav>
                                      </p:tavLst>
                                    </p:anim>
                                    <p:anim calcmode="lin" valueType="num">
                                      <p:cBhvr additive="base">
                                        <p:cTn id="25" dur="500" fill="hold"/>
                                        <p:tgtEl>
                                          <p:spTgt spid="7"/>
                                        </p:tgtEl>
                                        <p:attrNameLst>
                                          <p:attrName>ppt_y</p:attrName>
                                        </p:attrNameLst>
                                      </p:cBhvr>
                                      <p:tavLst>
                                        <p:tav tm="0">
                                          <p:val>
                                            <p:strVal val="#ppt_y"/>
                                          </p:val>
                                        </p:tav>
                                        <p:tav tm="100000">
                                          <p:val>
                                            <p:strVal val="#ppt_y"/>
                                          </p:val>
                                        </p:tav>
                                      </p:tavLst>
                                    </p:anim>
                                  </p:childTnLst>
                                </p:cTn>
                              </p:par>
                              <p:par>
                                <p:cTn id="26" presetID="1" presetClass="entr" presetSubtype="0" fill="hold" grpId="0" nodeType="withEffect">
                                  <p:stCondLst>
                                    <p:cond delay="0"/>
                                  </p:stCondLst>
                                  <p:childTnLst>
                                    <p:set>
                                      <p:cBhvr>
                                        <p:cTn id="27"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19" grpId="0" animBg="1"/>
    </p:bldLst>
  </p:timing>
</p:sld>
</file>

<file path=ppt/slides/slide9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3AA5BADB-9C92-0248-39D7-5D2692F5F101}"/>
              </a:ext>
            </a:extLst>
          </p:cNvPr>
          <p:cNvPicPr>
            <a:picLocks noChangeAspect="1"/>
          </p:cNvPicPr>
          <p:nvPr/>
        </p:nvPicPr>
        <p:blipFill rotWithShape="1">
          <a:blip r:embed="rId2"/>
          <a:srcRect r="1131" b="5907"/>
          <a:stretch/>
        </p:blipFill>
        <p:spPr>
          <a:xfrm>
            <a:off x="469987" y="972616"/>
            <a:ext cx="6694302" cy="5885384"/>
          </a:xfrm>
          <a:prstGeom prst="rect">
            <a:avLst/>
          </a:prstGeom>
        </p:spPr>
      </p:pic>
      <p:grpSp>
        <p:nvGrpSpPr>
          <p:cNvPr id="9" name="2 Grupo">
            <a:extLst>
              <a:ext uri="{FF2B5EF4-FFF2-40B4-BE49-F238E27FC236}">
                <a16:creationId xmlns:a16="http://schemas.microsoft.com/office/drawing/2014/main" id="{7257C173-0B68-FFA0-65B2-C8F7151491D8}"/>
              </a:ext>
            </a:extLst>
          </p:cNvPr>
          <p:cNvGrpSpPr>
            <a:grpSpLocks/>
          </p:cNvGrpSpPr>
          <p:nvPr/>
        </p:nvGrpSpPr>
        <p:grpSpPr bwMode="auto">
          <a:xfrm>
            <a:off x="1258888" y="188913"/>
            <a:ext cx="2953072" cy="777875"/>
            <a:chOff x="0" y="0"/>
            <a:chExt cx="7467600" cy="777644"/>
          </a:xfrm>
        </p:grpSpPr>
        <p:sp>
          <p:nvSpPr>
            <p:cNvPr id="10" name="4 Rectángulo redondeado">
              <a:extLst>
                <a:ext uri="{FF2B5EF4-FFF2-40B4-BE49-F238E27FC236}">
                  <a16:creationId xmlns:a16="http://schemas.microsoft.com/office/drawing/2014/main" id="{59CA21A6-4391-9066-2F3A-7EB0CEE7E50B}"/>
                </a:ext>
              </a:extLst>
            </p:cNvPr>
            <p:cNvSpPr/>
            <p:nvPr/>
          </p:nvSpPr>
          <p:spPr>
            <a:xfrm>
              <a:off x="0" y="0"/>
              <a:ext cx="7467600" cy="777644"/>
            </a:xfrm>
            <a:prstGeom prst="roundRect">
              <a:avLst/>
            </a:prstGeom>
            <a:solidFill>
              <a:srgbClr val="BED6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1" name="5 Rectángulo">
              <a:extLst>
                <a:ext uri="{FF2B5EF4-FFF2-40B4-BE49-F238E27FC236}">
                  <a16:creationId xmlns:a16="http://schemas.microsoft.com/office/drawing/2014/main" id="{74E6F2C4-1213-4059-25CC-28E38D6A3B45}"/>
                </a:ext>
              </a:extLst>
            </p:cNvPr>
            <p:cNvSpPr/>
            <p:nvPr/>
          </p:nvSpPr>
          <p:spPr>
            <a:xfrm>
              <a:off x="38100" y="38089"/>
              <a:ext cx="7391400" cy="701467"/>
            </a:xfrm>
            <a:prstGeom prst="rect">
              <a:avLst/>
            </a:prstGeom>
          </p:spPr>
          <p:style>
            <a:lnRef idx="0">
              <a:scrgbClr r="0" g="0" b="0"/>
            </a:lnRef>
            <a:fillRef idx="0">
              <a:scrgbClr r="0" g="0" b="0"/>
            </a:fillRef>
            <a:effectRef idx="0">
              <a:scrgbClr r="0" g="0" b="0"/>
            </a:effectRef>
            <a:fontRef idx="minor">
              <a:schemeClr val="lt1"/>
            </a:fontRef>
          </p:style>
          <p:txBody>
            <a:bodyPr tIns="91440" bIns="91440" spcCol="1270" anchor="ctr"/>
            <a:lstStyle/>
            <a:p>
              <a:pPr defTabSz="1066800">
                <a:lnSpc>
                  <a:spcPct val="90000"/>
                </a:lnSpc>
                <a:spcAft>
                  <a:spcPct val="35000"/>
                </a:spcAft>
                <a:defRPr/>
              </a:pPr>
              <a:endParaRPr lang="es-ES" sz="2000" b="1" dirty="0">
                <a:solidFill>
                  <a:srgbClr val="FF0000"/>
                </a:solidFill>
              </a:endParaRPr>
            </a:p>
          </p:txBody>
        </p:sp>
      </p:grpSp>
      <p:sp>
        <p:nvSpPr>
          <p:cNvPr id="12" name="2 Rectángulo">
            <a:extLst>
              <a:ext uri="{FF2B5EF4-FFF2-40B4-BE49-F238E27FC236}">
                <a16:creationId xmlns:a16="http://schemas.microsoft.com/office/drawing/2014/main" id="{E1FA19C1-4CAE-D8F2-F457-D042EA9AD39A}"/>
              </a:ext>
            </a:extLst>
          </p:cNvPr>
          <p:cNvSpPr>
            <a:spLocks noChangeArrowheads="1"/>
          </p:cNvSpPr>
          <p:nvPr/>
        </p:nvSpPr>
        <p:spPr bwMode="auto">
          <a:xfrm>
            <a:off x="1547813" y="347663"/>
            <a:ext cx="240963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D6EF2C"/>
              </a:buClr>
              <a:buChar char="&gt;"/>
              <a:defRPr sz="1400">
                <a:solidFill>
                  <a:srgbClr val="575757"/>
                </a:solidFill>
                <a:latin typeface="Arial" charset="0"/>
                <a:ea typeface="ＭＳ Ｐゴシック" pitchFamily="34" charset="-128"/>
              </a:defRPr>
            </a:lvl1pPr>
            <a:lvl2pPr marL="742950" indent="-285750" eaLnBrk="0" hangingPunct="0">
              <a:spcBef>
                <a:spcPct val="20000"/>
              </a:spcBef>
              <a:buChar char="–"/>
              <a:defRPr sz="1400">
                <a:solidFill>
                  <a:schemeClr val="tx1"/>
                </a:solidFill>
                <a:latin typeface="Arial" charset="0"/>
                <a:ea typeface="ＭＳ Ｐゴシック" pitchFamily="34" charset="-128"/>
              </a:defRPr>
            </a:lvl2pPr>
            <a:lvl3pPr marL="1143000" indent="-228600" eaLnBrk="0" hangingPunct="0">
              <a:spcBef>
                <a:spcPct val="20000"/>
              </a:spcBef>
              <a:buChar char="•"/>
              <a:defRPr sz="1400">
                <a:solidFill>
                  <a:schemeClr val="tx1"/>
                </a:solidFill>
                <a:latin typeface="Arial" charset="0"/>
                <a:ea typeface="ＭＳ Ｐゴシック" pitchFamily="34" charset="-128"/>
              </a:defRPr>
            </a:lvl3pPr>
            <a:lvl4pPr marL="1600200" indent="-228600" eaLnBrk="0" hangingPunct="0">
              <a:spcBef>
                <a:spcPct val="20000"/>
              </a:spcBef>
              <a:buChar char="–"/>
              <a:defRPr sz="1400">
                <a:solidFill>
                  <a:schemeClr val="tx1"/>
                </a:solidFill>
                <a:latin typeface="Arial" charset="0"/>
                <a:ea typeface="ＭＳ Ｐゴシック" pitchFamily="34" charset="-128"/>
              </a:defRPr>
            </a:lvl4pPr>
            <a:lvl5pPr marL="2057400" indent="-228600" eaLnBrk="0" hangingPunct="0">
              <a:spcBef>
                <a:spcPct val="20000"/>
              </a:spcBef>
              <a:buChar char="»"/>
              <a:defRPr sz="14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9pPr>
          </a:lstStyle>
          <a:p>
            <a:pPr eaLnBrk="1" hangingPunct="1">
              <a:spcBef>
                <a:spcPct val="0"/>
              </a:spcBef>
              <a:buClrTx/>
              <a:buFontTx/>
              <a:buNone/>
            </a:pPr>
            <a:r>
              <a:rPr lang="es-ES" altLang="es-ES" sz="2400" dirty="0">
                <a:solidFill>
                  <a:schemeClr val="tx1"/>
                </a:solidFill>
              </a:rPr>
              <a:t>Eco-</a:t>
            </a:r>
            <a:r>
              <a:rPr lang="es-ES" altLang="es-ES" sz="2400" dirty="0" err="1">
                <a:solidFill>
                  <a:schemeClr val="tx1"/>
                </a:solidFill>
              </a:rPr>
              <a:t>regímen</a:t>
            </a:r>
            <a:r>
              <a:rPr lang="es-ES" altLang="es-ES" sz="2400" dirty="0">
                <a:solidFill>
                  <a:schemeClr val="tx1"/>
                </a:solidFill>
              </a:rPr>
              <a:t> P4</a:t>
            </a:r>
          </a:p>
        </p:txBody>
      </p:sp>
      <p:sp>
        <p:nvSpPr>
          <p:cNvPr id="2" name="CuadroTexto 1">
            <a:extLst>
              <a:ext uri="{FF2B5EF4-FFF2-40B4-BE49-F238E27FC236}">
                <a16:creationId xmlns:a16="http://schemas.microsoft.com/office/drawing/2014/main" id="{5EA89CD1-D5B6-8783-C7B5-5A06A3629AE5}"/>
              </a:ext>
            </a:extLst>
          </p:cNvPr>
          <p:cNvSpPr txBox="1"/>
          <p:nvPr/>
        </p:nvSpPr>
        <p:spPr>
          <a:xfrm>
            <a:off x="6627583" y="3546959"/>
            <a:ext cx="2304256" cy="769441"/>
          </a:xfrm>
          <a:prstGeom prst="rect">
            <a:avLst/>
          </a:prstGeom>
          <a:noFill/>
          <a:ln>
            <a:solidFill>
              <a:schemeClr val="tx1"/>
            </a:solidFill>
          </a:ln>
        </p:spPr>
        <p:txBody>
          <a:bodyPr wrap="square">
            <a:spAutoFit/>
          </a:bodyPr>
          <a:lstStyle/>
          <a:p>
            <a:r>
              <a:rPr lang="es-ES" sz="1100" dirty="0"/>
              <a:t>Cumplir la BCAM 7 (rotación)</a:t>
            </a:r>
          </a:p>
          <a:p>
            <a:r>
              <a:rPr lang="es-ES" sz="1100" dirty="0"/>
              <a:t>Alternancia cultivos en esa superficie</a:t>
            </a:r>
          </a:p>
          <a:p>
            <a:r>
              <a:rPr lang="es-ES" sz="1100" dirty="0"/>
              <a:t>Sin computar plurianuales</a:t>
            </a:r>
          </a:p>
          <a:p>
            <a:r>
              <a:rPr lang="es-ES" sz="1100" dirty="0"/>
              <a:t>Acepta rotación </a:t>
            </a:r>
            <a:r>
              <a:rPr lang="es-ES" sz="1100" dirty="0" err="1"/>
              <a:t>intra-anual</a:t>
            </a:r>
            <a:r>
              <a:rPr lang="es-ES" sz="1100" dirty="0"/>
              <a:t> </a:t>
            </a:r>
          </a:p>
        </p:txBody>
      </p:sp>
      <p:cxnSp>
        <p:nvCxnSpPr>
          <p:cNvPr id="3" name="Conector recto de flecha 2">
            <a:extLst>
              <a:ext uri="{FF2B5EF4-FFF2-40B4-BE49-F238E27FC236}">
                <a16:creationId xmlns:a16="http://schemas.microsoft.com/office/drawing/2014/main" id="{9C0A6CFE-5E3C-9F8D-3496-E680A5AC6A12}"/>
              </a:ext>
            </a:extLst>
          </p:cNvPr>
          <p:cNvCxnSpPr>
            <a:cxnSpLocks/>
          </p:cNvCxnSpPr>
          <p:nvPr/>
        </p:nvCxnSpPr>
        <p:spPr>
          <a:xfrm>
            <a:off x="5724128" y="4005064"/>
            <a:ext cx="792088" cy="0"/>
          </a:xfrm>
          <a:prstGeom prst="straightConnector1">
            <a:avLst/>
          </a:prstGeom>
          <a:ln w="34925">
            <a:solidFill>
              <a:srgbClr val="92D050"/>
            </a:solidFill>
            <a:tailEnd type="triangle"/>
          </a:ln>
        </p:spPr>
        <p:style>
          <a:lnRef idx="1">
            <a:schemeClr val="accent1"/>
          </a:lnRef>
          <a:fillRef idx="0">
            <a:schemeClr val="accent1"/>
          </a:fillRef>
          <a:effectRef idx="0">
            <a:schemeClr val="accent1"/>
          </a:effectRef>
          <a:fontRef idx="minor">
            <a:schemeClr val="tx1"/>
          </a:fontRef>
        </p:style>
      </p:cxnSp>
      <p:sp>
        <p:nvSpPr>
          <p:cNvPr id="6" name="CuadroTexto 5">
            <a:extLst>
              <a:ext uri="{FF2B5EF4-FFF2-40B4-BE49-F238E27FC236}">
                <a16:creationId xmlns:a16="http://schemas.microsoft.com/office/drawing/2014/main" id="{61A3A73F-FDD8-608A-E767-A825B6657E30}"/>
              </a:ext>
            </a:extLst>
          </p:cNvPr>
          <p:cNvSpPr txBox="1"/>
          <p:nvPr/>
        </p:nvSpPr>
        <p:spPr>
          <a:xfrm>
            <a:off x="990053" y="5885384"/>
            <a:ext cx="3206841" cy="261610"/>
          </a:xfrm>
          <a:prstGeom prst="rect">
            <a:avLst/>
          </a:prstGeom>
          <a:noFill/>
          <a:ln>
            <a:solidFill>
              <a:schemeClr val="tx1"/>
            </a:solidFill>
          </a:ln>
        </p:spPr>
        <p:txBody>
          <a:bodyPr wrap="square">
            <a:spAutoFit/>
          </a:bodyPr>
          <a:lstStyle/>
          <a:p>
            <a:r>
              <a:rPr lang="es-ES" sz="1100" dirty="0"/>
              <a:t>Se permite excepcionalmente el laboreo vertical</a:t>
            </a:r>
          </a:p>
        </p:txBody>
      </p:sp>
      <p:grpSp>
        <p:nvGrpSpPr>
          <p:cNvPr id="8" name="Grupo 7">
            <a:extLst>
              <a:ext uri="{FF2B5EF4-FFF2-40B4-BE49-F238E27FC236}">
                <a16:creationId xmlns:a16="http://schemas.microsoft.com/office/drawing/2014/main" id="{8A035D00-DCC9-DF27-D99B-881E6C98BBE0}"/>
              </a:ext>
            </a:extLst>
          </p:cNvPr>
          <p:cNvGrpSpPr/>
          <p:nvPr/>
        </p:nvGrpSpPr>
        <p:grpSpPr>
          <a:xfrm>
            <a:off x="7249716" y="6309971"/>
            <a:ext cx="994692" cy="424267"/>
            <a:chOff x="7249716" y="6309971"/>
            <a:chExt cx="994692" cy="424267"/>
          </a:xfrm>
        </p:grpSpPr>
        <p:sp>
          <p:nvSpPr>
            <p:cNvPr id="13" name="Botón de acción: ir hacia delante o siguiente 12">
              <a:hlinkClick r:id="rId3" action="ppaction://hlinksldjump" highlightClick="1"/>
              <a:extLst>
                <a:ext uri="{FF2B5EF4-FFF2-40B4-BE49-F238E27FC236}">
                  <a16:creationId xmlns:a16="http://schemas.microsoft.com/office/drawing/2014/main" id="{3B7A4232-FDE9-1EB9-6DCE-8A5436F3FCEC}"/>
                </a:ext>
              </a:extLst>
            </p:cNvPr>
            <p:cNvSpPr/>
            <p:nvPr/>
          </p:nvSpPr>
          <p:spPr>
            <a:xfrm>
              <a:off x="7249716" y="6309971"/>
              <a:ext cx="864097" cy="389071"/>
            </a:xfrm>
            <a:prstGeom prst="actionButtonForwardNex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s-ES" dirty="0"/>
            </a:p>
          </p:txBody>
        </p:sp>
        <p:sp>
          <p:nvSpPr>
            <p:cNvPr id="14" name="CuadroTexto 13">
              <a:hlinkClick r:id="rId4" action="ppaction://hlinksldjump"/>
              <a:extLst>
                <a:ext uri="{FF2B5EF4-FFF2-40B4-BE49-F238E27FC236}">
                  <a16:creationId xmlns:a16="http://schemas.microsoft.com/office/drawing/2014/main" id="{21E9A511-1D01-9485-15A8-2C1E0DF754DD}"/>
                </a:ext>
              </a:extLst>
            </p:cNvPr>
            <p:cNvSpPr txBox="1"/>
            <p:nvPr/>
          </p:nvSpPr>
          <p:spPr>
            <a:xfrm>
              <a:off x="7249716" y="6364906"/>
              <a:ext cx="994692" cy="369332"/>
            </a:xfrm>
            <a:prstGeom prst="rect">
              <a:avLst/>
            </a:prstGeom>
            <a:noFill/>
          </p:spPr>
          <p:txBody>
            <a:bodyPr wrap="square">
              <a:spAutoFit/>
            </a:bodyPr>
            <a:lstStyle/>
            <a:p>
              <a:r>
                <a:rPr lang="es-ES" dirty="0"/>
                <a:t>BCAM 7</a:t>
              </a:r>
            </a:p>
          </p:txBody>
        </p:sp>
      </p:grpSp>
      <p:sp>
        <p:nvSpPr>
          <p:cNvPr id="4" name="CuadroTexto 3">
            <a:extLst>
              <a:ext uri="{FF2B5EF4-FFF2-40B4-BE49-F238E27FC236}">
                <a16:creationId xmlns:a16="http://schemas.microsoft.com/office/drawing/2014/main" id="{5F2D8D8B-A9DD-F475-E08E-D7695366419A}"/>
              </a:ext>
            </a:extLst>
          </p:cNvPr>
          <p:cNvSpPr txBox="1"/>
          <p:nvPr/>
        </p:nvSpPr>
        <p:spPr>
          <a:xfrm>
            <a:off x="6562285" y="2880154"/>
            <a:ext cx="2369554" cy="430887"/>
          </a:xfrm>
          <a:prstGeom prst="rect">
            <a:avLst/>
          </a:prstGeom>
          <a:noFill/>
          <a:ln>
            <a:solidFill>
              <a:schemeClr val="tx1"/>
            </a:solidFill>
          </a:ln>
        </p:spPr>
        <p:txBody>
          <a:bodyPr wrap="square">
            <a:spAutoFit/>
          </a:bodyPr>
          <a:lstStyle/>
          <a:p>
            <a:r>
              <a:rPr lang="es-ES" sz="1100" dirty="0"/>
              <a:t>Se cobra 2023 si compromete 2024</a:t>
            </a:r>
          </a:p>
          <a:p>
            <a:r>
              <a:rPr lang="es-ES" sz="1100" dirty="0"/>
              <a:t>Se cobra por toda la </a:t>
            </a:r>
            <a:r>
              <a:rPr lang="es-ES" sz="1100" dirty="0" err="1"/>
              <a:t>superf</a:t>
            </a:r>
            <a:r>
              <a:rPr lang="es-ES" sz="1100" dirty="0"/>
              <a:t>. acogida </a:t>
            </a:r>
          </a:p>
        </p:txBody>
      </p:sp>
      <p:cxnSp>
        <p:nvCxnSpPr>
          <p:cNvPr id="7" name="Conector recto de flecha 6">
            <a:extLst>
              <a:ext uri="{FF2B5EF4-FFF2-40B4-BE49-F238E27FC236}">
                <a16:creationId xmlns:a16="http://schemas.microsoft.com/office/drawing/2014/main" id="{B0259721-3162-CA16-4721-BFCB9513A37C}"/>
              </a:ext>
            </a:extLst>
          </p:cNvPr>
          <p:cNvCxnSpPr>
            <a:cxnSpLocks/>
          </p:cNvCxnSpPr>
          <p:nvPr/>
        </p:nvCxnSpPr>
        <p:spPr>
          <a:xfrm>
            <a:off x="5724128" y="2924944"/>
            <a:ext cx="792088" cy="0"/>
          </a:xfrm>
          <a:prstGeom prst="straightConnector1">
            <a:avLst/>
          </a:prstGeom>
          <a:ln w="34925">
            <a:solidFill>
              <a:srgbClr val="92D050"/>
            </a:solidFill>
            <a:tailEnd type="triangle"/>
          </a:ln>
        </p:spPr>
        <p:style>
          <a:lnRef idx="1">
            <a:schemeClr val="accent1"/>
          </a:lnRef>
          <a:fillRef idx="0">
            <a:schemeClr val="accent1"/>
          </a:fillRef>
          <a:effectRef idx="0">
            <a:schemeClr val="accent1"/>
          </a:effectRef>
          <a:fontRef idx="minor">
            <a:schemeClr val="tx1"/>
          </a:fontRef>
        </p:style>
      </p:cxnSp>
      <p:sp>
        <p:nvSpPr>
          <p:cNvPr id="15" name="2 Rectángulo">
            <a:extLst>
              <a:ext uri="{FF2B5EF4-FFF2-40B4-BE49-F238E27FC236}">
                <a16:creationId xmlns:a16="http://schemas.microsoft.com/office/drawing/2014/main" id="{CF9152F8-B440-EFEA-7822-844F033C9608}"/>
              </a:ext>
            </a:extLst>
          </p:cNvPr>
          <p:cNvSpPr>
            <a:spLocks noChangeArrowheads="1"/>
          </p:cNvSpPr>
          <p:nvPr/>
        </p:nvSpPr>
        <p:spPr bwMode="auto">
          <a:xfrm>
            <a:off x="4572000" y="327152"/>
            <a:ext cx="3446585" cy="461665"/>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spcBef>
                <a:spcPct val="20000"/>
              </a:spcBef>
              <a:buClr>
                <a:srgbClr val="D6EF2C"/>
              </a:buClr>
              <a:buChar char="&gt;"/>
              <a:defRPr sz="1400">
                <a:solidFill>
                  <a:srgbClr val="575757"/>
                </a:solidFill>
                <a:latin typeface="Arial" charset="0"/>
                <a:ea typeface="ＭＳ Ｐゴシック" pitchFamily="34" charset="-128"/>
              </a:defRPr>
            </a:lvl1pPr>
            <a:lvl2pPr marL="742950" indent="-285750" eaLnBrk="0" hangingPunct="0">
              <a:spcBef>
                <a:spcPct val="20000"/>
              </a:spcBef>
              <a:buChar char="–"/>
              <a:defRPr sz="1400">
                <a:solidFill>
                  <a:schemeClr val="tx1"/>
                </a:solidFill>
                <a:latin typeface="Arial" charset="0"/>
                <a:ea typeface="ＭＳ Ｐゴシック" pitchFamily="34" charset="-128"/>
              </a:defRPr>
            </a:lvl2pPr>
            <a:lvl3pPr marL="1143000" indent="-228600" eaLnBrk="0" hangingPunct="0">
              <a:spcBef>
                <a:spcPct val="20000"/>
              </a:spcBef>
              <a:buChar char="•"/>
              <a:defRPr sz="1400">
                <a:solidFill>
                  <a:schemeClr val="tx1"/>
                </a:solidFill>
                <a:latin typeface="Arial" charset="0"/>
                <a:ea typeface="ＭＳ Ｐゴシック" pitchFamily="34" charset="-128"/>
              </a:defRPr>
            </a:lvl3pPr>
            <a:lvl4pPr marL="1600200" indent="-228600" eaLnBrk="0" hangingPunct="0">
              <a:spcBef>
                <a:spcPct val="20000"/>
              </a:spcBef>
              <a:buChar char="–"/>
              <a:defRPr sz="1400">
                <a:solidFill>
                  <a:schemeClr val="tx1"/>
                </a:solidFill>
                <a:latin typeface="Arial" charset="0"/>
                <a:ea typeface="ＭＳ Ｐゴシック" pitchFamily="34" charset="-128"/>
              </a:defRPr>
            </a:lvl4pPr>
            <a:lvl5pPr marL="2057400" indent="-228600" eaLnBrk="0" hangingPunct="0">
              <a:spcBef>
                <a:spcPct val="20000"/>
              </a:spcBef>
              <a:buChar char="»"/>
              <a:defRPr sz="14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9pPr>
          </a:lstStyle>
          <a:p>
            <a:pPr eaLnBrk="1" hangingPunct="1">
              <a:spcBef>
                <a:spcPct val="0"/>
              </a:spcBef>
              <a:buClrTx/>
              <a:buFontTx/>
              <a:buNone/>
            </a:pPr>
            <a:r>
              <a:rPr lang="es-ES" altLang="es-ES" sz="2400" dirty="0">
                <a:solidFill>
                  <a:srgbClr val="FF0000"/>
                </a:solidFill>
              </a:rPr>
              <a:t>Flexibilidades CyL 2023</a:t>
            </a:r>
          </a:p>
        </p:txBody>
      </p:sp>
      <p:cxnSp>
        <p:nvCxnSpPr>
          <p:cNvPr id="16" name="Conector recto de flecha 15">
            <a:extLst>
              <a:ext uri="{FF2B5EF4-FFF2-40B4-BE49-F238E27FC236}">
                <a16:creationId xmlns:a16="http://schemas.microsoft.com/office/drawing/2014/main" id="{CE2DF3F5-D90E-B4F4-A43B-758F092AECC3}"/>
              </a:ext>
            </a:extLst>
          </p:cNvPr>
          <p:cNvCxnSpPr>
            <a:cxnSpLocks/>
            <a:stCxn id="15" idx="2"/>
          </p:cNvCxnSpPr>
          <p:nvPr/>
        </p:nvCxnSpPr>
        <p:spPr>
          <a:xfrm>
            <a:off x="6295293" y="788817"/>
            <a:ext cx="1723292" cy="216542"/>
          </a:xfrm>
          <a:prstGeom prst="straightConnector1">
            <a:avLst/>
          </a:prstGeom>
          <a:ln w="3492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0" name="CuadroTexto 19">
            <a:extLst>
              <a:ext uri="{FF2B5EF4-FFF2-40B4-BE49-F238E27FC236}">
                <a16:creationId xmlns:a16="http://schemas.microsoft.com/office/drawing/2014/main" id="{C21201D2-CDB8-654D-FE40-BBFC89897BDD}"/>
              </a:ext>
            </a:extLst>
          </p:cNvPr>
          <p:cNvSpPr txBox="1"/>
          <p:nvPr/>
        </p:nvSpPr>
        <p:spPr>
          <a:xfrm>
            <a:off x="7213713" y="1051244"/>
            <a:ext cx="1800199" cy="1615827"/>
          </a:xfrm>
          <a:prstGeom prst="rect">
            <a:avLst/>
          </a:prstGeom>
          <a:solidFill>
            <a:srgbClr val="FFFF00"/>
          </a:solidFill>
          <a:ln w="15875">
            <a:solidFill>
              <a:srgbClr val="FF0000"/>
            </a:solidFill>
          </a:ln>
        </p:spPr>
        <p:txBody>
          <a:bodyPr wrap="square">
            <a:spAutoFit/>
          </a:bodyPr>
          <a:lstStyle/>
          <a:p>
            <a:r>
              <a:rPr lang="es-ES" sz="1100" dirty="0"/>
              <a:t>Se permitirá el laboreo vertical (cultivador, </a:t>
            </a:r>
            <a:r>
              <a:rPr lang="es-ES" sz="1100" dirty="0" err="1"/>
              <a:t>chisel</a:t>
            </a:r>
            <a:r>
              <a:rPr lang="es-ES" sz="1100" dirty="0"/>
              <a:t> o grada de discos pequeños) </a:t>
            </a:r>
          </a:p>
          <a:p>
            <a:r>
              <a:rPr lang="es-ES" sz="1100" dirty="0"/>
              <a:t>y siempre manteniendo </a:t>
            </a:r>
          </a:p>
          <a:p>
            <a:r>
              <a:rPr lang="es-ES" sz="1100" dirty="0"/>
              <a:t>el rastrojo.</a:t>
            </a:r>
          </a:p>
          <a:p>
            <a:r>
              <a:rPr lang="es-ES" sz="1100" dirty="0"/>
              <a:t>EXCEPTO entre recolección y el 1 de septiembre.</a:t>
            </a:r>
          </a:p>
          <a:p>
            <a:r>
              <a:rPr lang="es-ES" sz="1100" dirty="0"/>
              <a:t>Nota: no afecta al laboreo vertical de la BCAM6</a:t>
            </a:r>
          </a:p>
        </p:txBody>
      </p:sp>
      <p:sp>
        <p:nvSpPr>
          <p:cNvPr id="17" name="Explosión: 8 puntos 16">
            <a:extLst>
              <a:ext uri="{FF2B5EF4-FFF2-40B4-BE49-F238E27FC236}">
                <a16:creationId xmlns:a16="http://schemas.microsoft.com/office/drawing/2014/main" id="{C7BBE69E-3B01-1C68-FCC1-9675AD919AD5}"/>
              </a:ext>
            </a:extLst>
          </p:cNvPr>
          <p:cNvSpPr/>
          <p:nvPr/>
        </p:nvSpPr>
        <p:spPr>
          <a:xfrm>
            <a:off x="3131840" y="2276872"/>
            <a:ext cx="360040" cy="360040"/>
          </a:xfrm>
          <a:prstGeom prst="irregularSeal1">
            <a:avLst/>
          </a:prstGeom>
          <a:solidFill>
            <a:srgbClr val="FFFF0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18" name="Explosión: 8 puntos 17">
            <a:extLst>
              <a:ext uri="{FF2B5EF4-FFF2-40B4-BE49-F238E27FC236}">
                <a16:creationId xmlns:a16="http://schemas.microsoft.com/office/drawing/2014/main" id="{16000716-3CF7-4FAB-CEA8-DCE49636E175}"/>
              </a:ext>
            </a:extLst>
          </p:cNvPr>
          <p:cNvSpPr/>
          <p:nvPr/>
        </p:nvSpPr>
        <p:spPr>
          <a:xfrm>
            <a:off x="6336196" y="147132"/>
            <a:ext cx="360040" cy="360040"/>
          </a:xfrm>
          <a:prstGeom prst="irregularSeal1">
            <a:avLst/>
          </a:prstGeom>
          <a:solidFill>
            <a:srgbClr val="FFFF0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Tree>
    <p:extLst>
      <p:ext uri="{BB962C8B-B14F-4D97-AF65-F5344CB8AC3E}">
        <p14:creationId xmlns:p14="http://schemas.microsoft.com/office/powerpoint/2010/main" val="37687230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1000" fill="hold"/>
                                        <p:tgtEl>
                                          <p:spTgt spid="15"/>
                                        </p:tgtEl>
                                        <p:attrNameLst>
                                          <p:attrName>ppt_w</p:attrName>
                                        </p:attrNameLst>
                                      </p:cBhvr>
                                      <p:tavLst>
                                        <p:tav tm="0">
                                          <p:val>
                                            <p:fltVal val="0"/>
                                          </p:val>
                                        </p:tav>
                                        <p:tav tm="100000">
                                          <p:val>
                                            <p:strVal val="#ppt_w"/>
                                          </p:val>
                                        </p:tav>
                                      </p:tavLst>
                                    </p:anim>
                                    <p:anim calcmode="lin" valueType="num">
                                      <p:cBhvr>
                                        <p:cTn id="8" dur="1000" fill="hold"/>
                                        <p:tgtEl>
                                          <p:spTgt spid="15"/>
                                        </p:tgtEl>
                                        <p:attrNameLst>
                                          <p:attrName>ppt_h</p:attrName>
                                        </p:attrNameLst>
                                      </p:cBhvr>
                                      <p:tavLst>
                                        <p:tav tm="0">
                                          <p:val>
                                            <p:fltVal val="0"/>
                                          </p:val>
                                        </p:tav>
                                        <p:tav tm="100000">
                                          <p:val>
                                            <p:strVal val="#ppt_h"/>
                                          </p:val>
                                        </p:tav>
                                      </p:tavLst>
                                    </p:anim>
                                    <p:anim calcmode="lin" valueType="num">
                                      <p:cBhvr>
                                        <p:cTn id="9" dur="1000" fill="hold"/>
                                        <p:tgtEl>
                                          <p:spTgt spid="15"/>
                                        </p:tgtEl>
                                        <p:attrNameLst>
                                          <p:attrName>style.rotation</p:attrName>
                                        </p:attrNameLst>
                                      </p:cBhvr>
                                      <p:tavLst>
                                        <p:tav tm="0">
                                          <p:val>
                                            <p:fltVal val="90"/>
                                          </p:val>
                                        </p:tav>
                                        <p:tav tm="100000">
                                          <p:val>
                                            <p:fltVal val="0"/>
                                          </p:val>
                                        </p:tav>
                                      </p:tavLst>
                                    </p:anim>
                                    <p:animEffect transition="in" filter="fade">
                                      <p:cBhvr>
                                        <p:cTn id="10" dur="1000"/>
                                        <p:tgtEl>
                                          <p:spTgt spid="15"/>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nodeType="clickEffect">
                                  <p:stCondLst>
                                    <p:cond delay="0"/>
                                  </p:stCondLst>
                                  <p:childTnLst>
                                    <p:set>
                                      <p:cBhvr>
                                        <p:cTn id="14" dur="1" fill="hold">
                                          <p:stCondLst>
                                            <p:cond delay="0"/>
                                          </p:stCondLst>
                                        </p:cTn>
                                        <p:tgtEl>
                                          <p:spTgt spid="16"/>
                                        </p:tgtEl>
                                        <p:attrNameLst>
                                          <p:attrName>style.visibility</p:attrName>
                                        </p:attrNameLst>
                                      </p:cBhvr>
                                      <p:to>
                                        <p:strVal val="visible"/>
                                      </p:to>
                                    </p:set>
                                    <p:anim calcmode="lin" valueType="num">
                                      <p:cBhvr>
                                        <p:cTn id="15" dur="500" fill="hold"/>
                                        <p:tgtEl>
                                          <p:spTgt spid="16"/>
                                        </p:tgtEl>
                                        <p:attrNameLst>
                                          <p:attrName>ppt_w</p:attrName>
                                        </p:attrNameLst>
                                      </p:cBhvr>
                                      <p:tavLst>
                                        <p:tav tm="0">
                                          <p:val>
                                            <p:fltVal val="0"/>
                                          </p:val>
                                        </p:tav>
                                        <p:tav tm="100000">
                                          <p:val>
                                            <p:strVal val="#ppt_w"/>
                                          </p:val>
                                        </p:tav>
                                      </p:tavLst>
                                    </p:anim>
                                    <p:anim calcmode="lin" valueType="num">
                                      <p:cBhvr>
                                        <p:cTn id="16" dur="500" fill="hold"/>
                                        <p:tgtEl>
                                          <p:spTgt spid="16"/>
                                        </p:tgtEl>
                                        <p:attrNameLst>
                                          <p:attrName>ppt_h</p:attrName>
                                        </p:attrNameLst>
                                      </p:cBhvr>
                                      <p:tavLst>
                                        <p:tav tm="0">
                                          <p:val>
                                            <p:fltVal val="0"/>
                                          </p:val>
                                        </p:tav>
                                        <p:tav tm="100000">
                                          <p:val>
                                            <p:strVal val="#ppt_h"/>
                                          </p:val>
                                        </p:tav>
                                      </p:tavLst>
                                    </p:anim>
                                    <p:animEffect transition="in" filter="fade">
                                      <p:cBhvr>
                                        <p:cTn id="17" dur="500"/>
                                        <p:tgtEl>
                                          <p:spTgt spid="16"/>
                                        </p:tgtEl>
                                      </p:cBhvr>
                                    </p:animEffect>
                                  </p:childTnLst>
                                </p:cTn>
                              </p:par>
                            </p:childTnLst>
                          </p:cTn>
                        </p:par>
                        <p:par>
                          <p:cTn id="18" fill="hold">
                            <p:stCondLst>
                              <p:cond delay="500"/>
                            </p:stCondLst>
                            <p:childTnLst>
                              <p:par>
                                <p:cTn id="19" presetID="22" presetClass="entr" presetSubtype="1" fill="hold" grpId="0" nodeType="after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wipe(up)">
                                      <p:cBhvr>
                                        <p:cTn id="21"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20" grpId="0" animBg="1"/>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5EE93CF-30FD-F835-E115-181FC0E9733C}"/>
              </a:ext>
            </a:extLst>
          </p:cNvPr>
          <p:cNvSpPr>
            <a:spLocks noGrp="1"/>
          </p:cNvSpPr>
          <p:nvPr>
            <p:ph type="title"/>
          </p:nvPr>
        </p:nvSpPr>
        <p:spPr/>
        <p:txBody>
          <a:bodyPr/>
          <a:lstStyle/>
          <a:p>
            <a:endParaRPr lang="es-ES"/>
          </a:p>
        </p:txBody>
      </p:sp>
      <p:sp>
        <p:nvSpPr>
          <p:cNvPr id="3" name="Marcador de contenido 2">
            <a:extLst>
              <a:ext uri="{FF2B5EF4-FFF2-40B4-BE49-F238E27FC236}">
                <a16:creationId xmlns:a16="http://schemas.microsoft.com/office/drawing/2014/main" id="{EE1F215E-D5F8-D9C1-F926-77D13E5664E9}"/>
              </a:ext>
            </a:extLst>
          </p:cNvPr>
          <p:cNvSpPr>
            <a:spLocks noGrp="1"/>
          </p:cNvSpPr>
          <p:nvPr>
            <p:ph idx="1"/>
          </p:nvPr>
        </p:nvSpPr>
        <p:spPr/>
        <p:txBody>
          <a:bodyPr/>
          <a:lstStyle/>
          <a:p>
            <a:endParaRPr lang="es-ES"/>
          </a:p>
        </p:txBody>
      </p:sp>
      <p:pic>
        <p:nvPicPr>
          <p:cNvPr id="5" name="Imagen 4">
            <a:extLst>
              <a:ext uri="{FF2B5EF4-FFF2-40B4-BE49-F238E27FC236}">
                <a16:creationId xmlns:a16="http://schemas.microsoft.com/office/drawing/2014/main" id="{32B89E64-8733-E089-6E5A-4DFF2BC06C3E}"/>
              </a:ext>
            </a:extLst>
          </p:cNvPr>
          <p:cNvPicPr>
            <a:picLocks noChangeAspect="1"/>
          </p:cNvPicPr>
          <p:nvPr/>
        </p:nvPicPr>
        <p:blipFill>
          <a:blip r:embed="rId2"/>
          <a:stretch>
            <a:fillRect/>
          </a:stretch>
        </p:blipFill>
        <p:spPr>
          <a:xfrm>
            <a:off x="98787" y="0"/>
            <a:ext cx="8946426" cy="6858000"/>
          </a:xfrm>
          <a:prstGeom prst="rect">
            <a:avLst/>
          </a:prstGeom>
        </p:spPr>
      </p:pic>
    </p:spTree>
    <p:extLst>
      <p:ext uri="{BB962C8B-B14F-4D97-AF65-F5344CB8AC3E}">
        <p14:creationId xmlns:p14="http://schemas.microsoft.com/office/powerpoint/2010/main" val="253098021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020CF36-EFFF-7E3B-9B42-6CDEC14A67A5}"/>
              </a:ext>
            </a:extLst>
          </p:cNvPr>
          <p:cNvSpPr>
            <a:spLocks noGrp="1"/>
          </p:cNvSpPr>
          <p:nvPr>
            <p:ph type="title"/>
          </p:nvPr>
        </p:nvSpPr>
        <p:spPr/>
        <p:txBody>
          <a:bodyPr/>
          <a:lstStyle/>
          <a:p>
            <a:endParaRPr lang="es-ES"/>
          </a:p>
        </p:txBody>
      </p:sp>
      <p:sp>
        <p:nvSpPr>
          <p:cNvPr id="3" name="Marcador de contenido 2">
            <a:extLst>
              <a:ext uri="{FF2B5EF4-FFF2-40B4-BE49-F238E27FC236}">
                <a16:creationId xmlns:a16="http://schemas.microsoft.com/office/drawing/2014/main" id="{7DA2FB58-5058-6C79-7423-11340ACB061E}"/>
              </a:ext>
            </a:extLst>
          </p:cNvPr>
          <p:cNvSpPr>
            <a:spLocks noGrp="1"/>
          </p:cNvSpPr>
          <p:nvPr>
            <p:ph idx="1"/>
          </p:nvPr>
        </p:nvSpPr>
        <p:spPr/>
        <p:txBody>
          <a:bodyPr/>
          <a:lstStyle/>
          <a:p>
            <a:endParaRPr lang="es-ES"/>
          </a:p>
        </p:txBody>
      </p:sp>
      <p:pic>
        <p:nvPicPr>
          <p:cNvPr id="5" name="Imagen 4">
            <a:extLst>
              <a:ext uri="{FF2B5EF4-FFF2-40B4-BE49-F238E27FC236}">
                <a16:creationId xmlns:a16="http://schemas.microsoft.com/office/drawing/2014/main" id="{5EF94ADA-6D9E-0922-F842-5FEF8AD340F1}"/>
              </a:ext>
            </a:extLst>
          </p:cNvPr>
          <p:cNvPicPr>
            <a:picLocks noChangeAspect="1"/>
          </p:cNvPicPr>
          <p:nvPr/>
        </p:nvPicPr>
        <p:blipFill>
          <a:blip r:embed="rId2"/>
          <a:stretch>
            <a:fillRect/>
          </a:stretch>
        </p:blipFill>
        <p:spPr>
          <a:xfrm>
            <a:off x="0" y="1137964"/>
            <a:ext cx="9144000" cy="4582071"/>
          </a:xfrm>
          <a:prstGeom prst="rect">
            <a:avLst/>
          </a:prstGeom>
        </p:spPr>
      </p:pic>
    </p:spTree>
    <p:extLst>
      <p:ext uri="{BB962C8B-B14F-4D97-AF65-F5344CB8AC3E}">
        <p14:creationId xmlns:p14="http://schemas.microsoft.com/office/powerpoint/2010/main" val="3638721575"/>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0C25BF0-B812-60F5-F584-7D4CC8E81E0A}"/>
              </a:ext>
            </a:extLst>
          </p:cNvPr>
          <p:cNvSpPr>
            <a:spLocks noGrp="1"/>
          </p:cNvSpPr>
          <p:nvPr>
            <p:ph type="title"/>
          </p:nvPr>
        </p:nvSpPr>
        <p:spPr/>
        <p:txBody>
          <a:bodyPr/>
          <a:lstStyle/>
          <a:p>
            <a:endParaRPr lang="es-ES"/>
          </a:p>
        </p:txBody>
      </p:sp>
      <p:sp>
        <p:nvSpPr>
          <p:cNvPr id="3" name="Marcador de contenido 2">
            <a:extLst>
              <a:ext uri="{FF2B5EF4-FFF2-40B4-BE49-F238E27FC236}">
                <a16:creationId xmlns:a16="http://schemas.microsoft.com/office/drawing/2014/main" id="{D64CBCAB-8460-D4D6-22CC-07630FBB6FC5}"/>
              </a:ext>
            </a:extLst>
          </p:cNvPr>
          <p:cNvSpPr>
            <a:spLocks noGrp="1"/>
          </p:cNvSpPr>
          <p:nvPr>
            <p:ph idx="1"/>
          </p:nvPr>
        </p:nvSpPr>
        <p:spPr/>
        <p:txBody>
          <a:bodyPr/>
          <a:lstStyle/>
          <a:p>
            <a:endParaRPr lang="es-ES"/>
          </a:p>
        </p:txBody>
      </p:sp>
      <p:pic>
        <p:nvPicPr>
          <p:cNvPr id="5" name="Imagen 4">
            <a:extLst>
              <a:ext uri="{FF2B5EF4-FFF2-40B4-BE49-F238E27FC236}">
                <a16:creationId xmlns:a16="http://schemas.microsoft.com/office/drawing/2014/main" id="{9AFFF7E4-5791-7C7F-8A7D-1BD0DA52D496}"/>
              </a:ext>
            </a:extLst>
          </p:cNvPr>
          <p:cNvPicPr>
            <a:picLocks noChangeAspect="1"/>
          </p:cNvPicPr>
          <p:nvPr/>
        </p:nvPicPr>
        <p:blipFill>
          <a:blip r:embed="rId2"/>
          <a:stretch>
            <a:fillRect/>
          </a:stretch>
        </p:blipFill>
        <p:spPr>
          <a:xfrm>
            <a:off x="0" y="1156486"/>
            <a:ext cx="9144000" cy="4545027"/>
          </a:xfrm>
          <a:prstGeom prst="rect">
            <a:avLst/>
          </a:prstGeom>
        </p:spPr>
      </p:pic>
    </p:spTree>
    <p:extLst>
      <p:ext uri="{BB962C8B-B14F-4D97-AF65-F5344CB8AC3E}">
        <p14:creationId xmlns:p14="http://schemas.microsoft.com/office/powerpoint/2010/main" val="146090404"/>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F38FD960-1B6F-2F49-81C6-CD953F7B3CD2}"/>
              </a:ext>
            </a:extLst>
          </p:cNvPr>
          <p:cNvPicPr>
            <a:picLocks noChangeAspect="1"/>
          </p:cNvPicPr>
          <p:nvPr/>
        </p:nvPicPr>
        <p:blipFill>
          <a:blip r:embed="rId2"/>
          <a:stretch>
            <a:fillRect/>
          </a:stretch>
        </p:blipFill>
        <p:spPr>
          <a:xfrm>
            <a:off x="1115616" y="1072871"/>
            <a:ext cx="6691806" cy="5407333"/>
          </a:xfrm>
          <a:prstGeom prst="rect">
            <a:avLst/>
          </a:prstGeom>
        </p:spPr>
      </p:pic>
      <p:grpSp>
        <p:nvGrpSpPr>
          <p:cNvPr id="10" name="2 Grupo">
            <a:extLst>
              <a:ext uri="{FF2B5EF4-FFF2-40B4-BE49-F238E27FC236}">
                <a16:creationId xmlns:a16="http://schemas.microsoft.com/office/drawing/2014/main" id="{37DE6D0B-74A8-6779-964D-EA184AD91DCC}"/>
              </a:ext>
            </a:extLst>
          </p:cNvPr>
          <p:cNvGrpSpPr>
            <a:grpSpLocks/>
          </p:cNvGrpSpPr>
          <p:nvPr/>
        </p:nvGrpSpPr>
        <p:grpSpPr bwMode="auto">
          <a:xfrm>
            <a:off x="1258888" y="188913"/>
            <a:ext cx="2953072" cy="777875"/>
            <a:chOff x="0" y="0"/>
            <a:chExt cx="7467600" cy="777644"/>
          </a:xfrm>
        </p:grpSpPr>
        <p:sp>
          <p:nvSpPr>
            <p:cNvPr id="11" name="4 Rectángulo redondeado">
              <a:extLst>
                <a:ext uri="{FF2B5EF4-FFF2-40B4-BE49-F238E27FC236}">
                  <a16:creationId xmlns:a16="http://schemas.microsoft.com/office/drawing/2014/main" id="{FDA834A2-3504-7740-F5BE-693DA7B78551}"/>
                </a:ext>
              </a:extLst>
            </p:cNvPr>
            <p:cNvSpPr/>
            <p:nvPr/>
          </p:nvSpPr>
          <p:spPr>
            <a:xfrm>
              <a:off x="0" y="0"/>
              <a:ext cx="7467600" cy="777644"/>
            </a:xfrm>
            <a:prstGeom prst="roundRect">
              <a:avLst/>
            </a:prstGeom>
            <a:solidFill>
              <a:srgbClr val="BED6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2" name="5 Rectángulo">
              <a:extLst>
                <a:ext uri="{FF2B5EF4-FFF2-40B4-BE49-F238E27FC236}">
                  <a16:creationId xmlns:a16="http://schemas.microsoft.com/office/drawing/2014/main" id="{CBFF17E7-6719-B25E-248D-BE2A70CF52F5}"/>
                </a:ext>
              </a:extLst>
            </p:cNvPr>
            <p:cNvSpPr/>
            <p:nvPr/>
          </p:nvSpPr>
          <p:spPr>
            <a:xfrm>
              <a:off x="38100" y="38089"/>
              <a:ext cx="7391400" cy="701467"/>
            </a:xfrm>
            <a:prstGeom prst="rect">
              <a:avLst/>
            </a:prstGeom>
          </p:spPr>
          <p:style>
            <a:lnRef idx="0">
              <a:scrgbClr r="0" g="0" b="0"/>
            </a:lnRef>
            <a:fillRef idx="0">
              <a:scrgbClr r="0" g="0" b="0"/>
            </a:fillRef>
            <a:effectRef idx="0">
              <a:scrgbClr r="0" g="0" b="0"/>
            </a:effectRef>
            <a:fontRef idx="minor">
              <a:schemeClr val="lt1"/>
            </a:fontRef>
          </p:style>
          <p:txBody>
            <a:bodyPr tIns="91440" bIns="91440" spcCol="1270" anchor="ctr"/>
            <a:lstStyle/>
            <a:p>
              <a:pPr defTabSz="1066800">
                <a:lnSpc>
                  <a:spcPct val="90000"/>
                </a:lnSpc>
                <a:spcAft>
                  <a:spcPct val="35000"/>
                </a:spcAft>
                <a:defRPr/>
              </a:pPr>
              <a:endParaRPr lang="es-ES" sz="2000" b="1" dirty="0">
                <a:solidFill>
                  <a:srgbClr val="FF0000"/>
                </a:solidFill>
              </a:endParaRPr>
            </a:p>
          </p:txBody>
        </p:sp>
      </p:grpSp>
      <p:sp>
        <p:nvSpPr>
          <p:cNvPr id="13" name="2 Rectángulo">
            <a:extLst>
              <a:ext uri="{FF2B5EF4-FFF2-40B4-BE49-F238E27FC236}">
                <a16:creationId xmlns:a16="http://schemas.microsoft.com/office/drawing/2014/main" id="{C84DFBC2-07C7-DDFD-41E5-038DA60ABCB9}"/>
              </a:ext>
            </a:extLst>
          </p:cNvPr>
          <p:cNvSpPr>
            <a:spLocks noChangeArrowheads="1"/>
          </p:cNvSpPr>
          <p:nvPr/>
        </p:nvSpPr>
        <p:spPr bwMode="auto">
          <a:xfrm>
            <a:off x="1547813" y="347663"/>
            <a:ext cx="240963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D6EF2C"/>
              </a:buClr>
              <a:buChar char="&gt;"/>
              <a:defRPr sz="1400">
                <a:solidFill>
                  <a:srgbClr val="575757"/>
                </a:solidFill>
                <a:latin typeface="Arial" charset="0"/>
                <a:ea typeface="ＭＳ Ｐゴシック" pitchFamily="34" charset="-128"/>
              </a:defRPr>
            </a:lvl1pPr>
            <a:lvl2pPr marL="742950" indent="-285750" eaLnBrk="0" hangingPunct="0">
              <a:spcBef>
                <a:spcPct val="20000"/>
              </a:spcBef>
              <a:buChar char="–"/>
              <a:defRPr sz="1400">
                <a:solidFill>
                  <a:schemeClr val="tx1"/>
                </a:solidFill>
                <a:latin typeface="Arial" charset="0"/>
                <a:ea typeface="ＭＳ Ｐゴシック" pitchFamily="34" charset="-128"/>
              </a:defRPr>
            </a:lvl2pPr>
            <a:lvl3pPr marL="1143000" indent="-228600" eaLnBrk="0" hangingPunct="0">
              <a:spcBef>
                <a:spcPct val="20000"/>
              </a:spcBef>
              <a:buChar char="•"/>
              <a:defRPr sz="1400">
                <a:solidFill>
                  <a:schemeClr val="tx1"/>
                </a:solidFill>
                <a:latin typeface="Arial" charset="0"/>
                <a:ea typeface="ＭＳ Ｐゴシック" pitchFamily="34" charset="-128"/>
              </a:defRPr>
            </a:lvl3pPr>
            <a:lvl4pPr marL="1600200" indent="-228600" eaLnBrk="0" hangingPunct="0">
              <a:spcBef>
                <a:spcPct val="20000"/>
              </a:spcBef>
              <a:buChar char="–"/>
              <a:defRPr sz="1400">
                <a:solidFill>
                  <a:schemeClr val="tx1"/>
                </a:solidFill>
                <a:latin typeface="Arial" charset="0"/>
                <a:ea typeface="ＭＳ Ｐゴシック" pitchFamily="34" charset="-128"/>
              </a:defRPr>
            </a:lvl4pPr>
            <a:lvl5pPr marL="2057400" indent="-228600" eaLnBrk="0" hangingPunct="0">
              <a:spcBef>
                <a:spcPct val="20000"/>
              </a:spcBef>
              <a:buChar char="»"/>
              <a:defRPr sz="14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9pPr>
          </a:lstStyle>
          <a:p>
            <a:pPr eaLnBrk="1" hangingPunct="1">
              <a:spcBef>
                <a:spcPct val="0"/>
              </a:spcBef>
              <a:buClrTx/>
              <a:buFontTx/>
              <a:buNone/>
            </a:pPr>
            <a:r>
              <a:rPr lang="es-ES" altLang="es-ES" sz="2400" dirty="0">
                <a:solidFill>
                  <a:schemeClr val="tx1"/>
                </a:solidFill>
              </a:rPr>
              <a:t>Eco-</a:t>
            </a:r>
            <a:r>
              <a:rPr lang="es-ES" altLang="es-ES" sz="2400" dirty="0" err="1">
                <a:solidFill>
                  <a:schemeClr val="tx1"/>
                </a:solidFill>
              </a:rPr>
              <a:t>regímen</a:t>
            </a:r>
            <a:r>
              <a:rPr lang="es-ES" altLang="es-ES" sz="2400" dirty="0">
                <a:solidFill>
                  <a:schemeClr val="tx1"/>
                </a:solidFill>
              </a:rPr>
              <a:t> P5</a:t>
            </a:r>
          </a:p>
        </p:txBody>
      </p:sp>
      <p:sp>
        <p:nvSpPr>
          <p:cNvPr id="2" name="CuadroTexto 1">
            <a:extLst>
              <a:ext uri="{FF2B5EF4-FFF2-40B4-BE49-F238E27FC236}">
                <a16:creationId xmlns:a16="http://schemas.microsoft.com/office/drawing/2014/main" id="{34EFD458-3C5A-28FE-C6BF-41FE64A125DF}"/>
              </a:ext>
            </a:extLst>
          </p:cNvPr>
          <p:cNvSpPr txBox="1"/>
          <p:nvPr/>
        </p:nvSpPr>
        <p:spPr>
          <a:xfrm>
            <a:off x="1691680" y="3573016"/>
            <a:ext cx="5760640" cy="1492716"/>
          </a:xfrm>
          <a:prstGeom prst="rect">
            <a:avLst/>
          </a:prstGeom>
          <a:solidFill>
            <a:schemeClr val="accent6">
              <a:lumMod val="20000"/>
              <a:lumOff val="80000"/>
            </a:schemeClr>
          </a:solidFill>
          <a:ln>
            <a:noFill/>
          </a:ln>
        </p:spPr>
        <p:txBody>
          <a:bodyPr wrap="square">
            <a:spAutoFit/>
          </a:bodyPr>
          <a:lstStyle/>
          <a:p>
            <a:r>
              <a:rPr lang="es-ES" sz="1200" dirty="0"/>
              <a:t>Dejar una </a:t>
            </a:r>
            <a:r>
              <a:rPr lang="es-ES" sz="1200" b="1" dirty="0"/>
              <a:t>superficie de áreas y elementos no productivos </a:t>
            </a:r>
            <a:r>
              <a:rPr lang="es-ES" sz="1200" dirty="0"/>
              <a:t>(Espacios de biodiversidad), que es equivalente a estos porcentajes:</a:t>
            </a:r>
          </a:p>
          <a:p>
            <a:pPr>
              <a:spcAft>
                <a:spcPts val="300"/>
              </a:spcAft>
            </a:pPr>
            <a:r>
              <a:rPr lang="es-ES" sz="1100" dirty="0"/>
              <a:t>     • TC: 7% en secano y 4% en regadío (porcentajes que son adicionales al 3 </a:t>
            </a:r>
            <a:r>
              <a:rPr lang="es-ES" sz="1100" dirty="0" err="1"/>
              <a:t>ó</a:t>
            </a:r>
            <a:r>
              <a:rPr lang="es-ES" sz="1100" dirty="0"/>
              <a:t> 4 % de elementos no productivos exigido por aplicación de la Condicionalidad BCAM 8.</a:t>
            </a:r>
          </a:p>
          <a:p>
            <a:pPr>
              <a:spcAft>
                <a:spcPts val="300"/>
              </a:spcAft>
            </a:pPr>
            <a:r>
              <a:rPr lang="es-ES" sz="1100" dirty="0"/>
              <a:t>     • CP: 4 % Implica determinar una superficie equivalente no productiva, conforme a la ponderación de cada uno de los elementos.</a:t>
            </a:r>
          </a:p>
          <a:p>
            <a:endParaRPr lang="es-ES" sz="600" dirty="0"/>
          </a:p>
          <a:p>
            <a:r>
              <a:rPr lang="es-ES" sz="1200" dirty="0"/>
              <a:t>Exige </a:t>
            </a:r>
            <a:r>
              <a:rPr lang="es-ES" sz="1200" b="1" dirty="0"/>
              <a:t>cumplir la BCAM 8 </a:t>
            </a:r>
            <a:r>
              <a:rPr lang="es-ES" sz="1200" dirty="0"/>
              <a:t>en toda la explotación</a:t>
            </a:r>
          </a:p>
        </p:txBody>
      </p:sp>
      <p:cxnSp>
        <p:nvCxnSpPr>
          <p:cNvPr id="5" name="Conector recto de flecha 4">
            <a:extLst>
              <a:ext uri="{FF2B5EF4-FFF2-40B4-BE49-F238E27FC236}">
                <a16:creationId xmlns:a16="http://schemas.microsoft.com/office/drawing/2014/main" id="{DE6F63C4-39CC-BC17-3489-975327F42763}"/>
              </a:ext>
            </a:extLst>
          </p:cNvPr>
          <p:cNvCxnSpPr>
            <a:cxnSpLocks/>
          </p:cNvCxnSpPr>
          <p:nvPr/>
        </p:nvCxnSpPr>
        <p:spPr>
          <a:xfrm>
            <a:off x="1475656" y="4941168"/>
            <a:ext cx="216024" cy="0"/>
          </a:xfrm>
          <a:prstGeom prst="straightConnector1">
            <a:avLst/>
          </a:prstGeom>
          <a:ln w="3175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14" name="Conector recto de flecha 13">
            <a:extLst>
              <a:ext uri="{FF2B5EF4-FFF2-40B4-BE49-F238E27FC236}">
                <a16:creationId xmlns:a16="http://schemas.microsoft.com/office/drawing/2014/main" id="{857A5E6C-AF31-3974-BA8C-E2345842DA9F}"/>
              </a:ext>
            </a:extLst>
          </p:cNvPr>
          <p:cNvCxnSpPr>
            <a:cxnSpLocks/>
          </p:cNvCxnSpPr>
          <p:nvPr/>
        </p:nvCxnSpPr>
        <p:spPr>
          <a:xfrm>
            <a:off x="5292080" y="2691190"/>
            <a:ext cx="2073812" cy="0"/>
          </a:xfrm>
          <a:prstGeom prst="straightConnector1">
            <a:avLst/>
          </a:prstGeom>
          <a:ln w="34925">
            <a:solidFill>
              <a:srgbClr val="92D050"/>
            </a:solidFill>
            <a:tailEnd type="triangle"/>
          </a:ln>
        </p:spPr>
        <p:style>
          <a:lnRef idx="1">
            <a:schemeClr val="accent1"/>
          </a:lnRef>
          <a:fillRef idx="0">
            <a:schemeClr val="accent1"/>
          </a:fillRef>
          <a:effectRef idx="0">
            <a:schemeClr val="accent1"/>
          </a:effectRef>
          <a:fontRef idx="minor">
            <a:schemeClr val="tx1"/>
          </a:fontRef>
        </p:style>
      </p:cxnSp>
      <p:sp>
        <p:nvSpPr>
          <p:cNvPr id="16" name="CuadroTexto 15">
            <a:extLst>
              <a:ext uri="{FF2B5EF4-FFF2-40B4-BE49-F238E27FC236}">
                <a16:creationId xmlns:a16="http://schemas.microsoft.com/office/drawing/2014/main" id="{4796C5F8-7A71-C930-9EEC-887328B02E7C}"/>
              </a:ext>
            </a:extLst>
          </p:cNvPr>
          <p:cNvSpPr txBox="1"/>
          <p:nvPr/>
        </p:nvSpPr>
        <p:spPr>
          <a:xfrm>
            <a:off x="7383466" y="1889121"/>
            <a:ext cx="1738458" cy="769441"/>
          </a:xfrm>
          <a:prstGeom prst="rect">
            <a:avLst/>
          </a:prstGeom>
          <a:noFill/>
          <a:ln>
            <a:solidFill>
              <a:schemeClr val="tx1"/>
            </a:solidFill>
          </a:ln>
        </p:spPr>
        <p:txBody>
          <a:bodyPr wrap="square">
            <a:spAutoFit/>
          </a:bodyPr>
          <a:lstStyle/>
          <a:p>
            <a:r>
              <a:rPr lang="es-ES" sz="1100" dirty="0"/>
              <a:t>Sin producción al menos 6 meses entre 1/feb-30/jul Implantado hasta 1/sept.</a:t>
            </a:r>
          </a:p>
          <a:p>
            <a:r>
              <a:rPr lang="es-ES" sz="1100" dirty="0"/>
              <a:t>Después pastar</a:t>
            </a:r>
          </a:p>
        </p:txBody>
      </p:sp>
      <p:cxnSp>
        <p:nvCxnSpPr>
          <p:cNvPr id="17" name="Conector recto de flecha 16">
            <a:extLst>
              <a:ext uri="{FF2B5EF4-FFF2-40B4-BE49-F238E27FC236}">
                <a16:creationId xmlns:a16="http://schemas.microsoft.com/office/drawing/2014/main" id="{2EFC175E-FFFF-1E28-2E27-C98216B96F3A}"/>
              </a:ext>
            </a:extLst>
          </p:cNvPr>
          <p:cNvCxnSpPr>
            <a:cxnSpLocks/>
          </p:cNvCxnSpPr>
          <p:nvPr/>
        </p:nvCxnSpPr>
        <p:spPr>
          <a:xfrm>
            <a:off x="2987824" y="2348880"/>
            <a:ext cx="4378068" cy="0"/>
          </a:xfrm>
          <a:prstGeom prst="straightConnector1">
            <a:avLst/>
          </a:prstGeom>
          <a:ln w="34925">
            <a:solidFill>
              <a:srgbClr val="92D050"/>
            </a:solidFill>
            <a:tailEnd type="triangle"/>
          </a:ln>
        </p:spPr>
        <p:style>
          <a:lnRef idx="1">
            <a:schemeClr val="accent1"/>
          </a:lnRef>
          <a:fillRef idx="0">
            <a:schemeClr val="accent1"/>
          </a:fillRef>
          <a:effectRef idx="0">
            <a:schemeClr val="accent1"/>
          </a:effectRef>
          <a:fontRef idx="minor">
            <a:schemeClr val="tx1"/>
          </a:fontRef>
        </p:style>
      </p:cxnSp>
      <p:sp>
        <p:nvSpPr>
          <p:cNvPr id="6" name="CuadroTexto 5">
            <a:extLst>
              <a:ext uri="{FF2B5EF4-FFF2-40B4-BE49-F238E27FC236}">
                <a16:creationId xmlns:a16="http://schemas.microsoft.com/office/drawing/2014/main" id="{52E5C6E9-8E39-41BC-E5AD-3E206FE1D7F0}"/>
              </a:ext>
            </a:extLst>
          </p:cNvPr>
          <p:cNvSpPr txBox="1"/>
          <p:nvPr/>
        </p:nvSpPr>
        <p:spPr>
          <a:xfrm>
            <a:off x="7365892" y="3924585"/>
            <a:ext cx="1656184" cy="769441"/>
          </a:xfrm>
          <a:prstGeom prst="rect">
            <a:avLst/>
          </a:prstGeom>
          <a:noFill/>
          <a:ln>
            <a:solidFill>
              <a:schemeClr val="tx1"/>
            </a:solidFill>
          </a:ln>
        </p:spPr>
        <p:txBody>
          <a:bodyPr wrap="square">
            <a:spAutoFit/>
          </a:bodyPr>
          <a:lstStyle/>
          <a:p>
            <a:r>
              <a:rPr lang="es-ES" sz="1100" dirty="0"/>
              <a:t>Aplicación cruzada</a:t>
            </a:r>
          </a:p>
          <a:p>
            <a:r>
              <a:rPr lang="es-ES" sz="1100" dirty="0"/>
              <a:t>- secano/regadío.</a:t>
            </a:r>
          </a:p>
          <a:p>
            <a:r>
              <a:rPr lang="es-ES" sz="1100" dirty="0"/>
              <a:t>- TC/cultivo permanente en parcelas colindantes</a:t>
            </a:r>
          </a:p>
        </p:txBody>
      </p:sp>
      <p:sp>
        <p:nvSpPr>
          <p:cNvPr id="7" name="CuadroTexto 6">
            <a:extLst>
              <a:ext uri="{FF2B5EF4-FFF2-40B4-BE49-F238E27FC236}">
                <a16:creationId xmlns:a16="http://schemas.microsoft.com/office/drawing/2014/main" id="{EBD0DE20-C0AB-52A8-2D92-66A0CB845AE4}"/>
              </a:ext>
            </a:extLst>
          </p:cNvPr>
          <p:cNvSpPr txBox="1"/>
          <p:nvPr/>
        </p:nvSpPr>
        <p:spPr>
          <a:xfrm>
            <a:off x="7377732" y="2678153"/>
            <a:ext cx="1656184" cy="769441"/>
          </a:xfrm>
          <a:prstGeom prst="rect">
            <a:avLst/>
          </a:prstGeom>
          <a:noFill/>
          <a:ln>
            <a:solidFill>
              <a:schemeClr val="tx1"/>
            </a:solidFill>
          </a:ln>
        </p:spPr>
        <p:txBody>
          <a:bodyPr wrap="square">
            <a:spAutoFit/>
          </a:bodyPr>
          <a:lstStyle/>
          <a:p>
            <a:r>
              <a:rPr lang="es-ES" sz="1100" dirty="0"/>
              <a:t>Hasta el 1 de septiembre (o fin de ciclo)</a:t>
            </a:r>
          </a:p>
          <a:p>
            <a:r>
              <a:rPr lang="es-ES" sz="1100" dirty="0"/>
              <a:t>No pastoreo ni otros</a:t>
            </a:r>
          </a:p>
          <a:p>
            <a:r>
              <a:rPr lang="es-ES" sz="1100" dirty="0"/>
              <a:t>Sí </a:t>
            </a:r>
            <a:r>
              <a:rPr lang="es-ES" sz="1100" dirty="0" err="1"/>
              <a:t>fitos</a:t>
            </a:r>
            <a:r>
              <a:rPr lang="es-ES" sz="1100" dirty="0"/>
              <a:t> y fertilizantes</a:t>
            </a:r>
          </a:p>
        </p:txBody>
      </p:sp>
      <p:cxnSp>
        <p:nvCxnSpPr>
          <p:cNvPr id="15" name="Conector recto de flecha 14">
            <a:extLst>
              <a:ext uri="{FF2B5EF4-FFF2-40B4-BE49-F238E27FC236}">
                <a16:creationId xmlns:a16="http://schemas.microsoft.com/office/drawing/2014/main" id="{258A7823-0946-070C-9FCF-89ADA0E01E15}"/>
              </a:ext>
            </a:extLst>
          </p:cNvPr>
          <p:cNvCxnSpPr>
            <a:cxnSpLocks/>
          </p:cNvCxnSpPr>
          <p:nvPr/>
        </p:nvCxnSpPr>
        <p:spPr>
          <a:xfrm>
            <a:off x="5827415" y="4221088"/>
            <a:ext cx="1538477" cy="0"/>
          </a:xfrm>
          <a:prstGeom prst="straightConnector1">
            <a:avLst/>
          </a:prstGeom>
          <a:ln w="34925">
            <a:solidFill>
              <a:srgbClr val="92D050"/>
            </a:solidFill>
            <a:tailEnd type="triangle"/>
          </a:ln>
        </p:spPr>
        <p:style>
          <a:lnRef idx="1">
            <a:schemeClr val="accent1"/>
          </a:lnRef>
          <a:fillRef idx="0">
            <a:schemeClr val="accent1"/>
          </a:fillRef>
          <a:effectRef idx="0">
            <a:schemeClr val="accent1"/>
          </a:effectRef>
          <a:fontRef idx="minor">
            <a:schemeClr val="tx1"/>
          </a:fontRef>
        </p:style>
      </p:cxnSp>
      <p:grpSp>
        <p:nvGrpSpPr>
          <p:cNvPr id="21" name="Grupo 20">
            <a:extLst>
              <a:ext uri="{FF2B5EF4-FFF2-40B4-BE49-F238E27FC236}">
                <a16:creationId xmlns:a16="http://schemas.microsoft.com/office/drawing/2014/main" id="{C8E78353-FC3B-6FDC-BCBF-ACB790035612}"/>
              </a:ext>
            </a:extLst>
          </p:cNvPr>
          <p:cNvGrpSpPr/>
          <p:nvPr/>
        </p:nvGrpSpPr>
        <p:grpSpPr>
          <a:xfrm>
            <a:off x="7249716" y="6309971"/>
            <a:ext cx="994692" cy="424267"/>
            <a:chOff x="7249716" y="6309971"/>
            <a:chExt cx="994692" cy="424267"/>
          </a:xfrm>
        </p:grpSpPr>
        <p:sp>
          <p:nvSpPr>
            <p:cNvPr id="19" name="Botón de acción: ir hacia delante o siguiente 18">
              <a:hlinkClick r:id="rId3" action="ppaction://hlinksldjump"/>
              <a:extLst>
                <a:ext uri="{FF2B5EF4-FFF2-40B4-BE49-F238E27FC236}">
                  <a16:creationId xmlns:a16="http://schemas.microsoft.com/office/drawing/2014/main" id="{EF5F1EF6-5877-6F4C-1FDD-76ED7F1E2A74}"/>
                </a:ext>
              </a:extLst>
            </p:cNvPr>
            <p:cNvSpPr/>
            <p:nvPr/>
          </p:nvSpPr>
          <p:spPr>
            <a:xfrm>
              <a:off x="7249716" y="6309971"/>
              <a:ext cx="864097" cy="389071"/>
            </a:xfrm>
            <a:prstGeom prst="actionButtonForwardNex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s-ES" dirty="0"/>
            </a:p>
          </p:txBody>
        </p:sp>
        <p:sp>
          <p:nvSpPr>
            <p:cNvPr id="20" name="CuadroTexto 19">
              <a:hlinkClick r:id="rId4" action="ppaction://hlinksldjump"/>
              <a:extLst>
                <a:ext uri="{FF2B5EF4-FFF2-40B4-BE49-F238E27FC236}">
                  <a16:creationId xmlns:a16="http://schemas.microsoft.com/office/drawing/2014/main" id="{CE62ABBD-7786-5738-4FCA-0C0928A0CB9F}"/>
                </a:ext>
              </a:extLst>
            </p:cNvPr>
            <p:cNvSpPr txBox="1"/>
            <p:nvPr/>
          </p:nvSpPr>
          <p:spPr>
            <a:xfrm>
              <a:off x="7249716" y="6364906"/>
              <a:ext cx="994692" cy="369332"/>
            </a:xfrm>
            <a:prstGeom prst="rect">
              <a:avLst/>
            </a:prstGeom>
            <a:noFill/>
          </p:spPr>
          <p:txBody>
            <a:bodyPr wrap="square">
              <a:spAutoFit/>
            </a:bodyPr>
            <a:lstStyle/>
            <a:p>
              <a:r>
                <a:rPr lang="es-ES" dirty="0">
                  <a:hlinkClick r:id="rId4" action="ppaction://hlinksldjump"/>
                </a:rPr>
                <a:t>BCAM8</a:t>
              </a:r>
              <a:endParaRPr lang="es-ES" dirty="0"/>
            </a:p>
          </p:txBody>
        </p:sp>
      </p:grpSp>
      <p:sp>
        <p:nvSpPr>
          <p:cNvPr id="3" name="CuadroTexto 2">
            <a:extLst>
              <a:ext uri="{FF2B5EF4-FFF2-40B4-BE49-F238E27FC236}">
                <a16:creationId xmlns:a16="http://schemas.microsoft.com/office/drawing/2014/main" id="{00E47ACE-A903-EA1D-B2BF-A1B26C7D9098}"/>
              </a:ext>
            </a:extLst>
          </p:cNvPr>
          <p:cNvSpPr txBox="1"/>
          <p:nvPr/>
        </p:nvSpPr>
        <p:spPr>
          <a:xfrm>
            <a:off x="4599278" y="2728373"/>
            <a:ext cx="2778454" cy="261610"/>
          </a:xfrm>
          <a:prstGeom prst="rect">
            <a:avLst/>
          </a:prstGeom>
          <a:solidFill>
            <a:schemeClr val="accent6">
              <a:lumMod val="20000"/>
              <a:lumOff val="80000"/>
            </a:schemeClr>
          </a:solidFill>
          <a:ln>
            <a:noFill/>
          </a:ln>
        </p:spPr>
        <p:txBody>
          <a:bodyPr wrap="square">
            <a:spAutoFit/>
          </a:bodyPr>
          <a:lstStyle/>
          <a:p>
            <a:r>
              <a:rPr lang="es-ES" sz="1100" dirty="0"/>
              <a:t>Incluye franjas de BCAM4, si se siembran </a:t>
            </a:r>
          </a:p>
        </p:txBody>
      </p:sp>
      <p:cxnSp>
        <p:nvCxnSpPr>
          <p:cNvPr id="8" name="Conector recto de flecha 7">
            <a:extLst>
              <a:ext uri="{FF2B5EF4-FFF2-40B4-BE49-F238E27FC236}">
                <a16:creationId xmlns:a16="http://schemas.microsoft.com/office/drawing/2014/main" id="{1B3C7026-32EA-CC94-19E5-7D97BDDE5097}"/>
              </a:ext>
            </a:extLst>
          </p:cNvPr>
          <p:cNvCxnSpPr>
            <a:cxnSpLocks/>
          </p:cNvCxnSpPr>
          <p:nvPr/>
        </p:nvCxnSpPr>
        <p:spPr>
          <a:xfrm>
            <a:off x="4355976" y="2866873"/>
            <a:ext cx="360040" cy="0"/>
          </a:xfrm>
          <a:prstGeom prst="straightConnector1">
            <a:avLst/>
          </a:prstGeom>
          <a:ln w="34925">
            <a:solidFill>
              <a:srgbClr val="92D050"/>
            </a:solidFill>
            <a:tailEnd type="triangle"/>
          </a:ln>
        </p:spPr>
        <p:style>
          <a:lnRef idx="1">
            <a:schemeClr val="accent1"/>
          </a:lnRef>
          <a:fillRef idx="0">
            <a:schemeClr val="accent1"/>
          </a:fillRef>
          <a:effectRef idx="0">
            <a:schemeClr val="accent1"/>
          </a:effectRef>
          <a:fontRef idx="minor">
            <a:schemeClr val="tx1"/>
          </a:fontRef>
        </p:style>
      </p:cxnSp>
      <p:pic>
        <p:nvPicPr>
          <p:cNvPr id="26" name="Imagen 25">
            <a:extLst>
              <a:ext uri="{FF2B5EF4-FFF2-40B4-BE49-F238E27FC236}">
                <a16:creationId xmlns:a16="http://schemas.microsoft.com/office/drawing/2014/main" id="{8B43D0AE-863C-4EA6-094B-3DBDBD5DBA8B}"/>
              </a:ext>
            </a:extLst>
          </p:cNvPr>
          <p:cNvPicPr>
            <a:picLocks noChangeAspect="1"/>
          </p:cNvPicPr>
          <p:nvPr/>
        </p:nvPicPr>
        <p:blipFill rotWithShape="1">
          <a:blip r:embed="rId5"/>
          <a:srcRect r="-13" b="72403"/>
          <a:stretch/>
        </p:blipFill>
        <p:spPr>
          <a:xfrm>
            <a:off x="4355976" y="69318"/>
            <a:ext cx="4536504" cy="1018858"/>
          </a:xfrm>
          <a:prstGeom prst="rect">
            <a:avLst/>
          </a:prstGeom>
        </p:spPr>
      </p:pic>
      <p:sp>
        <p:nvSpPr>
          <p:cNvPr id="9" name="Explosión: 8 puntos 8">
            <a:extLst>
              <a:ext uri="{FF2B5EF4-FFF2-40B4-BE49-F238E27FC236}">
                <a16:creationId xmlns:a16="http://schemas.microsoft.com/office/drawing/2014/main" id="{B093072F-D0CD-531A-A094-F97E8EABB567}"/>
              </a:ext>
            </a:extLst>
          </p:cNvPr>
          <p:cNvSpPr/>
          <p:nvPr/>
        </p:nvSpPr>
        <p:spPr>
          <a:xfrm>
            <a:off x="8388424" y="1609219"/>
            <a:ext cx="360040" cy="360040"/>
          </a:xfrm>
          <a:prstGeom prst="irregularSeal1">
            <a:avLst/>
          </a:prstGeom>
          <a:solidFill>
            <a:srgbClr val="FFFF0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18" name="Explosión: 8 puntos 17">
            <a:extLst>
              <a:ext uri="{FF2B5EF4-FFF2-40B4-BE49-F238E27FC236}">
                <a16:creationId xmlns:a16="http://schemas.microsoft.com/office/drawing/2014/main" id="{FD6543E5-7237-CFC7-FE87-7F1A49CB0633}"/>
              </a:ext>
            </a:extLst>
          </p:cNvPr>
          <p:cNvSpPr/>
          <p:nvPr/>
        </p:nvSpPr>
        <p:spPr>
          <a:xfrm>
            <a:off x="8661579" y="2882853"/>
            <a:ext cx="360040" cy="360040"/>
          </a:xfrm>
          <a:prstGeom prst="irregularSeal1">
            <a:avLst/>
          </a:prstGeom>
          <a:solidFill>
            <a:srgbClr val="FFFF0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22" name="Explosión: 8 puntos 21">
            <a:extLst>
              <a:ext uri="{FF2B5EF4-FFF2-40B4-BE49-F238E27FC236}">
                <a16:creationId xmlns:a16="http://schemas.microsoft.com/office/drawing/2014/main" id="{8F4FD56F-96A0-255C-9F63-1A6F3F7CA40D}"/>
              </a:ext>
            </a:extLst>
          </p:cNvPr>
          <p:cNvSpPr/>
          <p:nvPr/>
        </p:nvSpPr>
        <p:spPr>
          <a:xfrm>
            <a:off x="7071340" y="2750945"/>
            <a:ext cx="196651" cy="236745"/>
          </a:xfrm>
          <a:prstGeom prst="irregularSeal1">
            <a:avLst/>
          </a:prstGeom>
          <a:solidFill>
            <a:srgbClr val="FFFF0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25" name="CuadroTexto 24">
            <a:extLst>
              <a:ext uri="{FF2B5EF4-FFF2-40B4-BE49-F238E27FC236}">
                <a16:creationId xmlns:a16="http://schemas.microsoft.com/office/drawing/2014/main" id="{9F7FD8B0-698B-FB18-78BA-B779E10CDCDE}"/>
              </a:ext>
            </a:extLst>
          </p:cNvPr>
          <p:cNvSpPr txBox="1"/>
          <p:nvPr/>
        </p:nvSpPr>
        <p:spPr>
          <a:xfrm>
            <a:off x="4355976" y="2533895"/>
            <a:ext cx="1008111" cy="276999"/>
          </a:xfrm>
          <a:prstGeom prst="rect">
            <a:avLst/>
          </a:prstGeom>
          <a:noFill/>
        </p:spPr>
        <p:txBody>
          <a:bodyPr wrap="square">
            <a:spAutoFit/>
          </a:bodyPr>
          <a:lstStyle/>
          <a:p>
            <a:r>
              <a:rPr lang="es-ES" sz="1200" dirty="0"/>
              <a:t>o aromáticas</a:t>
            </a:r>
          </a:p>
        </p:txBody>
      </p:sp>
      <p:sp>
        <p:nvSpPr>
          <p:cNvPr id="27" name="Explosión: 8 puntos 26">
            <a:extLst>
              <a:ext uri="{FF2B5EF4-FFF2-40B4-BE49-F238E27FC236}">
                <a16:creationId xmlns:a16="http://schemas.microsoft.com/office/drawing/2014/main" id="{081BD4E3-9CB8-379B-4C6F-3CE7D497719C}"/>
              </a:ext>
            </a:extLst>
          </p:cNvPr>
          <p:cNvSpPr/>
          <p:nvPr/>
        </p:nvSpPr>
        <p:spPr>
          <a:xfrm>
            <a:off x="4182715" y="2560862"/>
            <a:ext cx="196651" cy="236745"/>
          </a:xfrm>
          <a:prstGeom prst="irregularSeal1">
            <a:avLst/>
          </a:prstGeom>
          <a:solidFill>
            <a:srgbClr val="FFFF0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30" name="Explosión: 8 puntos 29">
            <a:extLst>
              <a:ext uri="{FF2B5EF4-FFF2-40B4-BE49-F238E27FC236}">
                <a16:creationId xmlns:a16="http://schemas.microsoft.com/office/drawing/2014/main" id="{784B4E3B-AFFA-F7C4-D1A8-392F0A59F9DC}"/>
              </a:ext>
            </a:extLst>
          </p:cNvPr>
          <p:cNvSpPr/>
          <p:nvPr/>
        </p:nvSpPr>
        <p:spPr>
          <a:xfrm>
            <a:off x="8627065" y="3944640"/>
            <a:ext cx="360040" cy="360040"/>
          </a:xfrm>
          <a:prstGeom prst="irregularSeal1">
            <a:avLst/>
          </a:prstGeom>
          <a:solidFill>
            <a:srgbClr val="FFFF0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Tree>
    <p:extLst>
      <p:ext uri="{BB962C8B-B14F-4D97-AF65-F5344CB8AC3E}">
        <p14:creationId xmlns:p14="http://schemas.microsoft.com/office/powerpoint/2010/main" val="20907917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0-#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 presetClass="entr" presetSubtype="0" fill="hold" grpId="0" nodeType="afterEffect">
                                  <p:stCondLst>
                                    <p:cond delay="0"/>
                                  </p:stCondLst>
                                  <p:childTnLst>
                                    <p:set>
                                      <p:cBhvr>
                                        <p:cTn id="11" dur="1" fill="hold">
                                          <p:stCondLst>
                                            <p:cond delay="0"/>
                                          </p:stCondLst>
                                        </p:cTn>
                                        <p:tgtEl>
                                          <p:spTgt spid="16"/>
                                        </p:tgtEl>
                                        <p:attrNameLst>
                                          <p:attrName>style.visibility</p:attrName>
                                        </p:attrNameLst>
                                      </p:cBhvr>
                                      <p:to>
                                        <p:strVal val="visible"/>
                                      </p:to>
                                    </p:set>
                                  </p:childTnLst>
                                </p:cTn>
                              </p:par>
                              <p:par>
                                <p:cTn id="12" presetID="1" presetClass="entr" presetSubtype="0" fill="hold" grpId="0" nodeType="withEffect">
                                  <p:stCondLst>
                                    <p:cond delay="0"/>
                                  </p:stCondLst>
                                  <p:childTnLst>
                                    <p:set>
                                      <p:cBhvr>
                                        <p:cTn id="13" dur="1" fill="hold">
                                          <p:stCondLst>
                                            <p:cond delay="0"/>
                                          </p:stCondLst>
                                        </p:cTn>
                                        <p:tgtEl>
                                          <p:spTgt spid="9"/>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2" presetClass="entr" presetSubtype="8" fill="hold" nodeType="clickEffect">
                                  <p:stCondLst>
                                    <p:cond delay="0"/>
                                  </p:stCondLst>
                                  <p:childTnLst>
                                    <p:set>
                                      <p:cBhvr>
                                        <p:cTn id="17" dur="1" fill="hold">
                                          <p:stCondLst>
                                            <p:cond delay="0"/>
                                          </p:stCondLst>
                                        </p:cTn>
                                        <p:tgtEl>
                                          <p:spTgt spid="14"/>
                                        </p:tgtEl>
                                        <p:attrNameLst>
                                          <p:attrName>style.visibility</p:attrName>
                                        </p:attrNameLst>
                                      </p:cBhvr>
                                      <p:to>
                                        <p:strVal val="visible"/>
                                      </p:to>
                                    </p:set>
                                    <p:anim calcmode="lin" valueType="num">
                                      <p:cBhvr additive="base">
                                        <p:cTn id="18" dur="500" fill="hold"/>
                                        <p:tgtEl>
                                          <p:spTgt spid="14"/>
                                        </p:tgtEl>
                                        <p:attrNameLst>
                                          <p:attrName>ppt_x</p:attrName>
                                        </p:attrNameLst>
                                      </p:cBhvr>
                                      <p:tavLst>
                                        <p:tav tm="0">
                                          <p:val>
                                            <p:strVal val="0-#ppt_w/2"/>
                                          </p:val>
                                        </p:tav>
                                        <p:tav tm="100000">
                                          <p:val>
                                            <p:strVal val="#ppt_x"/>
                                          </p:val>
                                        </p:tav>
                                      </p:tavLst>
                                    </p:anim>
                                    <p:anim calcmode="lin" valueType="num">
                                      <p:cBhvr additive="base">
                                        <p:cTn id="19" dur="500" fill="hold"/>
                                        <p:tgtEl>
                                          <p:spTgt spid="14"/>
                                        </p:tgtEl>
                                        <p:attrNameLst>
                                          <p:attrName>ppt_y</p:attrName>
                                        </p:attrNameLst>
                                      </p:cBhvr>
                                      <p:tavLst>
                                        <p:tav tm="0">
                                          <p:val>
                                            <p:strVal val="#ppt_y"/>
                                          </p:val>
                                        </p:tav>
                                        <p:tav tm="100000">
                                          <p:val>
                                            <p:strVal val="#ppt_y"/>
                                          </p:val>
                                        </p:tav>
                                      </p:tavLst>
                                    </p:anim>
                                  </p:childTnLst>
                                </p:cTn>
                              </p:par>
                              <p:par>
                                <p:cTn id="20" presetID="1" presetClass="entr" presetSubtype="0" fill="hold" grpId="0" nodeType="withEffect">
                                  <p:stCondLst>
                                    <p:cond delay="0"/>
                                  </p:stCondLst>
                                  <p:childTnLst>
                                    <p:set>
                                      <p:cBhvr>
                                        <p:cTn id="21" dur="1" fill="hold">
                                          <p:stCondLst>
                                            <p:cond delay="0"/>
                                          </p:stCondLst>
                                        </p:cTn>
                                        <p:tgtEl>
                                          <p:spTgt spid="27"/>
                                        </p:tgtEl>
                                        <p:attrNameLst>
                                          <p:attrName>style.visibility</p:attrName>
                                        </p:attrNameLst>
                                      </p:cBhvr>
                                      <p:to>
                                        <p:strVal val="visible"/>
                                      </p:to>
                                    </p:set>
                                  </p:childTnLst>
                                </p:cTn>
                              </p:par>
                              <p:par>
                                <p:cTn id="22" presetID="1" presetClass="entr" presetSubtype="0" fill="hold" grpId="0" nodeType="withEffect">
                                  <p:stCondLst>
                                    <p:cond delay="0"/>
                                  </p:stCondLst>
                                  <p:childTnLst>
                                    <p:set>
                                      <p:cBhvr>
                                        <p:cTn id="23" dur="1" fill="hold">
                                          <p:stCondLst>
                                            <p:cond delay="0"/>
                                          </p:stCondLst>
                                        </p:cTn>
                                        <p:tgtEl>
                                          <p:spTgt spid="7"/>
                                        </p:tgtEl>
                                        <p:attrNameLst>
                                          <p:attrName>style.visibility</p:attrName>
                                        </p:attrNameLst>
                                      </p:cBhvr>
                                      <p:to>
                                        <p:strVal val="visible"/>
                                      </p:to>
                                    </p:set>
                                  </p:childTnLst>
                                </p:cTn>
                              </p:par>
                              <p:par>
                                <p:cTn id="24" presetID="1" presetClass="entr" presetSubtype="0" fill="hold" grpId="0" nodeType="withEffect">
                                  <p:stCondLst>
                                    <p:cond delay="0"/>
                                  </p:stCondLst>
                                  <p:childTnLst>
                                    <p:set>
                                      <p:cBhvr>
                                        <p:cTn id="25" dur="1" fill="hold">
                                          <p:stCondLst>
                                            <p:cond delay="0"/>
                                          </p:stCondLst>
                                        </p:cTn>
                                        <p:tgtEl>
                                          <p:spTgt spid="18"/>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2" presetClass="entr" presetSubtype="8" fill="hold" nodeType="clickEffect">
                                  <p:stCondLst>
                                    <p:cond delay="0"/>
                                  </p:stCondLst>
                                  <p:childTnLst>
                                    <p:set>
                                      <p:cBhvr>
                                        <p:cTn id="29" dur="1" fill="hold">
                                          <p:stCondLst>
                                            <p:cond delay="0"/>
                                          </p:stCondLst>
                                        </p:cTn>
                                        <p:tgtEl>
                                          <p:spTgt spid="8"/>
                                        </p:tgtEl>
                                        <p:attrNameLst>
                                          <p:attrName>style.visibility</p:attrName>
                                        </p:attrNameLst>
                                      </p:cBhvr>
                                      <p:to>
                                        <p:strVal val="visible"/>
                                      </p:to>
                                    </p:set>
                                    <p:anim calcmode="lin" valueType="num">
                                      <p:cBhvr additive="base">
                                        <p:cTn id="30" dur="500" fill="hold"/>
                                        <p:tgtEl>
                                          <p:spTgt spid="8"/>
                                        </p:tgtEl>
                                        <p:attrNameLst>
                                          <p:attrName>ppt_x</p:attrName>
                                        </p:attrNameLst>
                                      </p:cBhvr>
                                      <p:tavLst>
                                        <p:tav tm="0">
                                          <p:val>
                                            <p:strVal val="0-#ppt_w/2"/>
                                          </p:val>
                                        </p:tav>
                                        <p:tav tm="100000">
                                          <p:val>
                                            <p:strVal val="#ppt_x"/>
                                          </p:val>
                                        </p:tav>
                                      </p:tavLst>
                                    </p:anim>
                                    <p:anim calcmode="lin" valueType="num">
                                      <p:cBhvr additive="base">
                                        <p:cTn id="31" dur="500" fill="hold"/>
                                        <p:tgtEl>
                                          <p:spTgt spid="8"/>
                                        </p:tgtEl>
                                        <p:attrNameLst>
                                          <p:attrName>ppt_y</p:attrName>
                                        </p:attrNameLst>
                                      </p:cBhvr>
                                      <p:tavLst>
                                        <p:tav tm="0">
                                          <p:val>
                                            <p:strVal val="#ppt_y"/>
                                          </p:val>
                                        </p:tav>
                                        <p:tav tm="100000">
                                          <p:val>
                                            <p:strVal val="#ppt_y"/>
                                          </p:val>
                                        </p:tav>
                                      </p:tavLst>
                                    </p:anim>
                                  </p:childTnLst>
                                </p:cTn>
                              </p:par>
                            </p:childTnLst>
                          </p:cTn>
                        </p:par>
                        <p:par>
                          <p:cTn id="32" fill="hold">
                            <p:stCondLst>
                              <p:cond delay="500"/>
                            </p:stCondLst>
                            <p:childTnLst>
                              <p:par>
                                <p:cTn id="33" presetID="1" presetClass="entr" presetSubtype="0" fill="hold" grpId="0" nodeType="afterEffect">
                                  <p:stCondLst>
                                    <p:cond delay="0"/>
                                  </p:stCondLst>
                                  <p:childTnLst>
                                    <p:set>
                                      <p:cBhvr>
                                        <p:cTn id="34" dur="1" fill="hold">
                                          <p:stCondLst>
                                            <p:cond delay="0"/>
                                          </p:stCondLst>
                                        </p:cTn>
                                        <p:tgtEl>
                                          <p:spTgt spid="3"/>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2"/>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2" presetClass="entr" presetSubtype="8" fill="hold" nodeType="clickEffect">
                                  <p:stCondLst>
                                    <p:cond delay="0"/>
                                  </p:stCondLst>
                                  <p:childTnLst>
                                    <p:set>
                                      <p:cBhvr>
                                        <p:cTn id="40" dur="1" fill="hold">
                                          <p:stCondLst>
                                            <p:cond delay="0"/>
                                          </p:stCondLst>
                                        </p:cTn>
                                        <p:tgtEl>
                                          <p:spTgt spid="15"/>
                                        </p:tgtEl>
                                        <p:attrNameLst>
                                          <p:attrName>style.visibility</p:attrName>
                                        </p:attrNameLst>
                                      </p:cBhvr>
                                      <p:to>
                                        <p:strVal val="visible"/>
                                      </p:to>
                                    </p:set>
                                    <p:anim calcmode="lin" valueType="num">
                                      <p:cBhvr additive="base">
                                        <p:cTn id="41" dur="500" fill="hold"/>
                                        <p:tgtEl>
                                          <p:spTgt spid="15"/>
                                        </p:tgtEl>
                                        <p:attrNameLst>
                                          <p:attrName>ppt_x</p:attrName>
                                        </p:attrNameLst>
                                      </p:cBhvr>
                                      <p:tavLst>
                                        <p:tav tm="0">
                                          <p:val>
                                            <p:strVal val="0-#ppt_w/2"/>
                                          </p:val>
                                        </p:tav>
                                        <p:tav tm="100000">
                                          <p:val>
                                            <p:strVal val="#ppt_x"/>
                                          </p:val>
                                        </p:tav>
                                      </p:tavLst>
                                    </p:anim>
                                    <p:anim calcmode="lin" valueType="num">
                                      <p:cBhvr additive="base">
                                        <p:cTn id="42" dur="500" fill="hold"/>
                                        <p:tgtEl>
                                          <p:spTgt spid="15"/>
                                        </p:tgtEl>
                                        <p:attrNameLst>
                                          <p:attrName>ppt_y</p:attrName>
                                        </p:attrNameLst>
                                      </p:cBhvr>
                                      <p:tavLst>
                                        <p:tav tm="0">
                                          <p:val>
                                            <p:strVal val="#ppt_y"/>
                                          </p:val>
                                        </p:tav>
                                        <p:tav tm="100000">
                                          <p:val>
                                            <p:strVal val="#ppt_y"/>
                                          </p:val>
                                        </p:tav>
                                      </p:tavLst>
                                    </p:anim>
                                  </p:childTnLst>
                                </p:cTn>
                              </p:par>
                            </p:childTnLst>
                          </p:cTn>
                        </p:par>
                        <p:par>
                          <p:cTn id="43" fill="hold">
                            <p:stCondLst>
                              <p:cond delay="500"/>
                            </p:stCondLst>
                            <p:childTnLst>
                              <p:par>
                                <p:cTn id="44" presetID="1" presetClass="entr" presetSubtype="0" fill="hold" grpId="0" nodeType="afterEffect">
                                  <p:stCondLst>
                                    <p:cond delay="0"/>
                                  </p:stCondLst>
                                  <p:childTnLst>
                                    <p:set>
                                      <p:cBhvr>
                                        <p:cTn id="45" dur="1" fill="hold">
                                          <p:stCondLst>
                                            <p:cond delay="0"/>
                                          </p:stCondLst>
                                        </p:cTn>
                                        <p:tgtEl>
                                          <p:spTgt spid="6"/>
                                        </p:tgtEl>
                                        <p:attrNameLst>
                                          <p:attrName>style.visibility</p:attrName>
                                        </p:attrNameLst>
                                      </p:cBhvr>
                                      <p:to>
                                        <p:strVal val="visible"/>
                                      </p:to>
                                    </p:set>
                                  </p:childTnLst>
                                </p:cTn>
                              </p:par>
                              <p:par>
                                <p:cTn id="46" presetID="1" presetClass="entr" presetSubtype="0" fill="hold" grpId="0" nodeType="withEffect">
                                  <p:stCondLst>
                                    <p:cond delay="0"/>
                                  </p:stCondLst>
                                  <p:childTnLst>
                                    <p:set>
                                      <p:cBhvr>
                                        <p:cTn id="47" dur="1" fill="hold">
                                          <p:stCondLst>
                                            <p:cond delay="0"/>
                                          </p:stCondLst>
                                        </p:cTn>
                                        <p:tgtEl>
                                          <p:spTgt spid="30"/>
                                        </p:tgtEl>
                                        <p:attrNameLst>
                                          <p:attrName>style.visibility</p:attrName>
                                        </p:attrNameLst>
                                      </p:cBhvr>
                                      <p:to>
                                        <p:strVal val="visible"/>
                                      </p:to>
                                    </p:se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26"/>
                                        </p:tgtEl>
                                        <p:attrNameLst>
                                          <p:attrName>style.visibility</p:attrName>
                                        </p:attrNameLst>
                                      </p:cBhvr>
                                      <p:to>
                                        <p:strVal val="visible"/>
                                      </p:to>
                                    </p:set>
                                    <p:animEffect transition="in" filter="fade">
                                      <p:cBhvr>
                                        <p:cTn id="52"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6" grpId="0" animBg="1"/>
      <p:bldP spid="7" grpId="0" animBg="1"/>
      <p:bldP spid="3" grpId="0" animBg="1"/>
      <p:bldP spid="9" grpId="0" animBg="1"/>
      <p:bldP spid="18" grpId="0" animBg="1"/>
      <p:bldP spid="22" grpId="0" animBg="1"/>
      <p:bldP spid="27" grpId="0" animBg="1"/>
      <p:bldP spid="30" grpId="0" animBg="1"/>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32A3E93-EF29-846D-DDCA-6B1675F48936}"/>
              </a:ext>
            </a:extLst>
          </p:cNvPr>
          <p:cNvSpPr>
            <a:spLocks noGrp="1"/>
          </p:cNvSpPr>
          <p:nvPr>
            <p:ph type="title"/>
          </p:nvPr>
        </p:nvSpPr>
        <p:spPr/>
        <p:txBody>
          <a:bodyPr/>
          <a:lstStyle/>
          <a:p>
            <a:endParaRPr lang="es-ES" dirty="0"/>
          </a:p>
        </p:txBody>
      </p:sp>
      <p:sp>
        <p:nvSpPr>
          <p:cNvPr id="3" name="Marcador de contenido 2">
            <a:extLst>
              <a:ext uri="{FF2B5EF4-FFF2-40B4-BE49-F238E27FC236}">
                <a16:creationId xmlns:a16="http://schemas.microsoft.com/office/drawing/2014/main" id="{7DCC38DD-9EE8-FC25-8F72-0F0BDE3C2C31}"/>
              </a:ext>
            </a:extLst>
          </p:cNvPr>
          <p:cNvSpPr>
            <a:spLocks noGrp="1"/>
          </p:cNvSpPr>
          <p:nvPr>
            <p:ph idx="1"/>
          </p:nvPr>
        </p:nvSpPr>
        <p:spPr/>
        <p:txBody>
          <a:bodyPr/>
          <a:lstStyle/>
          <a:p>
            <a:endParaRPr lang="es-ES"/>
          </a:p>
        </p:txBody>
      </p:sp>
      <p:pic>
        <p:nvPicPr>
          <p:cNvPr id="5" name="Imagen 4">
            <a:extLst>
              <a:ext uri="{FF2B5EF4-FFF2-40B4-BE49-F238E27FC236}">
                <a16:creationId xmlns:a16="http://schemas.microsoft.com/office/drawing/2014/main" id="{6AB0E3DE-11AF-7954-67E0-8C86DFBAD816}"/>
              </a:ext>
            </a:extLst>
          </p:cNvPr>
          <p:cNvPicPr>
            <a:picLocks noChangeAspect="1"/>
          </p:cNvPicPr>
          <p:nvPr/>
        </p:nvPicPr>
        <p:blipFill>
          <a:blip r:embed="rId2"/>
          <a:stretch>
            <a:fillRect/>
          </a:stretch>
        </p:blipFill>
        <p:spPr>
          <a:xfrm>
            <a:off x="0" y="857250"/>
            <a:ext cx="9144000" cy="5143500"/>
          </a:xfrm>
          <a:prstGeom prst="rect">
            <a:avLst/>
          </a:prstGeom>
        </p:spPr>
      </p:pic>
      <p:sp>
        <p:nvSpPr>
          <p:cNvPr id="6" name="Explosión: 8 puntos 5">
            <a:extLst>
              <a:ext uri="{FF2B5EF4-FFF2-40B4-BE49-F238E27FC236}">
                <a16:creationId xmlns:a16="http://schemas.microsoft.com/office/drawing/2014/main" id="{C368B1A8-5239-C0E7-9AA2-63CCC186E311}"/>
              </a:ext>
            </a:extLst>
          </p:cNvPr>
          <p:cNvSpPr/>
          <p:nvPr/>
        </p:nvSpPr>
        <p:spPr>
          <a:xfrm>
            <a:off x="7812360" y="274638"/>
            <a:ext cx="360040" cy="360040"/>
          </a:xfrm>
          <a:prstGeom prst="irregularSeal1">
            <a:avLst/>
          </a:prstGeom>
          <a:solidFill>
            <a:srgbClr val="FFFF0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Tree>
    <p:extLst>
      <p:ext uri="{BB962C8B-B14F-4D97-AF65-F5344CB8AC3E}">
        <p14:creationId xmlns:p14="http://schemas.microsoft.com/office/powerpoint/2010/main" val="2872833470"/>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FB0102F5-35CC-BC15-E070-910DAF07EFB2}"/>
              </a:ext>
            </a:extLst>
          </p:cNvPr>
          <p:cNvPicPr>
            <a:picLocks noChangeAspect="1"/>
          </p:cNvPicPr>
          <p:nvPr/>
        </p:nvPicPr>
        <p:blipFill rotWithShape="1">
          <a:blip r:embed="rId2"/>
          <a:srcRect l="19288" t="15001" r="22438" b="19200"/>
          <a:stretch/>
        </p:blipFill>
        <p:spPr>
          <a:xfrm>
            <a:off x="1785329" y="116632"/>
            <a:ext cx="6915832" cy="4392488"/>
          </a:xfrm>
          <a:prstGeom prst="rect">
            <a:avLst/>
          </a:prstGeom>
        </p:spPr>
      </p:pic>
      <p:pic>
        <p:nvPicPr>
          <p:cNvPr id="7" name="Imagen 6">
            <a:extLst>
              <a:ext uri="{FF2B5EF4-FFF2-40B4-BE49-F238E27FC236}">
                <a16:creationId xmlns:a16="http://schemas.microsoft.com/office/drawing/2014/main" id="{C650F378-03C7-7C24-5D6B-C60237FCA990}"/>
              </a:ext>
            </a:extLst>
          </p:cNvPr>
          <p:cNvPicPr>
            <a:picLocks noChangeAspect="1"/>
          </p:cNvPicPr>
          <p:nvPr/>
        </p:nvPicPr>
        <p:blipFill rotWithShape="1">
          <a:blip r:embed="rId3"/>
          <a:srcRect l="20075" t="27600" r="23226" b="37400"/>
          <a:stretch/>
        </p:blipFill>
        <p:spPr>
          <a:xfrm>
            <a:off x="1907703" y="4437112"/>
            <a:ext cx="6636257" cy="2304256"/>
          </a:xfrm>
          <a:prstGeom prst="rect">
            <a:avLst/>
          </a:prstGeom>
        </p:spPr>
      </p:pic>
      <p:grpSp>
        <p:nvGrpSpPr>
          <p:cNvPr id="9" name="2 Grupo">
            <a:extLst>
              <a:ext uri="{FF2B5EF4-FFF2-40B4-BE49-F238E27FC236}">
                <a16:creationId xmlns:a16="http://schemas.microsoft.com/office/drawing/2014/main" id="{0B1682BD-423E-09EF-017C-B9AEAA3811E3}"/>
              </a:ext>
            </a:extLst>
          </p:cNvPr>
          <p:cNvGrpSpPr>
            <a:grpSpLocks/>
          </p:cNvGrpSpPr>
          <p:nvPr/>
        </p:nvGrpSpPr>
        <p:grpSpPr bwMode="auto">
          <a:xfrm>
            <a:off x="323528" y="260648"/>
            <a:ext cx="1728937" cy="1476274"/>
            <a:chOff x="0" y="0"/>
            <a:chExt cx="7467600" cy="777644"/>
          </a:xfrm>
        </p:grpSpPr>
        <p:sp>
          <p:nvSpPr>
            <p:cNvPr id="10" name="4 Rectángulo redondeado">
              <a:extLst>
                <a:ext uri="{FF2B5EF4-FFF2-40B4-BE49-F238E27FC236}">
                  <a16:creationId xmlns:a16="http://schemas.microsoft.com/office/drawing/2014/main" id="{6C4BCBA8-BD50-2270-07CB-41E393B8FBD1}"/>
                </a:ext>
              </a:extLst>
            </p:cNvPr>
            <p:cNvSpPr/>
            <p:nvPr/>
          </p:nvSpPr>
          <p:spPr>
            <a:xfrm>
              <a:off x="0" y="0"/>
              <a:ext cx="7467600" cy="777644"/>
            </a:xfrm>
            <a:prstGeom prst="roundRect">
              <a:avLst/>
            </a:prstGeom>
            <a:solidFill>
              <a:srgbClr val="BED6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1" name="5 Rectángulo">
              <a:extLst>
                <a:ext uri="{FF2B5EF4-FFF2-40B4-BE49-F238E27FC236}">
                  <a16:creationId xmlns:a16="http://schemas.microsoft.com/office/drawing/2014/main" id="{85620514-6AE1-0577-24B6-6F5AE42AEA44}"/>
                </a:ext>
              </a:extLst>
            </p:cNvPr>
            <p:cNvSpPr/>
            <p:nvPr/>
          </p:nvSpPr>
          <p:spPr>
            <a:xfrm>
              <a:off x="38100" y="38089"/>
              <a:ext cx="7391400" cy="701467"/>
            </a:xfrm>
            <a:prstGeom prst="rect">
              <a:avLst/>
            </a:prstGeom>
          </p:spPr>
          <p:style>
            <a:lnRef idx="0">
              <a:scrgbClr r="0" g="0" b="0"/>
            </a:lnRef>
            <a:fillRef idx="0">
              <a:scrgbClr r="0" g="0" b="0"/>
            </a:fillRef>
            <a:effectRef idx="0">
              <a:scrgbClr r="0" g="0" b="0"/>
            </a:effectRef>
            <a:fontRef idx="minor">
              <a:schemeClr val="lt1"/>
            </a:fontRef>
          </p:style>
          <p:txBody>
            <a:bodyPr tIns="91440" bIns="91440" spcCol="1270" anchor="ctr"/>
            <a:lstStyle/>
            <a:p>
              <a:pPr algn="ctr" defTabSz="1066800">
                <a:lnSpc>
                  <a:spcPct val="90000"/>
                </a:lnSpc>
                <a:spcAft>
                  <a:spcPct val="35000"/>
                </a:spcAft>
                <a:defRPr/>
              </a:pPr>
              <a:endParaRPr lang="es-ES" sz="2000" b="1" dirty="0">
                <a:solidFill>
                  <a:srgbClr val="FF0000"/>
                </a:solidFill>
              </a:endParaRPr>
            </a:p>
          </p:txBody>
        </p:sp>
      </p:grpSp>
      <p:sp>
        <p:nvSpPr>
          <p:cNvPr id="12" name="2 Rectángulo">
            <a:extLst>
              <a:ext uri="{FF2B5EF4-FFF2-40B4-BE49-F238E27FC236}">
                <a16:creationId xmlns:a16="http://schemas.microsoft.com/office/drawing/2014/main" id="{3285FD99-D891-994F-2B77-4DCE25DA66E1}"/>
              </a:ext>
            </a:extLst>
          </p:cNvPr>
          <p:cNvSpPr>
            <a:spLocks noChangeArrowheads="1"/>
          </p:cNvSpPr>
          <p:nvPr/>
        </p:nvSpPr>
        <p:spPr bwMode="auto">
          <a:xfrm>
            <a:off x="506127" y="398620"/>
            <a:ext cx="1363738"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rgbClr val="D6EF2C"/>
              </a:buClr>
              <a:buChar char="&gt;"/>
              <a:defRPr sz="1400">
                <a:solidFill>
                  <a:srgbClr val="575757"/>
                </a:solidFill>
                <a:latin typeface="Arial" charset="0"/>
                <a:ea typeface="ＭＳ Ｐゴシック" pitchFamily="34" charset="-128"/>
              </a:defRPr>
            </a:lvl1pPr>
            <a:lvl2pPr marL="742950" indent="-285750" eaLnBrk="0" hangingPunct="0">
              <a:spcBef>
                <a:spcPct val="20000"/>
              </a:spcBef>
              <a:buChar char="–"/>
              <a:defRPr sz="1400">
                <a:solidFill>
                  <a:schemeClr val="tx1"/>
                </a:solidFill>
                <a:latin typeface="Arial" charset="0"/>
                <a:ea typeface="ＭＳ Ｐゴシック" pitchFamily="34" charset="-128"/>
              </a:defRPr>
            </a:lvl2pPr>
            <a:lvl3pPr marL="1143000" indent="-228600" eaLnBrk="0" hangingPunct="0">
              <a:spcBef>
                <a:spcPct val="20000"/>
              </a:spcBef>
              <a:buChar char="•"/>
              <a:defRPr sz="1400">
                <a:solidFill>
                  <a:schemeClr val="tx1"/>
                </a:solidFill>
                <a:latin typeface="Arial" charset="0"/>
                <a:ea typeface="ＭＳ Ｐゴシック" pitchFamily="34" charset="-128"/>
              </a:defRPr>
            </a:lvl3pPr>
            <a:lvl4pPr marL="1600200" indent="-228600" eaLnBrk="0" hangingPunct="0">
              <a:spcBef>
                <a:spcPct val="20000"/>
              </a:spcBef>
              <a:buChar char="–"/>
              <a:defRPr sz="1400">
                <a:solidFill>
                  <a:schemeClr val="tx1"/>
                </a:solidFill>
                <a:latin typeface="Arial" charset="0"/>
                <a:ea typeface="ＭＳ Ｐゴシック" pitchFamily="34" charset="-128"/>
              </a:defRPr>
            </a:lvl4pPr>
            <a:lvl5pPr marL="2057400" indent="-228600" eaLnBrk="0" hangingPunct="0">
              <a:spcBef>
                <a:spcPct val="20000"/>
              </a:spcBef>
              <a:buChar char="»"/>
              <a:defRPr sz="14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9pPr>
          </a:lstStyle>
          <a:p>
            <a:pPr algn="ctr" eaLnBrk="1" hangingPunct="1">
              <a:spcBef>
                <a:spcPct val="0"/>
              </a:spcBef>
              <a:buClrTx/>
              <a:buFontTx/>
              <a:buNone/>
            </a:pPr>
            <a:r>
              <a:rPr lang="es-ES" altLang="es-ES" sz="2400" dirty="0">
                <a:solidFill>
                  <a:schemeClr val="tx1"/>
                </a:solidFill>
              </a:rPr>
              <a:t>Eco-</a:t>
            </a:r>
            <a:r>
              <a:rPr lang="es-ES" altLang="es-ES" sz="2400" dirty="0" err="1">
                <a:solidFill>
                  <a:schemeClr val="tx1"/>
                </a:solidFill>
              </a:rPr>
              <a:t>regímen</a:t>
            </a:r>
            <a:r>
              <a:rPr lang="es-ES" altLang="es-ES" sz="2400" dirty="0">
                <a:solidFill>
                  <a:schemeClr val="tx1"/>
                </a:solidFill>
              </a:rPr>
              <a:t> </a:t>
            </a:r>
          </a:p>
          <a:p>
            <a:pPr algn="ctr" eaLnBrk="1" hangingPunct="1">
              <a:spcBef>
                <a:spcPct val="0"/>
              </a:spcBef>
              <a:buClrTx/>
              <a:buFontTx/>
              <a:buNone/>
            </a:pPr>
            <a:r>
              <a:rPr lang="es-ES" altLang="es-ES" sz="2400" dirty="0">
                <a:solidFill>
                  <a:schemeClr val="tx1"/>
                </a:solidFill>
              </a:rPr>
              <a:t>P5</a:t>
            </a:r>
          </a:p>
        </p:txBody>
      </p:sp>
      <p:sp>
        <p:nvSpPr>
          <p:cNvPr id="3" name="CuadroTexto 2">
            <a:extLst>
              <a:ext uri="{FF2B5EF4-FFF2-40B4-BE49-F238E27FC236}">
                <a16:creationId xmlns:a16="http://schemas.microsoft.com/office/drawing/2014/main" id="{AF163D36-E78E-A37F-02BC-B8A1832BBDEB}"/>
              </a:ext>
            </a:extLst>
          </p:cNvPr>
          <p:cNvSpPr txBox="1"/>
          <p:nvPr/>
        </p:nvSpPr>
        <p:spPr>
          <a:xfrm>
            <a:off x="4067944" y="6381328"/>
            <a:ext cx="1008111" cy="276999"/>
          </a:xfrm>
          <a:prstGeom prst="rect">
            <a:avLst/>
          </a:prstGeom>
          <a:noFill/>
        </p:spPr>
        <p:txBody>
          <a:bodyPr wrap="square">
            <a:spAutoFit/>
          </a:bodyPr>
          <a:lstStyle/>
          <a:p>
            <a:r>
              <a:rPr lang="es-ES" sz="1200" b="1" dirty="0">
                <a:solidFill>
                  <a:srgbClr val="92D050"/>
                </a:solidFill>
              </a:rPr>
              <a:t>o aromáticas</a:t>
            </a:r>
          </a:p>
        </p:txBody>
      </p:sp>
      <p:sp>
        <p:nvSpPr>
          <p:cNvPr id="4" name="Explosión: 8 puntos 3">
            <a:extLst>
              <a:ext uri="{FF2B5EF4-FFF2-40B4-BE49-F238E27FC236}">
                <a16:creationId xmlns:a16="http://schemas.microsoft.com/office/drawing/2014/main" id="{0EA0ADEB-B33C-9A51-F996-31C70236A514}"/>
              </a:ext>
            </a:extLst>
          </p:cNvPr>
          <p:cNvSpPr/>
          <p:nvPr/>
        </p:nvSpPr>
        <p:spPr>
          <a:xfrm>
            <a:off x="2123728" y="6317168"/>
            <a:ext cx="196651" cy="236745"/>
          </a:xfrm>
          <a:prstGeom prst="irregularSeal1">
            <a:avLst/>
          </a:prstGeom>
          <a:solidFill>
            <a:srgbClr val="FFFF0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8" name="CuadroTexto 7">
            <a:extLst>
              <a:ext uri="{FF2B5EF4-FFF2-40B4-BE49-F238E27FC236}">
                <a16:creationId xmlns:a16="http://schemas.microsoft.com/office/drawing/2014/main" id="{5856153D-007A-9CDF-E679-C75EE7BD9C16}"/>
              </a:ext>
            </a:extLst>
          </p:cNvPr>
          <p:cNvSpPr txBox="1"/>
          <p:nvPr/>
        </p:nvSpPr>
        <p:spPr>
          <a:xfrm>
            <a:off x="350891" y="5783355"/>
            <a:ext cx="1421904" cy="938719"/>
          </a:xfrm>
          <a:prstGeom prst="rect">
            <a:avLst/>
          </a:prstGeom>
          <a:noFill/>
        </p:spPr>
        <p:txBody>
          <a:bodyPr wrap="square">
            <a:spAutoFit/>
          </a:bodyPr>
          <a:lstStyle/>
          <a:p>
            <a:r>
              <a:rPr lang="es-ES" sz="1100" dirty="0">
                <a:effectLst/>
                <a:latin typeface="Calibri" panose="020F0502020204030204" pitchFamily="34" charset="0"/>
                <a:ea typeface="Calibri" panose="020F0502020204030204" pitchFamily="34" charset="0"/>
                <a:cs typeface="Times New Roman" panose="02020603050405020304" pitchFamily="18" charset="0"/>
              </a:rPr>
              <a:t>Aromáticas: </a:t>
            </a:r>
          </a:p>
          <a:p>
            <a:r>
              <a:rPr lang="es-ES" sz="1100" dirty="0">
                <a:effectLst/>
                <a:latin typeface="Calibri" panose="020F0502020204030204" pitchFamily="34" charset="0"/>
                <a:ea typeface="Calibri" panose="020F0502020204030204" pitchFamily="34" charset="0"/>
                <a:cs typeface="Times New Roman" panose="02020603050405020304" pitchFamily="18" charset="0"/>
              </a:rPr>
              <a:t>lavanda, espliego, romero, tomillo, manzanilla, salvia y </a:t>
            </a:r>
            <a:r>
              <a:rPr lang="es-ES" sz="1100" dirty="0" err="1">
                <a:effectLst/>
                <a:latin typeface="Calibri" panose="020F0502020204030204" pitchFamily="34" charset="0"/>
                <a:ea typeface="Calibri" panose="020F0502020204030204" pitchFamily="34" charset="0"/>
                <a:cs typeface="Times New Roman" panose="02020603050405020304" pitchFamily="18" charset="0"/>
              </a:rPr>
              <a:t>lavandín</a:t>
            </a:r>
            <a:r>
              <a:rPr lang="es-ES" sz="1100" dirty="0">
                <a:effectLst/>
                <a:latin typeface="Calibri" panose="020F0502020204030204" pitchFamily="34" charset="0"/>
                <a:ea typeface="Calibri" panose="020F0502020204030204" pitchFamily="34" charset="0"/>
                <a:cs typeface="Times New Roman" panose="02020603050405020304" pitchFamily="18" charset="0"/>
              </a:rPr>
              <a:t>)</a:t>
            </a:r>
            <a:endParaRPr lang="es-ES" sz="1100" dirty="0"/>
          </a:p>
        </p:txBody>
      </p:sp>
    </p:spTree>
    <p:extLst>
      <p:ext uri="{BB962C8B-B14F-4D97-AF65-F5344CB8AC3E}">
        <p14:creationId xmlns:p14="http://schemas.microsoft.com/office/powerpoint/2010/main" val="1398837115"/>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3 Imagen">
            <a:extLst>
              <a:ext uri="{FF2B5EF4-FFF2-40B4-BE49-F238E27FC236}">
                <a16:creationId xmlns:a16="http://schemas.microsoft.com/office/drawing/2014/main" id="{065D9B9F-A012-16F2-8D2E-467092BF38FD}"/>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510542" y="5949280"/>
            <a:ext cx="1572892" cy="496636"/>
          </a:xfrm>
          <a:prstGeom prst="rect">
            <a:avLst/>
          </a:prstGeom>
        </p:spPr>
      </p:pic>
      <p:grpSp>
        <p:nvGrpSpPr>
          <p:cNvPr id="5" name="2 Grupo">
            <a:extLst>
              <a:ext uri="{FF2B5EF4-FFF2-40B4-BE49-F238E27FC236}">
                <a16:creationId xmlns:a16="http://schemas.microsoft.com/office/drawing/2014/main" id="{2DB22046-8C5D-F95F-6C63-F51B6EE26A3C}"/>
              </a:ext>
            </a:extLst>
          </p:cNvPr>
          <p:cNvGrpSpPr>
            <a:grpSpLocks/>
          </p:cNvGrpSpPr>
          <p:nvPr/>
        </p:nvGrpSpPr>
        <p:grpSpPr bwMode="auto">
          <a:xfrm>
            <a:off x="1258888" y="188913"/>
            <a:ext cx="4033192" cy="777875"/>
            <a:chOff x="0" y="0"/>
            <a:chExt cx="7467600" cy="777644"/>
          </a:xfrm>
        </p:grpSpPr>
        <p:sp>
          <p:nvSpPr>
            <p:cNvPr id="6" name="4 Rectángulo redondeado">
              <a:extLst>
                <a:ext uri="{FF2B5EF4-FFF2-40B4-BE49-F238E27FC236}">
                  <a16:creationId xmlns:a16="http://schemas.microsoft.com/office/drawing/2014/main" id="{1FA64661-9F02-261F-B7D2-D09ACE11984A}"/>
                </a:ext>
              </a:extLst>
            </p:cNvPr>
            <p:cNvSpPr/>
            <p:nvPr/>
          </p:nvSpPr>
          <p:spPr>
            <a:xfrm>
              <a:off x="0" y="0"/>
              <a:ext cx="7467600" cy="777644"/>
            </a:xfrm>
            <a:prstGeom prst="roundRect">
              <a:avLst/>
            </a:prstGeom>
            <a:solidFill>
              <a:srgbClr val="BED6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7" name="5 Rectángulo">
              <a:extLst>
                <a:ext uri="{FF2B5EF4-FFF2-40B4-BE49-F238E27FC236}">
                  <a16:creationId xmlns:a16="http://schemas.microsoft.com/office/drawing/2014/main" id="{0FE6F405-4931-2C7D-3018-C279836AE286}"/>
                </a:ext>
              </a:extLst>
            </p:cNvPr>
            <p:cNvSpPr/>
            <p:nvPr/>
          </p:nvSpPr>
          <p:spPr>
            <a:xfrm>
              <a:off x="38100" y="38089"/>
              <a:ext cx="7391400" cy="701467"/>
            </a:xfrm>
            <a:prstGeom prst="rect">
              <a:avLst/>
            </a:prstGeom>
          </p:spPr>
          <p:style>
            <a:lnRef idx="0">
              <a:scrgbClr r="0" g="0" b="0"/>
            </a:lnRef>
            <a:fillRef idx="0">
              <a:scrgbClr r="0" g="0" b="0"/>
            </a:fillRef>
            <a:effectRef idx="0">
              <a:scrgbClr r="0" g="0" b="0"/>
            </a:effectRef>
            <a:fontRef idx="minor">
              <a:schemeClr val="lt1"/>
            </a:fontRef>
          </p:style>
          <p:txBody>
            <a:bodyPr tIns="91440" bIns="91440" spcCol="1270" anchor="ctr"/>
            <a:lstStyle/>
            <a:p>
              <a:pPr defTabSz="1066800">
                <a:lnSpc>
                  <a:spcPct val="90000"/>
                </a:lnSpc>
                <a:spcAft>
                  <a:spcPct val="35000"/>
                </a:spcAft>
                <a:defRPr/>
              </a:pPr>
              <a:endParaRPr lang="es-ES" sz="2000" b="1" dirty="0">
                <a:solidFill>
                  <a:srgbClr val="FF0000"/>
                </a:solidFill>
              </a:endParaRPr>
            </a:p>
          </p:txBody>
        </p:sp>
      </p:grpSp>
      <p:sp>
        <p:nvSpPr>
          <p:cNvPr id="8" name="2 Rectángulo">
            <a:extLst>
              <a:ext uri="{FF2B5EF4-FFF2-40B4-BE49-F238E27FC236}">
                <a16:creationId xmlns:a16="http://schemas.microsoft.com/office/drawing/2014/main" id="{B7D0DAAF-C781-8202-B092-CFD05FBCF3C8}"/>
              </a:ext>
            </a:extLst>
          </p:cNvPr>
          <p:cNvSpPr>
            <a:spLocks noChangeArrowheads="1"/>
          </p:cNvSpPr>
          <p:nvPr/>
        </p:nvSpPr>
        <p:spPr bwMode="auto">
          <a:xfrm>
            <a:off x="1547813" y="347663"/>
            <a:ext cx="352532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D6EF2C"/>
              </a:buClr>
              <a:buChar char="&gt;"/>
              <a:defRPr sz="1400">
                <a:solidFill>
                  <a:srgbClr val="575757"/>
                </a:solidFill>
                <a:latin typeface="Arial" charset="0"/>
                <a:ea typeface="ＭＳ Ｐゴシック" pitchFamily="34" charset="-128"/>
              </a:defRPr>
            </a:lvl1pPr>
            <a:lvl2pPr marL="742950" indent="-285750" eaLnBrk="0" hangingPunct="0">
              <a:spcBef>
                <a:spcPct val="20000"/>
              </a:spcBef>
              <a:buChar char="–"/>
              <a:defRPr sz="1400">
                <a:solidFill>
                  <a:schemeClr val="tx1"/>
                </a:solidFill>
                <a:latin typeface="Arial" charset="0"/>
                <a:ea typeface="ＭＳ Ｐゴシック" pitchFamily="34" charset="-128"/>
              </a:defRPr>
            </a:lvl2pPr>
            <a:lvl3pPr marL="1143000" indent="-228600" eaLnBrk="0" hangingPunct="0">
              <a:spcBef>
                <a:spcPct val="20000"/>
              </a:spcBef>
              <a:buChar char="•"/>
              <a:defRPr sz="1400">
                <a:solidFill>
                  <a:schemeClr val="tx1"/>
                </a:solidFill>
                <a:latin typeface="Arial" charset="0"/>
                <a:ea typeface="ＭＳ Ｐゴシック" pitchFamily="34" charset="-128"/>
              </a:defRPr>
            </a:lvl3pPr>
            <a:lvl4pPr marL="1600200" indent="-228600" eaLnBrk="0" hangingPunct="0">
              <a:spcBef>
                <a:spcPct val="20000"/>
              </a:spcBef>
              <a:buChar char="–"/>
              <a:defRPr sz="1400">
                <a:solidFill>
                  <a:schemeClr val="tx1"/>
                </a:solidFill>
                <a:latin typeface="Arial" charset="0"/>
                <a:ea typeface="ＭＳ Ｐゴシック" pitchFamily="34" charset="-128"/>
              </a:defRPr>
            </a:lvl4pPr>
            <a:lvl5pPr marL="2057400" indent="-228600" eaLnBrk="0" hangingPunct="0">
              <a:spcBef>
                <a:spcPct val="20000"/>
              </a:spcBef>
              <a:buChar char="»"/>
              <a:defRPr sz="14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9pPr>
          </a:lstStyle>
          <a:p>
            <a:pPr eaLnBrk="1" hangingPunct="1">
              <a:spcBef>
                <a:spcPct val="0"/>
              </a:spcBef>
              <a:buClrTx/>
              <a:buFontTx/>
              <a:buNone/>
            </a:pPr>
            <a:r>
              <a:rPr lang="es-ES" altLang="es-ES" sz="2400" dirty="0">
                <a:solidFill>
                  <a:schemeClr val="tx1"/>
                </a:solidFill>
              </a:rPr>
              <a:t>Condicionalidad: BCAM </a:t>
            </a:r>
          </a:p>
        </p:txBody>
      </p:sp>
      <p:pic>
        <p:nvPicPr>
          <p:cNvPr id="9" name="Picture 2">
            <a:extLst>
              <a:ext uri="{FF2B5EF4-FFF2-40B4-BE49-F238E27FC236}">
                <a16:creationId xmlns:a16="http://schemas.microsoft.com/office/drawing/2014/main" id="{4D2A1E56-1562-D643-91AA-D998E06D424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3823" r="78000"/>
          <a:stretch/>
        </p:blipFill>
        <p:spPr bwMode="auto">
          <a:xfrm>
            <a:off x="457200" y="2492896"/>
            <a:ext cx="1810544" cy="33005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10" name="Grupo 9">
            <a:extLst>
              <a:ext uri="{FF2B5EF4-FFF2-40B4-BE49-F238E27FC236}">
                <a16:creationId xmlns:a16="http://schemas.microsoft.com/office/drawing/2014/main" id="{55D517D8-1ADB-B5AE-CD23-23E2E0479EDD}"/>
              </a:ext>
            </a:extLst>
          </p:cNvPr>
          <p:cNvGrpSpPr/>
          <p:nvPr/>
        </p:nvGrpSpPr>
        <p:grpSpPr>
          <a:xfrm>
            <a:off x="1115616" y="5085184"/>
            <a:ext cx="485800" cy="410149"/>
            <a:chOff x="5914525" y="6220433"/>
            <a:chExt cx="485800" cy="410149"/>
          </a:xfrm>
        </p:grpSpPr>
        <p:sp>
          <p:nvSpPr>
            <p:cNvPr id="13" name="Botón de acción: ir hacia delante o siguiente 12">
              <a:hlinkClick r:id="" action="ppaction://hlinkshowjump?jump=nextslide" highlightClick="1"/>
              <a:extLst>
                <a:ext uri="{FF2B5EF4-FFF2-40B4-BE49-F238E27FC236}">
                  <a16:creationId xmlns:a16="http://schemas.microsoft.com/office/drawing/2014/main" id="{000EA401-488E-1414-1324-F1D7BE6BA7F4}"/>
                </a:ext>
              </a:extLst>
            </p:cNvPr>
            <p:cNvSpPr/>
            <p:nvPr/>
          </p:nvSpPr>
          <p:spPr>
            <a:xfrm>
              <a:off x="5915505" y="6220433"/>
              <a:ext cx="389050" cy="389071"/>
            </a:xfrm>
            <a:prstGeom prst="actionButtonForwardNex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s-ES" dirty="0"/>
            </a:p>
          </p:txBody>
        </p:sp>
        <p:sp>
          <p:nvSpPr>
            <p:cNvPr id="14" name="CuadroTexto 13">
              <a:hlinkClick r:id="rId4" action="ppaction://hlinksldjump"/>
              <a:extLst>
                <a:ext uri="{FF2B5EF4-FFF2-40B4-BE49-F238E27FC236}">
                  <a16:creationId xmlns:a16="http://schemas.microsoft.com/office/drawing/2014/main" id="{D18F6242-685A-A72B-FA9F-722CE854990A}"/>
                </a:ext>
              </a:extLst>
            </p:cNvPr>
            <p:cNvSpPr txBox="1"/>
            <p:nvPr/>
          </p:nvSpPr>
          <p:spPr>
            <a:xfrm>
              <a:off x="5914525" y="6261250"/>
              <a:ext cx="485800" cy="369332"/>
            </a:xfrm>
            <a:prstGeom prst="rect">
              <a:avLst/>
            </a:prstGeom>
            <a:noFill/>
          </p:spPr>
          <p:txBody>
            <a:bodyPr wrap="square">
              <a:spAutoFit/>
            </a:bodyPr>
            <a:lstStyle/>
            <a:p>
              <a:r>
                <a:rPr lang="es-ES" dirty="0"/>
                <a:t>P5</a:t>
              </a:r>
            </a:p>
          </p:txBody>
        </p:sp>
      </p:grpSp>
      <p:pic>
        <p:nvPicPr>
          <p:cNvPr id="19" name="Imagen 18">
            <a:extLst>
              <a:ext uri="{FF2B5EF4-FFF2-40B4-BE49-F238E27FC236}">
                <a16:creationId xmlns:a16="http://schemas.microsoft.com/office/drawing/2014/main" id="{E8B4A932-F0C6-2BAB-ACDE-30FF2FE665F0}"/>
              </a:ext>
            </a:extLst>
          </p:cNvPr>
          <p:cNvPicPr>
            <a:picLocks noChangeAspect="1"/>
          </p:cNvPicPr>
          <p:nvPr/>
        </p:nvPicPr>
        <p:blipFill>
          <a:blip r:embed="rId5"/>
          <a:stretch>
            <a:fillRect/>
          </a:stretch>
        </p:blipFill>
        <p:spPr>
          <a:xfrm>
            <a:off x="191892" y="1211012"/>
            <a:ext cx="8760216" cy="4582441"/>
          </a:xfrm>
          <a:prstGeom prst="rect">
            <a:avLst/>
          </a:prstGeom>
          <a:solidFill>
            <a:schemeClr val="accent5">
              <a:lumMod val="40000"/>
              <a:lumOff val="60000"/>
            </a:schemeClr>
          </a:solidFill>
        </p:spPr>
      </p:pic>
      <p:sp>
        <p:nvSpPr>
          <p:cNvPr id="20" name="Explosión: 8 puntos 19">
            <a:extLst>
              <a:ext uri="{FF2B5EF4-FFF2-40B4-BE49-F238E27FC236}">
                <a16:creationId xmlns:a16="http://schemas.microsoft.com/office/drawing/2014/main" id="{FFEB3780-83EB-E01A-91E3-759762F9828B}"/>
              </a:ext>
            </a:extLst>
          </p:cNvPr>
          <p:cNvSpPr/>
          <p:nvPr/>
        </p:nvSpPr>
        <p:spPr>
          <a:xfrm>
            <a:off x="7885112" y="415144"/>
            <a:ext cx="360040" cy="360040"/>
          </a:xfrm>
          <a:prstGeom prst="irregularSeal1">
            <a:avLst/>
          </a:prstGeom>
          <a:solidFill>
            <a:srgbClr val="FFFF0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Tree>
    <p:extLst>
      <p:ext uri="{BB962C8B-B14F-4D97-AF65-F5344CB8AC3E}">
        <p14:creationId xmlns:p14="http://schemas.microsoft.com/office/powerpoint/2010/main" val="1461057069"/>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n 10">
            <a:extLst>
              <a:ext uri="{FF2B5EF4-FFF2-40B4-BE49-F238E27FC236}">
                <a16:creationId xmlns:a16="http://schemas.microsoft.com/office/drawing/2014/main" id="{C9135CE4-DC4F-4E1D-4B54-3DB53E751D30}"/>
              </a:ext>
            </a:extLst>
          </p:cNvPr>
          <p:cNvPicPr>
            <a:picLocks noChangeAspect="1"/>
          </p:cNvPicPr>
          <p:nvPr/>
        </p:nvPicPr>
        <p:blipFill rotWithShape="1">
          <a:blip r:embed="rId2"/>
          <a:srcRect l="1" t="-2499" r="-1402" b="36504"/>
          <a:stretch/>
        </p:blipFill>
        <p:spPr>
          <a:xfrm>
            <a:off x="572132" y="1111250"/>
            <a:ext cx="8117296" cy="4525963"/>
          </a:xfrm>
          <a:prstGeom prst="rect">
            <a:avLst/>
          </a:prstGeom>
        </p:spPr>
      </p:pic>
      <p:grpSp>
        <p:nvGrpSpPr>
          <p:cNvPr id="3" name="2 Grupo">
            <a:extLst>
              <a:ext uri="{FF2B5EF4-FFF2-40B4-BE49-F238E27FC236}">
                <a16:creationId xmlns:a16="http://schemas.microsoft.com/office/drawing/2014/main" id="{DBBDE393-6258-E14A-0DEF-0BB19BB3C33D}"/>
              </a:ext>
            </a:extLst>
          </p:cNvPr>
          <p:cNvGrpSpPr>
            <a:grpSpLocks/>
          </p:cNvGrpSpPr>
          <p:nvPr/>
        </p:nvGrpSpPr>
        <p:grpSpPr bwMode="auto">
          <a:xfrm>
            <a:off x="1258888" y="188913"/>
            <a:ext cx="6193432" cy="777875"/>
            <a:chOff x="0" y="0"/>
            <a:chExt cx="7467600" cy="777644"/>
          </a:xfrm>
        </p:grpSpPr>
        <p:sp>
          <p:nvSpPr>
            <p:cNvPr id="4" name="4 Rectángulo redondeado">
              <a:extLst>
                <a:ext uri="{FF2B5EF4-FFF2-40B4-BE49-F238E27FC236}">
                  <a16:creationId xmlns:a16="http://schemas.microsoft.com/office/drawing/2014/main" id="{D910CCA1-459E-B568-50A3-C0067A4929F6}"/>
                </a:ext>
              </a:extLst>
            </p:cNvPr>
            <p:cNvSpPr/>
            <p:nvPr/>
          </p:nvSpPr>
          <p:spPr>
            <a:xfrm>
              <a:off x="0" y="0"/>
              <a:ext cx="7467600" cy="777644"/>
            </a:xfrm>
            <a:prstGeom prst="roundRect">
              <a:avLst/>
            </a:prstGeom>
            <a:solidFill>
              <a:srgbClr val="BED6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5" name="5 Rectángulo">
              <a:extLst>
                <a:ext uri="{FF2B5EF4-FFF2-40B4-BE49-F238E27FC236}">
                  <a16:creationId xmlns:a16="http://schemas.microsoft.com/office/drawing/2014/main" id="{E720ACA6-18C7-3141-F061-61220DF5FC39}"/>
                </a:ext>
              </a:extLst>
            </p:cNvPr>
            <p:cNvSpPr/>
            <p:nvPr/>
          </p:nvSpPr>
          <p:spPr>
            <a:xfrm>
              <a:off x="38100" y="38089"/>
              <a:ext cx="7391400" cy="701467"/>
            </a:xfrm>
            <a:prstGeom prst="rect">
              <a:avLst/>
            </a:prstGeom>
          </p:spPr>
          <p:style>
            <a:lnRef idx="0">
              <a:scrgbClr r="0" g="0" b="0"/>
            </a:lnRef>
            <a:fillRef idx="0">
              <a:scrgbClr r="0" g="0" b="0"/>
            </a:fillRef>
            <a:effectRef idx="0">
              <a:scrgbClr r="0" g="0" b="0"/>
            </a:effectRef>
            <a:fontRef idx="minor">
              <a:schemeClr val="lt1"/>
            </a:fontRef>
          </p:style>
          <p:txBody>
            <a:bodyPr tIns="91440" bIns="91440" spcCol="1270" anchor="ctr"/>
            <a:lstStyle/>
            <a:p>
              <a:pPr defTabSz="1066800">
                <a:lnSpc>
                  <a:spcPct val="90000"/>
                </a:lnSpc>
                <a:spcAft>
                  <a:spcPct val="35000"/>
                </a:spcAft>
                <a:defRPr/>
              </a:pPr>
              <a:endParaRPr lang="es-ES" sz="2000" b="1" dirty="0">
                <a:solidFill>
                  <a:srgbClr val="FF0000"/>
                </a:solidFill>
              </a:endParaRPr>
            </a:p>
          </p:txBody>
        </p:sp>
      </p:grpSp>
      <p:sp>
        <p:nvSpPr>
          <p:cNvPr id="6" name="2 Rectángulo">
            <a:extLst>
              <a:ext uri="{FF2B5EF4-FFF2-40B4-BE49-F238E27FC236}">
                <a16:creationId xmlns:a16="http://schemas.microsoft.com/office/drawing/2014/main" id="{D2662135-31FE-1FD5-8D4D-3D52FD372F23}"/>
              </a:ext>
            </a:extLst>
          </p:cNvPr>
          <p:cNvSpPr>
            <a:spLocks noChangeArrowheads="1"/>
          </p:cNvSpPr>
          <p:nvPr/>
        </p:nvSpPr>
        <p:spPr bwMode="auto">
          <a:xfrm>
            <a:off x="1273955" y="338892"/>
            <a:ext cx="599234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D6EF2C"/>
              </a:buClr>
              <a:buChar char="&gt;"/>
              <a:defRPr sz="1400">
                <a:solidFill>
                  <a:srgbClr val="575757"/>
                </a:solidFill>
                <a:latin typeface="Arial" charset="0"/>
                <a:ea typeface="ＭＳ Ｐゴシック" pitchFamily="34" charset="-128"/>
              </a:defRPr>
            </a:lvl1pPr>
            <a:lvl2pPr marL="742950" indent="-285750" eaLnBrk="0" hangingPunct="0">
              <a:spcBef>
                <a:spcPct val="20000"/>
              </a:spcBef>
              <a:buChar char="–"/>
              <a:defRPr sz="1400">
                <a:solidFill>
                  <a:schemeClr val="tx1"/>
                </a:solidFill>
                <a:latin typeface="Arial" charset="0"/>
                <a:ea typeface="ＭＳ Ｐゴシック" pitchFamily="34" charset="-128"/>
              </a:defRPr>
            </a:lvl2pPr>
            <a:lvl3pPr marL="1143000" indent="-228600" eaLnBrk="0" hangingPunct="0">
              <a:spcBef>
                <a:spcPct val="20000"/>
              </a:spcBef>
              <a:buChar char="•"/>
              <a:defRPr sz="1400">
                <a:solidFill>
                  <a:schemeClr val="tx1"/>
                </a:solidFill>
                <a:latin typeface="Arial" charset="0"/>
                <a:ea typeface="ＭＳ Ｐゴシック" pitchFamily="34" charset="-128"/>
              </a:defRPr>
            </a:lvl3pPr>
            <a:lvl4pPr marL="1600200" indent="-228600" eaLnBrk="0" hangingPunct="0">
              <a:spcBef>
                <a:spcPct val="20000"/>
              </a:spcBef>
              <a:buChar char="–"/>
              <a:defRPr sz="1400">
                <a:solidFill>
                  <a:schemeClr val="tx1"/>
                </a:solidFill>
                <a:latin typeface="Arial" charset="0"/>
                <a:ea typeface="ＭＳ Ｐゴシック" pitchFamily="34" charset="-128"/>
              </a:defRPr>
            </a:lvl4pPr>
            <a:lvl5pPr marL="2057400" indent="-228600" eaLnBrk="0" hangingPunct="0">
              <a:spcBef>
                <a:spcPct val="20000"/>
              </a:spcBef>
              <a:buChar char="»"/>
              <a:defRPr sz="14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9pPr>
          </a:lstStyle>
          <a:p>
            <a:pPr algn="ctr" eaLnBrk="1" hangingPunct="1">
              <a:spcBef>
                <a:spcPct val="0"/>
              </a:spcBef>
              <a:buClrTx/>
              <a:buFontTx/>
              <a:buNone/>
            </a:pPr>
            <a:r>
              <a:rPr lang="es-ES" altLang="es-ES" sz="2400" dirty="0">
                <a:solidFill>
                  <a:schemeClr val="tx1"/>
                </a:solidFill>
              </a:rPr>
              <a:t>Especies para barbechos de biodiversidad</a:t>
            </a:r>
          </a:p>
        </p:txBody>
      </p:sp>
      <p:sp>
        <p:nvSpPr>
          <p:cNvPr id="2" name="CuadroTexto 1">
            <a:extLst>
              <a:ext uri="{FF2B5EF4-FFF2-40B4-BE49-F238E27FC236}">
                <a16:creationId xmlns:a16="http://schemas.microsoft.com/office/drawing/2014/main" id="{E7FE340A-A18F-7C96-6A60-C32ECE07A8BA}"/>
              </a:ext>
            </a:extLst>
          </p:cNvPr>
          <p:cNvSpPr txBox="1"/>
          <p:nvPr/>
        </p:nvSpPr>
        <p:spPr>
          <a:xfrm>
            <a:off x="4572000" y="4365104"/>
            <a:ext cx="3240360" cy="276999"/>
          </a:xfrm>
          <a:prstGeom prst="rect">
            <a:avLst/>
          </a:prstGeom>
          <a:noFill/>
        </p:spPr>
        <p:txBody>
          <a:bodyPr wrap="square" rtlCol="0">
            <a:spAutoFit/>
          </a:bodyPr>
          <a:lstStyle/>
          <a:p>
            <a:r>
              <a:rPr lang="es-ES" sz="1200" dirty="0" err="1"/>
              <a:t>Lathyrus</a:t>
            </a:r>
            <a:r>
              <a:rPr lang="es-ES" sz="1200" dirty="0"/>
              <a:t> </a:t>
            </a:r>
            <a:r>
              <a:rPr lang="es-ES" sz="1200" dirty="0" err="1"/>
              <a:t>cicera</a:t>
            </a:r>
            <a:r>
              <a:rPr lang="es-ES" sz="1200" dirty="0"/>
              <a:t> /</a:t>
            </a:r>
            <a:r>
              <a:rPr lang="es-ES" sz="1200" dirty="0" err="1"/>
              <a:t>titarros</a:t>
            </a:r>
            <a:r>
              <a:rPr lang="es-ES" sz="1200" dirty="0"/>
              <a:t>/almortas </a:t>
            </a:r>
          </a:p>
        </p:txBody>
      </p:sp>
    </p:spTree>
    <p:extLst>
      <p:ext uri="{BB962C8B-B14F-4D97-AF65-F5344CB8AC3E}">
        <p14:creationId xmlns:p14="http://schemas.microsoft.com/office/powerpoint/2010/main" val="2857333579"/>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D9716EF6-D4F8-0618-CB6C-446902391F41}"/>
              </a:ext>
            </a:extLst>
          </p:cNvPr>
          <p:cNvPicPr>
            <a:picLocks noChangeAspect="1"/>
          </p:cNvPicPr>
          <p:nvPr/>
        </p:nvPicPr>
        <p:blipFill>
          <a:blip r:embed="rId2"/>
          <a:stretch>
            <a:fillRect/>
          </a:stretch>
        </p:blipFill>
        <p:spPr>
          <a:xfrm>
            <a:off x="522905" y="4041751"/>
            <a:ext cx="7863015" cy="827409"/>
          </a:xfrm>
          <a:prstGeom prst="rect">
            <a:avLst/>
          </a:prstGeom>
        </p:spPr>
      </p:pic>
      <p:pic>
        <p:nvPicPr>
          <p:cNvPr id="5" name="Imagen 4">
            <a:extLst>
              <a:ext uri="{FF2B5EF4-FFF2-40B4-BE49-F238E27FC236}">
                <a16:creationId xmlns:a16="http://schemas.microsoft.com/office/drawing/2014/main" id="{BBEA69AE-5B5D-53BE-EB36-B2D80C82948F}"/>
              </a:ext>
            </a:extLst>
          </p:cNvPr>
          <p:cNvPicPr>
            <a:picLocks noChangeAspect="1"/>
          </p:cNvPicPr>
          <p:nvPr/>
        </p:nvPicPr>
        <p:blipFill rotWithShape="1">
          <a:blip r:embed="rId3"/>
          <a:srcRect t="63650" r="2325"/>
          <a:stretch/>
        </p:blipFill>
        <p:spPr>
          <a:xfrm>
            <a:off x="490053" y="1573384"/>
            <a:ext cx="7818920" cy="2492896"/>
          </a:xfrm>
          <a:prstGeom prst="rect">
            <a:avLst/>
          </a:prstGeom>
        </p:spPr>
      </p:pic>
      <p:grpSp>
        <p:nvGrpSpPr>
          <p:cNvPr id="6" name="2 Grupo">
            <a:extLst>
              <a:ext uri="{FF2B5EF4-FFF2-40B4-BE49-F238E27FC236}">
                <a16:creationId xmlns:a16="http://schemas.microsoft.com/office/drawing/2014/main" id="{78663F1B-1230-B274-754A-CD16DFFB4859}"/>
              </a:ext>
            </a:extLst>
          </p:cNvPr>
          <p:cNvGrpSpPr>
            <a:grpSpLocks/>
          </p:cNvGrpSpPr>
          <p:nvPr/>
        </p:nvGrpSpPr>
        <p:grpSpPr bwMode="auto">
          <a:xfrm>
            <a:off x="1258888" y="188913"/>
            <a:ext cx="6193432" cy="777875"/>
            <a:chOff x="0" y="0"/>
            <a:chExt cx="7467600" cy="777644"/>
          </a:xfrm>
        </p:grpSpPr>
        <p:sp>
          <p:nvSpPr>
            <p:cNvPr id="7" name="4 Rectángulo redondeado">
              <a:extLst>
                <a:ext uri="{FF2B5EF4-FFF2-40B4-BE49-F238E27FC236}">
                  <a16:creationId xmlns:a16="http://schemas.microsoft.com/office/drawing/2014/main" id="{B14A1590-E4ED-9E02-4FCE-E80798A67332}"/>
                </a:ext>
              </a:extLst>
            </p:cNvPr>
            <p:cNvSpPr/>
            <p:nvPr/>
          </p:nvSpPr>
          <p:spPr>
            <a:xfrm>
              <a:off x="0" y="0"/>
              <a:ext cx="7467600" cy="777644"/>
            </a:xfrm>
            <a:prstGeom prst="roundRect">
              <a:avLst/>
            </a:prstGeom>
            <a:solidFill>
              <a:srgbClr val="BED6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8" name="5 Rectángulo">
              <a:extLst>
                <a:ext uri="{FF2B5EF4-FFF2-40B4-BE49-F238E27FC236}">
                  <a16:creationId xmlns:a16="http://schemas.microsoft.com/office/drawing/2014/main" id="{D4F00387-C259-CAEA-8B02-5660B7BA2189}"/>
                </a:ext>
              </a:extLst>
            </p:cNvPr>
            <p:cNvSpPr/>
            <p:nvPr/>
          </p:nvSpPr>
          <p:spPr>
            <a:xfrm>
              <a:off x="38100" y="38089"/>
              <a:ext cx="7391400" cy="701467"/>
            </a:xfrm>
            <a:prstGeom prst="rect">
              <a:avLst/>
            </a:prstGeom>
          </p:spPr>
          <p:style>
            <a:lnRef idx="0">
              <a:scrgbClr r="0" g="0" b="0"/>
            </a:lnRef>
            <a:fillRef idx="0">
              <a:scrgbClr r="0" g="0" b="0"/>
            </a:fillRef>
            <a:effectRef idx="0">
              <a:scrgbClr r="0" g="0" b="0"/>
            </a:effectRef>
            <a:fontRef idx="minor">
              <a:schemeClr val="lt1"/>
            </a:fontRef>
          </p:style>
          <p:txBody>
            <a:bodyPr tIns="91440" bIns="91440" spcCol="1270" anchor="ctr"/>
            <a:lstStyle/>
            <a:p>
              <a:pPr defTabSz="1066800">
                <a:lnSpc>
                  <a:spcPct val="90000"/>
                </a:lnSpc>
                <a:spcAft>
                  <a:spcPct val="35000"/>
                </a:spcAft>
                <a:defRPr/>
              </a:pPr>
              <a:endParaRPr lang="es-ES" sz="2000" b="1" dirty="0">
                <a:solidFill>
                  <a:srgbClr val="FF0000"/>
                </a:solidFill>
              </a:endParaRPr>
            </a:p>
          </p:txBody>
        </p:sp>
      </p:grpSp>
      <p:sp>
        <p:nvSpPr>
          <p:cNvPr id="9" name="2 Rectángulo">
            <a:extLst>
              <a:ext uri="{FF2B5EF4-FFF2-40B4-BE49-F238E27FC236}">
                <a16:creationId xmlns:a16="http://schemas.microsoft.com/office/drawing/2014/main" id="{18FDA860-C8E4-6A1C-E54A-07ED6B48BA3D}"/>
              </a:ext>
            </a:extLst>
          </p:cNvPr>
          <p:cNvSpPr>
            <a:spLocks noChangeArrowheads="1"/>
          </p:cNvSpPr>
          <p:nvPr/>
        </p:nvSpPr>
        <p:spPr bwMode="auto">
          <a:xfrm>
            <a:off x="1273955" y="338892"/>
            <a:ext cx="599234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D6EF2C"/>
              </a:buClr>
              <a:buChar char="&gt;"/>
              <a:defRPr sz="1400">
                <a:solidFill>
                  <a:srgbClr val="575757"/>
                </a:solidFill>
                <a:latin typeface="Arial" charset="0"/>
                <a:ea typeface="ＭＳ Ｐゴシック" pitchFamily="34" charset="-128"/>
              </a:defRPr>
            </a:lvl1pPr>
            <a:lvl2pPr marL="742950" indent="-285750" eaLnBrk="0" hangingPunct="0">
              <a:spcBef>
                <a:spcPct val="20000"/>
              </a:spcBef>
              <a:buChar char="–"/>
              <a:defRPr sz="1400">
                <a:solidFill>
                  <a:schemeClr val="tx1"/>
                </a:solidFill>
                <a:latin typeface="Arial" charset="0"/>
                <a:ea typeface="ＭＳ Ｐゴシック" pitchFamily="34" charset="-128"/>
              </a:defRPr>
            </a:lvl2pPr>
            <a:lvl3pPr marL="1143000" indent="-228600" eaLnBrk="0" hangingPunct="0">
              <a:spcBef>
                <a:spcPct val="20000"/>
              </a:spcBef>
              <a:buChar char="•"/>
              <a:defRPr sz="1400">
                <a:solidFill>
                  <a:schemeClr val="tx1"/>
                </a:solidFill>
                <a:latin typeface="Arial" charset="0"/>
                <a:ea typeface="ＭＳ Ｐゴシック" pitchFamily="34" charset="-128"/>
              </a:defRPr>
            </a:lvl3pPr>
            <a:lvl4pPr marL="1600200" indent="-228600" eaLnBrk="0" hangingPunct="0">
              <a:spcBef>
                <a:spcPct val="20000"/>
              </a:spcBef>
              <a:buChar char="–"/>
              <a:defRPr sz="1400">
                <a:solidFill>
                  <a:schemeClr val="tx1"/>
                </a:solidFill>
                <a:latin typeface="Arial" charset="0"/>
                <a:ea typeface="ＭＳ Ｐゴシック" pitchFamily="34" charset="-128"/>
              </a:defRPr>
            </a:lvl4pPr>
            <a:lvl5pPr marL="2057400" indent="-228600" eaLnBrk="0" hangingPunct="0">
              <a:spcBef>
                <a:spcPct val="20000"/>
              </a:spcBef>
              <a:buChar char="»"/>
              <a:defRPr sz="14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9pPr>
          </a:lstStyle>
          <a:p>
            <a:pPr algn="ctr" eaLnBrk="1" hangingPunct="1">
              <a:spcBef>
                <a:spcPct val="0"/>
              </a:spcBef>
              <a:buClrTx/>
              <a:buFontTx/>
              <a:buNone/>
            </a:pPr>
            <a:r>
              <a:rPr lang="es-ES" altLang="es-ES" sz="2400" dirty="0">
                <a:solidFill>
                  <a:schemeClr val="tx1"/>
                </a:solidFill>
              </a:rPr>
              <a:t>Especies para barbechos de biodiversidad</a:t>
            </a:r>
          </a:p>
        </p:txBody>
      </p:sp>
    </p:spTree>
    <p:extLst>
      <p:ext uri="{BB962C8B-B14F-4D97-AF65-F5344CB8AC3E}">
        <p14:creationId xmlns:p14="http://schemas.microsoft.com/office/powerpoint/2010/main" val="3927661309"/>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9D6E696-51BF-7C24-C9B9-3D19587A5557}"/>
              </a:ext>
            </a:extLst>
          </p:cNvPr>
          <p:cNvSpPr>
            <a:spLocks noGrp="1"/>
          </p:cNvSpPr>
          <p:nvPr>
            <p:ph type="title"/>
          </p:nvPr>
        </p:nvSpPr>
        <p:spPr/>
        <p:txBody>
          <a:bodyPr/>
          <a:lstStyle/>
          <a:p>
            <a:endParaRPr lang="es-ES"/>
          </a:p>
        </p:txBody>
      </p:sp>
      <p:sp>
        <p:nvSpPr>
          <p:cNvPr id="3" name="Marcador de contenido 2">
            <a:extLst>
              <a:ext uri="{FF2B5EF4-FFF2-40B4-BE49-F238E27FC236}">
                <a16:creationId xmlns:a16="http://schemas.microsoft.com/office/drawing/2014/main" id="{E15D8DA6-073F-9567-CCDD-193B05A0C598}"/>
              </a:ext>
            </a:extLst>
          </p:cNvPr>
          <p:cNvSpPr>
            <a:spLocks noGrp="1"/>
          </p:cNvSpPr>
          <p:nvPr>
            <p:ph idx="1"/>
          </p:nvPr>
        </p:nvSpPr>
        <p:spPr/>
        <p:txBody>
          <a:bodyPr/>
          <a:lstStyle/>
          <a:p>
            <a:endParaRPr lang="es-ES"/>
          </a:p>
        </p:txBody>
      </p:sp>
      <p:pic>
        <p:nvPicPr>
          <p:cNvPr id="7" name="Imagen 6">
            <a:extLst>
              <a:ext uri="{FF2B5EF4-FFF2-40B4-BE49-F238E27FC236}">
                <a16:creationId xmlns:a16="http://schemas.microsoft.com/office/drawing/2014/main" id="{591C2A79-8FA8-F4CC-8975-EC71F17F3B05}"/>
              </a:ext>
            </a:extLst>
          </p:cNvPr>
          <p:cNvPicPr>
            <a:picLocks noChangeAspect="1"/>
          </p:cNvPicPr>
          <p:nvPr/>
        </p:nvPicPr>
        <p:blipFill>
          <a:blip r:embed="rId2"/>
          <a:stretch>
            <a:fillRect/>
          </a:stretch>
        </p:blipFill>
        <p:spPr>
          <a:xfrm>
            <a:off x="0" y="1173079"/>
            <a:ext cx="9144000" cy="4511842"/>
          </a:xfrm>
          <a:prstGeom prst="rect">
            <a:avLst/>
          </a:prstGeom>
        </p:spPr>
      </p:pic>
    </p:spTree>
    <p:extLst>
      <p:ext uri="{BB962C8B-B14F-4D97-AF65-F5344CB8AC3E}">
        <p14:creationId xmlns:p14="http://schemas.microsoft.com/office/powerpoint/2010/main" val="2848216875"/>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723C4D21-AFF0-7BB8-AAE0-21861C64BC53}"/>
              </a:ext>
            </a:extLst>
          </p:cNvPr>
          <p:cNvPicPr>
            <a:picLocks noChangeAspect="1"/>
          </p:cNvPicPr>
          <p:nvPr/>
        </p:nvPicPr>
        <p:blipFill>
          <a:blip r:embed="rId2"/>
          <a:stretch>
            <a:fillRect/>
          </a:stretch>
        </p:blipFill>
        <p:spPr>
          <a:xfrm>
            <a:off x="2267744" y="1049338"/>
            <a:ext cx="6336704" cy="5606254"/>
          </a:xfrm>
          <a:prstGeom prst="rect">
            <a:avLst/>
          </a:prstGeom>
        </p:spPr>
      </p:pic>
      <p:grpSp>
        <p:nvGrpSpPr>
          <p:cNvPr id="10" name="2 Grupo">
            <a:extLst>
              <a:ext uri="{FF2B5EF4-FFF2-40B4-BE49-F238E27FC236}">
                <a16:creationId xmlns:a16="http://schemas.microsoft.com/office/drawing/2014/main" id="{29B0493D-3B69-3AD1-B83A-01C21201D1B5}"/>
              </a:ext>
            </a:extLst>
          </p:cNvPr>
          <p:cNvGrpSpPr>
            <a:grpSpLocks/>
          </p:cNvGrpSpPr>
          <p:nvPr/>
        </p:nvGrpSpPr>
        <p:grpSpPr bwMode="auto">
          <a:xfrm>
            <a:off x="1258888" y="188913"/>
            <a:ext cx="3889176" cy="777875"/>
            <a:chOff x="0" y="0"/>
            <a:chExt cx="7467600" cy="777644"/>
          </a:xfrm>
        </p:grpSpPr>
        <p:sp>
          <p:nvSpPr>
            <p:cNvPr id="11" name="4 Rectángulo redondeado">
              <a:extLst>
                <a:ext uri="{FF2B5EF4-FFF2-40B4-BE49-F238E27FC236}">
                  <a16:creationId xmlns:a16="http://schemas.microsoft.com/office/drawing/2014/main" id="{5767B0D6-CCBD-DF9B-A111-8899E62942A6}"/>
                </a:ext>
              </a:extLst>
            </p:cNvPr>
            <p:cNvSpPr/>
            <p:nvPr/>
          </p:nvSpPr>
          <p:spPr>
            <a:xfrm>
              <a:off x="0" y="0"/>
              <a:ext cx="7467600" cy="777644"/>
            </a:xfrm>
            <a:prstGeom prst="roundRect">
              <a:avLst/>
            </a:prstGeom>
            <a:solidFill>
              <a:srgbClr val="BED6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2" name="5 Rectángulo">
              <a:extLst>
                <a:ext uri="{FF2B5EF4-FFF2-40B4-BE49-F238E27FC236}">
                  <a16:creationId xmlns:a16="http://schemas.microsoft.com/office/drawing/2014/main" id="{E05FC4B2-AB00-3E2A-A779-B6CA393F80AF}"/>
                </a:ext>
              </a:extLst>
            </p:cNvPr>
            <p:cNvSpPr/>
            <p:nvPr/>
          </p:nvSpPr>
          <p:spPr>
            <a:xfrm>
              <a:off x="38100" y="38089"/>
              <a:ext cx="7391400" cy="701467"/>
            </a:xfrm>
            <a:prstGeom prst="rect">
              <a:avLst/>
            </a:prstGeom>
          </p:spPr>
          <p:style>
            <a:lnRef idx="0">
              <a:scrgbClr r="0" g="0" b="0"/>
            </a:lnRef>
            <a:fillRef idx="0">
              <a:scrgbClr r="0" g="0" b="0"/>
            </a:fillRef>
            <a:effectRef idx="0">
              <a:scrgbClr r="0" g="0" b="0"/>
            </a:effectRef>
            <a:fontRef idx="minor">
              <a:schemeClr val="lt1"/>
            </a:fontRef>
          </p:style>
          <p:txBody>
            <a:bodyPr tIns="91440" bIns="91440" spcCol="1270" anchor="ctr"/>
            <a:lstStyle/>
            <a:p>
              <a:pPr defTabSz="1066800">
                <a:lnSpc>
                  <a:spcPct val="90000"/>
                </a:lnSpc>
                <a:spcAft>
                  <a:spcPct val="35000"/>
                </a:spcAft>
                <a:defRPr/>
              </a:pPr>
              <a:endParaRPr lang="es-ES" sz="2000" b="1" dirty="0">
                <a:solidFill>
                  <a:srgbClr val="FF0000"/>
                </a:solidFill>
              </a:endParaRPr>
            </a:p>
          </p:txBody>
        </p:sp>
      </p:grpSp>
      <p:sp>
        <p:nvSpPr>
          <p:cNvPr id="13" name="2 Rectángulo">
            <a:extLst>
              <a:ext uri="{FF2B5EF4-FFF2-40B4-BE49-F238E27FC236}">
                <a16:creationId xmlns:a16="http://schemas.microsoft.com/office/drawing/2014/main" id="{34EAECF9-3D0E-F5DB-8E2B-FEA50FB1DD7E}"/>
              </a:ext>
            </a:extLst>
          </p:cNvPr>
          <p:cNvSpPr>
            <a:spLocks noChangeArrowheads="1"/>
          </p:cNvSpPr>
          <p:nvPr/>
        </p:nvSpPr>
        <p:spPr bwMode="auto">
          <a:xfrm>
            <a:off x="1547813" y="347663"/>
            <a:ext cx="330975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D6EF2C"/>
              </a:buClr>
              <a:buChar char="&gt;"/>
              <a:defRPr sz="1400">
                <a:solidFill>
                  <a:srgbClr val="575757"/>
                </a:solidFill>
                <a:latin typeface="Arial" charset="0"/>
                <a:ea typeface="ＭＳ Ｐゴシック" pitchFamily="34" charset="-128"/>
              </a:defRPr>
            </a:lvl1pPr>
            <a:lvl2pPr marL="742950" indent="-285750" eaLnBrk="0" hangingPunct="0">
              <a:spcBef>
                <a:spcPct val="20000"/>
              </a:spcBef>
              <a:buChar char="–"/>
              <a:defRPr sz="1400">
                <a:solidFill>
                  <a:schemeClr val="tx1"/>
                </a:solidFill>
                <a:latin typeface="Arial" charset="0"/>
                <a:ea typeface="ＭＳ Ｐゴシック" pitchFamily="34" charset="-128"/>
              </a:defRPr>
            </a:lvl2pPr>
            <a:lvl3pPr marL="1143000" indent="-228600" eaLnBrk="0" hangingPunct="0">
              <a:spcBef>
                <a:spcPct val="20000"/>
              </a:spcBef>
              <a:buChar char="•"/>
              <a:defRPr sz="1400">
                <a:solidFill>
                  <a:schemeClr val="tx1"/>
                </a:solidFill>
                <a:latin typeface="Arial" charset="0"/>
                <a:ea typeface="ＭＳ Ｐゴシック" pitchFamily="34" charset="-128"/>
              </a:defRPr>
            </a:lvl3pPr>
            <a:lvl4pPr marL="1600200" indent="-228600" eaLnBrk="0" hangingPunct="0">
              <a:spcBef>
                <a:spcPct val="20000"/>
              </a:spcBef>
              <a:buChar char="–"/>
              <a:defRPr sz="1400">
                <a:solidFill>
                  <a:schemeClr val="tx1"/>
                </a:solidFill>
                <a:latin typeface="Arial" charset="0"/>
                <a:ea typeface="ＭＳ Ｐゴシック" pitchFamily="34" charset="-128"/>
              </a:defRPr>
            </a:lvl4pPr>
            <a:lvl5pPr marL="2057400" indent="-228600" eaLnBrk="0" hangingPunct="0">
              <a:spcBef>
                <a:spcPct val="20000"/>
              </a:spcBef>
              <a:buChar char="»"/>
              <a:defRPr sz="14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9pPr>
          </a:lstStyle>
          <a:p>
            <a:pPr eaLnBrk="1" hangingPunct="1">
              <a:spcBef>
                <a:spcPct val="0"/>
              </a:spcBef>
              <a:buClrTx/>
              <a:buFontTx/>
              <a:buNone/>
            </a:pPr>
            <a:r>
              <a:rPr lang="es-ES" altLang="es-ES" sz="2400" dirty="0">
                <a:solidFill>
                  <a:schemeClr val="tx1"/>
                </a:solidFill>
              </a:rPr>
              <a:t>Eco-regímenes P 6 y 7</a:t>
            </a:r>
          </a:p>
        </p:txBody>
      </p:sp>
      <p:sp>
        <p:nvSpPr>
          <p:cNvPr id="2" name="CuadroTexto 1">
            <a:extLst>
              <a:ext uri="{FF2B5EF4-FFF2-40B4-BE49-F238E27FC236}">
                <a16:creationId xmlns:a16="http://schemas.microsoft.com/office/drawing/2014/main" id="{0EE5B7C3-92AF-DAFB-2944-AFD1A7ACA112}"/>
              </a:ext>
            </a:extLst>
          </p:cNvPr>
          <p:cNvSpPr txBox="1"/>
          <p:nvPr/>
        </p:nvSpPr>
        <p:spPr>
          <a:xfrm>
            <a:off x="323528" y="1087438"/>
            <a:ext cx="1656184" cy="600164"/>
          </a:xfrm>
          <a:prstGeom prst="rect">
            <a:avLst/>
          </a:prstGeom>
          <a:noFill/>
          <a:ln>
            <a:solidFill>
              <a:schemeClr val="tx1"/>
            </a:solidFill>
          </a:ln>
        </p:spPr>
        <p:txBody>
          <a:bodyPr wrap="square">
            <a:spAutoFit/>
          </a:bodyPr>
          <a:lstStyle/>
          <a:p>
            <a:r>
              <a:rPr lang="es-ES" sz="1100" dirty="0"/>
              <a:t>No necesario tener derechos de ABRS.</a:t>
            </a:r>
          </a:p>
          <a:p>
            <a:r>
              <a:rPr lang="es-ES" sz="1100" dirty="0"/>
              <a:t>Sí ser ACTIVOS</a:t>
            </a:r>
          </a:p>
        </p:txBody>
      </p:sp>
      <p:sp>
        <p:nvSpPr>
          <p:cNvPr id="3" name="CuadroTexto 2">
            <a:extLst>
              <a:ext uri="{FF2B5EF4-FFF2-40B4-BE49-F238E27FC236}">
                <a16:creationId xmlns:a16="http://schemas.microsoft.com/office/drawing/2014/main" id="{AD842400-A63B-6538-D8FC-4C33FFDAF39A}"/>
              </a:ext>
            </a:extLst>
          </p:cNvPr>
          <p:cNvSpPr txBox="1"/>
          <p:nvPr/>
        </p:nvSpPr>
        <p:spPr>
          <a:xfrm>
            <a:off x="317953" y="1844824"/>
            <a:ext cx="1949791" cy="600164"/>
          </a:xfrm>
          <a:prstGeom prst="rect">
            <a:avLst/>
          </a:prstGeom>
          <a:noFill/>
          <a:ln>
            <a:solidFill>
              <a:schemeClr val="tx1"/>
            </a:solidFill>
          </a:ln>
        </p:spPr>
        <p:txBody>
          <a:bodyPr wrap="square">
            <a:spAutoFit/>
          </a:bodyPr>
          <a:lstStyle/>
          <a:p>
            <a:r>
              <a:rPr lang="es-ES" sz="1100" dirty="0"/>
              <a:t>Llanos	0-5%</a:t>
            </a:r>
          </a:p>
          <a:p>
            <a:r>
              <a:rPr lang="es-ES" sz="1100" dirty="0"/>
              <a:t>Media	&gt; 5 y 10</a:t>
            </a:r>
          </a:p>
          <a:p>
            <a:r>
              <a:rPr lang="es-ES" sz="1100" dirty="0"/>
              <a:t>Elevada	&gt; 10 y </a:t>
            </a:r>
            <a:r>
              <a:rPr lang="es-ES" sz="1100" dirty="0" err="1"/>
              <a:t>bancale</a:t>
            </a:r>
            <a:endParaRPr lang="es-ES" sz="1100" dirty="0"/>
          </a:p>
        </p:txBody>
      </p:sp>
      <p:sp>
        <p:nvSpPr>
          <p:cNvPr id="4" name="CuadroTexto 3">
            <a:extLst>
              <a:ext uri="{FF2B5EF4-FFF2-40B4-BE49-F238E27FC236}">
                <a16:creationId xmlns:a16="http://schemas.microsoft.com/office/drawing/2014/main" id="{BAD8A3E2-D5AF-B9D6-DCE6-8EB8B0B429A0}"/>
              </a:ext>
            </a:extLst>
          </p:cNvPr>
          <p:cNvSpPr txBox="1"/>
          <p:nvPr/>
        </p:nvSpPr>
        <p:spPr>
          <a:xfrm>
            <a:off x="323528" y="2810480"/>
            <a:ext cx="1656184" cy="261610"/>
          </a:xfrm>
          <a:prstGeom prst="rect">
            <a:avLst/>
          </a:prstGeom>
          <a:noFill/>
          <a:ln>
            <a:solidFill>
              <a:schemeClr val="tx1"/>
            </a:solidFill>
          </a:ln>
        </p:spPr>
        <p:txBody>
          <a:bodyPr wrap="square">
            <a:spAutoFit/>
          </a:bodyPr>
          <a:lstStyle/>
          <a:p>
            <a:r>
              <a:rPr lang="es-ES" sz="1100" dirty="0"/>
              <a:t>Debe cumplir la BCAM 6</a:t>
            </a:r>
          </a:p>
        </p:txBody>
      </p:sp>
      <p:cxnSp>
        <p:nvCxnSpPr>
          <p:cNvPr id="6" name="Conector recto de flecha 5">
            <a:extLst>
              <a:ext uri="{FF2B5EF4-FFF2-40B4-BE49-F238E27FC236}">
                <a16:creationId xmlns:a16="http://schemas.microsoft.com/office/drawing/2014/main" id="{17E40969-8096-B2B8-7FDB-79C72070F368}"/>
              </a:ext>
            </a:extLst>
          </p:cNvPr>
          <p:cNvCxnSpPr>
            <a:cxnSpLocks/>
          </p:cNvCxnSpPr>
          <p:nvPr/>
        </p:nvCxnSpPr>
        <p:spPr>
          <a:xfrm flipH="1">
            <a:off x="1979712" y="2924944"/>
            <a:ext cx="432048" cy="0"/>
          </a:xfrm>
          <a:prstGeom prst="straightConnector1">
            <a:avLst/>
          </a:prstGeom>
          <a:ln w="34925">
            <a:solidFill>
              <a:srgbClr val="92D050"/>
            </a:solidFill>
            <a:tailEnd type="triangle"/>
          </a:ln>
        </p:spPr>
        <p:style>
          <a:lnRef idx="1">
            <a:schemeClr val="accent1"/>
          </a:lnRef>
          <a:fillRef idx="0">
            <a:schemeClr val="accent1"/>
          </a:fillRef>
          <a:effectRef idx="0">
            <a:schemeClr val="accent1"/>
          </a:effectRef>
          <a:fontRef idx="minor">
            <a:schemeClr val="tx1"/>
          </a:fontRef>
        </p:style>
      </p:cxnSp>
      <p:sp>
        <p:nvSpPr>
          <p:cNvPr id="9" name="CuadroTexto 8">
            <a:extLst>
              <a:ext uri="{FF2B5EF4-FFF2-40B4-BE49-F238E27FC236}">
                <a16:creationId xmlns:a16="http://schemas.microsoft.com/office/drawing/2014/main" id="{E40B15FA-530E-A5F6-E456-F626D01AD42D}"/>
              </a:ext>
            </a:extLst>
          </p:cNvPr>
          <p:cNvSpPr txBox="1"/>
          <p:nvPr/>
        </p:nvSpPr>
        <p:spPr>
          <a:xfrm>
            <a:off x="340414" y="4220809"/>
            <a:ext cx="1656184" cy="1107996"/>
          </a:xfrm>
          <a:prstGeom prst="rect">
            <a:avLst/>
          </a:prstGeom>
          <a:noFill/>
          <a:ln>
            <a:solidFill>
              <a:schemeClr val="tx1"/>
            </a:solidFill>
          </a:ln>
        </p:spPr>
        <p:txBody>
          <a:bodyPr wrap="square">
            <a:spAutoFit/>
          </a:bodyPr>
          <a:lstStyle/>
          <a:p>
            <a:r>
              <a:rPr lang="es-ES" sz="1100" dirty="0"/>
              <a:t>Laboreo superficial para siembra y,</a:t>
            </a:r>
          </a:p>
          <a:p>
            <a:r>
              <a:rPr lang="es-ES" sz="1100" dirty="0"/>
              <a:t>excepcionalmente, para mantenimiento.</a:t>
            </a:r>
          </a:p>
          <a:p>
            <a:r>
              <a:rPr lang="es-ES" sz="1100" dirty="0"/>
              <a:t>Pastoreo puntual, a diente y sin eliminarla</a:t>
            </a:r>
          </a:p>
        </p:txBody>
      </p:sp>
      <p:cxnSp>
        <p:nvCxnSpPr>
          <p:cNvPr id="14" name="Conector recto de flecha 13">
            <a:extLst>
              <a:ext uri="{FF2B5EF4-FFF2-40B4-BE49-F238E27FC236}">
                <a16:creationId xmlns:a16="http://schemas.microsoft.com/office/drawing/2014/main" id="{0D6A7280-3EF5-8541-937D-A81BAD9231F5}"/>
              </a:ext>
            </a:extLst>
          </p:cNvPr>
          <p:cNvCxnSpPr>
            <a:cxnSpLocks/>
          </p:cNvCxnSpPr>
          <p:nvPr/>
        </p:nvCxnSpPr>
        <p:spPr>
          <a:xfrm flipH="1">
            <a:off x="2086980" y="4436253"/>
            <a:ext cx="756828" cy="0"/>
          </a:xfrm>
          <a:prstGeom prst="straightConnector1">
            <a:avLst/>
          </a:prstGeom>
          <a:ln w="34925">
            <a:solidFill>
              <a:srgbClr val="92D050"/>
            </a:solidFill>
            <a:tailEnd type="triangle"/>
          </a:ln>
        </p:spPr>
        <p:style>
          <a:lnRef idx="1">
            <a:schemeClr val="accent1"/>
          </a:lnRef>
          <a:fillRef idx="0">
            <a:schemeClr val="accent1"/>
          </a:fillRef>
          <a:effectRef idx="0">
            <a:schemeClr val="accent1"/>
          </a:effectRef>
          <a:fontRef idx="minor">
            <a:schemeClr val="tx1"/>
          </a:fontRef>
        </p:style>
      </p:cxnSp>
      <p:sp>
        <p:nvSpPr>
          <p:cNvPr id="16" name="CuadroTexto 15">
            <a:extLst>
              <a:ext uri="{FF2B5EF4-FFF2-40B4-BE49-F238E27FC236}">
                <a16:creationId xmlns:a16="http://schemas.microsoft.com/office/drawing/2014/main" id="{01E951FC-EE08-F0E7-B81A-4341D7EAC8D3}"/>
              </a:ext>
            </a:extLst>
          </p:cNvPr>
          <p:cNvSpPr txBox="1"/>
          <p:nvPr/>
        </p:nvSpPr>
        <p:spPr>
          <a:xfrm>
            <a:off x="317953" y="5732116"/>
            <a:ext cx="1656184" cy="261610"/>
          </a:xfrm>
          <a:prstGeom prst="rect">
            <a:avLst/>
          </a:prstGeom>
          <a:noFill/>
          <a:ln>
            <a:solidFill>
              <a:schemeClr val="tx1"/>
            </a:solidFill>
          </a:ln>
        </p:spPr>
        <p:txBody>
          <a:bodyPr wrap="square">
            <a:spAutoFit/>
          </a:bodyPr>
          <a:lstStyle/>
          <a:p>
            <a:r>
              <a:rPr lang="es-ES" sz="1100" dirty="0"/>
              <a:t>Laboreo mantenimiento</a:t>
            </a:r>
          </a:p>
        </p:txBody>
      </p:sp>
      <p:sp>
        <p:nvSpPr>
          <p:cNvPr id="17" name="CuadroTexto 16">
            <a:extLst>
              <a:ext uri="{FF2B5EF4-FFF2-40B4-BE49-F238E27FC236}">
                <a16:creationId xmlns:a16="http://schemas.microsoft.com/office/drawing/2014/main" id="{E860DF71-4769-DEE6-4B51-1D6C1B99633E}"/>
              </a:ext>
            </a:extLst>
          </p:cNvPr>
          <p:cNvSpPr txBox="1"/>
          <p:nvPr/>
        </p:nvSpPr>
        <p:spPr>
          <a:xfrm>
            <a:off x="317953" y="6081268"/>
            <a:ext cx="1656184" cy="600164"/>
          </a:xfrm>
          <a:prstGeom prst="rect">
            <a:avLst/>
          </a:prstGeom>
          <a:noFill/>
          <a:ln>
            <a:solidFill>
              <a:schemeClr val="tx1"/>
            </a:solidFill>
          </a:ln>
        </p:spPr>
        <p:txBody>
          <a:bodyPr wrap="square">
            <a:spAutoFit/>
          </a:bodyPr>
          <a:lstStyle/>
          <a:p>
            <a:r>
              <a:rPr lang="es-ES" sz="1100" dirty="0"/>
              <a:t>Con plaga, no realizar el compromiso. Enterrar, retirar o tratar.</a:t>
            </a:r>
          </a:p>
        </p:txBody>
      </p:sp>
      <p:cxnSp>
        <p:nvCxnSpPr>
          <p:cNvPr id="19" name="Conector recto de flecha 18">
            <a:extLst>
              <a:ext uri="{FF2B5EF4-FFF2-40B4-BE49-F238E27FC236}">
                <a16:creationId xmlns:a16="http://schemas.microsoft.com/office/drawing/2014/main" id="{D64703C6-8A79-5046-6E79-288F0BDE7AB6}"/>
              </a:ext>
            </a:extLst>
          </p:cNvPr>
          <p:cNvCxnSpPr>
            <a:cxnSpLocks/>
          </p:cNvCxnSpPr>
          <p:nvPr/>
        </p:nvCxnSpPr>
        <p:spPr>
          <a:xfrm flipH="1">
            <a:off x="1988714" y="6381350"/>
            <a:ext cx="756828" cy="0"/>
          </a:xfrm>
          <a:prstGeom prst="straightConnector1">
            <a:avLst/>
          </a:prstGeom>
          <a:ln w="34925">
            <a:solidFill>
              <a:srgbClr val="92D050"/>
            </a:solidFill>
            <a:tailEnd type="triangle"/>
          </a:ln>
        </p:spPr>
        <p:style>
          <a:lnRef idx="1">
            <a:schemeClr val="accent1"/>
          </a:lnRef>
          <a:fillRef idx="0">
            <a:schemeClr val="accent1"/>
          </a:fillRef>
          <a:effectRef idx="0">
            <a:schemeClr val="accent1"/>
          </a:effectRef>
          <a:fontRef idx="minor">
            <a:schemeClr val="tx1"/>
          </a:fontRef>
        </p:style>
      </p:cxnSp>
      <p:grpSp>
        <p:nvGrpSpPr>
          <p:cNvPr id="23" name="Grupo 22">
            <a:extLst>
              <a:ext uri="{FF2B5EF4-FFF2-40B4-BE49-F238E27FC236}">
                <a16:creationId xmlns:a16="http://schemas.microsoft.com/office/drawing/2014/main" id="{4B675F8D-AB19-49FF-7A57-6F29BB048602}"/>
              </a:ext>
            </a:extLst>
          </p:cNvPr>
          <p:cNvGrpSpPr/>
          <p:nvPr/>
        </p:nvGrpSpPr>
        <p:grpSpPr>
          <a:xfrm>
            <a:off x="7249716" y="6309971"/>
            <a:ext cx="994692" cy="424267"/>
            <a:chOff x="7249716" y="6309971"/>
            <a:chExt cx="994692" cy="424267"/>
          </a:xfrm>
        </p:grpSpPr>
        <p:sp>
          <p:nvSpPr>
            <p:cNvPr id="21" name="Botón de acción: ir hacia delante o siguiente 20">
              <a:hlinkClick r:id="" action="ppaction://hlinkshowjump?jump=nextslide" highlightClick="1"/>
              <a:extLst>
                <a:ext uri="{FF2B5EF4-FFF2-40B4-BE49-F238E27FC236}">
                  <a16:creationId xmlns:a16="http://schemas.microsoft.com/office/drawing/2014/main" id="{5BF18617-DA17-B179-380E-D761223418E9}"/>
                </a:ext>
              </a:extLst>
            </p:cNvPr>
            <p:cNvSpPr/>
            <p:nvPr/>
          </p:nvSpPr>
          <p:spPr>
            <a:xfrm>
              <a:off x="7249716" y="6309971"/>
              <a:ext cx="864097" cy="389071"/>
            </a:xfrm>
            <a:prstGeom prst="actionButtonForwardNex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s-ES" dirty="0"/>
            </a:p>
          </p:txBody>
        </p:sp>
        <p:sp>
          <p:nvSpPr>
            <p:cNvPr id="22" name="CuadroTexto 21">
              <a:hlinkClick r:id="rId3" action="ppaction://hlinksldjump"/>
              <a:extLst>
                <a:ext uri="{FF2B5EF4-FFF2-40B4-BE49-F238E27FC236}">
                  <a16:creationId xmlns:a16="http://schemas.microsoft.com/office/drawing/2014/main" id="{D445AE01-3DD5-DC52-BF62-D415C2D2337D}"/>
                </a:ext>
              </a:extLst>
            </p:cNvPr>
            <p:cNvSpPr txBox="1"/>
            <p:nvPr/>
          </p:nvSpPr>
          <p:spPr>
            <a:xfrm>
              <a:off x="7249716" y="6364906"/>
              <a:ext cx="994692" cy="369332"/>
            </a:xfrm>
            <a:prstGeom prst="rect">
              <a:avLst/>
            </a:prstGeom>
            <a:noFill/>
          </p:spPr>
          <p:txBody>
            <a:bodyPr wrap="square">
              <a:spAutoFit/>
            </a:bodyPr>
            <a:lstStyle/>
            <a:p>
              <a:r>
                <a:rPr lang="es-ES" dirty="0"/>
                <a:t>BCAM 6</a:t>
              </a:r>
            </a:p>
          </p:txBody>
        </p:sp>
      </p:grpSp>
      <p:sp>
        <p:nvSpPr>
          <p:cNvPr id="7" name="CuadroTexto 6">
            <a:extLst>
              <a:ext uri="{FF2B5EF4-FFF2-40B4-BE49-F238E27FC236}">
                <a16:creationId xmlns:a16="http://schemas.microsoft.com/office/drawing/2014/main" id="{B1646232-7BAB-4DD8-9C1B-D7ABE23E5C3A}"/>
              </a:ext>
            </a:extLst>
          </p:cNvPr>
          <p:cNvSpPr txBox="1"/>
          <p:nvPr/>
        </p:nvSpPr>
        <p:spPr>
          <a:xfrm>
            <a:off x="332530" y="3654106"/>
            <a:ext cx="1656184" cy="430887"/>
          </a:xfrm>
          <a:prstGeom prst="rect">
            <a:avLst/>
          </a:prstGeom>
          <a:noFill/>
          <a:ln>
            <a:solidFill>
              <a:schemeClr val="tx1"/>
            </a:solidFill>
          </a:ln>
        </p:spPr>
        <p:txBody>
          <a:bodyPr wrap="square">
            <a:spAutoFit/>
          </a:bodyPr>
          <a:lstStyle/>
          <a:p>
            <a:r>
              <a:rPr lang="es-ES" sz="1100" dirty="0"/>
              <a:t>Mín. 0,5 m si </a:t>
            </a:r>
            <a:r>
              <a:rPr lang="es-ES" sz="1100" dirty="0" err="1"/>
              <a:t>pte</a:t>
            </a:r>
            <a:r>
              <a:rPr lang="es-ES" sz="1100" dirty="0"/>
              <a:t> &lt; 10%</a:t>
            </a:r>
          </a:p>
          <a:p>
            <a:r>
              <a:rPr lang="es-ES" sz="1100" dirty="0"/>
              <a:t>Mín. 1,5 m si </a:t>
            </a:r>
            <a:r>
              <a:rPr lang="es-ES" sz="1100" dirty="0" err="1"/>
              <a:t>pte</a:t>
            </a:r>
            <a:r>
              <a:rPr lang="es-ES" sz="1100" dirty="0"/>
              <a:t> ≥ 10%</a:t>
            </a:r>
          </a:p>
        </p:txBody>
      </p:sp>
      <p:cxnSp>
        <p:nvCxnSpPr>
          <p:cNvPr id="8" name="Conector recto de flecha 7">
            <a:extLst>
              <a:ext uri="{FF2B5EF4-FFF2-40B4-BE49-F238E27FC236}">
                <a16:creationId xmlns:a16="http://schemas.microsoft.com/office/drawing/2014/main" id="{DFA6807D-521E-A6E7-042E-CDCDEC99C609}"/>
              </a:ext>
            </a:extLst>
          </p:cNvPr>
          <p:cNvCxnSpPr>
            <a:cxnSpLocks/>
          </p:cNvCxnSpPr>
          <p:nvPr/>
        </p:nvCxnSpPr>
        <p:spPr>
          <a:xfrm flipH="1">
            <a:off x="2074892" y="4005064"/>
            <a:ext cx="756828" cy="0"/>
          </a:xfrm>
          <a:prstGeom prst="straightConnector1">
            <a:avLst/>
          </a:prstGeom>
          <a:ln w="34925">
            <a:solidFill>
              <a:srgbClr val="92D050"/>
            </a:solidFill>
            <a:tailEnd type="triangle"/>
          </a:ln>
        </p:spPr>
        <p:style>
          <a:lnRef idx="1">
            <a:schemeClr val="accent1"/>
          </a:lnRef>
          <a:fillRef idx="0">
            <a:schemeClr val="accent1"/>
          </a:fillRef>
          <a:effectRef idx="0">
            <a:schemeClr val="accent1"/>
          </a:effectRef>
          <a:fontRef idx="minor">
            <a:schemeClr val="tx1"/>
          </a:fontRef>
        </p:style>
      </p:cxnSp>
      <p:sp>
        <p:nvSpPr>
          <p:cNvPr id="15" name="CuadroTexto 14">
            <a:extLst>
              <a:ext uri="{FF2B5EF4-FFF2-40B4-BE49-F238E27FC236}">
                <a16:creationId xmlns:a16="http://schemas.microsoft.com/office/drawing/2014/main" id="{BFCE667D-3EE3-70EE-35C9-28FDF3F8866D}"/>
              </a:ext>
            </a:extLst>
          </p:cNvPr>
          <p:cNvSpPr txBox="1"/>
          <p:nvPr/>
        </p:nvSpPr>
        <p:spPr>
          <a:xfrm>
            <a:off x="5433128" y="5862921"/>
            <a:ext cx="867064" cy="261610"/>
          </a:xfrm>
          <a:prstGeom prst="rect">
            <a:avLst/>
          </a:prstGeom>
          <a:noFill/>
          <a:ln>
            <a:noFill/>
          </a:ln>
        </p:spPr>
        <p:txBody>
          <a:bodyPr wrap="square">
            <a:spAutoFit/>
          </a:bodyPr>
          <a:lstStyle/>
          <a:p>
            <a:r>
              <a:rPr lang="es-ES" sz="1100" dirty="0" err="1"/>
              <a:t>Mín</a:t>
            </a:r>
            <a:r>
              <a:rPr lang="es-ES" sz="1100" dirty="0"/>
              <a:t> 0,5 m</a:t>
            </a:r>
          </a:p>
        </p:txBody>
      </p:sp>
      <p:sp>
        <p:nvSpPr>
          <p:cNvPr id="18" name="CuadroTexto 17">
            <a:extLst>
              <a:ext uri="{FF2B5EF4-FFF2-40B4-BE49-F238E27FC236}">
                <a16:creationId xmlns:a16="http://schemas.microsoft.com/office/drawing/2014/main" id="{EF5CD8DE-6118-2E28-3AD8-407C1D6DB3BF}"/>
              </a:ext>
            </a:extLst>
          </p:cNvPr>
          <p:cNvSpPr txBox="1"/>
          <p:nvPr/>
        </p:nvSpPr>
        <p:spPr>
          <a:xfrm>
            <a:off x="317953" y="3128670"/>
            <a:ext cx="1678646" cy="430887"/>
          </a:xfrm>
          <a:prstGeom prst="rect">
            <a:avLst/>
          </a:prstGeom>
          <a:noFill/>
          <a:ln w="6350">
            <a:solidFill>
              <a:schemeClr val="tx1"/>
            </a:solidFill>
          </a:ln>
        </p:spPr>
        <p:txBody>
          <a:bodyPr wrap="square">
            <a:spAutoFit/>
          </a:bodyPr>
          <a:lstStyle/>
          <a:p>
            <a:r>
              <a:rPr lang="es-ES" sz="1100" dirty="0"/>
              <a:t>Establecimiento </a:t>
            </a:r>
          </a:p>
          <a:p>
            <a:r>
              <a:rPr lang="es-ES" sz="1100" dirty="0"/>
              <a:t>antes del 15 de abril</a:t>
            </a:r>
          </a:p>
        </p:txBody>
      </p:sp>
      <p:cxnSp>
        <p:nvCxnSpPr>
          <p:cNvPr id="20" name="Conector recto de flecha 19">
            <a:extLst>
              <a:ext uri="{FF2B5EF4-FFF2-40B4-BE49-F238E27FC236}">
                <a16:creationId xmlns:a16="http://schemas.microsoft.com/office/drawing/2014/main" id="{E6ACBC2B-D6AD-A238-0A4E-1EF06687D9F9}"/>
              </a:ext>
            </a:extLst>
          </p:cNvPr>
          <p:cNvCxnSpPr>
            <a:cxnSpLocks/>
          </p:cNvCxnSpPr>
          <p:nvPr/>
        </p:nvCxnSpPr>
        <p:spPr>
          <a:xfrm flipH="1">
            <a:off x="2074892" y="3429000"/>
            <a:ext cx="670650" cy="0"/>
          </a:xfrm>
          <a:prstGeom prst="straightConnector1">
            <a:avLst/>
          </a:prstGeom>
          <a:ln w="34925">
            <a:solidFill>
              <a:srgbClr val="92D050"/>
            </a:solidFill>
            <a:tailEnd type="triangle"/>
          </a:ln>
        </p:spPr>
        <p:style>
          <a:lnRef idx="1">
            <a:schemeClr val="accent1"/>
          </a:lnRef>
          <a:fillRef idx="0">
            <a:schemeClr val="accent1"/>
          </a:fillRef>
          <a:effectRef idx="0">
            <a:schemeClr val="accent1"/>
          </a:effectRef>
          <a:fontRef idx="minor">
            <a:schemeClr val="tx1"/>
          </a:fontRef>
        </p:style>
      </p:cxnSp>
      <p:sp>
        <p:nvSpPr>
          <p:cNvPr id="24" name="CuadroTexto 23">
            <a:extLst>
              <a:ext uri="{FF2B5EF4-FFF2-40B4-BE49-F238E27FC236}">
                <a16:creationId xmlns:a16="http://schemas.microsoft.com/office/drawing/2014/main" id="{30BEFE16-EF56-CD0A-202C-CCB2075B30B3}"/>
              </a:ext>
            </a:extLst>
          </p:cNvPr>
          <p:cNvSpPr txBox="1"/>
          <p:nvPr/>
        </p:nvSpPr>
        <p:spPr>
          <a:xfrm>
            <a:off x="8077220" y="2302649"/>
            <a:ext cx="1175300" cy="769441"/>
          </a:xfrm>
          <a:prstGeom prst="rect">
            <a:avLst/>
          </a:prstGeom>
          <a:noFill/>
          <a:ln>
            <a:solidFill>
              <a:schemeClr val="tx1"/>
            </a:solidFill>
          </a:ln>
        </p:spPr>
        <p:txBody>
          <a:bodyPr wrap="square">
            <a:spAutoFit/>
          </a:bodyPr>
          <a:lstStyle/>
          <a:p>
            <a:r>
              <a:rPr lang="es-ES" sz="1100" dirty="0"/>
              <a:t>En 2024 si repite respecto 2023 o </a:t>
            </a:r>
          </a:p>
          <a:p>
            <a:r>
              <a:rPr lang="es-ES" sz="1100" dirty="0"/>
              <a:t>si compromete para 2025</a:t>
            </a:r>
          </a:p>
        </p:txBody>
      </p:sp>
      <p:pic>
        <p:nvPicPr>
          <p:cNvPr id="25" name="Imagen 24">
            <a:extLst>
              <a:ext uri="{FF2B5EF4-FFF2-40B4-BE49-F238E27FC236}">
                <a16:creationId xmlns:a16="http://schemas.microsoft.com/office/drawing/2014/main" id="{713333BA-19FA-3D61-D661-1EFC4F51C00D}"/>
              </a:ext>
            </a:extLst>
          </p:cNvPr>
          <p:cNvPicPr>
            <a:picLocks noChangeAspect="1"/>
          </p:cNvPicPr>
          <p:nvPr/>
        </p:nvPicPr>
        <p:blipFill>
          <a:blip r:embed="rId4"/>
          <a:stretch>
            <a:fillRect/>
          </a:stretch>
        </p:blipFill>
        <p:spPr>
          <a:xfrm rot="10800000">
            <a:off x="7802876" y="2565710"/>
            <a:ext cx="548688" cy="231668"/>
          </a:xfrm>
          <a:prstGeom prst="rect">
            <a:avLst/>
          </a:prstGeom>
        </p:spPr>
      </p:pic>
      <p:sp>
        <p:nvSpPr>
          <p:cNvPr id="26" name="Explosión: 8 puntos 25">
            <a:extLst>
              <a:ext uri="{FF2B5EF4-FFF2-40B4-BE49-F238E27FC236}">
                <a16:creationId xmlns:a16="http://schemas.microsoft.com/office/drawing/2014/main" id="{3CAE74B4-DFAB-368B-CCF4-C0007FFFAAEE}"/>
              </a:ext>
            </a:extLst>
          </p:cNvPr>
          <p:cNvSpPr/>
          <p:nvPr/>
        </p:nvSpPr>
        <p:spPr>
          <a:xfrm>
            <a:off x="1676450" y="3117292"/>
            <a:ext cx="359296" cy="298512"/>
          </a:xfrm>
          <a:prstGeom prst="irregularSeal1">
            <a:avLst/>
          </a:prstGeom>
          <a:solidFill>
            <a:srgbClr val="FFFF0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Tree>
    <p:extLst>
      <p:ext uri="{BB962C8B-B14F-4D97-AF65-F5344CB8AC3E}">
        <p14:creationId xmlns:p14="http://schemas.microsoft.com/office/powerpoint/2010/main" val="5927517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1+#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 presetClass="entr" presetSubtype="0"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2" presetClass="entr" presetSubtype="2" fill="hold" nodeType="clickEffect">
                                  <p:stCondLst>
                                    <p:cond delay="0"/>
                                  </p:stCondLst>
                                  <p:childTnLst>
                                    <p:set>
                                      <p:cBhvr>
                                        <p:cTn id="15" dur="1" fill="hold">
                                          <p:stCondLst>
                                            <p:cond delay="0"/>
                                          </p:stCondLst>
                                        </p:cTn>
                                        <p:tgtEl>
                                          <p:spTgt spid="20"/>
                                        </p:tgtEl>
                                        <p:attrNameLst>
                                          <p:attrName>style.visibility</p:attrName>
                                        </p:attrNameLst>
                                      </p:cBhvr>
                                      <p:to>
                                        <p:strVal val="visible"/>
                                      </p:to>
                                    </p:set>
                                    <p:anim calcmode="lin" valueType="num">
                                      <p:cBhvr additive="base">
                                        <p:cTn id="16" dur="500" fill="hold"/>
                                        <p:tgtEl>
                                          <p:spTgt spid="20"/>
                                        </p:tgtEl>
                                        <p:attrNameLst>
                                          <p:attrName>ppt_x</p:attrName>
                                        </p:attrNameLst>
                                      </p:cBhvr>
                                      <p:tavLst>
                                        <p:tav tm="0">
                                          <p:val>
                                            <p:strVal val="1+#ppt_w/2"/>
                                          </p:val>
                                        </p:tav>
                                        <p:tav tm="100000">
                                          <p:val>
                                            <p:strVal val="#ppt_x"/>
                                          </p:val>
                                        </p:tav>
                                      </p:tavLst>
                                    </p:anim>
                                    <p:anim calcmode="lin" valueType="num">
                                      <p:cBhvr additive="base">
                                        <p:cTn id="17" dur="500" fill="hold"/>
                                        <p:tgtEl>
                                          <p:spTgt spid="20"/>
                                        </p:tgtEl>
                                        <p:attrNameLst>
                                          <p:attrName>ppt_y</p:attrName>
                                        </p:attrNameLst>
                                      </p:cBhvr>
                                      <p:tavLst>
                                        <p:tav tm="0">
                                          <p:val>
                                            <p:strVal val="#ppt_y"/>
                                          </p:val>
                                        </p:tav>
                                        <p:tav tm="100000">
                                          <p:val>
                                            <p:strVal val="#ppt_y"/>
                                          </p:val>
                                        </p:tav>
                                      </p:tavLst>
                                    </p:anim>
                                  </p:childTnLst>
                                </p:cTn>
                              </p:par>
                            </p:childTnLst>
                          </p:cTn>
                        </p:par>
                        <p:par>
                          <p:cTn id="18" fill="hold">
                            <p:stCondLst>
                              <p:cond delay="500"/>
                            </p:stCondLst>
                            <p:childTnLst>
                              <p:par>
                                <p:cTn id="19" presetID="1" presetClass="entr" presetSubtype="0" fill="hold" grpId="0" nodeType="afterEffect">
                                  <p:stCondLst>
                                    <p:cond delay="0"/>
                                  </p:stCondLst>
                                  <p:childTnLst>
                                    <p:set>
                                      <p:cBhvr>
                                        <p:cTn id="20" dur="1" fill="hold">
                                          <p:stCondLst>
                                            <p:cond delay="0"/>
                                          </p:stCondLst>
                                        </p:cTn>
                                        <p:tgtEl>
                                          <p:spTgt spid="18"/>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2" presetClass="entr" presetSubtype="2" fill="hold" nodeType="click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500" fill="hold"/>
                                        <p:tgtEl>
                                          <p:spTgt spid="8"/>
                                        </p:tgtEl>
                                        <p:attrNameLst>
                                          <p:attrName>ppt_x</p:attrName>
                                        </p:attrNameLst>
                                      </p:cBhvr>
                                      <p:tavLst>
                                        <p:tav tm="0">
                                          <p:val>
                                            <p:strVal val="1+#ppt_w/2"/>
                                          </p:val>
                                        </p:tav>
                                        <p:tav tm="100000">
                                          <p:val>
                                            <p:strVal val="#ppt_x"/>
                                          </p:val>
                                        </p:tav>
                                      </p:tavLst>
                                    </p:anim>
                                    <p:anim calcmode="lin" valueType="num">
                                      <p:cBhvr additive="base">
                                        <p:cTn id="28" dur="500" fill="hold"/>
                                        <p:tgtEl>
                                          <p:spTgt spid="8"/>
                                        </p:tgtEl>
                                        <p:attrNameLst>
                                          <p:attrName>ppt_y</p:attrName>
                                        </p:attrNameLst>
                                      </p:cBhvr>
                                      <p:tavLst>
                                        <p:tav tm="0">
                                          <p:val>
                                            <p:strVal val="#ppt_y"/>
                                          </p:val>
                                        </p:tav>
                                        <p:tav tm="100000">
                                          <p:val>
                                            <p:strVal val="#ppt_y"/>
                                          </p:val>
                                        </p:tav>
                                      </p:tavLst>
                                    </p:anim>
                                  </p:childTnLst>
                                </p:cTn>
                              </p:par>
                            </p:childTnLst>
                          </p:cTn>
                        </p:par>
                        <p:par>
                          <p:cTn id="29" fill="hold">
                            <p:stCondLst>
                              <p:cond delay="500"/>
                            </p:stCondLst>
                            <p:childTnLst>
                              <p:par>
                                <p:cTn id="30" presetID="1" presetClass="entr" presetSubtype="0" fill="hold" grpId="0" nodeType="afterEffect">
                                  <p:stCondLst>
                                    <p:cond delay="0"/>
                                  </p:stCondLst>
                                  <p:childTnLst>
                                    <p:set>
                                      <p:cBhvr>
                                        <p:cTn id="31" dur="1" fill="hold">
                                          <p:stCondLst>
                                            <p:cond delay="0"/>
                                          </p:stCondLst>
                                        </p:cTn>
                                        <p:tgtEl>
                                          <p:spTgt spid="7"/>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2" presetClass="entr" presetSubtype="2" fill="hold" nodeType="clickEffect">
                                  <p:stCondLst>
                                    <p:cond delay="0"/>
                                  </p:stCondLst>
                                  <p:childTnLst>
                                    <p:set>
                                      <p:cBhvr>
                                        <p:cTn id="35" dur="1" fill="hold">
                                          <p:stCondLst>
                                            <p:cond delay="0"/>
                                          </p:stCondLst>
                                        </p:cTn>
                                        <p:tgtEl>
                                          <p:spTgt spid="14"/>
                                        </p:tgtEl>
                                        <p:attrNameLst>
                                          <p:attrName>style.visibility</p:attrName>
                                        </p:attrNameLst>
                                      </p:cBhvr>
                                      <p:to>
                                        <p:strVal val="visible"/>
                                      </p:to>
                                    </p:set>
                                    <p:anim calcmode="lin" valueType="num">
                                      <p:cBhvr additive="base">
                                        <p:cTn id="36" dur="500" fill="hold"/>
                                        <p:tgtEl>
                                          <p:spTgt spid="14"/>
                                        </p:tgtEl>
                                        <p:attrNameLst>
                                          <p:attrName>ppt_x</p:attrName>
                                        </p:attrNameLst>
                                      </p:cBhvr>
                                      <p:tavLst>
                                        <p:tav tm="0">
                                          <p:val>
                                            <p:strVal val="1+#ppt_w/2"/>
                                          </p:val>
                                        </p:tav>
                                        <p:tav tm="100000">
                                          <p:val>
                                            <p:strVal val="#ppt_x"/>
                                          </p:val>
                                        </p:tav>
                                      </p:tavLst>
                                    </p:anim>
                                    <p:anim calcmode="lin" valueType="num">
                                      <p:cBhvr additive="base">
                                        <p:cTn id="37" dur="500" fill="hold"/>
                                        <p:tgtEl>
                                          <p:spTgt spid="14"/>
                                        </p:tgtEl>
                                        <p:attrNameLst>
                                          <p:attrName>ppt_y</p:attrName>
                                        </p:attrNameLst>
                                      </p:cBhvr>
                                      <p:tavLst>
                                        <p:tav tm="0">
                                          <p:val>
                                            <p:strVal val="#ppt_y"/>
                                          </p:val>
                                        </p:tav>
                                        <p:tav tm="100000">
                                          <p:val>
                                            <p:strVal val="#ppt_y"/>
                                          </p:val>
                                        </p:tav>
                                      </p:tavLst>
                                    </p:anim>
                                  </p:childTnLst>
                                </p:cTn>
                              </p:par>
                            </p:childTnLst>
                          </p:cTn>
                        </p:par>
                        <p:par>
                          <p:cTn id="38" fill="hold">
                            <p:stCondLst>
                              <p:cond delay="500"/>
                            </p:stCondLst>
                            <p:childTnLst>
                              <p:par>
                                <p:cTn id="39" presetID="1" presetClass="entr" presetSubtype="0" fill="hold" grpId="0" nodeType="afterEffect">
                                  <p:stCondLst>
                                    <p:cond delay="0"/>
                                  </p:stCondLst>
                                  <p:childTnLst>
                                    <p:set>
                                      <p:cBhvr>
                                        <p:cTn id="40" dur="1" fill="hold">
                                          <p:stCondLst>
                                            <p:cond delay="0"/>
                                          </p:stCondLst>
                                        </p:cTn>
                                        <p:tgtEl>
                                          <p:spTgt spid="9"/>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2" presetClass="entr" presetSubtype="2" fill="hold" nodeType="clickEffect">
                                  <p:stCondLst>
                                    <p:cond delay="0"/>
                                  </p:stCondLst>
                                  <p:childTnLst>
                                    <p:set>
                                      <p:cBhvr>
                                        <p:cTn id="44" dur="1" fill="hold">
                                          <p:stCondLst>
                                            <p:cond delay="0"/>
                                          </p:stCondLst>
                                        </p:cTn>
                                        <p:tgtEl>
                                          <p:spTgt spid="19"/>
                                        </p:tgtEl>
                                        <p:attrNameLst>
                                          <p:attrName>style.visibility</p:attrName>
                                        </p:attrNameLst>
                                      </p:cBhvr>
                                      <p:to>
                                        <p:strVal val="visible"/>
                                      </p:to>
                                    </p:set>
                                    <p:anim calcmode="lin" valueType="num">
                                      <p:cBhvr additive="base">
                                        <p:cTn id="45" dur="500" fill="hold"/>
                                        <p:tgtEl>
                                          <p:spTgt spid="19"/>
                                        </p:tgtEl>
                                        <p:attrNameLst>
                                          <p:attrName>ppt_x</p:attrName>
                                        </p:attrNameLst>
                                      </p:cBhvr>
                                      <p:tavLst>
                                        <p:tav tm="0">
                                          <p:val>
                                            <p:strVal val="1+#ppt_w/2"/>
                                          </p:val>
                                        </p:tav>
                                        <p:tav tm="100000">
                                          <p:val>
                                            <p:strVal val="#ppt_x"/>
                                          </p:val>
                                        </p:tav>
                                      </p:tavLst>
                                    </p:anim>
                                    <p:anim calcmode="lin" valueType="num">
                                      <p:cBhvr additive="base">
                                        <p:cTn id="46" dur="500" fill="hold"/>
                                        <p:tgtEl>
                                          <p:spTgt spid="19"/>
                                        </p:tgtEl>
                                        <p:attrNameLst>
                                          <p:attrName>ppt_y</p:attrName>
                                        </p:attrNameLst>
                                      </p:cBhvr>
                                      <p:tavLst>
                                        <p:tav tm="0">
                                          <p:val>
                                            <p:strVal val="#ppt_y"/>
                                          </p:val>
                                        </p:tav>
                                        <p:tav tm="100000">
                                          <p:val>
                                            <p:strVal val="#ppt_y"/>
                                          </p:val>
                                        </p:tav>
                                      </p:tavLst>
                                    </p:anim>
                                  </p:childTnLst>
                                </p:cTn>
                              </p:par>
                            </p:childTnLst>
                          </p:cTn>
                        </p:par>
                        <p:par>
                          <p:cTn id="47" fill="hold">
                            <p:stCondLst>
                              <p:cond delay="500"/>
                            </p:stCondLst>
                            <p:childTnLst>
                              <p:par>
                                <p:cTn id="48" presetID="1" presetClass="entr" presetSubtype="0" fill="hold" grpId="0" nodeType="afterEffect">
                                  <p:stCondLst>
                                    <p:cond delay="0"/>
                                  </p:stCondLst>
                                  <p:childTnLst>
                                    <p:set>
                                      <p:cBhvr>
                                        <p:cTn id="49" dur="1" fill="hold">
                                          <p:stCondLst>
                                            <p:cond delay="0"/>
                                          </p:stCondLst>
                                        </p:cTn>
                                        <p:tgtEl>
                                          <p:spTgt spid="16"/>
                                        </p:tgtEl>
                                        <p:attrNameLst>
                                          <p:attrName>style.visibility</p:attrName>
                                        </p:attrNameLst>
                                      </p:cBhvr>
                                      <p:to>
                                        <p:strVal val="visible"/>
                                      </p:to>
                                    </p:set>
                                  </p:childTnLst>
                                </p:cTn>
                              </p:par>
                              <p:par>
                                <p:cTn id="50" presetID="1" presetClass="entr" presetSubtype="0" fill="hold" grpId="0" nodeType="withEffect">
                                  <p:stCondLst>
                                    <p:cond delay="0"/>
                                  </p:stCondLst>
                                  <p:childTnLst>
                                    <p:set>
                                      <p:cBhvr>
                                        <p:cTn id="51" dur="1" fill="hold">
                                          <p:stCondLst>
                                            <p:cond delay="0"/>
                                          </p:stCondLst>
                                        </p:cTn>
                                        <p:tgtEl>
                                          <p:spTgt spid="17"/>
                                        </p:tgtEl>
                                        <p:attrNameLst>
                                          <p:attrName>style.visibility</p:attrName>
                                        </p:attrNameLst>
                                      </p:cBhvr>
                                      <p:to>
                                        <p:strVal val="visible"/>
                                      </p:to>
                                    </p:set>
                                  </p:childTnLst>
                                </p:cTn>
                              </p:par>
                            </p:childTnLst>
                          </p:cTn>
                        </p:par>
                        <p:par>
                          <p:cTn id="52" fill="hold">
                            <p:stCondLst>
                              <p:cond delay="500"/>
                            </p:stCondLst>
                            <p:childTnLst>
                              <p:par>
                                <p:cTn id="53" presetID="1" presetClass="entr" presetSubtype="0" fill="hold" grpId="0" nodeType="afterEffect">
                                  <p:stCondLst>
                                    <p:cond delay="0"/>
                                  </p:stCondLst>
                                  <p:childTnLst>
                                    <p:set>
                                      <p:cBhvr>
                                        <p:cTn id="54" dur="1" fill="hold">
                                          <p:stCondLst>
                                            <p:cond delay="0"/>
                                          </p:stCondLst>
                                        </p:cTn>
                                        <p:tgtEl>
                                          <p:spTgt spid="15"/>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9" grpId="0" animBg="1"/>
      <p:bldP spid="16" grpId="0" animBg="1"/>
      <p:bldP spid="17" grpId="0" animBg="1"/>
      <p:bldP spid="7" grpId="0" animBg="1"/>
      <p:bldP spid="15" grpId="0" animBg="1"/>
      <p:bldP spid="18" grpId="0" animBg="1"/>
      <p:bldP spid="24" grpId="0" animBg="1"/>
      <p:bldP spid="26" grpId="0" animBg="1"/>
    </p:bldLst>
  </p:timing>
</p:sld>
</file>

<file path=ppt/slides/slide10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723C4D21-AFF0-7BB8-AAE0-21861C64BC53}"/>
              </a:ext>
            </a:extLst>
          </p:cNvPr>
          <p:cNvPicPr>
            <a:picLocks noChangeAspect="1"/>
          </p:cNvPicPr>
          <p:nvPr/>
        </p:nvPicPr>
        <p:blipFill>
          <a:blip r:embed="rId2"/>
          <a:stretch>
            <a:fillRect/>
          </a:stretch>
        </p:blipFill>
        <p:spPr>
          <a:xfrm>
            <a:off x="2267744" y="1049338"/>
            <a:ext cx="6336704" cy="5606254"/>
          </a:xfrm>
          <a:prstGeom prst="rect">
            <a:avLst/>
          </a:prstGeom>
        </p:spPr>
      </p:pic>
      <p:grpSp>
        <p:nvGrpSpPr>
          <p:cNvPr id="10" name="2 Grupo">
            <a:extLst>
              <a:ext uri="{FF2B5EF4-FFF2-40B4-BE49-F238E27FC236}">
                <a16:creationId xmlns:a16="http://schemas.microsoft.com/office/drawing/2014/main" id="{29B0493D-3B69-3AD1-B83A-01C21201D1B5}"/>
              </a:ext>
            </a:extLst>
          </p:cNvPr>
          <p:cNvGrpSpPr>
            <a:grpSpLocks/>
          </p:cNvGrpSpPr>
          <p:nvPr/>
        </p:nvGrpSpPr>
        <p:grpSpPr bwMode="auto">
          <a:xfrm>
            <a:off x="1258888" y="188913"/>
            <a:ext cx="3889176" cy="777875"/>
            <a:chOff x="0" y="0"/>
            <a:chExt cx="7467600" cy="777644"/>
          </a:xfrm>
        </p:grpSpPr>
        <p:sp>
          <p:nvSpPr>
            <p:cNvPr id="11" name="4 Rectángulo redondeado">
              <a:extLst>
                <a:ext uri="{FF2B5EF4-FFF2-40B4-BE49-F238E27FC236}">
                  <a16:creationId xmlns:a16="http://schemas.microsoft.com/office/drawing/2014/main" id="{5767B0D6-CCBD-DF9B-A111-8899E62942A6}"/>
                </a:ext>
              </a:extLst>
            </p:cNvPr>
            <p:cNvSpPr/>
            <p:nvPr/>
          </p:nvSpPr>
          <p:spPr>
            <a:xfrm>
              <a:off x="0" y="0"/>
              <a:ext cx="7467600" cy="777644"/>
            </a:xfrm>
            <a:prstGeom prst="roundRect">
              <a:avLst/>
            </a:prstGeom>
            <a:solidFill>
              <a:srgbClr val="BED6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2" name="5 Rectángulo">
              <a:extLst>
                <a:ext uri="{FF2B5EF4-FFF2-40B4-BE49-F238E27FC236}">
                  <a16:creationId xmlns:a16="http://schemas.microsoft.com/office/drawing/2014/main" id="{E05FC4B2-AB00-3E2A-A779-B6CA393F80AF}"/>
                </a:ext>
              </a:extLst>
            </p:cNvPr>
            <p:cNvSpPr/>
            <p:nvPr/>
          </p:nvSpPr>
          <p:spPr>
            <a:xfrm>
              <a:off x="38100" y="38089"/>
              <a:ext cx="7391400" cy="701467"/>
            </a:xfrm>
            <a:prstGeom prst="rect">
              <a:avLst/>
            </a:prstGeom>
          </p:spPr>
          <p:style>
            <a:lnRef idx="0">
              <a:scrgbClr r="0" g="0" b="0"/>
            </a:lnRef>
            <a:fillRef idx="0">
              <a:scrgbClr r="0" g="0" b="0"/>
            </a:fillRef>
            <a:effectRef idx="0">
              <a:scrgbClr r="0" g="0" b="0"/>
            </a:effectRef>
            <a:fontRef idx="minor">
              <a:schemeClr val="lt1"/>
            </a:fontRef>
          </p:style>
          <p:txBody>
            <a:bodyPr tIns="91440" bIns="91440" spcCol="1270" anchor="ctr"/>
            <a:lstStyle/>
            <a:p>
              <a:pPr defTabSz="1066800">
                <a:lnSpc>
                  <a:spcPct val="90000"/>
                </a:lnSpc>
                <a:spcAft>
                  <a:spcPct val="35000"/>
                </a:spcAft>
                <a:defRPr/>
              </a:pPr>
              <a:endParaRPr lang="es-ES" sz="2000" b="1" dirty="0">
                <a:solidFill>
                  <a:srgbClr val="FF0000"/>
                </a:solidFill>
              </a:endParaRPr>
            </a:p>
          </p:txBody>
        </p:sp>
      </p:grpSp>
      <p:sp>
        <p:nvSpPr>
          <p:cNvPr id="13" name="2 Rectángulo">
            <a:extLst>
              <a:ext uri="{FF2B5EF4-FFF2-40B4-BE49-F238E27FC236}">
                <a16:creationId xmlns:a16="http://schemas.microsoft.com/office/drawing/2014/main" id="{34EAECF9-3D0E-F5DB-8E2B-FEA50FB1DD7E}"/>
              </a:ext>
            </a:extLst>
          </p:cNvPr>
          <p:cNvSpPr>
            <a:spLocks noChangeArrowheads="1"/>
          </p:cNvSpPr>
          <p:nvPr/>
        </p:nvSpPr>
        <p:spPr bwMode="auto">
          <a:xfrm>
            <a:off x="1547813" y="347663"/>
            <a:ext cx="330975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D6EF2C"/>
              </a:buClr>
              <a:buChar char="&gt;"/>
              <a:defRPr sz="1400">
                <a:solidFill>
                  <a:srgbClr val="575757"/>
                </a:solidFill>
                <a:latin typeface="Arial" charset="0"/>
                <a:ea typeface="ＭＳ Ｐゴシック" pitchFamily="34" charset="-128"/>
              </a:defRPr>
            </a:lvl1pPr>
            <a:lvl2pPr marL="742950" indent="-285750" eaLnBrk="0" hangingPunct="0">
              <a:spcBef>
                <a:spcPct val="20000"/>
              </a:spcBef>
              <a:buChar char="–"/>
              <a:defRPr sz="1400">
                <a:solidFill>
                  <a:schemeClr val="tx1"/>
                </a:solidFill>
                <a:latin typeface="Arial" charset="0"/>
                <a:ea typeface="ＭＳ Ｐゴシック" pitchFamily="34" charset="-128"/>
              </a:defRPr>
            </a:lvl2pPr>
            <a:lvl3pPr marL="1143000" indent="-228600" eaLnBrk="0" hangingPunct="0">
              <a:spcBef>
                <a:spcPct val="20000"/>
              </a:spcBef>
              <a:buChar char="•"/>
              <a:defRPr sz="1400">
                <a:solidFill>
                  <a:schemeClr val="tx1"/>
                </a:solidFill>
                <a:latin typeface="Arial" charset="0"/>
                <a:ea typeface="ＭＳ Ｐゴシック" pitchFamily="34" charset="-128"/>
              </a:defRPr>
            </a:lvl3pPr>
            <a:lvl4pPr marL="1600200" indent="-228600" eaLnBrk="0" hangingPunct="0">
              <a:spcBef>
                <a:spcPct val="20000"/>
              </a:spcBef>
              <a:buChar char="–"/>
              <a:defRPr sz="1400">
                <a:solidFill>
                  <a:schemeClr val="tx1"/>
                </a:solidFill>
                <a:latin typeface="Arial" charset="0"/>
                <a:ea typeface="ＭＳ Ｐゴシック" pitchFamily="34" charset="-128"/>
              </a:defRPr>
            </a:lvl4pPr>
            <a:lvl5pPr marL="2057400" indent="-228600" eaLnBrk="0" hangingPunct="0">
              <a:spcBef>
                <a:spcPct val="20000"/>
              </a:spcBef>
              <a:buChar char="»"/>
              <a:defRPr sz="14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9pPr>
          </a:lstStyle>
          <a:p>
            <a:pPr eaLnBrk="1" hangingPunct="1">
              <a:spcBef>
                <a:spcPct val="0"/>
              </a:spcBef>
              <a:buClrTx/>
              <a:buFontTx/>
              <a:buNone/>
            </a:pPr>
            <a:r>
              <a:rPr lang="es-ES" altLang="es-ES" sz="2400" dirty="0">
                <a:solidFill>
                  <a:schemeClr val="tx1"/>
                </a:solidFill>
              </a:rPr>
              <a:t>Eco-regímenes P 6 y 7</a:t>
            </a:r>
          </a:p>
        </p:txBody>
      </p:sp>
      <p:sp>
        <p:nvSpPr>
          <p:cNvPr id="2" name="CuadroTexto 1">
            <a:extLst>
              <a:ext uri="{FF2B5EF4-FFF2-40B4-BE49-F238E27FC236}">
                <a16:creationId xmlns:a16="http://schemas.microsoft.com/office/drawing/2014/main" id="{0EE5B7C3-92AF-DAFB-2944-AFD1A7ACA112}"/>
              </a:ext>
            </a:extLst>
          </p:cNvPr>
          <p:cNvSpPr txBox="1"/>
          <p:nvPr/>
        </p:nvSpPr>
        <p:spPr>
          <a:xfrm>
            <a:off x="323528" y="1087438"/>
            <a:ext cx="1656184" cy="600164"/>
          </a:xfrm>
          <a:prstGeom prst="rect">
            <a:avLst/>
          </a:prstGeom>
          <a:noFill/>
          <a:ln>
            <a:solidFill>
              <a:schemeClr val="tx1"/>
            </a:solidFill>
          </a:ln>
        </p:spPr>
        <p:txBody>
          <a:bodyPr wrap="square">
            <a:spAutoFit/>
          </a:bodyPr>
          <a:lstStyle/>
          <a:p>
            <a:r>
              <a:rPr lang="es-ES" sz="1100" dirty="0"/>
              <a:t>No necesario tener derechos de ABRS</a:t>
            </a:r>
          </a:p>
          <a:p>
            <a:r>
              <a:rPr lang="es-ES" sz="1100" dirty="0"/>
              <a:t>Sí ser ACTIVOS</a:t>
            </a:r>
          </a:p>
        </p:txBody>
      </p:sp>
      <p:sp>
        <p:nvSpPr>
          <p:cNvPr id="3" name="CuadroTexto 2">
            <a:extLst>
              <a:ext uri="{FF2B5EF4-FFF2-40B4-BE49-F238E27FC236}">
                <a16:creationId xmlns:a16="http://schemas.microsoft.com/office/drawing/2014/main" id="{AD842400-A63B-6538-D8FC-4C33FFDAF39A}"/>
              </a:ext>
            </a:extLst>
          </p:cNvPr>
          <p:cNvSpPr txBox="1"/>
          <p:nvPr/>
        </p:nvSpPr>
        <p:spPr>
          <a:xfrm>
            <a:off x="317953" y="1844824"/>
            <a:ext cx="1949791" cy="600164"/>
          </a:xfrm>
          <a:prstGeom prst="rect">
            <a:avLst/>
          </a:prstGeom>
          <a:noFill/>
          <a:ln>
            <a:solidFill>
              <a:schemeClr val="tx1"/>
            </a:solidFill>
          </a:ln>
        </p:spPr>
        <p:txBody>
          <a:bodyPr wrap="square">
            <a:spAutoFit/>
          </a:bodyPr>
          <a:lstStyle/>
          <a:p>
            <a:r>
              <a:rPr lang="es-ES" sz="1100" dirty="0"/>
              <a:t>Llanos	0-5%</a:t>
            </a:r>
          </a:p>
          <a:p>
            <a:r>
              <a:rPr lang="es-ES" sz="1100" dirty="0"/>
              <a:t>Media	&gt; 5 y 10</a:t>
            </a:r>
          </a:p>
          <a:p>
            <a:r>
              <a:rPr lang="es-ES" sz="1100" dirty="0"/>
              <a:t>Elevada	&gt; 10 y </a:t>
            </a:r>
            <a:r>
              <a:rPr lang="es-ES" sz="1100" dirty="0" err="1"/>
              <a:t>bancale</a:t>
            </a:r>
            <a:endParaRPr lang="es-ES" sz="1100" dirty="0"/>
          </a:p>
        </p:txBody>
      </p:sp>
      <p:sp>
        <p:nvSpPr>
          <p:cNvPr id="4" name="CuadroTexto 3">
            <a:extLst>
              <a:ext uri="{FF2B5EF4-FFF2-40B4-BE49-F238E27FC236}">
                <a16:creationId xmlns:a16="http://schemas.microsoft.com/office/drawing/2014/main" id="{BAD8A3E2-D5AF-B9D6-DCE6-8EB8B0B429A0}"/>
              </a:ext>
            </a:extLst>
          </p:cNvPr>
          <p:cNvSpPr txBox="1"/>
          <p:nvPr/>
        </p:nvSpPr>
        <p:spPr>
          <a:xfrm>
            <a:off x="323528" y="2810480"/>
            <a:ext cx="1656184" cy="261610"/>
          </a:xfrm>
          <a:prstGeom prst="rect">
            <a:avLst/>
          </a:prstGeom>
          <a:noFill/>
          <a:ln>
            <a:solidFill>
              <a:schemeClr val="tx1"/>
            </a:solidFill>
          </a:ln>
        </p:spPr>
        <p:txBody>
          <a:bodyPr wrap="square">
            <a:spAutoFit/>
          </a:bodyPr>
          <a:lstStyle/>
          <a:p>
            <a:r>
              <a:rPr lang="es-ES" sz="1100" dirty="0"/>
              <a:t>Debe cumplir la BCAM 6</a:t>
            </a:r>
          </a:p>
        </p:txBody>
      </p:sp>
      <p:cxnSp>
        <p:nvCxnSpPr>
          <p:cNvPr id="6" name="Conector recto de flecha 5">
            <a:extLst>
              <a:ext uri="{FF2B5EF4-FFF2-40B4-BE49-F238E27FC236}">
                <a16:creationId xmlns:a16="http://schemas.microsoft.com/office/drawing/2014/main" id="{17E40969-8096-B2B8-7FDB-79C72070F368}"/>
              </a:ext>
            </a:extLst>
          </p:cNvPr>
          <p:cNvCxnSpPr>
            <a:cxnSpLocks/>
          </p:cNvCxnSpPr>
          <p:nvPr/>
        </p:nvCxnSpPr>
        <p:spPr>
          <a:xfrm flipH="1">
            <a:off x="1979712" y="2924944"/>
            <a:ext cx="432048" cy="0"/>
          </a:xfrm>
          <a:prstGeom prst="straightConnector1">
            <a:avLst/>
          </a:prstGeom>
          <a:ln w="34925">
            <a:solidFill>
              <a:srgbClr val="92D050"/>
            </a:solidFill>
            <a:tailEnd type="triangle"/>
          </a:ln>
        </p:spPr>
        <p:style>
          <a:lnRef idx="1">
            <a:schemeClr val="accent1"/>
          </a:lnRef>
          <a:fillRef idx="0">
            <a:schemeClr val="accent1"/>
          </a:fillRef>
          <a:effectRef idx="0">
            <a:schemeClr val="accent1"/>
          </a:effectRef>
          <a:fontRef idx="minor">
            <a:schemeClr val="tx1"/>
          </a:fontRef>
        </p:style>
      </p:cxnSp>
      <p:sp>
        <p:nvSpPr>
          <p:cNvPr id="9" name="CuadroTexto 8">
            <a:extLst>
              <a:ext uri="{FF2B5EF4-FFF2-40B4-BE49-F238E27FC236}">
                <a16:creationId xmlns:a16="http://schemas.microsoft.com/office/drawing/2014/main" id="{E40B15FA-530E-A5F6-E456-F626D01AD42D}"/>
              </a:ext>
            </a:extLst>
          </p:cNvPr>
          <p:cNvSpPr txBox="1"/>
          <p:nvPr/>
        </p:nvSpPr>
        <p:spPr>
          <a:xfrm>
            <a:off x="340414" y="4220809"/>
            <a:ext cx="1656184" cy="430887"/>
          </a:xfrm>
          <a:prstGeom prst="rect">
            <a:avLst/>
          </a:prstGeom>
          <a:noFill/>
          <a:ln>
            <a:solidFill>
              <a:schemeClr val="tx1"/>
            </a:solidFill>
          </a:ln>
        </p:spPr>
        <p:txBody>
          <a:bodyPr wrap="square">
            <a:spAutoFit/>
          </a:bodyPr>
          <a:lstStyle/>
          <a:p>
            <a:r>
              <a:rPr lang="es-ES" sz="1100" dirty="0"/>
              <a:t>Laboreo superficial</a:t>
            </a:r>
          </a:p>
          <a:p>
            <a:r>
              <a:rPr lang="es-ES" sz="1100" dirty="0"/>
              <a:t>Pastoreo sin eliminarla</a:t>
            </a:r>
          </a:p>
        </p:txBody>
      </p:sp>
      <p:cxnSp>
        <p:nvCxnSpPr>
          <p:cNvPr id="14" name="Conector recto de flecha 13">
            <a:extLst>
              <a:ext uri="{FF2B5EF4-FFF2-40B4-BE49-F238E27FC236}">
                <a16:creationId xmlns:a16="http://schemas.microsoft.com/office/drawing/2014/main" id="{0D6A7280-3EF5-8541-937D-A81BAD9231F5}"/>
              </a:ext>
            </a:extLst>
          </p:cNvPr>
          <p:cNvCxnSpPr>
            <a:cxnSpLocks/>
          </p:cNvCxnSpPr>
          <p:nvPr/>
        </p:nvCxnSpPr>
        <p:spPr>
          <a:xfrm flipH="1">
            <a:off x="2086980" y="4436253"/>
            <a:ext cx="756828" cy="0"/>
          </a:xfrm>
          <a:prstGeom prst="straightConnector1">
            <a:avLst/>
          </a:prstGeom>
          <a:ln w="34925">
            <a:solidFill>
              <a:srgbClr val="92D050"/>
            </a:solidFill>
            <a:tailEnd type="triangle"/>
          </a:ln>
        </p:spPr>
        <p:style>
          <a:lnRef idx="1">
            <a:schemeClr val="accent1"/>
          </a:lnRef>
          <a:fillRef idx="0">
            <a:schemeClr val="accent1"/>
          </a:fillRef>
          <a:effectRef idx="0">
            <a:schemeClr val="accent1"/>
          </a:effectRef>
          <a:fontRef idx="minor">
            <a:schemeClr val="tx1"/>
          </a:fontRef>
        </p:style>
      </p:cxnSp>
      <p:sp>
        <p:nvSpPr>
          <p:cNvPr id="16" name="CuadroTexto 15">
            <a:extLst>
              <a:ext uri="{FF2B5EF4-FFF2-40B4-BE49-F238E27FC236}">
                <a16:creationId xmlns:a16="http://schemas.microsoft.com/office/drawing/2014/main" id="{01E951FC-EE08-F0E7-B81A-4341D7EAC8D3}"/>
              </a:ext>
            </a:extLst>
          </p:cNvPr>
          <p:cNvSpPr txBox="1"/>
          <p:nvPr/>
        </p:nvSpPr>
        <p:spPr>
          <a:xfrm>
            <a:off x="317953" y="5732116"/>
            <a:ext cx="1656184" cy="261610"/>
          </a:xfrm>
          <a:prstGeom prst="rect">
            <a:avLst/>
          </a:prstGeom>
          <a:noFill/>
          <a:ln>
            <a:solidFill>
              <a:schemeClr val="tx1"/>
            </a:solidFill>
          </a:ln>
        </p:spPr>
        <p:txBody>
          <a:bodyPr wrap="square">
            <a:spAutoFit/>
          </a:bodyPr>
          <a:lstStyle/>
          <a:p>
            <a:r>
              <a:rPr lang="es-ES" sz="1100" dirty="0"/>
              <a:t>Laboreo mantenimiento</a:t>
            </a:r>
          </a:p>
        </p:txBody>
      </p:sp>
      <p:sp>
        <p:nvSpPr>
          <p:cNvPr id="17" name="CuadroTexto 16">
            <a:extLst>
              <a:ext uri="{FF2B5EF4-FFF2-40B4-BE49-F238E27FC236}">
                <a16:creationId xmlns:a16="http://schemas.microsoft.com/office/drawing/2014/main" id="{E860DF71-4769-DEE6-4B51-1D6C1B99633E}"/>
              </a:ext>
            </a:extLst>
          </p:cNvPr>
          <p:cNvSpPr txBox="1"/>
          <p:nvPr/>
        </p:nvSpPr>
        <p:spPr>
          <a:xfrm>
            <a:off x="317953" y="6081268"/>
            <a:ext cx="1656184" cy="600164"/>
          </a:xfrm>
          <a:prstGeom prst="rect">
            <a:avLst/>
          </a:prstGeom>
          <a:noFill/>
          <a:ln>
            <a:solidFill>
              <a:schemeClr val="tx1"/>
            </a:solidFill>
          </a:ln>
        </p:spPr>
        <p:txBody>
          <a:bodyPr wrap="square">
            <a:spAutoFit/>
          </a:bodyPr>
          <a:lstStyle/>
          <a:p>
            <a:r>
              <a:rPr lang="es-ES" sz="1100" dirty="0"/>
              <a:t>Con plaga, no realizar el compromiso. Enterrar, retirar o tratar.</a:t>
            </a:r>
          </a:p>
        </p:txBody>
      </p:sp>
      <p:cxnSp>
        <p:nvCxnSpPr>
          <p:cNvPr id="19" name="Conector recto de flecha 18">
            <a:extLst>
              <a:ext uri="{FF2B5EF4-FFF2-40B4-BE49-F238E27FC236}">
                <a16:creationId xmlns:a16="http://schemas.microsoft.com/office/drawing/2014/main" id="{D64703C6-8A79-5046-6E79-288F0BDE7AB6}"/>
              </a:ext>
            </a:extLst>
          </p:cNvPr>
          <p:cNvCxnSpPr>
            <a:cxnSpLocks/>
          </p:cNvCxnSpPr>
          <p:nvPr/>
        </p:nvCxnSpPr>
        <p:spPr>
          <a:xfrm flipH="1">
            <a:off x="1988714" y="6381350"/>
            <a:ext cx="756828" cy="0"/>
          </a:xfrm>
          <a:prstGeom prst="straightConnector1">
            <a:avLst/>
          </a:prstGeom>
          <a:ln w="34925">
            <a:solidFill>
              <a:srgbClr val="92D050"/>
            </a:solidFill>
            <a:tailEnd type="triangle"/>
          </a:ln>
        </p:spPr>
        <p:style>
          <a:lnRef idx="1">
            <a:schemeClr val="accent1"/>
          </a:lnRef>
          <a:fillRef idx="0">
            <a:schemeClr val="accent1"/>
          </a:fillRef>
          <a:effectRef idx="0">
            <a:schemeClr val="accent1"/>
          </a:effectRef>
          <a:fontRef idx="minor">
            <a:schemeClr val="tx1"/>
          </a:fontRef>
        </p:style>
      </p:cxnSp>
      <p:grpSp>
        <p:nvGrpSpPr>
          <p:cNvPr id="23" name="Grupo 22">
            <a:extLst>
              <a:ext uri="{FF2B5EF4-FFF2-40B4-BE49-F238E27FC236}">
                <a16:creationId xmlns:a16="http://schemas.microsoft.com/office/drawing/2014/main" id="{4B675F8D-AB19-49FF-7A57-6F29BB048602}"/>
              </a:ext>
            </a:extLst>
          </p:cNvPr>
          <p:cNvGrpSpPr/>
          <p:nvPr/>
        </p:nvGrpSpPr>
        <p:grpSpPr>
          <a:xfrm>
            <a:off x="7249716" y="6309971"/>
            <a:ext cx="994692" cy="424267"/>
            <a:chOff x="7249716" y="6309971"/>
            <a:chExt cx="994692" cy="424267"/>
          </a:xfrm>
        </p:grpSpPr>
        <p:sp>
          <p:nvSpPr>
            <p:cNvPr id="21" name="Botón de acción: ir hacia delante o siguiente 20">
              <a:hlinkClick r:id="" action="ppaction://hlinkshowjump?jump=nextslide" highlightClick="1"/>
              <a:extLst>
                <a:ext uri="{FF2B5EF4-FFF2-40B4-BE49-F238E27FC236}">
                  <a16:creationId xmlns:a16="http://schemas.microsoft.com/office/drawing/2014/main" id="{5BF18617-DA17-B179-380E-D761223418E9}"/>
                </a:ext>
              </a:extLst>
            </p:cNvPr>
            <p:cNvSpPr/>
            <p:nvPr/>
          </p:nvSpPr>
          <p:spPr>
            <a:xfrm>
              <a:off x="7249716" y="6309971"/>
              <a:ext cx="864097" cy="389071"/>
            </a:xfrm>
            <a:prstGeom prst="actionButtonForwardNex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s-ES" dirty="0"/>
            </a:p>
          </p:txBody>
        </p:sp>
        <p:sp>
          <p:nvSpPr>
            <p:cNvPr id="22" name="CuadroTexto 21">
              <a:hlinkClick r:id="rId3" action="ppaction://hlinksldjump"/>
              <a:extLst>
                <a:ext uri="{FF2B5EF4-FFF2-40B4-BE49-F238E27FC236}">
                  <a16:creationId xmlns:a16="http://schemas.microsoft.com/office/drawing/2014/main" id="{D445AE01-3DD5-DC52-BF62-D415C2D2337D}"/>
                </a:ext>
              </a:extLst>
            </p:cNvPr>
            <p:cNvSpPr txBox="1"/>
            <p:nvPr/>
          </p:nvSpPr>
          <p:spPr>
            <a:xfrm>
              <a:off x="7249716" y="6364906"/>
              <a:ext cx="994692" cy="369332"/>
            </a:xfrm>
            <a:prstGeom prst="rect">
              <a:avLst/>
            </a:prstGeom>
            <a:noFill/>
          </p:spPr>
          <p:txBody>
            <a:bodyPr wrap="square">
              <a:spAutoFit/>
            </a:bodyPr>
            <a:lstStyle/>
            <a:p>
              <a:r>
                <a:rPr lang="es-ES" dirty="0"/>
                <a:t>BCAM 6</a:t>
              </a:r>
            </a:p>
          </p:txBody>
        </p:sp>
      </p:grpSp>
      <p:sp>
        <p:nvSpPr>
          <p:cNvPr id="7" name="CuadroTexto 6">
            <a:extLst>
              <a:ext uri="{FF2B5EF4-FFF2-40B4-BE49-F238E27FC236}">
                <a16:creationId xmlns:a16="http://schemas.microsoft.com/office/drawing/2014/main" id="{B1646232-7BAB-4DD8-9C1B-D7ABE23E5C3A}"/>
              </a:ext>
            </a:extLst>
          </p:cNvPr>
          <p:cNvSpPr txBox="1"/>
          <p:nvPr/>
        </p:nvSpPr>
        <p:spPr>
          <a:xfrm>
            <a:off x="332530" y="3654106"/>
            <a:ext cx="1656184" cy="430887"/>
          </a:xfrm>
          <a:prstGeom prst="rect">
            <a:avLst/>
          </a:prstGeom>
          <a:noFill/>
          <a:ln>
            <a:solidFill>
              <a:schemeClr val="tx1"/>
            </a:solidFill>
          </a:ln>
        </p:spPr>
        <p:txBody>
          <a:bodyPr wrap="square">
            <a:spAutoFit/>
          </a:bodyPr>
          <a:lstStyle/>
          <a:p>
            <a:r>
              <a:rPr lang="es-ES" sz="1100" dirty="0"/>
              <a:t>Mín. 0,5 m si </a:t>
            </a:r>
            <a:r>
              <a:rPr lang="es-ES" sz="1100" dirty="0" err="1"/>
              <a:t>pte</a:t>
            </a:r>
            <a:r>
              <a:rPr lang="es-ES" sz="1100" dirty="0"/>
              <a:t> &lt; 10%</a:t>
            </a:r>
          </a:p>
          <a:p>
            <a:r>
              <a:rPr lang="es-ES" sz="1100" dirty="0"/>
              <a:t>Mín. 1,5 m si </a:t>
            </a:r>
            <a:r>
              <a:rPr lang="es-ES" sz="1100" dirty="0" err="1"/>
              <a:t>pte</a:t>
            </a:r>
            <a:r>
              <a:rPr lang="es-ES" sz="1100" dirty="0"/>
              <a:t> ≥ 10%</a:t>
            </a:r>
          </a:p>
        </p:txBody>
      </p:sp>
      <p:cxnSp>
        <p:nvCxnSpPr>
          <p:cNvPr id="8" name="Conector recto de flecha 7">
            <a:extLst>
              <a:ext uri="{FF2B5EF4-FFF2-40B4-BE49-F238E27FC236}">
                <a16:creationId xmlns:a16="http://schemas.microsoft.com/office/drawing/2014/main" id="{DFA6807D-521E-A6E7-042E-CDCDEC99C609}"/>
              </a:ext>
            </a:extLst>
          </p:cNvPr>
          <p:cNvCxnSpPr>
            <a:cxnSpLocks/>
          </p:cNvCxnSpPr>
          <p:nvPr/>
        </p:nvCxnSpPr>
        <p:spPr>
          <a:xfrm flipH="1">
            <a:off x="2074892" y="4005064"/>
            <a:ext cx="756828" cy="0"/>
          </a:xfrm>
          <a:prstGeom prst="straightConnector1">
            <a:avLst/>
          </a:prstGeom>
          <a:ln w="34925">
            <a:solidFill>
              <a:srgbClr val="92D050"/>
            </a:solidFill>
            <a:tailEnd type="triangle"/>
          </a:ln>
        </p:spPr>
        <p:style>
          <a:lnRef idx="1">
            <a:schemeClr val="accent1"/>
          </a:lnRef>
          <a:fillRef idx="0">
            <a:schemeClr val="accent1"/>
          </a:fillRef>
          <a:effectRef idx="0">
            <a:schemeClr val="accent1"/>
          </a:effectRef>
          <a:fontRef idx="minor">
            <a:schemeClr val="tx1"/>
          </a:fontRef>
        </p:style>
      </p:cxnSp>
      <p:sp>
        <p:nvSpPr>
          <p:cNvPr id="15" name="2 Rectángulo">
            <a:extLst>
              <a:ext uri="{FF2B5EF4-FFF2-40B4-BE49-F238E27FC236}">
                <a16:creationId xmlns:a16="http://schemas.microsoft.com/office/drawing/2014/main" id="{2835D7F4-4BA0-E941-0140-9EF5920D4866}"/>
              </a:ext>
            </a:extLst>
          </p:cNvPr>
          <p:cNvSpPr>
            <a:spLocks noChangeArrowheads="1"/>
          </p:cNvSpPr>
          <p:nvPr/>
        </p:nvSpPr>
        <p:spPr bwMode="auto">
          <a:xfrm>
            <a:off x="5445895" y="347663"/>
            <a:ext cx="3446585" cy="461665"/>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spcBef>
                <a:spcPct val="20000"/>
              </a:spcBef>
              <a:buClr>
                <a:srgbClr val="D6EF2C"/>
              </a:buClr>
              <a:buChar char="&gt;"/>
              <a:defRPr sz="1400">
                <a:solidFill>
                  <a:srgbClr val="575757"/>
                </a:solidFill>
                <a:latin typeface="Arial" charset="0"/>
                <a:ea typeface="ＭＳ Ｐゴシック" pitchFamily="34" charset="-128"/>
              </a:defRPr>
            </a:lvl1pPr>
            <a:lvl2pPr marL="742950" indent="-285750" eaLnBrk="0" hangingPunct="0">
              <a:spcBef>
                <a:spcPct val="20000"/>
              </a:spcBef>
              <a:buChar char="–"/>
              <a:defRPr sz="1400">
                <a:solidFill>
                  <a:schemeClr val="tx1"/>
                </a:solidFill>
                <a:latin typeface="Arial" charset="0"/>
                <a:ea typeface="ＭＳ Ｐゴシック" pitchFamily="34" charset="-128"/>
              </a:defRPr>
            </a:lvl2pPr>
            <a:lvl3pPr marL="1143000" indent="-228600" eaLnBrk="0" hangingPunct="0">
              <a:spcBef>
                <a:spcPct val="20000"/>
              </a:spcBef>
              <a:buChar char="•"/>
              <a:defRPr sz="1400">
                <a:solidFill>
                  <a:schemeClr val="tx1"/>
                </a:solidFill>
                <a:latin typeface="Arial" charset="0"/>
                <a:ea typeface="ＭＳ Ｐゴシック" pitchFamily="34" charset="-128"/>
              </a:defRPr>
            </a:lvl3pPr>
            <a:lvl4pPr marL="1600200" indent="-228600" eaLnBrk="0" hangingPunct="0">
              <a:spcBef>
                <a:spcPct val="20000"/>
              </a:spcBef>
              <a:buChar char="–"/>
              <a:defRPr sz="1400">
                <a:solidFill>
                  <a:schemeClr val="tx1"/>
                </a:solidFill>
                <a:latin typeface="Arial" charset="0"/>
                <a:ea typeface="ＭＳ Ｐゴシック" pitchFamily="34" charset="-128"/>
              </a:defRPr>
            </a:lvl4pPr>
            <a:lvl5pPr marL="2057400" indent="-228600" eaLnBrk="0" hangingPunct="0">
              <a:spcBef>
                <a:spcPct val="20000"/>
              </a:spcBef>
              <a:buChar char="»"/>
              <a:defRPr sz="14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9pPr>
          </a:lstStyle>
          <a:p>
            <a:pPr eaLnBrk="1" hangingPunct="1">
              <a:spcBef>
                <a:spcPct val="0"/>
              </a:spcBef>
              <a:buClrTx/>
              <a:buFontTx/>
              <a:buNone/>
            </a:pPr>
            <a:r>
              <a:rPr lang="es-ES" altLang="es-ES" sz="2400" dirty="0">
                <a:solidFill>
                  <a:srgbClr val="FF0000"/>
                </a:solidFill>
              </a:rPr>
              <a:t>Flexibilidades CyL 2023</a:t>
            </a:r>
          </a:p>
        </p:txBody>
      </p:sp>
      <p:cxnSp>
        <p:nvCxnSpPr>
          <p:cNvPr id="18" name="Conector recto de flecha 17">
            <a:extLst>
              <a:ext uri="{FF2B5EF4-FFF2-40B4-BE49-F238E27FC236}">
                <a16:creationId xmlns:a16="http://schemas.microsoft.com/office/drawing/2014/main" id="{D173FAAF-CFB8-EB02-ACAF-25D2D6D993F9}"/>
              </a:ext>
            </a:extLst>
          </p:cNvPr>
          <p:cNvCxnSpPr>
            <a:cxnSpLocks/>
          </p:cNvCxnSpPr>
          <p:nvPr/>
        </p:nvCxnSpPr>
        <p:spPr>
          <a:xfrm>
            <a:off x="6307541" y="820417"/>
            <a:ext cx="1439521" cy="1988813"/>
          </a:xfrm>
          <a:prstGeom prst="straightConnector1">
            <a:avLst/>
          </a:prstGeom>
          <a:ln w="3492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0" name="CuadroTexto 19">
            <a:extLst>
              <a:ext uri="{FF2B5EF4-FFF2-40B4-BE49-F238E27FC236}">
                <a16:creationId xmlns:a16="http://schemas.microsoft.com/office/drawing/2014/main" id="{402F857E-6EB2-33BD-2E8B-DC255D71C154}"/>
              </a:ext>
            </a:extLst>
          </p:cNvPr>
          <p:cNvSpPr txBox="1"/>
          <p:nvPr/>
        </p:nvSpPr>
        <p:spPr>
          <a:xfrm>
            <a:off x="7729319" y="3735418"/>
            <a:ext cx="1308928" cy="938719"/>
          </a:xfrm>
          <a:prstGeom prst="rect">
            <a:avLst/>
          </a:prstGeom>
          <a:solidFill>
            <a:srgbClr val="FFFF00"/>
          </a:solidFill>
          <a:ln w="15875">
            <a:solidFill>
              <a:srgbClr val="FF0000"/>
            </a:solidFill>
          </a:ln>
        </p:spPr>
        <p:txBody>
          <a:bodyPr wrap="square">
            <a:spAutoFit/>
          </a:bodyPr>
          <a:lstStyle/>
          <a:p>
            <a:r>
              <a:rPr lang="es-ES" sz="1100" dirty="0"/>
              <a:t>Período mantenimiento viva mínimo 2 meses (15/dic a 15/feb)</a:t>
            </a:r>
          </a:p>
        </p:txBody>
      </p:sp>
      <p:sp>
        <p:nvSpPr>
          <p:cNvPr id="24" name="CuadroTexto 23">
            <a:extLst>
              <a:ext uri="{FF2B5EF4-FFF2-40B4-BE49-F238E27FC236}">
                <a16:creationId xmlns:a16="http://schemas.microsoft.com/office/drawing/2014/main" id="{53B6352C-893B-C96B-AFC7-23E1155D7A93}"/>
              </a:ext>
            </a:extLst>
          </p:cNvPr>
          <p:cNvSpPr txBox="1"/>
          <p:nvPr/>
        </p:nvSpPr>
        <p:spPr>
          <a:xfrm>
            <a:off x="7729319" y="5319282"/>
            <a:ext cx="1308928" cy="600164"/>
          </a:xfrm>
          <a:prstGeom prst="rect">
            <a:avLst/>
          </a:prstGeom>
          <a:solidFill>
            <a:srgbClr val="FFFF00"/>
          </a:solidFill>
          <a:ln w="15875">
            <a:solidFill>
              <a:srgbClr val="FF0000"/>
            </a:solidFill>
          </a:ln>
        </p:spPr>
        <p:txBody>
          <a:bodyPr wrap="square">
            <a:spAutoFit/>
          </a:bodyPr>
          <a:lstStyle/>
          <a:p>
            <a:r>
              <a:rPr lang="es-ES" sz="1100" dirty="0"/>
              <a:t>Se permitirán labores verticales superficiales.</a:t>
            </a:r>
          </a:p>
        </p:txBody>
      </p:sp>
      <p:sp>
        <p:nvSpPr>
          <p:cNvPr id="27" name="CuadroTexto 26">
            <a:extLst>
              <a:ext uri="{FF2B5EF4-FFF2-40B4-BE49-F238E27FC236}">
                <a16:creationId xmlns:a16="http://schemas.microsoft.com/office/drawing/2014/main" id="{6F380CFA-6F19-6A29-06A2-FA735793BFE6}"/>
              </a:ext>
            </a:extLst>
          </p:cNvPr>
          <p:cNvSpPr txBox="1"/>
          <p:nvPr/>
        </p:nvSpPr>
        <p:spPr>
          <a:xfrm>
            <a:off x="7747062" y="2698672"/>
            <a:ext cx="1308928" cy="600164"/>
          </a:xfrm>
          <a:prstGeom prst="rect">
            <a:avLst/>
          </a:prstGeom>
          <a:solidFill>
            <a:srgbClr val="FFFF00"/>
          </a:solidFill>
          <a:ln w="15875">
            <a:solidFill>
              <a:srgbClr val="FF0000"/>
            </a:solidFill>
          </a:ln>
        </p:spPr>
        <p:txBody>
          <a:bodyPr wrap="square">
            <a:spAutoFit/>
          </a:bodyPr>
          <a:lstStyle/>
          <a:p>
            <a:r>
              <a:rPr lang="es-ES" sz="1100" dirty="0"/>
              <a:t>Se permitirán labores verticales superficiales.</a:t>
            </a:r>
          </a:p>
        </p:txBody>
      </p:sp>
      <p:cxnSp>
        <p:nvCxnSpPr>
          <p:cNvPr id="29" name="Conector recto de flecha 28">
            <a:extLst>
              <a:ext uri="{FF2B5EF4-FFF2-40B4-BE49-F238E27FC236}">
                <a16:creationId xmlns:a16="http://schemas.microsoft.com/office/drawing/2014/main" id="{506675E9-3ADD-5B38-6CC7-BDAA4C3678E3}"/>
              </a:ext>
            </a:extLst>
          </p:cNvPr>
          <p:cNvCxnSpPr>
            <a:cxnSpLocks/>
          </p:cNvCxnSpPr>
          <p:nvPr/>
        </p:nvCxnSpPr>
        <p:spPr>
          <a:xfrm>
            <a:off x="6319629" y="864263"/>
            <a:ext cx="1427433" cy="4588707"/>
          </a:xfrm>
          <a:prstGeom prst="straightConnector1">
            <a:avLst/>
          </a:prstGeom>
          <a:ln w="3492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1" name="Conector recto de flecha 30">
            <a:extLst>
              <a:ext uri="{FF2B5EF4-FFF2-40B4-BE49-F238E27FC236}">
                <a16:creationId xmlns:a16="http://schemas.microsoft.com/office/drawing/2014/main" id="{AB62BFDA-2156-814E-3011-B6DFE5F535C0}"/>
              </a:ext>
            </a:extLst>
          </p:cNvPr>
          <p:cNvCxnSpPr>
            <a:cxnSpLocks/>
          </p:cNvCxnSpPr>
          <p:nvPr/>
        </p:nvCxnSpPr>
        <p:spPr>
          <a:xfrm>
            <a:off x="6319629" y="829067"/>
            <a:ext cx="1409690" cy="2906351"/>
          </a:xfrm>
          <a:prstGeom prst="straightConnector1">
            <a:avLst/>
          </a:prstGeom>
          <a:ln w="3492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5" name="CuadroTexto 24">
            <a:extLst>
              <a:ext uri="{FF2B5EF4-FFF2-40B4-BE49-F238E27FC236}">
                <a16:creationId xmlns:a16="http://schemas.microsoft.com/office/drawing/2014/main" id="{8279DA36-9B47-0468-AC5D-99B79A03F27C}"/>
              </a:ext>
            </a:extLst>
          </p:cNvPr>
          <p:cNvSpPr txBox="1"/>
          <p:nvPr/>
        </p:nvSpPr>
        <p:spPr>
          <a:xfrm>
            <a:off x="5433128" y="5862921"/>
            <a:ext cx="867064" cy="261610"/>
          </a:xfrm>
          <a:prstGeom prst="rect">
            <a:avLst/>
          </a:prstGeom>
          <a:noFill/>
          <a:ln>
            <a:noFill/>
          </a:ln>
        </p:spPr>
        <p:txBody>
          <a:bodyPr wrap="square">
            <a:spAutoFit/>
          </a:bodyPr>
          <a:lstStyle/>
          <a:p>
            <a:r>
              <a:rPr lang="es-ES" sz="1100" dirty="0" err="1"/>
              <a:t>Mín</a:t>
            </a:r>
            <a:r>
              <a:rPr lang="es-ES" sz="1100" dirty="0"/>
              <a:t> 0,5 m</a:t>
            </a:r>
          </a:p>
        </p:txBody>
      </p:sp>
      <p:sp>
        <p:nvSpPr>
          <p:cNvPr id="26" name="Explosión: 8 puntos 25">
            <a:extLst>
              <a:ext uri="{FF2B5EF4-FFF2-40B4-BE49-F238E27FC236}">
                <a16:creationId xmlns:a16="http://schemas.microsoft.com/office/drawing/2014/main" id="{B202B71B-14ED-BBEC-0A54-7E3F56BAD03A}"/>
              </a:ext>
            </a:extLst>
          </p:cNvPr>
          <p:cNvSpPr/>
          <p:nvPr/>
        </p:nvSpPr>
        <p:spPr>
          <a:xfrm>
            <a:off x="7291811" y="123762"/>
            <a:ext cx="360040" cy="360040"/>
          </a:xfrm>
          <a:prstGeom prst="irregularSeal1">
            <a:avLst/>
          </a:prstGeom>
          <a:solidFill>
            <a:srgbClr val="FFFF0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Tree>
    <p:extLst>
      <p:ext uri="{BB962C8B-B14F-4D97-AF65-F5344CB8AC3E}">
        <p14:creationId xmlns:p14="http://schemas.microsoft.com/office/powerpoint/2010/main" val="5467697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1000" fill="hold"/>
                                        <p:tgtEl>
                                          <p:spTgt spid="15"/>
                                        </p:tgtEl>
                                        <p:attrNameLst>
                                          <p:attrName>ppt_w</p:attrName>
                                        </p:attrNameLst>
                                      </p:cBhvr>
                                      <p:tavLst>
                                        <p:tav tm="0">
                                          <p:val>
                                            <p:fltVal val="0"/>
                                          </p:val>
                                        </p:tav>
                                        <p:tav tm="100000">
                                          <p:val>
                                            <p:strVal val="#ppt_w"/>
                                          </p:val>
                                        </p:tav>
                                      </p:tavLst>
                                    </p:anim>
                                    <p:anim calcmode="lin" valueType="num">
                                      <p:cBhvr>
                                        <p:cTn id="8" dur="1000" fill="hold"/>
                                        <p:tgtEl>
                                          <p:spTgt spid="15"/>
                                        </p:tgtEl>
                                        <p:attrNameLst>
                                          <p:attrName>ppt_h</p:attrName>
                                        </p:attrNameLst>
                                      </p:cBhvr>
                                      <p:tavLst>
                                        <p:tav tm="0">
                                          <p:val>
                                            <p:fltVal val="0"/>
                                          </p:val>
                                        </p:tav>
                                        <p:tav tm="100000">
                                          <p:val>
                                            <p:strVal val="#ppt_h"/>
                                          </p:val>
                                        </p:tav>
                                      </p:tavLst>
                                    </p:anim>
                                    <p:anim calcmode="lin" valueType="num">
                                      <p:cBhvr>
                                        <p:cTn id="9" dur="1000" fill="hold"/>
                                        <p:tgtEl>
                                          <p:spTgt spid="15"/>
                                        </p:tgtEl>
                                        <p:attrNameLst>
                                          <p:attrName>style.rotation</p:attrName>
                                        </p:attrNameLst>
                                      </p:cBhvr>
                                      <p:tavLst>
                                        <p:tav tm="0">
                                          <p:val>
                                            <p:fltVal val="90"/>
                                          </p:val>
                                        </p:tav>
                                        <p:tav tm="100000">
                                          <p:val>
                                            <p:fltVal val="0"/>
                                          </p:val>
                                        </p:tav>
                                      </p:tavLst>
                                    </p:anim>
                                    <p:animEffect transition="in" filter="fade">
                                      <p:cBhvr>
                                        <p:cTn id="10" dur="1000"/>
                                        <p:tgtEl>
                                          <p:spTgt spid="15"/>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nodeType="clickEffect">
                                  <p:stCondLst>
                                    <p:cond delay="0"/>
                                  </p:stCondLst>
                                  <p:childTnLst>
                                    <p:set>
                                      <p:cBhvr>
                                        <p:cTn id="14" dur="1" fill="hold">
                                          <p:stCondLst>
                                            <p:cond delay="0"/>
                                          </p:stCondLst>
                                        </p:cTn>
                                        <p:tgtEl>
                                          <p:spTgt spid="18"/>
                                        </p:tgtEl>
                                        <p:attrNameLst>
                                          <p:attrName>style.visibility</p:attrName>
                                        </p:attrNameLst>
                                      </p:cBhvr>
                                      <p:to>
                                        <p:strVal val="visible"/>
                                      </p:to>
                                    </p:set>
                                    <p:anim calcmode="lin" valueType="num">
                                      <p:cBhvr>
                                        <p:cTn id="15" dur="500" fill="hold"/>
                                        <p:tgtEl>
                                          <p:spTgt spid="18"/>
                                        </p:tgtEl>
                                        <p:attrNameLst>
                                          <p:attrName>ppt_w</p:attrName>
                                        </p:attrNameLst>
                                      </p:cBhvr>
                                      <p:tavLst>
                                        <p:tav tm="0">
                                          <p:val>
                                            <p:fltVal val="0"/>
                                          </p:val>
                                        </p:tav>
                                        <p:tav tm="100000">
                                          <p:val>
                                            <p:strVal val="#ppt_w"/>
                                          </p:val>
                                        </p:tav>
                                      </p:tavLst>
                                    </p:anim>
                                    <p:anim calcmode="lin" valueType="num">
                                      <p:cBhvr>
                                        <p:cTn id="16" dur="500" fill="hold"/>
                                        <p:tgtEl>
                                          <p:spTgt spid="18"/>
                                        </p:tgtEl>
                                        <p:attrNameLst>
                                          <p:attrName>ppt_h</p:attrName>
                                        </p:attrNameLst>
                                      </p:cBhvr>
                                      <p:tavLst>
                                        <p:tav tm="0">
                                          <p:val>
                                            <p:fltVal val="0"/>
                                          </p:val>
                                        </p:tav>
                                        <p:tav tm="100000">
                                          <p:val>
                                            <p:strVal val="#ppt_h"/>
                                          </p:val>
                                        </p:tav>
                                      </p:tavLst>
                                    </p:anim>
                                    <p:animEffect transition="in" filter="fade">
                                      <p:cBhvr>
                                        <p:cTn id="17" dur="500"/>
                                        <p:tgtEl>
                                          <p:spTgt spid="18"/>
                                        </p:tgtEl>
                                      </p:cBhvr>
                                    </p:animEffect>
                                  </p:childTnLst>
                                </p:cTn>
                              </p:par>
                            </p:childTnLst>
                          </p:cTn>
                        </p:par>
                        <p:par>
                          <p:cTn id="18" fill="hold">
                            <p:stCondLst>
                              <p:cond delay="500"/>
                            </p:stCondLst>
                            <p:childTnLst>
                              <p:par>
                                <p:cTn id="19" presetID="22" presetClass="entr" presetSubtype="1" fill="hold" grpId="0" nodeType="afterEffect">
                                  <p:stCondLst>
                                    <p:cond delay="0"/>
                                  </p:stCondLst>
                                  <p:childTnLst>
                                    <p:set>
                                      <p:cBhvr>
                                        <p:cTn id="20" dur="1" fill="hold">
                                          <p:stCondLst>
                                            <p:cond delay="0"/>
                                          </p:stCondLst>
                                        </p:cTn>
                                        <p:tgtEl>
                                          <p:spTgt spid="27"/>
                                        </p:tgtEl>
                                        <p:attrNameLst>
                                          <p:attrName>style.visibility</p:attrName>
                                        </p:attrNameLst>
                                      </p:cBhvr>
                                      <p:to>
                                        <p:strVal val="visible"/>
                                      </p:to>
                                    </p:set>
                                    <p:animEffect transition="in" filter="wipe(up)">
                                      <p:cBhvr>
                                        <p:cTn id="21" dur="500"/>
                                        <p:tgtEl>
                                          <p:spTgt spid="27"/>
                                        </p:tgtEl>
                                      </p:cBhvr>
                                    </p:animEffect>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nodeType="clickEffect">
                                  <p:stCondLst>
                                    <p:cond delay="0"/>
                                  </p:stCondLst>
                                  <p:childTnLst>
                                    <p:set>
                                      <p:cBhvr>
                                        <p:cTn id="25" dur="1" fill="hold">
                                          <p:stCondLst>
                                            <p:cond delay="0"/>
                                          </p:stCondLst>
                                        </p:cTn>
                                        <p:tgtEl>
                                          <p:spTgt spid="29"/>
                                        </p:tgtEl>
                                        <p:attrNameLst>
                                          <p:attrName>style.visibility</p:attrName>
                                        </p:attrNameLst>
                                      </p:cBhvr>
                                      <p:to>
                                        <p:strVal val="visible"/>
                                      </p:to>
                                    </p:set>
                                    <p:anim calcmode="lin" valueType="num">
                                      <p:cBhvr>
                                        <p:cTn id="26" dur="500" fill="hold"/>
                                        <p:tgtEl>
                                          <p:spTgt spid="29"/>
                                        </p:tgtEl>
                                        <p:attrNameLst>
                                          <p:attrName>ppt_w</p:attrName>
                                        </p:attrNameLst>
                                      </p:cBhvr>
                                      <p:tavLst>
                                        <p:tav tm="0">
                                          <p:val>
                                            <p:fltVal val="0"/>
                                          </p:val>
                                        </p:tav>
                                        <p:tav tm="100000">
                                          <p:val>
                                            <p:strVal val="#ppt_w"/>
                                          </p:val>
                                        </p:tav>
                                      </p:tavLst>
                                    </p:anim>
                                    <p:anim calcmode="lin" valueType="num">
                                      <p:cBhvr>
                                        <p:cTn id="27" dur="500" fill="hold"/>
                                        <p:tgtEl>
                                          <p:spTgt spid="29"/>
                                        </p:tgtEl>
                                        <p:attrNameLst>
                                          <p:attrName>ppt_h</p:attrName>
                                        </p:attrNameLst>
                                      </p:cBhvr>
                                      <p:tavLst>
                                        <p:tav tm="0">
                                          <p:val>
                                            <p:fltVal val="0"/>
                                          </p:val>
                                        </p:tav>
                                        <p:tav tm="100000">
                                          <p:val>
                                            <p:strVal val="#ppt_h"/>
                                          </p:val>
                                        </p:tav>
                                      </p:tavLst>
                                    </p:anim>
                                    <p:animEffect transition="in" filter="fade">
                                      <p:cBhvr>
                                        <p:cTn id="28" dur="500"/>
                                        <p:tgtEl>
                                          <p:spTgt spid="29"/>
                                        </p:tgtEl>
                                      </p:cBhvr>
                                    </p:animEffect>
                                  </p:childTnLst>
                                </p:cTn>
                              </p:par>
                            </p:childTnLst>
                          </p:cTn>
                        </p:par>
                        <p:par>
                          <p:cTn id="29" fill="hold">
                            <p:stCondLst>
                              <p:cond delay="500"/>
                            </p:stCondLst>
                            <p:childTnLst>
                              <p:par>
                                <p:cTn id="30" presetID="22" presetClass="entr" presetSubtype="1" fill="hold" grpId="0" nodeType="afterEffect">
                                  <p:stCondLst>
                                    <p:cond delay="0"/>
                                  </p:stCondLst>
                                  <p:childTnLst>
                                    <p:set>
                                      <p:cBhvr>
                                        <p:cTn id="31" dur="1" fill="hold">
                                          <p:stCondLst>
                                            <p:cond delay="0"/>
                                          </p:stCondLst>
                                        </p:cTn>
                                        <p:tgtEl>
                                          <p:spTgt spid="24"/>
                                        </p:tgtEl>
                                        <p:attrNameLst>
                                          <p:attrName>style.visibility</p:attrName>
                                        </p:attrNameLst>
                                      </p:cBhvr>
                                      <p:to>
                                        <p:strVal val="visible"/>
                                      </p:to>
                                    </p:set>
                                    <p:animEffect transition="in" filter="wipe(up)">
                                      <p:cBhvr>
                                        <p:cTn id="32" dur="500"/>
                                        <p:tgtEl>
                                          <p:spTgt spid="24"/>
                                        </p:tgtEl>
                                      </p:cBhvr>
                                    </p:animEffect>
                                  </p:childTnLst>
                                </p:cTn>
                              </p:par>
                            </p:childTnLst>
                          </p:cTn>
                        </p:par>
                      </p:childTnLst>
                    </p:cTn>
                  </p:par>
                  <p:par>
                    <p:cTn id="33" fill="hold">
                      <p:stCondLst>
                        <p:cond delay="indefinite"/>
                      </p:stCondLst>
                      <p:childTnLst>
                        <p:par>
                          <p:cTn id="34" fill="hold">
                            <p:stCondLst>
                              <p:cond delay="0"/>
                            </p:stCondLst>
                            <p:childTnLst>
                              <p:par>
                                <p:cTn id="35" presetID="53" presetClass="entr" presetSubtype="16" fill="hold" nodeType="clickEffect">
                                  <p:stCondLst>
                                    <p:cond delay="0"/>
                                  </p:stCondLst>
                                  <p:childTnLst>
                                    <p:set>
                                      <p:cBhvr>
                                        <p:cTn id="36" dur="1" fill="hold">
                                          <p:stCondLst>
                                            <p:cond delay="0"/>
                                          </p:stCondLst>
                                        </p:cTn>
                                        <p:tgtEl>
                                          <p:spTgt spid="31"/>
                                        </p:tgtEl>
                                        <p:attrNameLst>
                                          <p:attrName>style.visibility</p:attrName>
                                        </p:attrNameLst>
                                      </p:cBhvr>
                                      <p:to>
                                        <p:strVal val="visible"/>
                                      </p:to>
                                    </p:set>
                                    <p:anim calcmode="lin" valueType="num">
                                      <p:cBhvr>
                                        <p:cTn id="37" dur="500" fill="hold"/>
                                        <p:tgtEl>
                                          <p:spTgt spid="31"/>
                                        </p:tgtEl>
                                        <p:attrNameLst>
                                          <p:attrName>ppt_w</p:attrName>
                                        </p:attrNameLst>
                                      </p:cBhvr>
                                      <p:tavLst>
                                        <p:tav tm="0">
                                          <p:val>
                                            <p:fltVal val="0"/>
                                          </p:val>
                                        </p:tav>
                                        <p:tav tm="100000">
                                          <p:val>
                                            <p:strVal val="#ppt_w"/>
                                          </p:val>
                                        </p:tav>
                                      </p:tavLst>
                                    </p:anim>
                                    <p:anim calcmode="lin" valueType="num">
                                      <p:cBhvr>
                                        <p:cTn id="38" dur="500" fill="hold"/>
                                        <p:tgtEl>
                                          <p:spTgt spid="31"/>
                                        </p:tgtEl>
                                        <p:attrNameLst>
                                          <p:attrName>ppt_h</p:attrName>
                                        </p:attrNameLst>
                                      </p:cBhvr>
                                      <p:tavLst>
                                        <p:tav tm="0">
                                          <p:val>
                                            <p:fltVal val="0"/>
                                          </p:val>
                                        </p:tav>
                                        <p:tav tm="100000">
                                          <p:val>
                                            <p:strVal val="#ppt_h"/>
                                          </p:val>
                                        </p:tav>
                                      </p:tavLst>
                                    </p:anim>
                                    <p:animEffect transition="in" filter="fade">
                                      <p:cBhvr>
                                        <p:cTn id="39" dur="500"/>
                                        <p:tgtEl>
                                          <p:spTgt spid="31"/>
                                        </p:tgtEl>
                                      </p:cBhvr>
                                    </p:animEffect>
                                  </p:childTnLst>
                                </p:cTn>
                              </p:par>
                            </p:childTnLst>
                          </p:cTn>
                        </p:par>
                        <p:par>
                          <p:cTn id="40" fill="hold">
                            <p:stCondLst>
                              <p:cond delay="500"/>
                            </p:stCondLst>
                            <p:childTnLst>
                              <p:par>
                                <p:cTn id="41" presetID="22" presetClass="entr" presetSubtype="1" fill="hold" grpId="0" nodeType="afterEffect">
                                  <p:stCondLst>
                                    <p:cond delay="0"/>
                                  </p:stCondLst>
                                  <p:childTnLst>
                                    <p:set>
                                      <p:cBhvr>
                                        <p:cTn id="42" dur="1" fill="hold">
                                          <p:stCondLst>
                                            <p:cond delay="0"/>
                                          </p:stCondLst>
                                        </p:cTn>
                                        <p:tgtEl>
                                          <p:spTgt spid="20"/>
                                        </p:tgtEl>
                                        <p:attrNameLst>
                                          <p:attrName>style.visibility</p:attrName>
                                        </p:attrNameLst>
                                      </p:cBhvr>
                                      <p:to>
                                        <p:strVal val="visible"/>
                                      </p:to>
                                    </p:set>
                                    <p:animEffect transition="in" filter="wipe(up)">
                                      <p:cBhvr>
                                        <p:cTn id="43" dur="500"/>
                                        <p:tgtEl>
                                          <p:spTgt spid="20"/>
                                        </p:tgtEl>
                                      </p:cBhvr>
                                    </p:animEffect>
                                  </p:childTnLst>
                                </p:cTn>
                              </p:par>
                            </p:childTnLst>
                          </p:cTn>
                        </p:par>
                        <p:par>
                          <p:cTn id="44" fill="hold">
                            <p:stCondLst>
                              <p:cond delay="1000"/>
                            </p:stCondLst>
                            <p:childTnLst>
                              <p:par>
                                <p:cTn id="45" presetID="1" presetClass="entr" presetSubtype="0" fill="hold" grpId="0" nodeType="afterEffect">
                                  <p:stCondLst>
                                    <p:cond delay="0"/>
                                  </p:stCondLst>
                                  <p:childTnLst>
                                    <p:set>
                                      <p:cBhvr>
                                        <p:cTn id="46"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20" grpId="0" animBg="1"/>
      <p:bldP spid="24" grpId="0" animBg="1"/>
      <p:bldP spid="27" grpId="0" animBg="1"/>
      <p:bldP spid="25" grpId="0" animBg="1"/>
    </p:bld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Marcador de contenido 6">
            <a:extLst>
              <a:ext uri="{FF2B5EF4-FFF2-40B4-BE49-F238E27FC236}">
                <a16:creationId xmlns:a16="http://schemas.microsoft.com/office/drawing/2014/main" id="{8FA518F2-FC88-200D-2CAE-C47B5FF942DF}"/>
              </a:ext>
            </a:extLst>
          </p:cNvPr>
          <p:cNvPicPr>
            <a:picLocks noGrp="1" noChangeAspect="1"/>
          </p:cNvPicPr>
          <p:nvPr>
            <p:ph idx="1"/>
          </p:nvPr>
        </p:nvPicPr>
        <p:blipFill>
          <a:blip r:embed="rId2"/>
          <a:stretch>
            <a:fillRect/>
          </a:stretch>
        </p:blipFill>
        <p:spPr>
          <a:xfrm>
            <a:off x="3563888" y="3429000"/>
            <a:ext cx="5490465" cy="3379694"/>
          </a:xfrm>
        </p:spPr>
      </p:pic>
      <p:pic>
        <p:nvPicPr>
          <p:cNvPr id="5" name="Imagen 4">
            <a:extLst>
              <a:ext uri="{FF2B5EF4-FFF2-40B4-BE49-F238E27FC236}">
                <a16:creationId xmlns:a16="http://schemas.microsoft.com/office/drawing/2014/main" id="{BCA3CA4A-63BE-8D76-22E5-599D804DFA9B}"/>
              </a:ext>
            </a:extLst>
          </p:cNvPr>
          <p:cNvPicPr>
            <a:picLocks noChangeAspect="1"/>
          </p:cNvPicPr>
          <p:nvPr/>
        </p:nvPicPr>
        <p:blipFill rotWithShape="1">
          <a:blip r:embed="rId3"/>
          <a:srcRect t="18270" r="2196"/>
          <a:stretch/>
        </p:blipFill>
        <p:spPr>
          <a:xfrm>
            <a:off x="251520" y="188640"/>
            <a:ext cx="5256584" cy="3385624"/>
          </a:xfrm>
          <a:prstGeom prst="rect">
            <a:avLst/>
          </a:prstGeom>
        </p:spPr>
      </p:pic>
      <p:sp>
        <p:nvSpPr>
          <p:cNvPr id="8" name="CuadroTexto 7">
            <a:extLst>
              <a:ext uri="{FF2B5EF4-FFF2-40B4-BE49-F238E27FC236}">
                <a16:creationId xmlns:a16="http://schemas.microsoft.com/office/drawing/2014/main" id="{65EB1FBC-2D1C-2CDB-A1E5-61826ADAC856}"/>
              </a:ext>
            </a:extLst>
          </p:cNvPr>
          <p:cNvSpPr txBox="1"/>
          <p:nvPr/>
        </p:nvSpPr>
        <p:spPr>
          <a:xfrm>
            <a:off x="5913076" y="911956"/>
            <a:ext cx="2736304" cy="1938992"/>
          </a:xfrm>
          <a:prstGeom prst="rect">
            <a:avLst/>
          </a:prstGeom>
          <a:noFill/>
          <a:ln>
            <a:solidFill>
              <a:schemeClr val="tx1"/>
            </a:solidFill>
          </a:ln>
        </p:spPr>
        <p:txBody>
          <a:bodyPr wrap="square">
            <a:spAutoFit/>
          </a:bodyPr>
          <a:lstStyle/>
          <a:p>
            <a:r>
              <a:rPr lang="es-ES" sz="2000" b="1" dirty="0">
                <a:solidFill>
                  <a:srgbClr val="92D050"/>
                </a:solidFill>
              </a:rPr>
              <a:t>Ejemplos de cubiertas vegetales espontáneas o sembradas</a:t>
            </a:r>
          </a:p>
          <a:p>
            <a:endParaRPr lang="es-ES" sz="2000" dirty="0"/>
          </a:p>
          <a:p>
            <a:endParaRPr lang="es-ES" sz="2000" dirty="0"/>
          </a:p>
          <a:p>
            <a:r>
              <a:rPr lang="es-ES" sz="2000" dirty="0" err="1"/>
              <a:t>Ecoregímen</a:t>
            </a:r>
            <a:r>
              <a:rPr lang="es-ES" sz="2000" dirty="0"/>
              <a:t> P6</a:t>
            </a:r>
          </a:p>
        </p:txBody>
      </p:sp>
    </p:spTree>
    <p:extLst>
      <p:ext uri="{BB962C8B-B14F-4D97-AF65-F5344CB8AC3E}">
        <p14:creationId xmlns:p14="http://schemas.microsoft.com/office/powerpoint/2010/main" val="3556864818"/>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uadroTexto 7">
            <a:extLst>
              <a:ext uri="{FF2B5EF4-FFF2-40B4-BE49-F238E27FC236}">
                <a16:creationId xmlns:a16="http://schemas.microsoft.com/office/drawing/2014/main" id="{65EB1FBC-2D1C-2CDB-A1E5-61826ADAC856}"/>
              </a:ext>
            </a:extLst>
          </p:cNvPr>
          <p:cNvSpPr txBox="1"/>
          <p:nvPr/>
        </p:nvSpPr>
        <p:spPr>
          <a:xfrm>
            <a:off x="5796136" y="911956"/>
            <a:ext cx="2952328" cy="1323439"/>
          </a:xfrm>
          <a:prstGeom prst="rect">
            <a:avLst/>
          </a:prstGeom>
          <a:noFill/>
          <a:ln>
            <a:solidFill>
              <a:schemeClr val="tx1"/>
            </a:solidFill>
          </a:ln>
        </p:spPr>
        <p:txBody>
          <a:bodyPr wrap="square">
            <a:spAutoFit/>
          </a:bodyPr>
          <a:lstStyle/>
          <a:p>
            <a:r>
              <a:rPr lang="es-ES" sz="2000" b="1" dirty="0">
                <a:solidFill>
                  <a:srgbClr val="92D050"/>
                </a:solidFill>
              </a:rPr>
              <a:t>Ejemplo de cubierta inerte de restos de poda</a:t>
            </a:r>
            <a:endParaRPr lang="es-ES" sz="2000" dirty="0"/>
          </a:p>
          <a:p>
            <a:endParaRPr lang="es-ES" sz="2000" dirty="0"/>
          </a:p>
          <a:p>
            <a:r>
              <a:rPr lang="es-ES" sz="2000" dirty="0" err="1"/>
              <a:t>Ecoregímen</a:t>
            </a:r>
            <a:r>
              <a:rPr lang="es-ES" sz="2000" dirty="0"/>
              <a:t> P6</a:t>
            </a:r>
          </a:p>
        </p:txBody>
      </p:sp>
      <p:sp>
        <p:nvSpPr>
          <p:cNvPr id="3" name="Marcador de contenido 2">
            <a:extLst>
              <a:ext uri="{FF2B5EF4-FFF2-40B4-BE49-F238E27FC236}">
                <a16:creationId xmlns:a16="http://schemas.microsoft.com/office/drawing/2014/main" id="{6FA3D5C5-E3B7-42BB-1701-795E96252AE9}"/>
              </a:ext>
            </a:extLst>
          </p:cNvPr>
          <p:cNvSpPr>
            <a:spLocks noGrp="1"/>
          </p:cNvSpPr>
          <p:nvPr>
            <p:ph idx="1"/>
          </p:nvPr>
        </p:nvSpPr>
        <p:spPr/>
        <p:txBody>
          <a:bodyPr/>
          <a:lstStyle/>
          <a:p>
            <a:endParaRPr lang="es-ES" dirty="0"/>
          </a:p>
        </p:txBody>
      </p:sp>
      <p:pic>
        <p:nvPicPr>
          <p:cNvPr id="6" name="Imagen 5">
            <a:extLst>
              <a:ext uri="{FF2B5EF4-FFF2-40B4-BE49-F238E27FC236}">
                <a16:creationId xmlns:a16="http://schemas.microsoft.com/office/drawing/2014/main" id="{48FE4EEB-79BF-C28D-EEFD-F029B3E2A1CD}"/>
              </a:ext>
            </a:extLst>
          </p:cNvPr>
          <p:cNvPicPr>
            <a:picLocks noChangeAspect="1"/>
          </p:cNvPicPr>
          <p:nvPr/>
        </p:nvPicPr>
        <p:blipFill>
          <a:blip r:embed="rId2"/>
          <a:stretch>
            <a:fillRect/>
          </a:stretch>
        </p:blipFill>
        <p:spPr>
          <a:xfrm>
            <a:off x="899592" y="365918"/>
            <a:ext cx="4632998" cy="6126163"/>
          </a:xfrm>
          <a:prstGeom prst="rect">
            <a:avLst/>
          </a:prstGeom>
        </p:spPr>
      </p:pic>
    </p:spTree>
    <p:extLst>
      <p:ext uri="{BB962C8B-B14F-4D97-AF65-F5344CB8AC3E}">
        <p14:creationId xmlns:p14="http://schemas.microsoft.com/office/powerpoint/2010/main" val="970835206"/>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2 Grupo"/>
          <p:cNvGrpSpPr>
            <a:grpSpLocks/>
          </p:cNvGrpSpPr>
          <p:nvPr/>
        </p:nvGrpSpPr>
        <p:grpSpPr bwMode="auto">
          <a:xfrm>
            <a:off x="1258888" y="188913"/>
            <a:ext cx="7467600" cy="777875"/>
            <a:chOff x="0" y="0"/>
            <a:chExt cx="7467600" cy="777644"/>
          </a:xfrm>
        </p:grpSpPr>
        <p:sp>
          <p:nvSpPr>
            <p:cNvPr id="5" name="4 Rectángulo redondeado"/>
            <p:cNvSpPr/>
            <p:nvPr/>
          </p:nvSpPr>
          <p:spPr>
            <a:xfrm>
              <a:off x="0" y="0"/>
              <a:ext cx="7467600" cy="777644"/>
            </a:xfrm>
            <a:prstGeom prst="roundRect">
              <a:avLst/>
            </a:prstGeom>
            <a:solidFill>
              <a:srgbClr val="BED6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6" name="5 Rectángulo"/>
            <p:cNvSpPr/>
            <p:nvPr/>
          </p:nvSpPr>
          <p:spPr>
            <a:xfrm>
              <a:off x="38100" y="38089"/>
              <a:ext cx="7391400" cy="701467"/>
            </a:xfrm>
            <a:prstGeom prst="rect">
              <a:avLst/>
            </a:prstGeom>
          </p:spPr>
          <p:style>
            <a:lnRef idx="0">
              <a:scrgbClr r="0" g="0" b="0"/>
            </a:lnRef>
            <a:fillRef idx="0">
              <a:scrgbClr r="0" g="0" b="0"/>
            </a:fillRef>
            <a:effectRef idx="0">
              <a:scrgbClr r="0" g="0" b="0"/>
            </a:effectRef>
            <a:fontRef idx="minor">
              <a:schemeClr val="lt1"/>
            </a:fontRef>
          </p:style>
          <p:txBody>
            <a:bodyPr tIns="91440" bIns="91440" spcCol="1270" anchor="ctr"/>
            <a:lstStyle/>
            <a:p>
              <a:pPr defTabSz="1066800">
                <a:lnSpc>
                  <a:spcPct val="90000"/>
                </a:lnSpc>
                <a:spcAft>
                  <a:spcPct val="35000"/>
                </a:spcAft>
                <a:defRPr/>
              </a:pPr>
              <a:endParaRPr lang="es-ES" sz="2000" b="1" dirty="0">
                <a:solidFill>
                  <a:srgbClr val="FF0000"/>
                </a:solidFill>
              </a:endParaRPr>
            </a:p>
          </p:txBody>
        </p:sp>
      </p:grpSp>
      <p:sp>
        <p:nvSpPr>
          <p:cNvPr id="7" name="2 Rectángulo"/>
          <p:cNvSpPr>
            <a:spLocks noChangeArrowheads="1"/>
          </p:cNvSpPr>
          <p:nvPr/>
        </p:nvSpPr>
        <p:spPr bwMode="auto">
          <a:xfrm>
            <a:off x="1547813" y="347663"/>
            <a:ext cx="641714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D6EF2C"/>
              </a:buClr>
              <a:buChar char="&gt;"/>
              <a:defRPr sz="1400">
                <a:solidFill>
                  <a:srgbClr val="575757"/>
                </a:solidFill>
                <a:latin typeface="Arial" charset="0"/>
                <a:ea typeface="ＭＳ Ｐゴシック" pitchFamily="34" charset="-128"/>
              </a:defRPr>
            </a:lvl1pPr>
            <a:lvl2pPr marL="742950" indent="-285750" eaLnBrk="0" hangingPunct="0">
              <a:spcBef>
                <a:spcPct val="20000"/>
              </a:spcBef>
              <a:buChar char="–"/>
              <a:defRPr sz="1400">
                <a:solidFill>
                  <a:schemeClr val="tx1"/>
                </a:solidFill>
                <a:latin typeface="Arial" charset="0"/>
                <a:ea typeface="ＭＳ Ｐゴシック" pitchFamily="34" charset="-128"/>
              </a:defRPr>
            </a:lvl2pPr>
            <a:lvl3pPr marL="1143000" indent="-228600" eaLnBrk="0" hangingPunct="0">
              <a:spcBef>
                <a:spcPct val="20000"/>
              </a:spcBef>
              <a:buChar char="•"/>
              <a:defRPr sz="1400">
                <a:solidFill>
                  <a:schemeClr val="tx1"/>
                </a:solidFill>
                <a:latin typeface="Arial" charset="0"/>
                <a:ea typeface="ＭＳ Ｐゴシック" pitchFamily="34" charset="-128"/>
              </a:defRPr>
            </a:lvl3pPr>
            <a:lvl4pPr marL="1600200" indent="-228600" eaLnBrk="0" hangingPunct="0">
              <a:spcBef>
                <a:spcPct val="20000"/>
              </a:spcBef>
              <a:buChar char="–"/>
              <a:defRPr sz="1400">
                <a:solidFill>
                  <a:schemeClr val="tx1"/>
                </a:solidFill>
                <a:latin typeface="Arial" charset="0"/>
                <a:ea typeface="ＭＳ Ｐゴシック" pitchFamily="34" charset="-128"/>
              </a:defRPr>
            </a:lvl4pPr>
            <a:lvl5pPr marL="2057400" indent="-228600" eaLnBrk="0" hangingPunct="0">
              <a:spcBef>
                <a:spcPct val="20000"/>
              </a:spcBef>
              <a:buChar char="»"/>
              <a:defRPr sz="14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9pPr>
          </a:lstStyle>
          <a:p>
            <a:pPr eaLnBrk="1" hangingPunct="1">
              <a:spcBef>
                <a:spcPct val="0"/>
              </a:spcBef>
              <a:buClrTx/>
              <a:buFontTx/>
              <a:buNone/>
            </a:pPr>
            <a:r>
              <a:rPr lang="es-ES" altLang="es-ES" sz="2400" dirty="0">
                <a:solidFill>
                  <a:schemeClr val="tx1"/>
                </a:solidFill>
              </a:rPr>
              <a:t>Arquitectura medioambiental: eco-regímenes </a:t>
            </a:r>
          </a:p>
        </p:txBody>
      </p:sp>
      <p:sp>
        <p:nvSpPr>
          <p:cNvPr id="9" name="2 Marcador de contenido"/>
          <p:cNvSpPr>
            <a:spLocks noGrp="1"/>
          </p:cNvSpPr>
          <p:nvPr>
            <p:ph idx="1"/>
          </p:nvPr>
        </p:nvSpPr>
        <p:spPr>
          <a:xfrm>
            <a:off x="3419872" y="5661248"/>
            <a:ext cx="2808312" cy="1008112"/>
          </a:xfrm>
          <a:ln>
            <a:solidFill>
              <a:srgbClr val="92D050"/>
            </a:solidFill>
          </a:ln>
        </p:spPr>
        <p:txBody>
          <a:bodyPr>
            <a:normAutofit/>
          </a:bodyPr>
          <a:lstStyle/>
          <a:p>
            <a:pPr marL="0" indent="0">
              <a:buNone/>
            </a:pPr>
            <a:r>
              <a:rPr lang="es-ES" sz="1600" dirty="0"/>
              <a:t>P3 – Rotación con </a:t>
            </a:r>
            <a:r>
              <a:rPr lang="es-ES" sz="1600" dirty="0" err="1"/>
              <a:t>mejorantes</a:t>
            </a:r>
            <a:endParaRPr lang="es-ES" sz="1600" dirty="0"/>
          </a:p>
          <a:p>
            <a:pPr marL="0" indent="0">
              <a:buNone/>
            </a:pPr>
            <a:r>
              <a:rPr lang="es-ES" sz="1600" dirty="0"/>
              <a:t>P4 – Agr. de conservación</a:t>
            </a:r>
          </a:p>
          <a:p>
            <a:pPr marL="0" indent="0">
              <a:buNone/>
            </a:pPr>
            <a:r>
              <a:rPr lang="es-ES" sz="1600" dirty="0"/>
              <a:t>P5 – Espacios de biodiversidad</a:t>
            </a:r>
          </a:p>
        </p:txBody>
      </p:sp>
      <p:sp>
        <p:nvSpPr>
          <p:cNvPr id="10" name="2 Marcador de contenido"/>
          <p:cNvSpPr txBox="1">
            <a:spLocks/>
          </p:cNvSpPr>
          <p:nvPr/>
        </p:nvSpPr>
        <p:spPr>
          <a:xfrm>
            <a:off x="6516216" y="5661248"/>
            <a:ext cx="2376264" cy="1008112"/>
          </a:xfrm>
          <a:prstGeom prst="rect">
            <a:avLst/>
          </a:prstGeom>
          <a:ln>
            <a:solidFill>
              <a:srgbClr val="92D050"/>
            </a:solidFill>
          </a:ln>
        </p:spPr>
        <p:txBody>
          <a:bodyPr vert="horz" lIns="91440" tIns="45720" rIns="91440" bIns="45720" rtlCol="0">
            <a:normAutofit fontScale="925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s-ES" sz="1600" dirty="0"/>
              <a:t>Por encima de ese umbral, las has. puede reducirse el importe con un mínimo del 70% del importe estimado</a:t>
            </a:r>
          </a:p>
        </p:txBody>
      </p:sp>
      <p:pic>
        <p:nvPicPr>
          <p:cNvPr id="12" name="Imagen 11">
            <a:extLst>
              <a:ext uri="{FF2B5EF4-FFF2-40B4-BE49-F238E27FC236}">
                <a16:creationId xmlns:a16="http://schemas.microsoft.com/office/drawing/2014/main" id="{2494B012-CC02-C005-EDC5-9525874F6706}"/>
              </a:ext>
            </a:extLst>
          </p:cNvPr>
          <p:cNvPicPr>
            <a:picLocks noChangeAspect="1"/>
          </p:cNvPicPr>
          <p:nvPr/>
        </p:nvPicPr>
        <p:blipFill>
          <a:blip r:embed="rId2"/>
          <a:stretch>
            <a:fillRect/>
          </a:stretch>
        </p:blipFill>
        <p:spPr>
          <a:xfrm>
            <a:off x="670183" y="1044903"/>
            <a:ext cx="8172400" cy="4524007"/>
          </a:xfrm>
          <a:prstGeom prst="rect">
            <a:avLst/>
          </a:prstGeom>
        </p:spPr>
      </p:pic>
      <p:pic>
        <p:nvPicPr>
          <p:cNvPr id="13" name="3 Imagen">
            <a:extLst>
              <a:ext uri="{FF2B5EF4-FFF2-40B4-BE49-F238E27FC236}">
                <a16:creationId xmlns:a16="http://schemas.microsoft.com/office/drawing/2014/main" id="{8F0AEC1D-BFCF-5F82-8CAC-C13DFB01C098}"/>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510542" y="5949280"/>
            <a:ext cx="1572892" cy="496636"/>
          </a:xfrm>
          <a:prstGeom prst="rect">
            <a:avLst/>
          </a:prstGeom>
        </p:spPr>
      </p:pic>
      <p:sp>
        <p:nvSpPr>
          <p:cNvPr id="2" name="Botón de acción: ir hacia delante o siguiente 1">
            <a:hlinkClick r:id="" action="ppaction://hlinkshowjump?jump=nextslide" highlightClick="1"/>
            <a:extLst>
              <a:ext uri="{FF2B5EF4-FFF2-40B4-BE49-F238E27FC236}">
                <a16:creationId xmlns:a16="http://schemas.microsoft.com/office/drawing/2014/main" id="{CC0206CC-E271-9498-2337-618B3ECDD5A4}"/>
              </a:ext>
            </a:extLst>
          </p:cNvPr>
          <p:cNvSpPr/>
          <p:nvPr/>
        </p:nvSpPr>
        <p:spPr>
          <a:xfrm>
            <a:off x="2843808" y="6309320"/>
            <a:ext cx="432048" cy="359767"/>
          </a:xfrm>
          <a:prstGeom prst="actionButtonForwardNex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3719381544"/>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5565124" y="857251"/>
            <a:ext cx="3579971" cy="5151119"/>
            <a:chOff x="7420165" y="0"/>
            <a:chExt cx="4773295" cy="6868159"/>
          </a:xfrm>
        </p:grpSpPr>
        <p:sp>
          <p:nvSpPr>
            <p:cNvPr id="3" name="object 3"/>
            <p:cNvSpPr/>
            <p:nvPr/>
          </p:nvSpPr>
          <p:spPr>
            <a:xfrm>
              <a:off x="9371076" y="0"/>
              <a:ext cx="1219200" cy="6858000"/>
            </a:xfrm>
            <a:custGeom>
              <a:avLst/>
              <a:gdLst/>
              <a:ahLst/>
              <a:cxnLst/>
              <a:rect l="l" t="t" r="r" b="b"/>
              <a:pathLst>
                <a:path w="1219200" h="6858000">
                  <a:moveTo>
                    <a:pt x="0" y="0"/>
                  </a:moveTo>
                  <a:lnTo>
                    <a:pt x="1219200" y="6857999"/>
                  </a:lnTo>
                </a:path>
              </a:pathLst>
            </a:custGeom>
            <a:ln w="9525">
              <a:solidFill>
                <a:srgbClr val="BEBEBE"/>
              </a:solidFill>
            </a:ln>
          </p:spPr>
          <p:txBody>
            <a:bodyPr wrap="square" lIns="0" tIns="0" rIns="0" bIns="0" rtlCol="0"/>
            <a:lstStyle/>
            <a:p>
              <a:pPr defTabSz="685800"/>
              <a:endParaRPr sz="1350" kern="0">
                <a:solidFill>
                  <a:sysClr val="windowText" lastClr="000000"/>
                </a:solidFill>
              </a:endParaRPr>
            </a:p>
          </p:txBody>
        </p:sp>
        <p:sp>
          <p:nvSpPr>
            <p:cNvPr id="4" name="object 4"/>
            <p:cNvSpPr/>
            <p:nvPr/>
          </p:nvSpPr>
          <p:spPr>
            <a:xfrm>
              <a:off x="7424928" y="3681984"/>
              <a:ext cx="4763770" cy="3176905"/>
            </a:xfrm>
            <a:custGeom>
              <a:avLst/>
              <a:gdLst/>
              <a:ahLst/>
              <a:cxnLst/>
              <a:rect l="l" t="t" r="r" b="b"/>
              <a:pathLst>
                <a:path w="4763770" h="3176904">
                  <a:moveTo>
                    <a:pt x="4763516" y="0"/>
                  </a:moveTo>
                  <a:lnTo>
                    <a:pt x="0" y="3176586"/>
                  </a:lnTo>
                </a:path>
              </a:pathLst>
            </a:custGeom>
            <a:ln w="9525">
              <a:solidFill>
                <a:srgbClr val="D9D9D9"/>
              </a:solidFill>
            </a:ln>
          </p:spPr>
          <p:txBody>
            <a:bodyPr wrap="square" lIns="0" tIns="0" rIns="0" bIns="0" rtlCol="0"/>
            <a:lstStyle/>
            <a:p>
              <a:pPr defTabSz="685800"/>
              <a:endParaRPr sz="1350" kern="0">
                <a:solidFill>
                  <a:sysClr val="windowText" lastClr="000000"/>
                </a:solidFill>
              </a:endParaRPr>
            </a:p>
          </p:txBody>
        </p:sp>
        <p:sp>
          <p:nvSpPr>
            <p:cNvPr id="5" name="object 5"/>
            <p:cNvSpPr/>
            <p:nvPr/>
          </p:nvSpPr>
          <p:spPr>
            <a:xfrm>
              <a:off x="9182101" y="0"/>
              <a:ext cx="3007360" cy="6858000"/>
            </a:xfrm>
            <a:custGeom>
              <a:avLst/>
              <a:gdLst/>
              <a:ahLst/>
              <a:cxnLst/>
              <a:rect l="l" t="t" r="r" b="b"/>
              <a:pathLst>
                <a:path w="3007359" h="6858000">
                  <a:moveTo>
                    <a:pt x="3006850" y="0"/>
                  </a:moveTo>
                  <a:lnTo>
                    <a:pt x="2042483" y="0"/>
                  </a:lnTo>
                  <a:lnTo>
                    <a:pt x="0" y="6857996"/>
                  </a:lnTo>
                  <a:lnTo>
                    <a:pt x="3006850" y="6857996"/>
                  </a:lnTo>
                  <a:lnTo>
                    <a:pt x="3006850" y="0"/>
                  </a:lnTo>
                  <a:close/>
                </a:path>
              </a:pathLst>
            </a:custGeom>
            <a:solidFill>
              <a:srgbClr val="90C225">
                <a:alpha val="30195"/>
              </a:srgbClr>
            </a:solidFill>
          </p:spPr>
          <p:txBody>
            <a:bodyPr wrap="square" lIns="0" tIns="0" rIns="0" bIns="0" rtlCol="0"/>
            <a:lstStyle/>
            <a:p>
              <a:pPr defTabSz="685800"/>
              <a:endParaRPr sz="1350" kern="0">
                <a:solidFill>
                  <a:sysClr val="windowText" lastClr="000000"/>
                </a:solidFill>
              </a:endParaRPr>
            </a:p>
          </p:txBody>
        </p:sp>
        <p:sp>
          <p:nvSpPr>
            <p:cNvPr id="6" name="object 6"/>
            <p:cNvSpPr/>
            <p:nvPr/>
          </p:nvSpPr>
          <p:spPr>
            <a:xfrm>
              <a:off x="9604335" y="0"/>
              <a:ext cx="2588260" cy="6858000"/>
            </a:xfrm>
            <a:custGeom>
              <a:avLst/>
              <a:gdLst/>
              <a:ahLst/>
              <a:cxnLst/>
              <a:rect l="l" t="t" r="r" b="b"/>
              <a:pathLst>
                <a:path w="2588259" h="6858000">
                  <a:moveTo>
                    <a:pt x="2587664" y="0"/>
                  </a:moveTo>
                  <a:lnTo>
                    <a:pt x="0" y="0"/>
                  </a:lnTo>
                  <a:lnTo>
                    <a:pt x="1208190" y="6857996"/>
                  </a:lnTo>
                  <a:lnTo>
                    <a:pt x="2587664" y="6857996"/>
                  </a:lnTo>
                  <a:lnTo>
                    <a:pt x="2587664" y="0"/>
                  </a:lnTo>
                  <a:close/>
                </a:path>
              </a:pathLst>
            </a:custGeom>
            <a:solidFill>
              <a:srgbClr val="90C225">
                <a:alpha val="19999"/>
              </a:srgbClr>
            </a:solidFill>
          </p:spPr>
          <p:txBody>
            <a:bodyPr wrap="square" lIns="0" tIns="0" rIns="0" bIns="0" rtlCol="0"/>
            <a:lstStyle/>
            <a:p>
              <a:pPr defTabSz="685800"/>
              <a:endParaRPr sz="1350" kern="0">
                <a:solidFill>
                  <a:sysClr val="windowText" lastClr="000000"/>
                </a:solidFill>
              </a:endParaRPr>
            </a:p>
          </p:txBody>
        </p:sp>
        <p:sp>
          <p:nvSpPr>
            <p:cNvPr id="7" name="object 7"/>
            <p:cNvSpPr/>
            <p:nvPr/>
          </p:nvSpPr>
          <p:spPr>
            <a:xfrm>
              <a:off x="8932164" y="3048000"/>
              <a:ext cx="3260090" cy="3810000"/>
            </a:xfrm>
            <a:custGeom>
              <a:avLst/>
              <a:gdLst/>
              <a:ahLst/>
              <a:cxnLst/>
              <a:rect l="l" t="t" r="r" b="b"/>
              <a:pathLst>
                <a:path w="3260090" h="3810000">
                  <a:moveTo>
                    <a:pt x="3259835" y="0"/>
                  </a:moveTo>
                  <a:lnTo>
                    <a:pt x="0" y="3809999"/>
                  </a:lnTo>
                  <a:lnTo>
                    <a:pt x="3259835" y="3809999"/>
                  </a:lnTo>
                  <a:lnTo>
                    <a:pt x="3259835" y="0"/>
                  </a:lnTo>
                  <a:close/>
                </a:path>
              </a:pathLst>
            </a:custGeom>
            <a:solidFill>
              <a:srgbClr val="539F20">
                <a:alpha val="72155"/>
              </a:srgbClr>
            </a:solidFill>
          </p:spPr>
          <p:txBody>
            <a:bodyPr wrap="square" lIns="0" tIns="0" rIns="0" bIns="0" rtlCol="0"/>
            <a:lstStyle/>
            <a:p>
              <a:pPr defTabSz="685800"/>
              <a:endParaRPr sz="1350" kern="0">
                <a:solidFill>
                  <a:sysClr val="windowText" lastClr="000000"/>
                </a:solidFill>
              </a:endParaRPr>
            </a:p>
          </p:txBody>
        </p:sp>
        <p:sp>
          <p:nvSpPr>
            <p:cNvPr id="8" name="object 8"/>
            <p:cNvSpPr/>
            <p:nvPr/>
          </p:nvSpPr>
          <p:spPr>
            <a:xfrm>
              <a:off x="9337790" y="0"/>
              <a:ext cx="2851785" cy="6858000"/>
            </a:xfrm>
            <a:custGeom>
              <a:avLst/>
              <a:gdLst/>
              <a:ahLst/>
              <a:cxnLst/>
              <a:rect l="l" t="t" r="r" b="b"/>
              <a:pathLst>
                <a:path w="2851784" h="6858000">
                  <a:moveTo>
                    <a:pt x="2851161" y="0"/>
                  </a:moveTo>
                  <a:lnTo>
                    <a:pt x="0" y="0"/>
                  </a:lnTo>
                  <a:lnTo>
                    <a:pt x="2467620" y="6857996"/>
                  </a:lnTo>
                  <a:lnTo>
                    <a:pt x="2851161" y="6857996"/>
                  </a:lnTo>
                  <a:lnTo>
                    <a:pt x="2851161" y="0"/>
                  </a:lnTo>
                  <a:close/>
                </a:path>
              </a:pathLst>
            </a:custGeom>
            <a:solidFill>
              <a:srgbClr val="3E7818">
                <a:alpha val="70195"/>
              </a:srgbClr>
            </a:solidFill>
          </p:spPr>
          <p:txBody>
            <a:bodyPr wrap="square" lIns="0" tIns="0" rIns="0" bIns="0" rtlCol="0"/>
            <a:lstStyle/>
            <a:p>
              <a:pPr defTabSz="685800"/>
              <a:endParaRPr sz="1350" kern="0">
                <a:solidFill>
                  <a:sysClr val="windowText" lastClr="000000"/>
                </a:solidFill>
              </a:endParaRPr>
            </a:p>
          </p:txBody>
        </p:sp>
        <p:sp>
          <p:nvSpPr>
            <p:cNvPr id="9" name="object 9"/>
            <p:cNvSpPr/>
            <p:nvPr/>
          </p:nvSpPr>
          <p:spPr>
            <a:xfrm>
              <a:off x="10898124" y="0"/>
              <a:ext cx="1290955" cy="6858000"/>
            </a:xfrm>
            <a:custGeom>
              <a:avLst/>
              <a:gdLst/>
              <a:ahLst/>
              <a:cxnLst/>
              <a:rect l="l" t="t" r="r" b="b"/>
              <a:pathLst>
                <a:path w="1290954" h="6858000">
                  <a:moveTo>
                    <a:pt x="1290827" y="0"/>
                  </a:moveTo>
                  <a:lnTo>
                    <a:pt x="1018958" y="0"/>
                  </a:lnTo>
                  <a:lnTo>
                    <a:pt x="0" y="6857996"/>
                  </a:lnTo>
                  <a:lnTo>
                    <a:pt x="1290827" y="6857996"/>
                  </a:lnTo>
                  <a:lnTo>
                    <a:pt x="1290827" y="0"/>
                  </a:lnTo>
                  <a:close/>
                </a:path>
              </a:pathLst>
            </a:custGeom>
            <a:solidFill>
              <a:srgbClr val="C0E374">
                <a:alpha val="70195"/>
              </a:srgbClr>
            </a:solidFill>
          </p:spPr>
          <p:txBody>
            <a:bodyPr wrap="square" lIns="0" tIns="0" rIns="0" bIns="0" rtlCol="0"/>
            <a:lstStyle/>
            <a:p>
              <a:pPr defTabSz="685800"/>
              <a:endParaRPr sz="1350" kern="0">
                <a:solidFill>
                  <a:sysClr val="windowText" lastClr="000000"/>
                </a:solidFill>
              </a:endParaRPr>
            </a:p>
          </p:txBody>
        </p:sp>
        <p:sp>
          <p:nvSpPr>
            <p:cNvPr id="10" name="object 10"/>
            <p:cNvSpPr/>
            <p:nvPr/>
          </p:nvSpPr>
          <p:spPr>
            <a:xfrm>
              <a:off x="10940749" y="0"/>
              <a:ext cx="1248410" cy="6858000"/>
            </a:xfrm>
            <a:custGeom>
              <a:avLst/>
              <a:gdLst/>
              <a:ahLst/>
              <a:cxnLst/>
              <a:rect l="l" t="t" r="r" b="b"/>
              <a:pathLst>
                <a:path w="1248409" h="6858000">
                  <a:moveTo>
                    <a:pt x="1248203" y="0"/>
                  </a:moveTo>
                  <a:lnTo>
                    <a:pt x="0" y="0"/>
                  </a:lnTo>
                  <a:lnTo>
                    <a:pt x="1107740" y="6857996"/>
                  </a:lnTo>
                  <a:lnTo>
                    <a:pt x="1248203" y="6857996"/>
                  </a:lnTo>
                  <a:lnTo>
                    <a:pt x="1248203" y="0"/>
                  </a:lnTo>
                  <a:close/>
                </a:path>
              </a:pathLst>
            </a:custGeom>
            <a:solidFill>
              <a:srgbClr val="90C225">
                <a:alpha val="65097"/>
              </a:srgbClr>
            </a:solidFill>
          </p:spPr>
          <p:txBody>
            <a:bodyPr wrap="square" lIns="0" tIns="0" rIns="0" bIns="0" rtlCol="0"/>
            <a:lstStyle/>
            <a:p>
              <a:pPr defTabSz="685800"/>
              <a:endParaRPr sz="1350" kern="0">
                <a:solidFill>
                  <a:sysClr val="windowText" lastClr="000000"/>
                </a:solidFill>
              </a:endParaRPr>
            </a:p>
          </p:txBody>
        </p:sp>
        <p:sp>
          <p:nvSpPr>
            <p:cNvPr id="11" name="object 11"/>
            <p:cNvSpPr/>
            <p:nvPr/>
          </p:nvSpPr>
          <p:spPr>
            <a:xfrm>
              <a:off x="10372344" y="3590544"/>
              <a:ext cx="1816735" cy="3267710"/>
            </a:xfrm>
            <a:custGeom>
              <a:avLst/>
              <a:gdLst/>
              <a:ahLst/>
              <a:cxnLst/>
              <a:rect l="l" t="t" r="r" b="b"/>
              <a:pathLst>
                <a:path w="1816734" h="3267709">
                  <a:moveTo>
                    <a:pt x="1816607" y="0"/>
                  </a:moveTo>
                  <a:lnTo>
                    <a:pt x="0" y="3267455"/>
                  </a:lnTo>
                  <a:lnTo>
                    <a:pt x="1816607" y="3267455"/>
                  </a:lnTo>
                  <a:lnTo>
                    <a:pt x="1816607" y="0"/>
                  </a:lnTo>
                  <a:close/>
                </a:path>
              </a:pathLst>
            </a:custGeom>
            <a:solidFill>
              <a:srgbClr val="90C225">
                <a:alpha val="79998"/>
              </a:srgbClr>
            </a:solidFill>
          </p:spPr>
          <p:txBody>
            <a:bodyPr wrap="square" lIns="0" tIns="0" rIns="0" bIns="0" rtlCol="0"/>
            <a:lstStyle/>
            <a:p>
              <a:pPr defTabSz="685800"/>
              <a:endParaRPr sz="1350" kern="0">
                <a:solidFill>
                  <a:sysClr val="windowText" lastClr="000000"/>
                </a:solidFill>
              </a:endParaRPr>
            </a:p>
          </p:txBody>
        </p:sp>
      </p:grpSp>
      <p:sp>
        <p:nvSpPr>
          <p:cNvPr id="12" name="object 12"/>
          <p:cNvSpPr/>
          <p:nvPr/>
        </p:nvSpPr>
        <p:spPr>
          <a:xfrm>
            <a:off x="0" y="857250"/>
            <a:ext cx="632460" cy="4250055"/>
          </a:xfrm>
          <a:custGeom>
            <a:avLst/>
            <a:gdLst/>
            <a:ahLst/>
            <a:cxnLst/>
            <a:rect l="l" t="t" r="r" b="b"/>
            <a:pathLst>
              <a:path w="843280" h="5666740">
                <a:moveTo>
                  <a:pt x="842772" y="0"/>
                </a:moveTo>
                <a:lnTo>
                  <a:pt x="0" y="0"/>
                </a:lnTo>
                <a:lnTo>
                  <a:pt x="0" y="5666232"/>
                </a:lnTo>
                <a:lnTo>
                  <a:pt x="842772" y="0"/>
                </a:lnTo>
                <a:close/>
              </a:path>
            </a:pathLst>
          </a:custGeom>
          <a:solidFill>
            <a:srgbClr val="90C225">
              <a:alpha val="85096"/>
            </a:srgbClr>
          </a:solidFill>
        </p:spPr>
        <p:txBody>
          <a:bodyPr wrap="square" lIns="0" tIns="0" rIns="0" bIns="0" rtlCol="0"/>
          <a:lstStyle/>
          <a:p>
            <a:pPr defTabSz="685800"/>
            <a:endParaRPr sz="1350" kern="0">
              <a:solidFill>
                <a:sysClr val="windowText" lastClr="000000"/>
              </a:solidFill>
            </a:endParaRPr>
          </a:p>
        </p:txBody>
      </p:sp>
      <p:sp>
        <p:nvSpPr>
          <p:cNvPr id="20" name="object 20"/>
          <p:cNvSpPr txBox="1">
            <a:spLocks noGrp="1"/>
          </p:cNvSpPr>
          <p:nvPr>
            <p:ph type="title"/>
          </p:nvPr>
        </p:nvSpPr>
        <p:spPr>
          <a:xfrm>
            <a:off x="1289106" y="1699988"/>
            <a:ext cx="5598794" cy="2816348"/>
          </a:xfrm>
          <a:prstGeom prst="rect">
            <a:avLst/>
          </a:prstGeom>
        </p:spPr>
        <p:txBody>
          <a:bodyPr vert="horz" wrap="square" lIns="0" tIns="9525" rIns="0" bIns="0" rtlCol="0">
            <a:spAutoFit/>
          </a:bodyPr>
          <a:lstStyle/>
          <a:p>
            <a:pPr marL="9525" marR="3810" algn="ctr">
              <a:lnSpc>
                <a:spcPct val="130000"/>
              </a:lnSpc>
              <a:spcBef>
                <a:spcPts val="75"/>
              </a:spcBef>
            </a:pPr>
            <a:r>
              <a:rPr lang="es-ES" sz="3600" spc="-23" dirty="0">
                <a:solidFill>
                  <a:srgbClr val="3E7818"/>
                </a:solidFill>
              </a:rPr>
              <a:t>ECO-REGÍMENES:</a:t>
            </a:r>
            <a:br>
              <a:rPr lang="es-ES" sz="3600" spc="-23" dirty="0">
                <a:solidFill>
                  <a:srgbClr val="3E7818"/>
                </a:solidFill>
              </a:rPr>
            </a:br>
            <a:r>
              <a:rPr sz="3600" spc="-23" dirty="0" err="1">
                <a:solidFill>
                  <a:srgbClr val="3E7818"/>
                </a:solidFill>
              </a:rPr>
              <a:t>Pastoreo</a:t>
            </a:r>
            <a:r>
              <a:rPr sz="3600" spc="-23" dirty="0">
                <a:solidFill>
                  <a:srgbClr val="3E7818"/>
                </a:solidFill>
              </a:rPr>
              <a:t> </a:t>
            </a:r>
            <a:r>
              <a:rPr sz="3600" dirty="0">
                <a:solidFill>
                  <a:srgbClr val="3E7818"/>
                </a:solidFill>
              </a:rPr>
              <a:t>Extensivo, Siega y </a:t>
            </a:r>
            <a:r>
              <a:rPr sz="3600" spc="-1076" dirty="0">
                <a:solidFill>
                  <a:srgbClr val="3E7818"/>
                </a:solidFill>
              </a:rPr>
              <a:t> </a:t>
            </a:r>
            <a:r>
              <a:rPr sz="3600" dirty="0">
                <a:solidFill>
                  <a:srgbClr val="3E7818"/>
                </a:solidFill>
              </a:rPr>
              <a:t>Biodiversidad </a:t>
            </a:r>
            <a:r>
              <a:rPr sz="3600" spc="-4" dirty="0">
                <a:solidFill>
                  <a:srgbClr val="3E7818"/>
                </a:solidFill>
              </a:rPr>
              <a:t>en </a:t>
            </a:r>
            <a:r>
              <a:rPr sz="3600" dirty="0">
                <a:solidFill>
                  <a:srgbClr val="3E7818"/>
                </a:solidFill>
              </a:rPr>
              <a:t>las </a:t>
            </a:r>
            <a:r>
              <a:rPr sz="3600" spc="4" dirty="0">
                <a:solidFill>
                  <a:srgbClr val="3E7818"/>
                </a:solidFill>
              </a:rPr>
              <a:t> </a:t>
            </a:r>
            <a:r>
              <a:rPr sz="3600" dirty="0">
                <a:solidFill>
                  <a:srgbClr val="3E7818"/>
                </a:solidFill>
              </a:rPr>
              <a:t>superficies</a:t>
            </a:r>
            <a:r>
              <a:rPr sz="3600" spc="-19" dirty="0">
                <a:solidFill>
                  <a:srgbClr val="3E7818"/>
                </a:solidFill>
              </a:rPr>
              <a:t> </a:t>
            </a:r>
            <a:r>
              <a:rPr sz="3600" spc="-4" dirty="0">
                <a:solidFill>
                  <a:srgbClr val="3E7818"/>
                </a:solidFill>
              </a:rPr>
              <a:t>de</a:t>
            </a:r>
            <a:r>
              <a:rPr sz="3600" spc="-8" dirty="0">
                <a:solidFill>
                  <a:srgbClr val="3E7818"/>
                </a:solidFill>
              </a:rPr>
              <a:t> </a:t>
            </a:r>
            <a:r>
              <a:rPr sz="3600" spc="-4" dirty="0">
                <a:solidFill>
                  <a:srgbClr val="3E7818"/>
                </a:solidFill>
              </a:rPr>
              <a:t>pastos</a:t>
            </a:r>
            <a:endParaRPr sz="3600" dirty="0"/>
          </a:p>
        </p:txBody>
      </p:sp>
      <p:pic>
        <p:nvPicPr>
          <p:cNvPr id="21" name="object 21"/>
          <p:cNvPicPr/>
          <p:nvPr/>
        </p:nvPicPr>
        <p:blipFill>
          <a:blip r:embed="rId2" cstate="print"/>
          <a:stretch>
            <a:fillRect/>
          </a:stretch>
        </p:blipFill>
        <p:spPr>
          <a:xfrm>
            <a:off x="1" y="5170929"/>
            <a:ext cx="5252084" cy="829817"/>
          </a:xfrm>
          <a:prstGeom prst="rect">
            <a:avLst/>
          </a:prstGeom>
        </p:spPr>
      </p:pic>
      <p:sp>
        <p:nvSpPr>
          <p:cNvPr id="23" name="object 23"/>
          <p:cNvSpPr txBox="1">
            <a:spLocks noGrp="1"/>
          </p:cNvSpPr>
          <p:nvPr>
            <p:ph type="sldNum" sz="quarter" idx="7"/>
          </p:nvPr>
        </p:nvSpPr>
        <p:spPr>
          <a:xfrm>
            <a:off x="40004" y="6595464"/>
            <a:ext cx="179070" cy="230832"/>
          </a:xfrm>
          <a:prstGeom prst="rect">
            <a:avLst/>
          </a:prstGeom>
        </p:spPr>
        <p:txBody>
          <a:bodyPr vert="horz" wrap="square" lIns="0" tIns="0" rIns="0" bIns="0" rtlCol="0">
            <a:spAutoFit/>
          </a:bodyPr>
          <a:lstStyle>
            <a:defPPr>
              <a:defRPr lang="es-ES"/>
            </a:defPPr>
            <a:lvl1pPr marL="0" algn="l" defTabSz="914400" rtl="0" eaLnBrk="1" latinLnBrk="0" hangingPunct="1">
              <a:defRPr sz="750" b="1" i="0" kern="1200">
                <a:solidFill>
                  <a:srgbClr val="476012"/>
                </a:solidFill>
                <a:latin typeface="Trebuchet MS"/>
                <a:ea typeface="+mn-ea"/>
                <a:cs typeface="Trebuchet M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 defTabSz="685800">
              <a:spcBef>
                <a:spcPts val="26"/>
              </a:spcBef>
            </a:pPr>
            <a:fld id="{81D60167-4931-47E6-BA6A-407CBD079E47}" type="slidenum">
              <a:rPr lang="es-ES" spc="-4" smtClean="0"/>
              <a:pPr marL="28575">
                <a:spcBef>
                  <a:spcPts val="26"/>
                </a:spcBef>
              </a:pPr>
              <a:t>106</a:t>
            </a:fld>
            <a:endParaRPr kern="0" spc="-4" dirty="0"/>
          </a:p>
        </p:txBody>
      </p:sp>
      <p:pic>
        <p:nvPicPr>
          <p:cNvPr id="24" name="Imagen 23">
            <a:extLst>
              <a:ext uri="{FF2B5EF4-FFF2-40B4-BE49-F238E27FC236}">
                <a16:creationId xmlns:a16="http://schemas.microsoft.com/office/drawing/2014/main" id="{EFD4D092-2701-FB8F-F3CF-87AA9EC3A8D4}"/>
              </a:ext>
            </a:extLst>
          </p:cNvPr>
          <p:cNvPicPr>
            <a:picLocks noChangeAspect="1"/>
          </p:cNvPicPr>
          <p:nvPr/>
        </p:nvPicPr>
        <p:blipFill>
          <a:blip r:embed="rId3"/>
          <a:stretch>
            <a:fillRect/>
          </a:stretch>
        </p:blipFill>
        <p:spPr>
          <a:xfrm rot="16200000">
            <a:off x="5705057" y="2621081"/>
            <a:ext cx="5137259" cy="1622078"/>
          </a:xfrm>
          <a:prstGeom prst="rect">
            <a:avLst/>
          </a:prstGeom>
        </p:spPr>
      </p:pic>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06298" y="1172108"/>
            <a:ext cx="5850255" cy="440025"/>
          </a:xfrm>
          <a:prstGeom prst="rect">
            <a:avLst/>
          </a:prstGeom>
        </p:spPr>
        <p:txBody>
          <a:bodyPr vert="horz" wrap="square" lIns="0" tIns="9049" rIns="0" bIns="0" rtlCol="0">
            <a:spAutoFit/>
          </a:bodyPr>
          <a:lstStyle/>
          <a:p>
            <a:pPr marL="9525">
              <a:spcBef>
                <a:spcPts val="71"/>
              </a:spcBef>
            </a:pPr>
            <a:r>
              <a:rPr lang="es-ES" sz="2800" b="1" spc="-4" dirty="0"/>
              <a:t>Contenido</a:t>
            </a:r>
            <a:endParaRPr sz="2800" dirty="0"/>
          </a:p>
        </p:txBody>
      </p:sp>
      <p:pic>
        <p:nvPicPr>
          <p:cNvPr id="8" name="Imagen 7">
            <a:extLst>
              <a:ext uri="{FF2B5EF4-FFF2-40B4-BE49-F238E27FC236}">
                <a16:creationId xmlns:a16="http://schemas.microsoft.com/office/drawing/2014/main" id="{29F3A02B-487E-68A1-D424-D06B7B6DBCFE}"/>
              </a:ext>
            </a:extLst>
          </p:cNvPr>
          <p:cNvPicPr>
            <a:picLocks noChangeAspect="1"/>
          </p:cNvPicPr>
          <p:nvPr/>
        </p:nvPicPr>
        <p:blipFill>
          <a:blip r:embed="rId2"/>
          <a:stretch>
            <a:fillRect/>
          </a:stretch>
        </p:blipFill>
        <p:spPr>
          <a:xfrm>
            <a:off x="6950171" y="6165304"/>
            <a:ext cx="2193829" cy="692696"/>
          </a:xfrm>
          <a:prstGeom prst="rect">
            <a:avLst/>
          </a:prstGeom>
        </p:spPr>
      </p:pic>
      <p:sp>
        <p:nvSpPr>
          <p:cNvPr id="10" name="CuadroTexto 9">
            <a:extLst>
              <a:ext uri="{FF2B5EF4-FFF2-40B4-BE49-F238E27FC236}">
                <a16:creationId xmlns:a16="http://schemas.microsoft.com/office/drawing/2014/main" id="{96034F87-6C75-7CEA-7ED9-F6B730514865}"/>
              </a:ext>
            </a:extLst>
          </p:cNvPr>
          <p:cNvSpPr txBox="1"/>
          <p:nvPr/>
        </p:nvSpPr>
        <p:spPr>
          <a:xfrm>
            <a:off x="256726" y="1916832"/>
            <a:ext cx="8918230" cy="3709349"/>
          </a:xfrm>
          <a:prstGeom prst="rect">
            <a:avLst/>
          </a:prstGeom>
          <a:noFill/>
        </p:spPr>
        <p:txBody>
          <a:bodyPr wrap="square">
            <a:spAutoFit/>
          </a:bodyPr>
          <a:lstStyle/>
          <a:p>
            <a:pPr marL="342900" indent="-342900" algn="just">
              <a:lnSpc>
                <a:spcPct val="150000"/>
              </a:lnSpc>
              <a:buAutoNum type="arabicPeriod"/>
            </a:pPr>
            <a:r>
              <a:rPr lang="es-ES" sz="3200" dirty="0"/>
              <a:t>Generalidades Eco-regímenes en Pastos.</a:t>
            </a:r>
          </a:p>
          <a:p>
            <a:pPr marL="342900" indent="-342900" algn="just">
              <a:lnSpc>
                <a:spcPct val="150000"/>
              </a:lnSpc>
              <a:buAutoNum type="arabicPeriod"/>
            </a:pPr>
            <a:r>
              <a:rPr lang="es-ES" sz="3200" dirty="0"/>
              <a:t>Práctica "Pastoreo Extensivo“.</a:t>
            </a:r>
          </a:p>
          <a:p>
            <a:pPr marL="342900" indent="-342900" algn="just">
              <a:lnSpc>
                <a:spcPct val="150000"/>
              </a:lnSpc>
              <a:buAutoNum type="arabicPeriod"/>
            </a:pPr>
            <a:r>
              <a:rPr lang="es-ES" sz="3200" dirty="0"/>
              <a:t>Práctica "Islas de Biodiversidad y Siega sostenible“.</a:t>
            </a:r>
          </a:p>
          <a:p>
            <a:pPr marL="342900" indent="-342900" algn="just">
              <a:lnSpc>
                <a:spcPct val="150000"/>
              </a:lnSpc>
              <a:buAutoNum type="arabicPeriod"/>
            </a:pPr>
            <a:r>
              <a:rPr lang="es-ES" sz="3200" dirty="0"/>
              <a:t>Importes.</a:t>
            </a:r>
          </a:p>
          <a:p>
            <a:pPr marL="342900" indent="-342900" algn="just">
              <a:lnSpc>
                <a:spcPct val="150000"/>
              </a:lnSpc>
              <a:buAutoNum type="arabicPeriod"/>
            </a:pPr>
            <a:r>
              <a:rPr lang="es-ES" sz="3200" dirty="0"/>
              <a:t>Resumen y Ejemplos.</a:t>
            </a: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50C0D8-0FCD-4709-36DA-86732C3E97AA}"/>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ABD8ED12-E2D8-5A8D-536E-790EEF5A51C0}"/>
              </a:ext>
            </a:extLst>
          </p:cNvPr>
          <p:cNvSpPr txBox="1">
            <a:spLocks noGrp="1"/>
          </p:cNvSpPr>
          <p:nvPr>
            <p:ph type="title"/>
          </p:nvPr>
        </p:nvSpPr>
        <p:spPr>
          <a:xfrm>
            <a:off x="406298" y="1172108"/>
            <a:ext cx="5850255" cy="332303"/>
          </a:xfrm>
          <a:prstGeom prst="rect">
            <a:avLst/>
          </a:prstGeom>
        </p:spPr>
        <p:txBody>
          <a:bodyPr vert="horz" wrap="square" lIns="0" tIns="9049" rIns="0" bIns="0" rtlCol="0">
            <a:spAutoFit/>
          </a:bodyPr>
          <a:lstStyle/>
          <a:p>
            <a:pPr marL="9525">
              <a:spcBef>
                <a:spcPts val="71"/>
              </a:spcBef>
            </a:pPr>
            <a:r>
              <a:rPr sz="2100" b="1" spc="-4" dirty="0"/>
              <a:t>1.</a:t>
            </a:r>
            <a:r>
              <a:rPr sz="2100" b="1" spc="-15" dirty="0"/>
              <a:t> </a:t>
            </a:r>
            <a:r>
              <a:rPr sz="2100" b="1" spc="-8" dirty="0"/>
              <a:t>Generalidades</a:t>
            </a:r>
            <a:r>
              <a:rPr sz="2100" b="1" spc="-15" dirty="0"/>
              <a:t> </a:t>
            </a:r>
            <a:r>
              <a:rPr sz="2100" b="1" spc="-4" dirty="0"/>
              <a:t>Eco</a:t>
            </a:r>
            <a:r>
              <a:rPr sz="2100" b="1" dirty="0"/>
              <a:t> </a:t>
            </a:r>
            <a:r>
              <a:rPr sz="2100" b="1" spc="-4" dirty="0"/>
              <a:t>regímenes</a:t>
            </a:r>
            <a:r>
              <a:rPr sz="2100" b="1" spc="-11" dirty="0"/>
              <a:t> </a:t>
            </a:r>
            <a:r>
              <a:rPr sz="2100" b="1" spc="-4" dirty="0"/>
              <a:t>(ER)</a:t>
            </a:r>
            <a:r>
              <a:rPr sz="2100" b="1" spc="-19" dirty="0"/>
              <a:t> </a:t>
            </a:r>
            <a:r>
              <a:rPr sz="2100" b="1" spc="-4" dirty="0"/>
              <a:t>en</a:t>
            </a:r>
            <a:r>
              <a:rPr sz="2100" b="1" spc="-8" dirty="0"/>
              <a:t> </a:t>
            </a:r>
            <a:r>
              <a:rPr sz="2100" b="1" spc="-4" dirty="0"/>
              <a:t>pastos</a:t>
            </a:r>
            <a:endParaRPr sz="2100"/>
          </a:p>
        </p:txBody>
      </p:sp>
      <p:sp>
        <p:nvSpPr>
          <p:cNvPr id="3" name="object 3">
            <a:extLst>
              <a:ext uri="{FF2B5EF4-FFF2-40B4-BE49-F238E27FC236}">
                <a16:creationId xmlns:a16="http://schemas.microsoft.com/office/drawing/2014/main" id="{41772C56-8DD7-47A6-C925-079D419B325B}"/>
              </a:ext>
            </a:extLst>
          </p:cNvPr>
          <p:cNvSpPr txBox="1"/>
          <p:nvPr/>
        </p:nvSpPr>
        <p:spPr>
          <a:xfrm>
            <a:off x="406298" y="1853572"/>
            <a:ext cx="6599873" cy="1475532"/>
          </a:xfrm>
          <a:prstGeom prst="rect">
            <a:avLst/>
          </a:prstGeom>
        </p:spPr>
        <p:txBody>
          <a:bodyPr vert="horz" wrap="square" lIns="0" tIns="9525" rIns="0" bIns="0" rtlCol="0">
            <a:spAutoFit/>
          </a:bodyPr>
          <a:lstStyle/>
          <a:p>
            <a:pPr marL="550069" marR="3810" indent="-270986" defTabSz="685800">
              <a:tabLst>
                <a:tab pos="550069" algn="l"/>
                <a:tab pos="938689" algn="l"/>
                <a:tab pos="1279208" algn="l"/>
                <a:tab pos="2637472" algn="l"/>
                <a:tab pos="3026093" algn="l"/>
                <a:tab pos="4043363" algn="l"/>
                <a:tab pos="4305300" algn="l"/>
                <a:tab pos="5905500" algn="l"/>
              </a:tabLst>
            </a:pPr>
            <a:r>
              <a:rPr sz="1088" kern="0" spc="-8" dirty="0">
                <a:solidFill>
                  <a:srgbClr val="90C225"/>
                </a:solidFill>
                <a:latin typeface="Wingdings"/>
                <a:cs typeface="Wingdings"/>
              </a:rPr>
              <a:t></a:t>
            </a:r>
            <a:r>
              <a:rPr sz="1088" kern="0" spc="-8" dirty="0">
                <a:solidFill>
                  <a:srgbClr val="90C225"/>
                </a:solidFill>
                <a:latin typeface="Times New Roman"/>
                <a:cs typeface="Times New Roman"/>
              </a:rPr>
              <a:t>	</a:t>
            </a:r>
            <a:r>
              <a:rPr sz="1350" kern="0" spc="-8" dirty="0">
                <a:solidFill>
                  <a:srgbClr val="333333"/>
                </a:solidFill>
                <a:latin typeface="Arial"/>
                <a:cs typeface="Arial"/>
              </a:rPr>
              <a:t>E</a:t>
            </a:r>
            <a:r>
              <a:rPr sz="1350" kern="0" spc="-4" dirty="0">
                <a:solidFill>
                  <a:srgbClr val="333333"/>
                </a:solidFill>
                <a:latin typeface="Arial"/>
                <a:cs typeface="Arial"/>
              </a:rPr>
              <a:t>R</a:t>
            </a:r>
            <a:r>
              <a:rPr sz="1350" kern="0" dirty="0">
                <a:solidFill>
                  <a:srgbClr val="333333"/>
                </a:solidFill>
                <a:latin typeface="Arial"/>
                <a:cs typeface="Arial"/>
              </a:rPr>
              <a:t>	</a:t>
            </a:r>
            <a:r>
              <a:rPr sz="1350" kern="0" spc="-8" dirty="0">
                <a:solidFill>
                  <a:srgbClr val="333333"/>
                </a:solidFill>
                <a:latin typeface="Arial"/>
                <a:cs typeface="Arial"/>
              </a:rPr>
              <a:t>d</a:t>
            </a:r>
            <a:r>
              <a:rPr sz="1350" kern="0" dirty="0">
                <a:solidFill>
                  <a:srgbClr val="333333"/>
                </a:solidFill>
                <a:latin typeface="Arial"/>
                <a:cs typeface="Arial"/>
              </a:rPr>
              <a:t>e	AGRICU</a:t>
            </a:r>
            <a:r>
              <a:rPr sz="1350" kern="0" spc="-113" dirty="0">
                <a:solidFill>
                  <a:srgbClr val="333333"/>
                </a:solidFill>
                <a:latin typeface="Arial"/>
                <a:cs typeface="Arial"/>
              </a:rPr>
              <a:t>L</a:t>
            </a:r>
            <a:r>
              <a:rPr sz="1350" kern="0" spc="8" dirty="0">
                <a:solidFill>
                  <a:srgbClr val="333333"/>
                </a:solidFill>
                <a:latin typeface="Arial"/>
                <a:cs typeface="Arial"/>
              </a:rPr>
              <a:t>T</a:t>
            </a:r>
            <a:r>
              <a:rPr sz="1350" kern="0" spc="-4" dirty="0">
                <a:solidFill>
                  <a:srgbClr val="333333"/>
                </a:solidFill>
                <a:latin typeface="Arial"/>
                <a:cs typeface="Arial"/>
              </a:rPr>
              <a:t>U</a:t>
            </a:r>
            <a:r>
              <a:rPr sz="1350" kern="0" spc="-11" dirty="0">
                <a:solidFill>
                  <a:srgbClr val="333333"/>
                </a:solidFill>
                <a:latin typeface="Arial"/>
                <a:cs typeface="Arial"/>
              </a:rPr>
              <a:t>R</a:t>
            </a:r>
            <a:r>
              <a:rPr sz="1350" kern="0" dirty="0">
                <a:solidFill>
                  <a:srgbClr val="333333"/>
                </a:solidFill>
                <a:latin typeface="Arial"/>
                <a:cs typeface="Arial"/>
              </a:rPr>
              <a:t>A	</a:t>
            </a:r>
            <a:r>
              <a:rPr sz="1350" kern="0" spc="-8" dirty="0">
                <a:solidFill>
                  <a:srgbClr val="333333"/>
                </a:solidFill>
                <a:latin typeface="Arial"/>
                <a:cs typeface="Arial"/>
              </a:rPr>
              <a:t>D</a:t>
            </a:r>
            <a:r>
              <a:rPr sz="1350" kern="0" spc="-4" dirty="0">
                <a:solidFill>
                  <a:srgbClr val="333333"/>
                </a:solidFill>
                <a:latin typeface="Arial"/>
                <a:cs typeface="Arial"/>
              </a:rPr>
              <a:t>E</a:t>
            </a:r>
            <a:r>
              <a:rPr sz="1350" kern="0" dirty="0">
                <a:solidFill>
                  <a:srgbClr val="333333"/>
                </a:solidFill>
                <a:latin typeface="Arial"/>
                <a:cs typeface="Arial"/>
              </a:rPr>
              <a:t>	</a:t>
            </a:r>
            <a:r>
              <a:rPr sz="1350" kern="0" spc="-4" dirty="0">
                <a:solidFill>
                  <a:srgbClr val="333333"/>
                </a:solidFill>
                <a:latin typeface="Arial"/>
                <a:cs typeface="Arial"/>
              </a:rPr>
              <a:t>CA</a:t>
            </a:r>
            <a:r>
              <a:rPr sz="1350" kern="0" spc="-11" dirty="0">
                <a:solidFill>
                  <a:srgbClr val="333333"/>
                </a:solidFill>
                <a:latin typeface="Arial"/>
                <a:cs typeface="Arial"/>
              </a:rPr>
              <a:t>R</a:t>
            </a:r>
            <a:r>
              <a:rPr sz="1350" kern="0" dirty="0">
                <a:solidFill>
                  <a:srgbClr val="333333"/>
                </a:solidFill>
                <a:latin typeface="Arial"/>
                <a:cs typeface="Arial"/>
              </a:rPr>
              <a:t>BONO	Y	AGROECOLOG</a:t>
            </a:r>
            <a:r>
              <a:rPr sz="1350" kern="0" spc="4" dirty="0">
                <a:solidFill>
                  <a:srgbClr val="333333"/>
                </a:solidFill>
                <a:latin typeface="Arial"/>
                <a:cs typeface="Arial"/>
              </a:rPr>
              <a:t>Í</a:t>
            </a:r>
            <a:r>
              <a:rPr sz="1350" kern="0" dirty="0">
                <a:solidFill>
                  <a:srgbClr val="333333"/>
                </a:solidFill>
                <a:latin typeface="Arial"/>
                <a:cs typeface="Arial"/>
              </a:rPr>
              <a:t>A:	P</a:t>
            </a:r>
            <a:r>
              <a:rPr sz="1350" kern="0" spc="-8" dirty="0">
                <a:solidFill>
                  <a:srgbClr val="333333"/>
                </a:solidFill>
                <a:latin typeface="Arial"/>
                <a:cs typeface="Arial"/>
              </a:rPr>
              <a:t>a</a:t>
            </a:r>
            <a:r>
              <a:rPr sz="1350" kern="0" spc="-11" dirty="0">
                <a:solidFill>
                  <a:srgbClr val="333333"/>
                </a:solidFill>
                <a:latin typeface="Arial"/>
                <a:cs typeface="Arial"/>
              </a:rPr>
              <a:t>s</a:t>
            </a:r>
            <a:r>
              <a:rPr sz="1350" kern="0" dirty="0">
                <a:solidFill>
                  <a:srgbClr val="333333"/>
                </a:solidFill>
                <a:latin typeface="Arial"/>
                <a:cs typeface="Arial"/>
              </a:rPr>
              <a:t>tor</a:t>
            </a:r>
            <a:r>
              <a:rPr sz="1350" kern="0" spc="-8" dirty="0">
                <a:solidFill>
                  <a:srgbClr val="333333"/>
                </a:solidFill>
                <a:latin typeface="Arial"/>
                <a:cs typeface="Arial"/>
              </a:rPr>
              <a:t>e</a:t>
            </a:r>
            <a:r>
              <a:rPr sz="1350" kern="0" dirty="0">
                <a:solidFill>
                  <a:srgbClr val="333333"/>
                </a:solidFill>
                <a:latin typeface="Arial"/>
                <a:cs typeface="Arial"/>
              </a:rPr>
              <a:t>o  </a:t>
            </a:r>
            <a:r>
              <a:rPr sz="1350" kern="0" spc="-4" dirty="0">
                <a:solidFill>
                  <a:srgbClr val="333333"/>
                </a:solidFill>
                <a:latin typeface="Arial"/>
                <a:cs typeface="Arial"/>
              </a:rPr>
              <a:t>Extensivo,</a:t>
            </a:r>
            <a:r>
              <a:rPr sz="1350" kern="0" spc="8" dirty="0">
                <a:solidFill>
                  <a:srgbClr val="333333"/>
                </a:solidFill>
                <a:latin typeface="Arial"/>
                <a:cs typeface="Arial"/>
              </a:rPr>
              <a:t> </a:t>
            </a:r>
            <a:r>
              <a:rPr sz="1350" kern="0" spc="-4" dirty="0">
                <a:solidFill>
                  <a:srgbClr val="333333"/>
                </a:solidFill>
                <a:latin typeface="Arial"/>
                <a:cs typeface="Arial"/>
              </a:rPr>
              <a:t>Siega</a:t>
            </a:r>
            <a:r>
              <a:rPr sz="1350" kern="0" spc="4" dirty="0">
                <a:solidFill>
                  <a:srgbClr val="333333"/>
                </a:solidFill>
                <a:latin typeface="Arial"/>
                <a:cs typeface="Arial"/>
              </a:rPr>
              <a:t> </a:t>
            </a:r>
            <a:r>
              <a:rPr sz="1350" kern="0" dirty="0">
                <a:solidFill>
                  <a:srgbClr val="333333"/>
                </a:solidFill>
                <a:latin typeface="Arial"/>
                <a:cs typeface="Arial"/>
              </a:rPr>
              <a:t>y</a:t>
            </a:r>
            <a:r>
              <a:rPr sz="1350" kern="0" spc="4" dirty="0">
                <a:solidFill>
                  <a:srgbClr val="333333"/>
                </a:solidFill>
                <a:latin typeface="Arial"/>
                <a:cs typeface="Arial"/>
              </a:rPr>
              <a:t> </a:t>
            </a:r>
            <a:r>
              <a:rPr sz="1350" kern="0" spc="-4" dirty="0">
                <a:solidFill>
                  <a:srgbClr val="333333"/>
                </a:solidFill>
                <a:latin typeface="Arial"/>
                <a:cs typeface="Arial"/>
              </a:rPr>
              <a:t>Biodiversidad</a:t>
            </a:r>
            <a:r>
              <a:rPr sz="1350" kern="0" spc="23" dirty="0">
                <a:solidFill>
                  <a:srgbClr val="333333"/>
                </a:solidFill>
                <a:latin typeface="Arial"/>
                <a:cs typeface="Arial"/>
              </a:rPr>
              <a:t> </a:t>
            </a:r>
            <a:r>
              <a:rPr sz="1350" kern="0" spc="-4" dirty="0">
                <a:solidFill>
                  <a:srgbClr val="333333"/>
                </a:solidFill>
                <a:latin typeface="Arial"/>
                <a:cs typeface="Arial"/>
              </a:rPr>
              <a:t>en</a:t>
            </a:r>
            <a:r>
              <a:rPr sz="1350" kern="0" spc="-8" dirty="0">
                <a:solidFill>
                  <a:srgbClr val="333333"/>
                </a:solidFill>
                <a:latin typeface="Arial"/>
                <a:cs typeface="Arial"/>
              </a:rPr>
              <a:t> </a:t>
            </a:r>
            <a:r>
              <a:rPr sz="1350" kern="0" spc="-4" dirty="0">
                <a:solidFill>
                  <a:srgbClr val="333333"/>
                </a:solidFill>
                <a:latin typeface="Arial"/>
                <a:cs typeface="Arial"/>
              </a:rPr>
              <a:t>las</a:t>
            </a:r>
            <a:r>
              <a:rPr sz="1350" kern="0" dirty="0">
                <a:solidFill>
                  <a:srgbClr val="333333"/>
                </a:solidFill>
                <a:latin typeface="Arial"/>
                <a:cs typeface="Arial"/>
              </a:rPr>
              <a:t> </a:t>
            </a:r>
            <a:r>
              <a:rPr sz="1350" kern="0" spc="-4" dirty="0">
                <a:solidFill>
                  <a:srgbClr val="333333"/>
                </a:solidFill>
                <a:latin typeface="Arial"/>
                <a:cs typeface="Arial"/>
              </a:rPr>
              <a:t>superficies</a:t>
            </a:r>
            <a:r>
              <a:rPr sz="1350" kern="0" spc="19" dirty="0">
                <a:solidFill>
                  <a:srgbClr val="333333"/>
                </a:solidFill>
                <a:latin typeface="Arial"/>
                <a:cs typeface="Arial"/>
              </a:rPr>
              <a:t> </a:t>
            </a:r>
            <a:r>
              <a:rPr sz="1350" kern="0" spc="-4" dirty="0">
                <a:solidFill>
                  <a:srgbClr val="333333"/>
                </a:solidFill>
                <a:latin typeface="Arial"/>
                <a:cs typeface="Arial"/>
              </a:rPr>
              <a:t>de </a:t>
            </a:r>
            <a:r>
              <a:rPr sz="1350" b="1" kern="0" spc="-4" dirty="0">
                <a:solidFill>
                  <a:srgbClr val="333333"/>
                </a:solidFill>
                <a:latin typeface="Arial"/>
                <a:cs typeface="Arial"/>
              </a:rPr>
              <a:t>Pastos Húmedos.</a:t>
            </a:r>
            <a:endParaRPr sz="1350" kern="0" dirty="0">
              <a:solidFill>
                <a:sysClr val="windowText" lastClr="000000"/>
              </a:solidFill>
              <a:latin typeface="Arial"/>
              <a:cs typeface="Arial"/>
            </a:endParaRPr>
          </a:p>
          <a:p>
            <a:pPr defTabSz="685800">
              <a:spcBef>
                <a:spcPts val="23"/>
              </a:spcBef>
            </a:pPr>
            <a:endParaRPr sz="1388" kern="0" dirty="0">
              <a:solidFill>
                <a:sysClr val="windowText" lastClr="000000"/>
              </a:solidFill>
              <a:latin typeface="Arial"/>
              <a:cs typeface="Arial"/>
            </a:endParaRPr>
          </a:p>
          <a:p>
            <a:pPr marL="550069" marR="3810" indent="-270986" defTabSz="685800">
              <a:spcBef>
                <a:spcPts val="4"/>
              </a:spcBef>
              <a:tabLst>
                <a:tab pos="550069" algn="l"/>
                <a:tab pos="938689" algn="l"/>
                <a:tab pos="1279208" algn="l"/>
                <a:tab pos="2637472" algn="l"/>
                <a:tab pos="3026093" algn="l"/>
                <a:tab pos="4043363" algn="l"/>
                <a:tab pos="4305300" algn="l"/>
                <a:tab pos="5905500" algn="l"/>
              </a:tabLst>
            </a:pPr>
            <a:r>
              <a:rPr sz="1088" kern="0" spc="-8" dirty="0">
                <a:solidFill>
                  <a:srgbClr val="90C225"/>
                </a:solidFill>
                <a:latin typeface="Wingdings"/>
                <a:cs typeface="Wingdings"/>
              </a:rPr>
              <a:t></a:t>
            </a:r>
            <a:r>
              <a:rPr sz="1088" kern="0" spc="-8" dirty="0">
                <a:solidFill>
                  <a:srgbClr val="90C225"/>
                </a:solidFill>
                <a:latin typeface="Times New Roman"/>
                <a:cs typeface="Times New Roman"/>
              </a:rPr>
              <a:t>	</a:t>
            </a:r>
            <a:r>
              <a:rPr sz="1350" kern="0" spc="-8" dirty="0">
                <a:solidFill>
                  <a:srgbClr val="333333"/>
                </a:solidFill>
                <a:latin typeface="Arial"/>
                <a:cs typeface="Arial"/>
              </a:rPr>
              <a:t>E</a:t>
            </a:r>
            <a:r>
              <a:rPr sz="1350" kern="0" spc="-4" dirty="0">
                <a:solidFill>
                  <a:srgbClr val="333333"/>
                </a:solidFill>
                <a:latin typeface="Arial"/>
                <a:cs typeface="Arial"/>
              </a:rPr>
              <a:t>R</a:t>
            </a:r>
            <a:r>
              <a:rPr sz="1350" kern="0" dirty="0">
                <a:solidFill>
                  <a:srgbClr val="333333"/>
                </a:solidFill>
                <a:latin typeface="Arial"/>
                <a:cs typeface="Arial"/>
              </a:rPr>
              <a:t>	</a:t>
            </a:r>
            <a:r>
              <a:rPr sz="1350" kern="0" spc="-8" dirty="0">
                <a:solidFill>
                  <a:srgbClr val="333333"/>
                </a:solidFill>
                <a:latin typeface="Arial"/>
                <a:cs typeface="Arial"/>
              </a:rPr>
              <a:t>d</a:t>
            </a:r>
            <a:r>
              <a:rPr sz="1350" kern="0" dirty="0">
                <a:solidFill>
                  <a:srgbClr val="333333"/>
                </a:solidFill>
                <a:latin typeface="Arial"/>
                <a:cs typeface="Arial"/>
              </a:rPr>
              <a:t>e	AGRICU</a:t>
            </a:r>
            <a:r>
              <a:rPr sz="1350" kern="0" spc="-113" dirty="0">
                <a:solidFill>
                  <a:srgbClr val="333333"/>
                </a:solidFill>
                <a:latin typeface="Arial"/>
                <a:cs typeface="Arial"/>
              </a:rPr>
              <a:t>L</a:t>
            </a:r>
            <a:r>
              <a:rPr sz="1350" kern="0" spc="8" dirty="0">
                <a:solidFill>
                  <a:srgbClr val="333333"/>
                </a:solidFill>
                <a:latin typeface="Arial"/>
                <a:cs typeface="Arial"/>
              </a:rPr>
              <a:t>T</a:t>
            </a:r>
            <a:r>
              <a:rPr sz="1350" kern="0" spc="-4" dirty="0">
                <a:solidFill>
                  <a:srgbClr val="333333"/>
                </a:solidFill>
                <a:latin typeface="Arial"/>
                <a:cs typeface="Arial"/>
              </a:rPr>
              <a:t>U</a:t>
            </a:r>
            <a:r>
              <a:rPr sz="1350" kern="0" spc="-11" dirty="0">
                <a:solidFill>
                  <a:srgbClr val="333333"/>
                </a:solidFill>
                <a:latin typeface="Arial"/>
                <a:cs typeface="Arial"/>
              </a:rPr>
              <a:t>R</a:t>
            </a:r>
            <a:r>
              <a:rPr sz="1350" kern="0" dirty="0">
                <a:solidFill>
                  <a:srgbClr val="333333"/>
                </a:solidFill>
                <a:latin typeface="Arial"/>
                <a:cs typeface="Arial"/>
              </a:rPr>
              <a:t>A	</a:t>
            </a:r>
            <a:r>
              <a:rPr sz="1350" kern="0" spc="-8" dirty="0">
                <a:solidFill>
                  <a:srgbClr val="333333"/>
                </a:solidFill>
                <a:latin typeface="Arial"/>
                <a:cs typeface="Arial"/>
              </a:rPr>
              <a:t>D</a:t>
            </a:r>
            <a:r>
              <a:rPr sz="1350" kern="0" spc="-4" dirty="0">
                <a:solidFill>
                  <a:srgbClr val="333333"/>
                </a:solidFill>
                <a:latin typeface="Arial"/>
                <a:cs typeface="Arial"/>
              </a:rPr>
              <a:t>E</a:t>
            </a:r>
            <a:r>
              <a:rPr sz="1350" kern="0" dirty="0">
                <a:solidFill>
                  <a:srgbClr val="333333"/>
                </a:solidFill>
                <a:latin typeface="Arial"/>
                <a:cs typeface="Arial"/>
              </a:rPr>
              <a:t>	</a:t>
            </a:r>
            <a:r>
              <a:rPr sz="1350" kern="0" spc="-4" dirty="0">
                <a:solidFill>
                  <a:srgbClr val="333333"/>
                </a:solidFill>
                <a:latin typeface="Arial"/>
                <a:cs typeface="Arial"/>
              </a:rPr>
              <a:t>CA</a:t>
            </a:r>
            <a:r>
              <a:rPr sz="1350" kern="0" spc="-11" dirty="0">
                <a:solidFill>
                  <a:srgbClr val="333333"/>
                </a:solidFill>
                <a:latin typeface="Arial"/>
                <a:cs typeface="Arial"/>
              </a:rPr>
              <a:t>R</a:t>
            </a:r>
            <a:r>
              <a:rPr sz="1350" kern="0" dirty="0">
                <a:solidFill>
                  <a:srgbClr val="333333"/>
                </a:solidFill>
                <a:latin typeface="Arial"/>
                <a:cs typeface="Arial"/>
              </a:rPr>
              <a:t>BONO	Y	AGROECOLOG</a:t>
            </a:r>
            <a:r>
              <a:rPr sz="1350" kern="0" spc="4" dirty="0">
                <a:solidFill>
                  <a:srgbClr val="333333"/>
                </a:solidFill>
                <a:latin typeface="Arial"/>
                <a:cs typeface="Arial"/>
              </a:rPr>
              <a:t>Í</a:t>
            </a:r>
            <a:r>
              <a:rPr sz="1350" kern="0" dirty="0">
                <a:solidFill>
                  <a:srgbClr val="333333"/>
                </a:solidFill>
                <a:latin typeface="Arial"/>
                <a:cs typeface="Arial"/>
              </a:rPr>
              <a:t>A:	P</a:t>
            </a:r>
            <a:r>
              <a:rPr sz="1350" kern="0" spc="-8" dirty="0">
                <a:solidFill>
                  <a:srgbClr val="333333"/>
                </a:solidFill>
                <a:latin typeface="Arial"/>
                <a:cs typeface="Arial"/>
              </a:rPr>
              <a:t>a</a:t>
            </a:r>
            <a:r>
              <a:rPr sz="1350" kern="0" spc="-11" dirty="0">
                <a:solidFill>
                  <a:srgbClr val="333333"/>
                </a:solidFill>
                <a:latin typeface="Arial"/>
                <a:cs typeface="Arial"/>
              </a:rPr>
              <a:t>s</a:t>
            </a:r>
            <a:r>
              <a:rPr sz="1350" kern="0" dirty="0">
                <a:solidFill>
                  <a:srgbClr val="333333"/>
                </a:solidFill>
                <a:latin typeface="Arial"/>
                <a:cs typeface="Arial"/>
              </a:rPr>
              <a:t>tor</a:t>
            </a:r>
            <a:r>
              <a:rPr sz="1350" kern="0" spc="-8" dirty="0">
                <a:solidFill>
                  <a:srgbClr val="333333"/>
                </a:solidFill>
                <a:latin typeface="Arial"/>
                <a:cs typeface="Arial"/>
              </a:rPr>
              <a:t>e</a:t>
            </a:r>
            <a:r>
              <a:rPr sz="1350" kern="0" dirty="0">
                <a:solidFill>
                  <a:srgbClr val="333333"/>
                </a:solidFill>
                <a:latin typeface="Arial"/>
                <a:cs typeface="Arial"/>
              </a:rPr>
              <a:t>o  </a:t>
            </a:r>
            <a:r>
              <a:rPr sz="1350" kern="0" spc="-4" dirty="0">
                <a:solidFill>
                  <a:srgbClr val="333333"/>
                </a:solidFill>
                <a:latin typeface="Arial"/>
                <a:cs typeface="Arial"/>
              </a:rPr>
              <a:t>Extensivo,</a:t>
            </a:r>
            <a:r>
              <a:rPr sz="1350" kern="0" spc="8" dirty="0">
                <a:solidFill>
                  <a:srgbClr val="333333"/>
                </a:solidFill>
                <a:latin typeface="Arial"/>
                <a:cs typeface="Arial"/>
              </a:rPr>
              <a:t> </a:t>
            </a:r>
            <a:r>
              <a:rPr sz="1350" kern="0" spc="-4" dirty="0">
                <a:solidFill>
                  <a:srgbClr val="333333"/>
                </a:solidFill>
                <a:latin typeface="Arial"/>
                <a:cs typeface="Arial"/>
              </a:rPr>
              <a:t>Siega</a:t>
            </a:r>
            <a:r>
              <a:rPr sz="1350" kern="0" spc="4" dirty="0">
                <a:solidFill>
                  <a:srgbClr val="333333"/>
                </a:solidFill>
                <a:latin typeface="Arial"/>
                <a:cs typeface="Arial"/>
              </a:rPr>
              <a:t> </a:t>
            </a:r>
            <a:r>
              <a:rPr sz="1350" kern="0" dirty="0">
                <a:solidFill>
                  <a:srgbClr val="333333"/>
                </a:solidFill>
                <a:latin typeface="Arial"/>
                <a:cs typeface="Arial"/>
              </a:rPr>
              <a:t>y</a:t>
            </a:r>
            <a:r>
              <a:rPr sz="1350" kern="0" spc="4" dirty="0">
                <a:solidFill>
                  <a:srgbClr val="333333"/>
                </a:solidFill>
                <a:latin typeface="Arial"/>
                <a:cs typeface="Arial"/>
              </a:rPr>
              <a:t> </a:t>
            </a:r>
            <a:r>
              <a:rPr sz="1350" kern="0" spc="-4" dirty="0">
                <a:solidFill>
                  <a:srgbClr val="333333"/>
                </a:solidFill>
                <a:latin typeface="Arial"/>
                <a:cs typeface="Arial"/>
              </a:rPr>
              <a:t>Biodiversidad</a:t>
            </a:r>
            <a:r>
              <a:rPr sz="1350" kern="0" spc="23" dirty="0">
                <a:solidFill>
                  <a:srgbClr val="333333"/>
                </a:solidFill>
                <a:latin typeface="Arial"/>
                <a:cs typeface="Arial"/>
              </a:rPr>
              <a:t> </a:t>
            </a:r>
            <a:r>
              <a:rPr sz="1350" kern="0" spc="-4" dirty="0">
                <a:solidFill>
                  <a:srgbClr val="333333"/>
                </a:solidFill>
                <a:latin typeface="Arial"/>
                <a:cs typeface="Arial"/>
              </a:rPr>
              <a:t>en las superficies</a:t>
            </a:r>
            <a:r>
              <a:rPr sz="1350" kern="0" spc="19" dirty="0">
                <a:solidFill>
                  <a:srgbClr val="333333"/>
                </a:solidFill>
                <a:latin typeface="Arial"/>
                <a:cs typeface="Arial"/>
              </a:rPr>
              <a:t> </a:t>
            </a:r>
            <a:r>
              <a:rPr sz="1350" kern="0" spc="-4" dirty="0">
                <a:solidFill>
                  <a:srgbClr val="333333"/>
                </a:solidFill>
                <a:latin typeface="Arial"/>
                <a:cs typeface="Arial"/>
              </a:rPr>
              <a:t>de </a:t>
            </a:r>
            <a:r>
              <a:rPr sz="1350" b="1" kern="0" spc="-4" dirty="0">
                <a:solidFill>
                  <a:srgbClr val="333333"/>
                </a:solidFill>
                <a:latin typeface="Arial"/>
                <a:cs typeface="Arial"/>
              </a:rPr>
              <a:t>Pastos Mediterráneos.</a:t>
            </a:r>
            <a:endParaRPr sz="1350" kern="0" dirty="0">
              <a:solidFill>
                <a:sysClr val="windowText" lastClr="000000"/>
              </a:solidFill>
              <a:latin typeface="Arial"/>
              <a:cs typeface="Arial"/>
            </a:endParaRPr>
          </a:p>
          <a:p>
            <a:pPr defTabSz="685800">
              <a:spcBef>
                <a:spcPts val="23"/>
              </a:spcBef>
            </a:pPr>
            <a:endParaRPr sz="1388" kern="0" dirty="0">
              <a:solidFill>
                <a:sysClr val="windowText" lastClr="000000"/>
              </a:solidFill>
              <a:latin typeface="Arial"/>
              <a:cs typeface="Arial"/>
            </a:endParaRPr>
          </a:p>
          <a:p>
            <a:pPr marL="279083" defTabSz="685800">
              <a:tabLst>
                <a:tab pos="550069" algn="l"/>
              </a:tabLst>
            </a:pPr>
            <a:r>
              <a:rPr sz="1088" kern="0" spc="-8" dirty="0">
                <a:solidFill>
                  <a:srgbClr val="90C225"/>
                </a:solidFill>
                <a:latin typeface="Wingdings"/>
                <a:cs typeface="Wingdings"/>
              </a:rPr>
              <a:t></a:t>
            </a:r>
            <a:r>
              <a:rPr sz="1088" kern="0" spc="-8" dirty="0">
                <a:solidFill>
                  <a:srgbClr val="90C225"/>
                </a:solidFill>
                <a:latin typeface="Times New Roman"/>
                <a:cs typeface="Times New Roman"/>
              </a:rPr>
              <a:t>	</a:t>
            </a:r>
            <a:r>
              <a:rPr sz="1350" kern="0" spc="-8" dirty="0">
                <a:solidFill>
                  <a:srgbClr val="FF0000"/>
                </a:solidFill>
                <a:latin typeface="Arial"/>
                <a:cs typeface="Arial"/>
              </a:rPr>
              <a:t>218,</a:t>
            </a:r>
            <a:r>
              <a:rPr lang="es-ES" sz="1350" kern="0" spc="-8" dirty="0">
                <a:solidFill>
                  <a:srgbClr val="FF0000"/>
                </a:solidFill>
                <a:latin typeface="Arial"/>
                <a:cs typeface="Arial"/>
              </a:rPr>
              <a:t>80</a:t>
            </a:r>
            <a:r>
              <a:rPr sz="1350" kern="0" spc="-8" dirty="0">
                <a:solidFill>
                  <a:srgbClr val="FF0000"/>
                </a:solidFill>
                <a:latin typeface="Arial"/>
                <a:cs typeface="Arial"/>
              </a:rPr>
              <a:t> </a:t>
            </a:r>
            <a:r>
              <a:rPr sz="1350" kern="0" spc="-4" dirty="0">
                <a:solidFill>
                  <a:srgbClr val="FF0000"/>
                </a:solidFill>
                <a:latin typeface="Arial"/>
                <a:cs typeface="Arial"/>
              </a:rPr>
              <a:t>M€</a:t>
            </a:r>
            <a:r>
              <a:rPr sz="1350" kern="0" spc="-11" dirty="0">
                <a:solidFill>
                  <a:srgbClr val="FF0000"/>
                </a:solidFill>
                <a:latin typeface="Arial"/>
                <a:cs typeface="Arial"/>
              </a:rPr>
              <a:t> </a:t>
            </a:r>
            <a:r>
              <a:rPr sz="1350" kern="0" spc="-4" dirty="0" err="1">
                <a:solidFill>
                  <a:srgbClr val="FF0000"/>
                </a:solidFill>
                <a:latin typeface="Arial"/>
                <a:cs typeface="Arial"/>
              </a:rPr>
              <a:t>en</a:t>
            </a:r>
            <a:r>
              <a:rPr sz="1350" kern="0" spc="-11" dirty="0">
                <a:solidFill>
                  <a:srgbClr val="FF0000"/>
                </a:solidFill>
                <a:latin typeface="Arial"/>
                <a:cs typeface="Arial"/>
              </a:rPr>
              <a:t> </a:t>
            </a:r>
            <a:r>
              <a:rPr sz="1350" kern="0" spc="-8" dirty="0">
                <a:solidFill>
                  <a:srgbClr val="FF0000"/>
                </a:solidFill>
                <a:latin typeface="Arial"/>
                <a:cs typeface="Arial"/>
              </a:rPr>
              <a:t>202</a:t>
            </a:r>
            <a:r>
              <a:rPr lang="es-ES" sz="1350" kern="0" spc="-8" dirty="0">
                <a:solidFill>
                  <a:srgbClr val="FF0000"/>
                </a:solidFill>
                <a:latin typeface="Arial"/>
                <a:cs typeface="Arial"/>
              </a:rPr>
              <a:t>4</a:t>
            </a:r>
            <a:r>
              <a:rPr sz="1350" kern="0" spc="-8" dirty="0">
                <a:solidFill>
                  <a:srgbClr val="333333"/>
                </a:solidFill>
                <a:latin typeface="Arial"/>
                <a:cs typeface="Arial"/>
              </a:rPr>
              <a:t>.</a:t>
            </a:r>
            <a:endParaRPr sz="1350" kern="0" dirty="0">
              <a:solidFill>
                <a:sysClr val="windowText" lastClr="000000"/>
              </a:solidFill>
              <a:latin typeface="Arial"/>
              <a:cs typeface="Arial"/>
            </a:endParaRPr>
          </a:p>
        </p:txBody>
      </p:sp>
      <p:graphicFrame>
        <p:nvGraphicFramePr>
          <p:cNvPr id="4" name="object 4">
            <a:extLst>
              <a:ext uri="{FF2B5EF4-FFF2-40B4-BE49-F238E27FC236}">
                <a16:creationId xmlns:a16="http://schemas.microsoft.com/office/drawing/2014/main" id="{2D1B1558-F664-403D-BA19-0CB5DF0492A2}"/>
              </a:ext>
            </a:extLst>
          </p:cNvPr>
          <p:cNvGraphicFramePr>
            <a:graphicFrameLocks noGrp="1"/>
          </p:cNvGraphicFramePr>
          <p:nvPr/>
        </p:nvGraphicFramePr>
        <p:xfrm>
          <a:off x="1929136" y="4169505"/>
          <a:ext cx="4534851" cy="1629062"/>
        </p:xfrm>
        <a:graphic>
          <a:graphicData uri="http://schemas.openxmlformats.org/drawingml/2006/table">
            <a:tbl>
              <a:tblPr firstRow="1" bandRow="1">
                <a:tableStyleId>{2D5ABB26-0587-4C30-8999-92F81FD0307C}</a:tableStyleId>
              </a:tblPr>
              <a:tblGrid>
                <a:gridCol w="1227296">
                  <a:extLst>
                    <a:ext uri="{9D8B030D-6E8A-4147-A177-3AD203B41FA5}">
                      <a16:colId xmlns:a16="http://schemas.microsoft.com/office/drawing/2014/main" val="20000"/>
                    </a:ext>
                  </a:extLst>
                </a:gridCol>
                <a:gridCol w="715327">
                  <a:extLst>
                    <a:ext uri="{9D8B030D-6E8A-4147-A177-3AD203B41FA5}">
                      <a16:colId xmlns:a16="http://schemas.microsoft.com/office/drawing/2014/main" val="20001"/>
                    </a:ext>
                  </a:extLst>
                </a:gridCol>
                <a:gridCol w="650081">
                  <a:extLst>
                    <a:ext uri="{9D8B030D-6E8A-4147-A177-3AD203B41FA5}">
                      <a16:colId xmlns:a16="http://schemas.microsoft.com/office/drawing/2014/main" val="20002"/>
                    </a:ext>
                  </a:extLst>
                </a:gridCol>
                <a:gridCol w="650081">
                  <a:extLst>
                    <a:ext uri="{9D8B030D-6E8A-4147-A177-3AD203B41FA5}">
                      <a16:colId xmlns:a16="http://schemas.microsoft.com/office/drawing/2014/main" val="20003"/>
                    </a:ext>
                  </a:extLst>
                </a:gridCol>
                <a:gridCol w="641985">
                  <a:extLst>
                    <a:ext uri="{9D8B030D-6E8A-4147-A177-3AD203B41FA5}">
                      <a16:colId xmlns:a16="http://schemas.microsoft.com/office/drawing/2014/main" val="20004"/>
                    </a:ext>
                  </a:extLst>
                </a:gridCol>
                <a:gridCol w="650081">
                  <a:extLst>
                    <a:ext uri="{9D8B030D-6E8A-4147-A177-3AD203B41FA5}">
                      <a16:colId xmlns:a16="http://schemas.microsoft.com/office/drawing/2014/main" val="20005"/>
                    </a:ext>
                  </a:extLst>
                </a:gridCol>
              </a:tblGrid>
              <a:tr h="251936">
                <a:tc>
                  <a:txBody>
                    <a:bodyPr/>
                    <a:lstStyle/>
                    <a:p>
                      <a:pPr marR="97155" algn="ctr">
                        <a:lnSpc>
                          <a:spcPts val="1200"/>
                        </a:lnSpc>
                      </a:pPr>
                      <a:r>
                        <a:rPr sz="800" b="1" dirty="0">
                          <a:latin typeface="Calibri"/>
                          <a:cs typeface="Calibri"/>
                        </a:rPr>
                        <a:t>ECORÉGIMEN-TIPODE</a:t>
                      </a:r>
                      <a:endParaRPr sz="800">
                        <a:latin typeface="Calibri"/>
                        <a:cs typeface="Calibri"/>
                      </a:endParaRPr>
                    </a:p>
                    <a:p>
                      <a:pPr marR="97790" algn="ctr">
                        <a:lnSpc>
                          <a:spcPts val="1300"/>
                        </a:lnSpc>
                        <a:spcBef>
                          <a:spcPts val="45"/>
                        </a:spcBef>
                      </a:pPr>
                      <a:r>
                        <a:rPr sz="800" b="1" spc="5" dirty="0">
                          <a:latin typeface="Calibri"/>
                          <a:cs typeface="Calibri"/>
                        </a:rPr>
                        <a:t>SUPERFICIE</a:t>
                      </a:r>
                      <a:endParaRPr sz="8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7E6E6"/>
                    </a:solidFill>
                  </a:tcPr>
                </a:tc>
                <a:tc>
                  <a:txBody>
                    <a:bodyPr/>
                    <a:lstStyle/>
                    <a:p>
                      <a:pPr marL="10160" algn="ctr">
                        <a:lnSpc>
                          <a:spcPct val="100000"/>
                        </a:lnSpc>
                        <a:spcBef>
                          <a:spcPts val="565"/>
                        </a:spcBef>
                      </a:pPr>
                      <a:r>
                        <a:rPr sz="800" b="1" spc="35" dirty="0">
                          <a:latin typeface="Calibri"/>
                          <a:cs typeface="Calibri"/>
                        </a:rPr>
                        <a:t>2023</a:t>
                      </a:r>
                      <a:endParaRPr sz="800">
                        <a:latin typeface="Calibri"/>
                        <a:cs typeface="Calibri"/>
                      </a:endParaRPr>
                    </a:p>
                  </a:txBody>
                  <a:tcPr marL="0" marR="0" marT="53816"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7E6E6"/>
                    </a:solidFill>
                  </a:tcPr>
                </a:tc>
                <a:tc>
                  <a:txBody>
                    <a:bodyPr/>
                    <a:lstStyle/>
                    <a:p>
                      <a:pPr marR="3810" algn="ctr">
                        <a:lnSpc>
                          <a:spcPct val="100000"/>
                        </a:lnSpc>
                        <a:spcBef>
                          <a:spcPts val="565"/>
                        </a:spcBef>
                      </a:pPr>
                      <a:r>
                        <a:rPr sz="800" b="1" spc="35" dirty="0">
                          <a:latin typeface="Calibri"/>
                          <a:cs typeface="Calibri"/>
                        </a:rPr>
                        <a:t>2024</a:t>
                      </a:r>
                      <a:endParaRPr sz="800" dirty="0">
                        <a:latin typeface="Calibri"/>
                        <a:cs typeface="Calibri"/>
                      </a:endParaRPr>
                    </a:p>
                  </a:txBody>
                  <a:tcPr marL="0" marR="0" marT="53816"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7E6E6"/>
                    </a:solidFill>
                  </a:tcPr>
                </a:tc>
                <a:tc>
                  <a:txBody>
                    <a:bodyPr/>
                    <a:lstStyle/>
                    <a:p>
                      <a:pPr marR="3810" algn="ctr">
                        <a:lnSpc>
                          <a:spcPct val="100000"/>
                        </a:lnSpc>
                        <a:spcBef>
                          <a:spcPts val="565"/>
                        </a:spcBef>
                      </a:pPr>
                      <a:r>
                        <a:rPr sz="800" b="1" spc="35" dirty="0">
                          <a:latin typeface="Calibri"/>
                          <a:cs typeface="Calibri"/>
                        </a:rPr>
                        <a:t>2025</a:t>
                      </a:r>
                      <a:endParaRPr sz="800">
                        <a:latin typeface="Calibri"/>
                        <a:cs typeface="Calibri"/>
                      </a:endParaRPr>
                    </a:p>
                  </a:txBody>
                  <a:tcPr marL="0" marR="0" marT="53816"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7E6E6"/>
                    </a:solidFill>
                  </a:tcPr>
                </a:tc>
                <a:tc>
                  <a:txBody>
                    <a:bodyPr/>
                    <a:lstStyle/>
                    <a:p>
                      <a:pPr algn="ctr">
                        <a:lnSpc>
                          <a:spcPct val="100000"/>
                        </a:lnSpc>
                        <a:spcBef>
                          <a:spcPts val="565"/>
                        </a:spcBef>
                      </a:pPr>
                      <a:r>
                        <a:rPr sz="800" b="1" spc="35" dirty="0">
                          <a:latin typeface="Calibri"/>
                          <a:cs typeface="Calibri"/>
                        </a:rPr>
                        <a:t>2026</a:t>
                      </a:r>
                      <a:endParaRPr sz="800">
                        <a:latin typeface="Calibri"/>
                        <a:cs typeface="Calibri"/>
                      </a:endParaRPr>
                    </a:p>
                  </a:txBody>
                  <a:tcPr marL="0" marR="0" marT="53816"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7E6E6"/>
                    </a:solidFill>
                  </a:tcPr>
                </a:tc>
                <a:tc>
                  <a:txBody>
                    <a:bodyPr/>
                    <a:lstStyle/>
                    <a:p>
                      <a:pPr marR="2540" algn="ctr">
                        <a:lnSpc>
                          <a:spcPct val="100000"/>
                        </a:lnSpc>
                        <a:spcBef>
                          <a:spcPts val="565"/>
                        </a:spcBef>
                      </a:pPr>
                      <a:r>
                        <a:rPr sz="800" b="1" spc="35" dirty="0">
                          <a:latin typeface="Calibri"/>
                          <a:cs typeface="Calibri"/>
                        </a:rPr>
                        <a:t>2027</a:t>
                      </a:r>
                      <a:endParaRPr sz="800">
                        <a:latin typeface="Calibri"/>
                        <a:cs typeface="Calibri"/>
                      </a:endParaRPr>
                    </a:p>
                  </a:txBody>
                  <a:tcPr marL="0" marR="0" marT="53816"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7E6E6"/>
                    </a:solidFill>
                  </a:tcPr>
                </a:tc>
                <a:extLst>
                  <a:ext uri="{0D108BD9-81ED-4DB2-BD59-A6C34878D82A}">
                    <a16:rowId xmlns:a16="http://schemas.microsoft.com/office/drawing/2014/main" val="10000"/>
                  </a:ext>
                </a:extLst>
              </a:tr>
              <a:tr h="633889">
                <a:tc>
                  <a:txBody>
                    <a:bodyPr/>
                    <a:lstStyle/>
                    <a:p>
                      <a:pPr marL="48895" algn="just">
                        <a:lnSpc>
                          <a:spcPts val="1075"/>
                        </a:lnSpc>
                      </a:pPr>
                      <a:r>
                        <a:rPr sz="700" spc="30" dirty="0">
                          <a:latin typeface="Arial"/>
                          <a:cs typeface="Arial"/>
                        </a:rPr>
                        <a:t>Agricultura</a:t>
                      </a:r>
                      <a:r>
                        <a:rPr sz="700" spc="225" dirty="0">
                          <a:latin typeface="Arial"/>
                          <a:cs typeface="Arial"/>
                        </a:rPr>
                        <a:t> </a:t>
                      </a:r>
                      <a:r>
                        <a:rPr sz="700" spc="55" dirty="0">
                          <a:latin typeface="Arial"/>
                          <a:cs typeface="Arial"/>
                        </a:rPr>
                        <a:t>de</a:t>
                      </a:r>
                      <a:r>
                        <a:rPr sz="700" spc="229" dirty="0">
                          <a:latin typeface="Arial"/>
                          <a:cs typeface="Arial"/>
                        </a:rPr>
                        <a:t> </a:t>
                      </a:r>
                      <a:r>
                        <a:rPr sz="700" spc="45" dirty="0">
                          <a:latin typeface="Arial"/>
                          <a:cs typeface="Arial"/>
                        </a:rPr>
                        <a:t>carbono</a:t>
                      </a:r>
                      <a:r>
                        <a:rPr sz="700" spc="150" dirty="0">
                          <a:latin typeface="Arial"/>
                          <a:cs typeface="Arial"/>
                        </a:rPr>
                        <a:t> </a:t>
                      </a:r>
                      <a:r>
                        <a:rPr sz="700" spc="15" dirty="0">
                          <a:latin typeface="Arial"/>
                          <a:cs typeface="Arial"/>
                        </a:rPr>
                        <a:t>y</a:t>
                      </a:r>
                      <a:endParaRPr sz="700">
                        <a:latin typeface="Arial"/>
                        <a:cs typeface="Arial"/>
                      </a:endParaRPr>
                    </a:p>
                    <a:p>
                      <a:pPr marL="48895" marR="144145" algn="just">
                        <a:lnSpc>
                          <a:spcPct val="102800"/>
                        </a:lnSpc>
                      </a:pPr>
                      <a:r>
                        <a:rPr sz="700" spc="40" dirty="0">
                          <a:latin typeface="Arial"/>
                          <a:cs typeface="Arial"/>
                        </a:rPr>
                        <a:t>agroecología:</a:t>
                      </a:r>
                      <a:r>
                        <a:rPr sz="700" spc="45" dirty="0">
                          <a:latin typeface="Arial"/>
                          <a:cs typeface="Arial"/>
                        </a:rPr>
                        <a:t> </a:t>
                      </a:r>
                      <a:r>
                        <a:rPr sz="700" spc="15" dirty="0">
                          <a:latin typeface="Arial"/>
                          <a:cs typeface="Arial"/>
                        </a:rPr>
                        <a:t>Pastoreo </a:t>
                      </a:r>
                      <a:r>
                        <a:rPr sz="700" spc="20" dirty="0">
                          <a:latin typeface="Arial"/>
                          <a:cs typeface="Arial"/>
                        </a:rPr>
                        <a:t> </a:t>
                      </a:r>
                      <a:r>
                        <a:rPr sz="700" spc="40" dirty="0">
                          <a:latin typeface="Arial"/>
                          <a:cs typeface="Arial"/>
                        </a:rPr>
                        <a:t>extensivo,</a:t>
                      </a:r>
                      <a:r>
                        <a:rPr sz="700" spc="45" dirty="0">
                          <a:latin typeface="Arial"/>
                          <a:cs typeface="Arial"/>
                        </a:rPr>
                        <a:t> siega</a:t>
                      </a:r>
                      <a:r>
                        <a:rPr sz="700" spc="50" dirty="0">
                          <a:latin typeface="Arial"/>
                          <a:cs typeface="Arial"/>
                        </a:rPr>
                        <a:t> </a:t>
                      </a:r>
                      <a:r>
                        <a:rPr sz="700" spc="15" dirty="0">
                          <a:latin typeface="Arial"/>
                          <a:cs typeface="Arial"/>
                        </a:rPr>
                        <a:t>y </a:t>
                      </a:r>
                      <a:r>
                        <a:rPr sz="700" spc="20" dirty="0">
                          <a:latin typeface="Arial"/>
                          <a:cs typeface="Arial"/>
                        </a:rPr>
                        <a:t> </a:t>
                      </a:r>
                      <a:r>
                        <a:rPr sz="700" spc="40" dirty="0">
                          <a:latin typeface="Arial"/>
                          <a:cs typeface="Arial"/>
                        </a:rPr>
                        <a:t>biodiversidad</a:t>
                      </a:r>
                      <a:r>
                        <a:rPr sz="700" spc="45" dirty="0">
                          <a:latin typeface="Arial"/>
                          <a:cs typeface="Arial"/>
                        </a:rPr>
                        <a:t> </a:t>
                      </a:r>
                      <a:r>
                        <a:rPr sz="700" spc="10" dirty="0">
                          <a:latin typeface="Arial"/>
                          <a:cs typeface="Arial"/>
                        </a:rPr>
                        <a:t>en</a:t>
                      </a:r>
                      <a:r>
                        <a:rPr sz="700" spc="15" dirty="0">
                          <a:latin typeface="Arial"/>
                          <a:cs typeface="Arial"/>
                        </a:rPr>
                        <a:t> </a:t>
                      </a:r>
                      <a:r>
                        <a:rPr sz="700" spc="-5" dirty="0">
                          <a:latin typeface="Arial"/>
                          <a:cs typeface="Arial"/>
                        </a:rPr>
                        <a:t>las </a:t>
                      </a:r>
                      <a:r>
                        <a:rPr sz="700" dirty="0">
                          <a:latin typeface="Arial"/>
                          <a:cs typeface="Arial"/>
                        </a:rPr>
                        <a:t> </a:t>
                      </a:r>
                      <a:r>
                        <a:rPr sz="700" spc="35" dirty="0">
                          <a:latin typeface="Arial"/>
                          <a:cs typeface="Arial"/>
                        </a:rPr>
                        <a:t>superficies</a:t>
                      </a:r>
                      <a:r>
                        <a:rPr sz="700" spc="40" dirty="0">
                          <a:latin typeface="Arial"/>
                          <a:cs typeface="Arial"/>
                        </a:rPr>
                        <a:t> </a:t>
                      </a:r>
                      <a:r>
                        <a:rPr sz="700" spc="55" dirty="0">
                          <a:latin typeface="Arial"/>
                          <a:cs typeface="Arial"/>
                        </a:rPr>
                        <a:t>de</a:t>
                      </a:r>
                      <a:r>
                        <a:rPr sz="700" spc="60" dirty="0">
                          <a:latin typeface="Arial"/>
                          <a:cs typeface="Arial"/>
                        </a:rPr>
                        <a:t> </a:t>
                      </a:r>
                      <a:r>
                        <a:rPr sz="700" spc="15" dirty="0">
                          <a:latin typeface="Arial"/>
                          <a:cs typeface="Arial"/>
                        </a:rPr>
                        <a:t>pastos </a:t>
                      </a:r>
                      <a:r>
                        <a:rPr sz="700" spc="20" dirty="0">
                          <a:latin typeface="Arial"/>
                          <a:cs typeface="Arial"/>
                        </a:rPr>
                        <a:t> </a:t>
                      </a:r>
                      <a:r>
                        <a:rPr sz="700" spc="45" dirty="0">
                          <a:latin typeface="Arial"/>
                          <a:cs typeface="Arial"/>
                        </a:rPr>
                        <a:t>húmedos</a:t>
                      </a:r>
                      <a:endParaRPr sz="70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pPr>
                      <a:endParaRPr sz="800">
                        <a:latin typeface="Times New Roman"/>
                        <a:cs typeface="Times New Roman"/>
                      </a:endParaRPr>
                    </a:p>
                    <a:p>
                      <a:pPr>
                        <a:lnSpc>
                          <a:spcPct val="100000"/>
                        </a:lnSpc>
                        <a:spcBef>
                          <a:spcPts val="25"/>
                        </a:spcBef>
                      </a:pPr>
                      <a:endParaRPr sz="1000">
                        <a:latin typeface="Times New Roman"/>
                        <a:cs typeface="Times New Roman"/>
                      </a:endParaRPr>
                    </a:p>
                    <a:p>
                      <a:pPr marL="10795" algn="ctr">
                        <a:lnSpc>
                          <a:spcPct val="100000"/>
                        </a:lnSpc>
                      </a:pPr>
                      <a:r>
                        <a:rPr sz="700" spc="5" dirty="0">
                          <a:latin typeface="Arial"/>
                          <a:cs typeface="Arial"/>
                        </a:rPr>
                        <a:t>103.168.071</a:t>
                      </a:r>
                      <a:endParaRPr sz="70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pPr>
                      <a:endParaRPr sz="800" dirty="0">
                        <a:latin typeface="Times New Roman"/>
                        <a:cs typeface="Times New Roman"/>
                      </a:endParaRPr>
                    </a:p>
                    <a:p>
                      <a:pPr>
                        <a:lnSpc>
                          <a:spcPct val="100000"/>
                        </a:lnSpc>
                        <a:spcBef>
                          <a:spcPts val="25"/>
                        </a:spcBef>
                      </a:pPr>
                      <a:endParaRPr sz="1000" dirty="0">
                        <a:latin typeface="Times New Roman"/>
                        <a:cs typeface="Times New Roman"/>
                      </a:endParaRPr>
                    </a:p>
                    <a:p>
                      <a:pPr marR="2540" algn="ctr">
                        <a:lnSpc>
                          <a:spcPct val="100000"/>
                        </a:lnSpc>
                      </a:pPr>
                      <a:r>
                        <a:rPr sz="700" spc="5" dirty="0">
                          <a:latin typeface="Arial"/>
                          <a:cs typeface="Arial"/>
                        </a:rPr>
                        <a:t>103.324.470</a:t>
                      </a:r>
                      <a:endParaRPr sz="700" dirty="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chemeClr val="bg1">
                        <a:lumMod val="85000"/>
                      </a:schemeClr>
                    </a:solidFill>
                  </a:tcPr>
                </a:tc>
                <a:tc>
                  <a:txBody>
                    <a:bodyPr/>
                    <a:lstStyle/>
                    <a:p>
                      <a:pPr>
                        <a:lnSpc>
                          <a:spcPct val="100000"/>
                        </a:lnSpc>
                      </a:pPr>
                      <a:endParaRPr sz="800">
                        <a:latin typeface="Times New Roman"/>
                        <a:cs typeface="Times New Roman"/>
                      </a:endParaRPr>
                    </a:p>
                    <a:p>
                      <a:pPr>
                        <a:lnSpc>
                          <a:spcPct val="100000"/>
                        </a:lnSpc>
                        <a:spcBef>
                          <a:spcPts val="25"/>
                        </a:spcBef>
                      </a:pPr>
                      <a:endParaRPr sz="1000">
                        <a:latin typeface="Times New Roman"/>
                        <a:cs typeface="Times New Roman"/>
                      </a:endParaRPr>
                    </a:p>
                    <a:p>
                      <a:pPr marR="2540" algn="ctr">
                        <a:lnSpc>
                          <a:spcPct val="100000"/>
                        </a:lnSpc>
                      </a:pPr>
                      <a:r>
                        <a:rPr sz="700" spc="5" dirty="0">
                          <a:latin typeface="Arial"/>
                          <a:cs typeface="Arial"/>
                        </a:rPr>
                        <a:t>103.480.869</a:t>
                      </a:r>
                      <a:endParaRPr sz="70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pPr>
                      <a:endParaRPr sz="800">
                        <a:latin typeface="Times New Roman"/>
                        <a:cs typeface="Times New Roman"/>
                      </a:endParaRPr>
                    </a:p>
                    <a:p>
                      <a:pPr>
                        <a:lnSpc>
                          <a:spcPct val="100000"/>
                        </a:lnSpc>
                        <a:spcBef>
                          <a:spcPts val="25"/>
                        </a:spcBef>
                      </a:pPr>
                      <a:endParaRPr sz="1000">
                        <a:latin typeface="Times New Roman"/>
                        <a:cs typeface="Times New Roman"/>
                      </a:endParaRPr>
                    </a:p>
                    <a:p>
                      <a:pPr marL="635" algn="ctr">
                        <a:lnSpc>
                          <a:spcPct val="100000"/>
                        </a:lnSpc>
                      </a:pPr>
                      <a:r>
                        <a:rPr sz="700" spc="5" dirty="0">
                          <a:latin typeface="Arial"/>
                          <a:cs typeface="Arial"/>
                        </a:rPr>
                        <a:t>103.637.267</a:t>
                      </a:r>
                      <a:endParaRPr sz="70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pPr>
                      <a:endParaRPr sz="800">
                        <a:latin typeface="Times New Roman"/>
                        <a:cs typeface="Times New Roman"/>
                      </a:endParaRPr>
                    </a:p>
                    <a:p>
                      <a:pPr>
                        <a:lnSpc>
                          <a:spcPct val="100000"/>
                        </a:lnSpc>
                        <a:spcBef>
                          <a:spcPts val="25"/>
                        </a:spcBef>
                      </a:pPr>
                      <a:endParaRPr sz="1000">
                        <a:latin typeface="Times New Roman"/>
                        <a:cs typeface="Times New Roman"/>
                      </a:endParaRPr>
                    </a:p>
                    <a:p>
                      <a:pPr marR="1905" algn="ctr">
                        <a:lnSpc>
                          <a:spcPct val="100000"/>
                        </a:lnSpc>
                      </a:pPr>
                      <a:r>
                        <a:rPr sz="700" spc="5" dirty="0">
                          <a:latin typeface="Arial"/>
                          <a:cs typeface="Arial"/>
                        </a:rPr>
                        <a:t>103.637.267</a:t>
                      </a:r>
                      <a:endParaRPr sz="70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1"/>
                  </a:ext>
                </a:extLst>
              </a:tr>
              <a:tr h="633889">
                <a:tc>
                  <a:txBody>
                    <a:bodyPr/>
                    <a:lstStyle/>
                    <a:p>
                      <a:pPr marL="48895" marR="144145" algn="just">
                        <a:lnSpc>
                          <a:spcPct val="101200"/>
                        </a:lnSpc>
                        <a:spcBef>
                          <a:spcPts val="45"/>
                        </a:spcBef>
                      </a:pPr>
                      <a:r>
                        <a:rPr sz="700" spc="30" dirty="0">
                          <a:latin typeface="Arial"/>
                          <a:cs typeface="Arial"/>
                        </a:rPr>
                        <a:t>Agricultura </a:t>
                      </a:r>
                      <a:r>
                        <a:rPr sz="700" spc="55" dirty="0">
                          <a:latin typeface="Arial"/>
                          <a:cs typeface="Arial"/>
                        </a:rPr>
                        <a:t>de </a:t>
                      </a:r>
                      <a:r>
                        <a:rPr sz="700" spc="45" dirty="0">
                          <a:latin typeface="Arial"/>
                          <a:cs typeface="Arial"/>
                        </a:rPr>
                        <a:t>carbono </a:t>
                      </a:r>
                      <a:r>
                        <a:rPr sz="700" spc="15" dirty="0">
                          <a:latin typeface="Arial"/>
                          <a:cs typeface="Arial"/>
                        </a:rPr>
                        <a:t>y </a:t>
                      </a:r>
                      <a:r>
                        <a:rPr sz="700" spc="20" dirty="0">
                          <a:latin typeface="Arial"/>
                          <a:cs typeface="Arial"/>
                        </a:rPr>
                        <a:t> </a:t>
                      </a:r>
                      <a:r>
                        <a:rPr sz="700" spc="40" dirty="0">
                          <a:latin typeface="Arial"/>
                          <a:cs typeface="Arial"/>
                        </a:rPr>
                        <a:t>agroecología:</a:t>
                      </a:r>
                      <a:r>
                        <a:rPr sz="700" spc="45" dirty="0">
                          <a:latin typeface="Arial"/>
                          <a:cs typeface="Arial"/>
                        </a:rPr>
                        <a:t> </a:t>
                      </a:r>
                      <a:r>
                        <a:rPr sz="700" spc="15" dirty="0">
                          <a:latin typeface="Arial"/>
                          <a:cs typeface="Arial"/>
                        </a:rPr>
                        <a:t>Pastoreo </a:t>
                      </a:r>
                      <a:r>
                        <a:rPr sz="700" spc="20" dirty="0">
                          <a:latin typeface="Arial"/>
                          <a:cs typeface="Arial"/>
                        </a:rPr>
                        <a:t> </a:t>
                      </a:r>
                      <a:r>
                        <a:rPr sz="700" spc="40" dirty="0">
                          <a:latin typeface="Arial"/>
                          <a:cs typeface="Arial"/>
                        </a:rPr>
                        <a:t>extensivo,</a:t>
                      </a:r>
                      <a:r>
                        <a:rPr sz="700" spc="45" dirty="0">
                          <a:latin typeface="Arial"/>
                          <a:cs typeface="Arial"/>
                        </a:rPr>
                        <a:t> siega</a:t>
                      </a:r>
                      <a:r>
                        <a:rPr sz="700" spc="50" dirty="0">
                          <a:latin typeface="Arial"/>
                          <a:cs typeface="Arial"/>
                        </a:rPr>
                        <a:t> </a:t>
                      </a:r>
                      <a:r>
                        <a:rPr sz="700" spc="15" dirty="0">
                          <a:latin typeface="Arial"/>
                          <a:cs typeface="Arial"/>
                        </a:rPr>
                        <a:t>y </a:t>
                      </a:r>
                      <a:r>
                        <a:rPr sz="700" spc="20" dirty="0">
                          <a:latin typeface="Arial"/>
                          <a:cs typeface="Arial"/>
                        </a:rPr>
                        <a:t> </a:t>
                      </a:r>
                      <a:r>
                        <a:rPr sz="700" spc="40" dirty="0">
                          <a:latin typeface="Arial"/>
                          <a:cs typeface="Arial"/>
                        </a:rPr>
                        <a:t>biodiversidad</a:t>
                      </a:r>
                      <a:r>
                        <a:rPr sz="700" spc="45" dirty="0">
                          <a:latin typeface="Arial"/>
                          <a:cs typeface="Arial"/>
                        </a:rPr>
                        <a:t> </a:t>
                      </a:r>
                      <a:r>
                        <a:rPr sz="700" spc="10" dirty="0">
                          <a:latin typeface="Arial"/>
                          <a:cs typeface="Arial"/>
                        </a:rPr>
                        <a:t>en</a:t>
                      </a:r>
                      <a:r>
                        <a:rPr sz="700" spc="15" dirty="0">
                          <a:latin typeface="Arial"/>
                          <a:cs typeface="Arial"/>
                        </a:rPr>
                        <a:t> </a:t>
                      </a:r>
                      <a:r>
                        <a:rPr sz="700" spc="-5" dirty="0">
                          <a:latin typeface="Arial"/>
                          <a:cs typeface="Arial"/>
                        </a:rPr>
                        <a:t>las </a:t>
                      </a:r>
                      <a:r>
                        <a:rPr sz="700" dirty="0">
                          <a:latin typeface="Arial"/>
                          <a:cs typeface="Arial"/>
                        </a:rPr>
                        <a:t> </a:t>
                      </a:r>
                      <a:r>
                        <a:rPr sz="700" spc="35" dirty="0">
                          <a:latin typeface="Arial"/>
                          <a:cs typeface="Arial"/>
                        </a:rPr>
                        <a:t>superficies</a:t>
                      </a:r>
                      <a:r>
                        <a:rPr sz="700" spc="40" dirty="0">
                          <a:latin typeface="Arial"/>
                          <a:cs typeface="Arial"/>
                        </a:rPr>
                        <a:t> </a:t>
                      </a:r>
                      <a:r>
                        <a:rPr sz="700" spc="55" dirty="0">
                          <a:latin typeface="Arial"/>
                          <a:cs typeface="Arial"/>
                        </a:rPr>
                        <a:t>de</a:t>
                      </a:r>
                      <a:r>
                        <a:rPr sz="700" spc="60" dirty="0">
                          <a:latin typeface="Arial"/>
                          <a:cs typeface="Arial"/>
                        </a:rPr>
                        <a:t> </a:t>
                      </a:r>
                      <a:r>
                        <a:rPr sz="700" spc="15" dirty="0">
                          <a:latin typeface="Arial"/>
                          <a:cs typeface="Arial"/>
                        </a:rPr>
                        <a:t>pastos </a:t>
                      </a:r>
                      <a:r>
                        <a:rPr sz="700" spc="20" dirty="0">
                          <a:latin typeface="Arial"/>
                          <a:cs typeface="Arial"/>
                        </a:rPr>
                        <a:t> </a:t>
                      </a:r>
                      <a:r>
                        <a:rPr sz="700" spc="35" dirty="0">
                          <a:latin typeface="Arial"/>
                          <a:cs typeface="Arial"/>
                        </a:rPr>
                        <a:t>mediterráneos.</a:t>
                      </a:r>
                      <a:endParaRPr sz="700">
                        <a:latin typeface="Arial"/>
                        <a:cs typeface="Arial"/>
                      </a:endParaRPr>
                    </a:p>
                  </a:txBody>
                  <a:tcPr marL="0" marR="0" marT="4286"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pPr>
                      <a:endParaRPr sz="800">
                        <a:latin typeface="Times New Roman"/>
                        <a:cs typeface="Times New Roman"/>
                      </a:endParaRPr>
                    </a:p>
                    <a:p>
                      <a:pPr>
                        <a:lnSpc>
                          <a:spcPct val="100000"/>
                        </a:lnSpc>
                        <a:spcBef>
                          <a:spcPts val="25"/>
                        </a:spcBef>
                      </a:pPr>
                      <a:endParaRPr sz="1000">
                        <a:latin typeface="Times New Roman"/>
                        <a:cs typeface="Times New Roman"/>
                      </a:endParaRPr>
                    </a:p>
                    <a:p>
                      <a:pPr marL="10795" algn="ctr">
                        <a:lnSpc>
                          <a:spcPct val="100000"/>
                        </a:lnSpc>
                      </a:pPr>
                      <a:r>
                        <a:rPr sz="700" spc="5" dirty="0">
                          <a:latin typeface="Arial"/>
                          <a:cs typeface="Arial"/>
                        </a:rPr>
                        <a:t>115.305.912</a:t>
                      </a:r>
                      <a:endParaRPr sz="70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pPr>
                      <a:endParaRPr sz="800" dirty="0">
                        <a:latin typeface="Times New Roman"/>
                        <a:cs typeface="Times New Roman"/>
                      </a:endParaRPr>
                    </a:p>
                    <a:p>
                      <a:pPr>
                        <a:lnSpc>
                          <a:spcPct val="100000"/>
                        </a:lnSpc>
                        <a:spcBef>
                          <a:spcPts val="50"/>
                        </a:spcBef>
                      </a:pPr>
                      <a:endParaRPr sz="1100" dirty="0">
                        <a:latin typeface="Times New Roman"/>
                        <a:cs typeface="Times New Roman"/>
                      </a:endParaRPr>
                    </a:p>
                    <a:p>
                      <a:pPr marR="2540" algn="ctr">
                        <a:lnSpc>
                          <a:spcPct val="100000"/>
                        </a:lnSpc>
                        <a:spcBef>
                          <a:spcPts val="5"/>
                        </a:spcBef>
                      </a:pPr>
                      <a:r>
                        <a:rPr sz="700" spc="5" dirty="0">
                          <a:latin typeface="Arial"/>
                          <a:cs typeface="Arial"/>
                        </a:rPr>
                        <a:t>115.480.712</a:t>
                      </a:r>
                      <a:endParaRPr sz="700" dirty="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chemeClr val="bg1">
                        <a:lumMod val="85000"/>
                      </a:schemeClr>
                    </a:solidFill>
                  </a:tcPr>
                </a:tc>
                <a:tc>
                  <a:txBody>
                    <a:bodyPr/>
                    <a:lstStyle/>
                    <a:p>
                      <a:pPr>
                        <a:lnSpc>
                          <a:spcPct val="100000"/>
                        </a:lnSpc>
                      </a:pPr>
                      <a:endParaRPr sz="800">
                        <a:latin typeface="Times New Roman"/>
                        <a:cs typeface="Times New Roman"/>
                      </a:endParaRPr>
                    </a:p>
                    <a:p>
                      <a:pPr>
                        <a:lnSpc>
                          <a:spcPct val="100000"/>
                        </a:lnSpc>
                        <a:spcBef>
                          <a:spcPts val="50"/>
                        </a:spcBef>
                      </a:pPr>
                      <a:endParaRPr sz="1100">
                        <a:latin typeface="Times New Roman"/>
                        <a:cs typeface="Times New Roman"/>
                      </a:endParaRPr>
                    </a:p>
                    <a:p>
                      <a:pPr marR="2540" algn="ctr">
                        <a:lnSpc>
                          <a:spcPct val="100000"/>
                        </a:lnSpc>
                        <a:spcBef>
                          <a:spcPts val="5"/>
                        </a:spcBef>
                      </a:pPr>
                      <a:r>
                        <a:rPr sz="700" spc="5" dirty="0">
                          <a:latin typeface="Arial"/>
                          <a:cs typeface="Arial"/>
                        </a:rPr>
                        <a:t>115.655.511</a:t>
                      </a:r>
                      <a:endParaRPr sz="70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pPr>
                      <a:endParaRPr sz="800">
                        <a:latin typeface="Times New Roman"/>
                        <a:cs typeface="Times New Roman"/>
                      </a:endParaRPr>
                    </a:p>
                    <a:p>
                      <a:pPr>
                        <a:lnSpc>
                          <a:spcPct val="100000"/>
                        </a:lnSpc>
                        <a:spcBef>
                          <a:spcPts val="25"/>
                        </a:spcBef>
                      </a:pPr>
                      <a:endParaRPr sz="1000">
                        <a:latin typeface="Times New Roman"/>
                        <a:cs typeface="Times New Roman"/>
                      </a:endParaRPr>
                    </a:p>
                    <a:p>
                      <a:pPr marL="635" algn="ctr">
                        <a:lnSpc>
                          <a:spcPct val="100000"/>
                        </a:lnSpc>
                      </a:pPr>
                      <a:r>
                        <a:rPr sz="700" spc="5" dirty="0">
                          <a:latin typeface="Arial"/>
                          <a:cs typeface="Arial"/>
                        </a:rPr>
                        <a:t>115.830.310</a:t>
                      </a:r>
                      <a:endParaRPr sz="70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pPr>
                      <a:endParaRPr sz="800" dirty="0">
                        <a:latin typeface="Times New Roman"/>
                        <a:cs typeface="Times New Roman"/>
                      </a:endParaRPr>
                    </a:p>
                    <a:p>
                      <a:pPr>
                        <a:lnSpc>
                          <a:spcPct val="100000"/>
                        </a:lnSpc>
                        <a:spcBef>
                          <a:spcPts val="25"/>
                        </a:spcBef>
                      </a:pPr>
                      <a:endParaRPr sz="1000" dirty="0">
                        <a:latin typeface="Times New Roman"/>
                        <a:cs typeface="Times New Roman"/>
                      </a:endParaRPr>
                    </a:p>
                    <a:p>
                      <a:pPr marR="1905" algn="ctr">
                        <a:lnSpc>
                          <a:spcPct val="100000"/>
                        </a:lnSpc>
                      </a:pPr>
                      <a:r>
                        <a:rPr sz="700" spc="5" dirty="0">
                          <a:latin typeface="Arial"/>
                          <a:cs typeface="Arial"/>
                        </a:rPr>
                        <a:t>115.830.310</a:t>
                      </a:r>
                      <a:endParaRPr sz="700" dirty="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2"/>
                  </a:ext>
                </a:extLst>
              </a:tr>
            </a:tbl>
          </a:graphicData>
        </a:graphic>
      </p:graphicFrame>
      <p:sp>
        <p:nvSpPr>
          <p:cNvPr id="5" name="object 5">
            <a:extLst>
              <a:ext uri="{FF2B5EF4-FFF2-40B4-BE49-F238E27FC236}">
                <a16:creationId xmlns:a16="http://schemas.microsoft.com/office/drawing/2014/main" id="{A3A6D8E7-9783-ED9C-FFA4-E60CDB709967}"/>
              </a:ext>
            </a:extLst>
          </p:cNvPr>
          <p:cNvSpPr txBox="1"/>
          <p:nvPr/>
        </p:nvSpPr>
        <p:spPr>
          <a:xfrm>
            <a:off x="2658044" y="3816598"/>
            <a:ext cx="2687478" cy="147637"/>
          </a:xfrm>
          <a:prstGeom prst="rect">
            <a:avLst/>
          </a:prstGeom>
        </p:spPr>
        <p:txBody>
          <a:bodyPr vert="horz" wrap="square" lIns="0" tIns="9049" rIns="0" bIns="0" rtlCol="0">
            <a:spAutoFit/>
          </a:bodyPr>
          <a:lstStyle/>
          <a:p>
            <a:pPr marL="9525" defTabSz="685800">
              <a:spcBef>
                <a:spcPts val="71"/>
              </a:spcBef>
            </a:pPr>
            <a:r>
              <a:rPr sz="900" b="1" kern="0" spc="-11" dirty="0">
                <a:solidFill>
                  <a:sysClr val="windowText" lastClr="000000"/>
                </a:solidFill>
                <a:latin typeface="Arial"/>
                <a:cs typeface="Arial"/>
              </a:rPr>
              <a:t>Dotación</a:t>
            </a:r>
            <a:r>
              <a:rPr sz="900" b="1" kern="0" spc="34" dirty="0">
                <a:solidFill>
                  <a:sysClr val="windowText" lastClr="000000"/>
                </a:solidFill>
                <a:latin typeface="Arial"/>
                <a:cs typeface="Arial"/>
              </a:rPr>
              <a:t> </a:t>
            </a:r>
            <a:r>
              <a:rPr sz="900" b="1" kern="0" spc="-11" dirty="0">
                <a:solidFill>
                  <a:sysClr val="windowText" lastClr="000000"/>
                </a:solidFill>
                <a:latin typeface="Arial"/>
                <a:cs typeface="Arial"/>
              </a:rPr>
              <a:t>financiera</a:t>
            </a:r>
            <a:r>
              <a:rPr sz="900" b="1" kern="0" spc="83" dirty="0">
                <a:solidFill>
                  <a:sysClr val="windowText" lastClr="000000"/>
                </a:solidFill>
                <a:latin typeface="Arial"/>
                <a:cs typeface="Arial"/>
              </a:rPr>
              <a:t> </a:t>
            </a:r>
            <a:r>
              <a:rPr sz="900" b="1" kern="0" spc="-15" dirty="0">
                <a:solidFill>
                  <a:sysClr val="windowText" lastClr="000000"/>
                </a:solidFill>
                <a:latin typeface="Arial"/>
                <a:cs typeface="Arial"/>
              </a:rPr>
              <a:t>anual</a:t>
            </a:r>
            <a:r>
              <a:rPr sz="900" b="1" kern="0" spc="98" dirty="0">
                <a:solidFill>
                  <a:sysClr val="windowText" lastClr="000000"/>
                </a:solidFill>
                <a:latin typeface="Arial"/>
                <a:cs typeface="Arial"/>
              </a:rPr>
              <a:t> </a:t>
            </a:r>
            <a:r>
              <a:rPr sz="900" b="1" kern="0" spc="-15" dirty="0">
                <a:solidFill>
                  <a:sysClr val="windowText" lastClr="000000"/>
                </a:solidFill>
                <a:latin typeface="Arial"/>
                <a:cs typeface="Arial"/>
              </a:rPr>
              <a:t>indicativa</a:t>
            </a:r>
            <a:r>
              <a:rPr sz="900" b="1" kern="0" spc="83" dirty="0">
                <a:solidFill>
                  <a:sysClr val="windowText" lastClr="000000"/>
                </a:solidFill>
                <a:latin typeface="Arial"/>
                <a:cs typeface="Arial"/>
              </a:rPr>
              <a:t> </a:t>
            </a:r>
            <a:r>
              <a:rPr sz="900" b="1" kern="0" spc="-8" dirty="0">
                <a:solidFill>
                  <a:sysClr val="windowText" lastClr="000000"/>
                </a:solidFill>
                <a:latin typeface="Arial"/>
                <a:cs typeface="Arial"/>
              </a:rPr>
              <a:t>para</a:t>
            </a:r>
            <a:r>
              <a:rPr sz="900" b="1" kern="0" spc="23" dirty="0">
                <a:solidFill>
                  <a:sysClr val="windowText" lastClr="000000"/>
                </a:solidFill>
                <a:latin typeface="Arial"/>
                <a:cs typeface="Arial"/>
              </a:rPr>
              <a:t> </a:t>
            </a:r>
            <a:r>
              <a:rPr sz="900" b="1" kern="0" spc="-15" dirty="0">
                <a:solidFill>
                  <a:sysClr val="windowText" lastClr="000000"/>
                </a:solidFill>
                <a:latin typeface="Arial"/>
                <a:cs typeface="Arial"/>
              </a:rPr>
              <a:t>cada</a:t>
            </a:r>
            <a:r>
              <a:rPr sz="900" b="1" kern="0" spc="23" dirty="0">
                <a:solidFill>
                  <a:sysClr val="windowText" lastClr="000000"/>
                </a:solidFill>
                <a:latin typeface="Arial"/>
                <a:cs typeface="Arial"/>
              </a:rPr>
              <a:t> </a:t>
            </a:r>
            <a:r>
              <a:rPr sz="900" b="1" kern="0" spc="-11" dirty="0">
                <a:solidFill>
                  <a:sysClr val="windowText" lastClr="000000"/>
                </a:solidFill>
                <a:latin typeface="Arial"/>
                <a:cs typeface="Arial"/>
              </a:rPr>
              <a:t>ec</a:t>
            </a:r>
            <a:endParaRPr sz="900" kern="0">
              <a:solidFill>
                <a:sysClr val="windowText" lastClr="000000"/>
              </a:solidFill>
              <a:latin typeface="Arial"/>
              <a:cs typeface="Arial"/>
            </a:endParaRPr>
          </a:p>
        </p:txBody>
      </p:sp>
      <p:pic>
        <p:nvPicPr>
          <p:cNvPr id="8" name="Imagen 7">
            <a:extLst>
              <a:ext uri="{FF2B5EF4-FFF2-40B4-BE49-F238E27FC236}">
                <a16:creationId xmlns:a16="http://schemas.microsoft.com/office/drawing/2014/main" id="{838F4FD5-90F5-E3BE-B1B9-05677B9F1860}"/>
              </a:ext>
            </a:extLst>
          </p:cNvPr>
          <p:cNvPicPr>
            <a:picLocks noChangeAspect="1"/>
          </p:cNvPicPr>
          <p:nvPr/>
        </p:nvPicPr>
        <p:blipFill>
          <a:blip r:embed="rId2"/>
          <a:stretch>
            <a:fillRect/>
          </a:stretch>
        </p:blipFill>
        <p:spPr>
          <a:xfrm>
            <a:off x="6950171" y="6165304"/>
            <a:ext cx="2193829" cy="692696"/>
          </a:xfrm>
          <a:prstGeom prst="rect">
            <a:avLst/>
          </a:prstGeom>
        </p:spPr>
      </p:pic>
    </p:spTree>
    <p:extLst>
      <p:ext uri="{BB962C8B-B14F-4D97-AF65-F5344CB8AC3E}">
        <p14:creationId xmlns:p14="http://schemas.microsoft.com/office/powerpoint/2010/main" val="527167196"/>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06298" y="1184719"/>
            <a:ext cx="5838825" cy="332303"/>
          </a:xfrm>
          <a:prstGeom prst="rect">
            <a:avLst/>
          </a:prstGeom>
        </p:spPr>
        <p:txBody>
          <a:bodyPr vert="horz" wrap="square" lIns="0" tIns="9049" rIns="0" bIns="0" rtlCol="0">
            <a:spAutoFit/>
          </a:bodyPr>
          <a:lstStyle/>
          <a:p>
            <a:pPr marL="9525">
              <a:spcBef>
                <a:spcPts val="71"/>
              </a:spcBef>
            </a:pPr>
            <a:r>
              <a:rPr sz="2100" b="1" spc="-4" dirty="0"/>
              <a:t>1.</a:t>
            </a:r>
            <a:r>
              <a:rPr sz="2100" b="1" spc="-11" dirty="0"/>
              <a:t> </a:t>
            </a:r>
            <a:r>
              <a:rPr sz="2100" b="1" spc="-8" dirty="0"/>
              <a:t>Generalidades</a:t>
            </a:r>
            <a:r>
              <a:rPr sz="2100" b="1" spc="-15" dirty="0"/>
              <a:t> </a:t>
            </a:r>
            <a:r>
              <a:rPr sz="2100" b="1" spc="-4" dirty="0"/>
              <a:t>Eco</a:t>
            </a:r>
            <a:r>
              <a:rPr sz="2100" b="1" spc="4" dirty="0"/>
              <a:t> </a:t>
            </a:r>
            <a:r>
              <a:rPr sz="2100" b="1" spc="-4" dirty="0"/>
              <a:t>regímenes</a:t>
            </a:r>
            <a:r>
              <a:rPr sz="2100" b="1" spc="-8" dirty="0"/>
              <a:t> </a:t>
            </a:r>
            <a:r>
              <a:rPr sz="2100" b="1" spc="-4" dirty="0"/>
              <a:t>(ER)</a:t>
            </a:r>
            <a:r>
              <a:rPr sz="2100" b="1" spc="-15" dirty="0"/>
              <a:t> </a:t>
            </a:r>
            <a:r>
              <a:rPr sz="2100" b="1" spc="-4" dirty="0"/>
              <a:t>en</a:t>
            </a:r>
            <a:r>
              <a:rPr sz="2100" b="1" spc="-8" dirty="0"/>
              <a:t> </a:t>
            </a:r>
            <a:r>
              <a:rPr sz="2100" b="1" spc="-23" dirty="0"/>
              <a:t>Pastos</a:t>
            </a:r>
            <a:endParaRPr sz="2100"/>
          </a:p>
        </p:txBody>
      </p:sp>
      <p:sp>
        <p:nvSpPr>
          <p:cNvPr id="3" name="object 3"/>
          <p:cNvSpPr txBox="1"/>
          <p:nvPr/>
        </p:nvSpPr>
        <p:spPr>
          <a:xfrm>
            <a:off x="406298" y="1728787"/>
            <a:ext cx="6449378" cy="818814"/>
          </a:xfrm>
          <a:prstGeom prst="rect">
            <a:avLst/>
          </a:prstGeom>
        </p:spPr>
        <p:txBody>
          <a:bodyPr vert="horz" wrap="square" lIns="0" tIns="66675" rIns="0" bIns="0" rtlCol="0">
            <a:spAutoFit/>
          </a:bodyPr>
          <a:lstStyle/>
          <a:p>
            <a:pPr marL="9525" defTabSz="685800">
              <a:spcBef>
                <a:spcPts val="525"/>
              </a:spcBef>
              <a:tabLst>
                <a:tab pos="266700" algn="l"/>
              </a:tabLst>
            </a:pPr>
            <a:r>
              <a:rPr sz="1088" kern="0" spc="139" dirty="0">
                <a:solidFill>
                  <a:srgbClr val="90C225"/>
                </a:solidFill>
                <a:latin typeface="Lucida Sans Unicode"/>
                <a:cs typeface="Lucida Sans Unicode"/>
              </a:rPr>
              <a:t>▶	</a:t>
            </a:r>
            <a:r>
              <a:rPr lang="es-ES" sz="1350" b="1" kern="0" dirty="0">
                <a:solidFill>
                  <a:srgbClr val="404040"/>
                </a:solidFill>
                <a:latin typeface="Arial"/>
                <a:cs typeface="Arial"/>
              </a:rPr>
              <a:t>PASTOS </a:t>
            </a:r>
            <a:r>
              <a:rPr sz="1350" b="1" kern="0" spc="-4" dirty="0">
                <a:solidFill>
                  <a:srgbClr val="404040"/>
                </a:solidFill>
                <a:latin typeface="Arial"/>
                <a:cs typeface="Arial"/>
              </a:rPr>
              <a:t>HÚMEDOS</a:t>
            </a:r>
            <a:r>
              <a:rPr sz="1350" b="1" kern="0" spc="-30" dirty="0">
                <a:solidFill>
                  <a:srgbClr val="404040"/>
                </a:solidFill>
                <a:latin typeface="Arial"/>
                <a:cs typeface="Arial"/>
              </a:rPr>
              <a:t> </a:t>
            </a:r>
            <a:r>
              <a:rPr sz="1350" b="1" kern="0" dirty="0">
                <a:solidFill>
                  <a:srgbClr val="404040"/>
                </a:solidFill>
                <a:latin typeface="Arial"/>
                <a:cs typeface="Arial"/>
              </a:rPr>
              <a:t>Y</a:t>
            </a:r>
            <a:r>
              <a:rPr sz="1350" b="1" kern="0" spc="-34" dirty="0">
                <a:solidFill>
                  <a:srgbClr val="404040"/>
                </a:solidFill>
                <a:latin typeface="Arial"/>
                <a:cs typeface="Arial"/>
              </a:rPr>
              <a:t> </a:t>
            </a:r>
            <a:r>
              <a:rPr sz="1350" b="1" kern="0" spc="-4" dirty="0">
                <a:solidFill>
                  <a:srgbClr val="404040"/>
                </a:solidFill>
                <a:latin typeface="Arial"/>
                <a:cs typeface="Arial"/>
              </a:rPr>
              <a:t>MEDITERRÁNEOS</a:t>
            </a:r>
            <a:endParaRPr sz="1350" kern="0" dirty="0">
              <a:solidFill>
                <a:sysClr val="windowText" lastClr="000000"/>
              </a:solidFill>
              <a:latin typeface="Arial"/>
              <a:cs typeface="Arial"/>
            </a:endParaRPr>
          </a:p>
          <a:p>
            <a:pPr marL="9525" defTabSz="685800">
              <a:spcBef>
                <a:spcPts val="450"/>
              </a:spcBef>
              <a:tabLst>
                <a:tab pos="266700" algn="l"/>
              </a:tabLst>
            </a:pPr>
            <a:r>
              <a:rPr sz="1088" kern="0" spc="139" dirty="0">
                <a:solidFill>
                  <a:srgbClr val="90C225"/>
                </a:solidFill>
                <a:latin typeface="Lucida Sans Unicode"/>
                <a:cs typeface="Lucida Sans Unicode"/>
              </a:rPr>
              <a:t>▶	</a:t>
            </a:r>
            <a:r>
              <a:rPr sz="1350" kern="0" spc="-4" dirty="0">
                <a:solidFill>
                  <a:srgbClr val="333333"/>
                </a:solidFill>
                <a:latin typeface="Arial"/>
                <a:cs typeface="Arial"/>
              </a:rPr>
              <a:t>Criterios:</a:t>
            </a:r>
            <a:r>
              <a:rPr sz="1350" kern="0" spc="11" dirty="0">
                <a:solidFill>
                  <a:srgbClr val="333333"/>
                </a:solidFill>
                <a:latin typeface="Arial"/>
                <a:cs typeface="Arial"/>
              </a:rPr>
              <a:t> </a:t>
            </a:r>
            <a:r>
              <a:rPr sz="1350" kern="0" spc="-4" dirty="0">
                <a:solidFill>
                  <a:srgbClr val="333333"/>
                </a:solidFill>
                <a:latin typeface="Arial"/>
                <a:cs typeface="Arial"/>
              </a:rPr>
              <a:t>Comarcas;</a:t>
            </a:r>
            <a:r>
              <a:rPr sz="1350" kern="0" spc="8" dirty="0">
                <a:solidFill>
                  <a:srgbClr val="333333"/>
                </a:solidFill>
                <a:latin typeface="Arial"/>
                <a:cs typeface="Arial"/>
              </a:rPr>
              <a:t> </a:t>
            </a:r>
            <a:r>
              <a:rPr sz="1350" kern="0" spc="-4" dirty="0">
                <a:solidFill>
                  <a:srgbClr val="333333"/>
                </a:solidFill>
                <a:latin typeface="Arial"/>
                <a:cs typeface="Arial"/>
              </a:rPr>
              <a:t>Pluviometría</a:t>
            </a:r>
            <a:r>
              <a:rPr sz="1350" kern="0" spc="8" dirty="0">
                <a:solidFill>
                  <a:srgbClr val="333333"/>
                </a:solidFill>
                <a:latin typeface="Arial"/>
                <a:cs typeface="Arial"/>
              </a:rPr>
              <a:t> </a:t>
            </a:r>
            <a:r>
              <a:rPr sz="1350" kern="0" spc="-4" dirty="0">
                <a:solidFill>
                  <a:srgbClr val="333333"/>
                </a:solidFill>
                <a:latin typeface="Arial"/>
                <a:cs typeface="Arial"/>
              </a:rPr>
              <a:t>media</a:t>
            </a:r>
            <a:r>
              <a:rPr sz="1350" kern="0" spc="8" dirty="0">
                <a:solidFill>
                  <a:srgbClr val="333333"/>
                </a:solidFill>
                <a:latin typeface="Arial"/>
                <a:cs typeface="Arial"/>
              </a:rPr>
              <a:t> </a:t>
            </a:r>
            <a:r>
              <a:rPr sz="1350" kern="0" spc="-15" dirty="0">
                <a:solidFill>
                  <a:srgbClr val="333333"/>
                </a:solidFill>
                <a:latin typeface="Arial"/>
                <a:cs typeface="Arial"/>
              </a:rPr>
              <a:t>2011-2020</a:t>
            </a:r>
            <a:endParaRPr sz="1350" kern="0" dirty="0">
              <a:solidFill>
                <a:sysClr val="windowText" lastClr="000000"/>
              </a:solidFill>
              <a:latin typeface="Arial"/>
              <a:cs typeface="Arial"/>
            </a:endParaRPr>
          </a:p>
          <a:p>
            <a:pPr marL="9525" defTabSz="685800">
              <a:spcBef>
                <a:spcPts val="450"/>
              </a:spcBef>
              <a:tabLst>
                <a:tab pos="266700" algn="l"/>
              </a:tabLst>
            </a:pPr>
            <a:r>
              <a:rPr sz="1088" kern="0" spc="139" dirty="0">
                <a:solidFill>
                  <a:srgbClr val="90C225"/>
                </a:solidFill>
                <a:latin typeface="Lucida Sans Unicode"/>
                <a:cs typeface="Lucida Sans Unicode"/>
              </a:rPr>
              <a:t>▶	</a:t>
            </a:r>
            <a:r>
              <a:rPr sz="1350" kern="0" spc="-4" dirty="0">
                <a:solidFill>
                  <a:srgbClr val="333333"/>
                </a:solidFill>
                <a:latin typeface="Arial"/>
                <a:cs typeface="Arial"/>
              </a:rPr>
              <a:t>Pago</a:t>
            </a:r>
            <a:r>
              <a:rPr sz="1350" kern="0" spc="8" dirty="0">
                <a:solidFill>
                  <a:srgbClr val="333333"/>
                </a:solidFill>
                <a:latin typeface="Arial"/>
                <a:cs typeface="Arial"/>
              </a:rPr>
              <a:t> </a:t>
            </a:r>
            <a:r>
              <a:rPr sz="1350" kern="0" spc="-4" dirty="0">
                <a:solidFill>
                  <a:srgbClr val="333333"/>
                </a:solidFill>
                <a:latin typeface="Arial"/>
                <a:cs typeface="Arial"/>
              </a:rPr>
              <a:t>Compensatorio</a:t>
            </a:r>
            <a:r>
              <a:rPr sz="1350" kern="0" spc="23" dirty="0">
                <a:solidFill>
                  <a:srgbClr val="333333"/>
                </a:solidFill>
                <a:latin typeface="Arial"/>
                <a:cs typeface="Arial"/>
              </a:rPr>
              <a:t> </a:t>
            </a:r>
            <a:r>
              <a:rPr sz="1350" kern="0" spc="-4" dirty="0">
                <a:solidFill>
                  <a:srgbClr val="333333"/>
                </a:solidFill>
                <a:latin typeface="Arial"/>
                <a:cs typeface="Arial"/>
              </a:rPr>
              <a:t>(costes</a:t>
            </a:r>
            <a:r>
              <a:rPr sz="1350" kern="0" dirty="0">
                <a:solidFill>
                  <a:srgbClr val="333333"/>
                </a:solidFill>
                <a:latin typeface="Arial"/>
                <a:cs typeface="Arial"/>
              </a:rPr>
              <a:t> </a:t>
            </a:r>
            <a:r>
              <a:rPr sz="1350" kern="0" spc="-8" dirty="0">
                <a:solidFill>
                  <a:srgbClr val="333333"/>
                </a:solidFill>
                <a:latin typeface="Arial"/>
                <a:cs typeface="Arial"/>
              </a:rPr>
              <a:t>adicionales,</a:t>
            </a:r>
            <a:r>
              <a:rPr sz="1350" kern="0" spc="26" dirty="0">
                <a:solidFill>
                  <a:srgbClr val="333333"/>
                </a:solidFill>
                <a:latin typeface="Arial"/>
                <a:cs typeface="Arial"/>
              </a:rPr>
              <a:t> </a:t>
            </a:r>
            <a:r>
              <a:rPr sz="1350" kern="0" spc="-4" dirty="0">
                <a:solidFill>
                  <a:srgbClr val="333333"/>
                </a:solidFill>
                <a:latin typeface="Arial"/>
                <a:cs typeface="Arial"/>
              </a:rPr>
              <a:t>lucro</a:t>
            </a:r>
            <a:r>
              <a:rPr sz="1350" kern="0" spc="8" dirty="0">
                <a:solidFill>
                  <a:srgbClr val="333333"/>
                </a:solidFill>
                <a:latin typeface="Arial"/>
                <a:cs typeface="Arial"/>
              </a:rPr>
              <a:t> </a:t>
            </a:r>
            <a:r>
              <a:rPr sz="1350" kern="0" spc="-4" dirty="0">
                <a:solidFill>
                  <a:srgbClr val="333333"/>
                </a:solidFill>
                <a:latin typeface="Arial"/>
                <a:cs typeface="Arial"/>
              </a:rPr>
              <a:t>cesante</a:t>
            </a:r>
            <a:r>
              <a:rPr sz="1350" kern="0" spc="15" dirty="0">
                <a:solidFill>
                  <a:srgbClr val="333333"/>
                </a:solidFill>
                <a:latin typeface="Arial"/>
                <a:cs typeface="Arial"/>
              </a:rPr>
              <a:t> </a:t>
            </a:r>
            <a:r>
              <a:rPr sz="1350" kern="0" spc="-4" dirty="0">
                <a:solidFill>
                  <a:srgbClr val="333333"/>
                </a:solidFill>
                <a:latin typeface="Arial"/>
                <a:cs typeface="Arial"/>
              </a:rPr>
              <a:t>realización</a:t>
            </a:r>
            <a:r>
              <a:rPr sz="1350" kern="0" spc="19" dirty="0">
                <a:solidFill>
                  <a:srgbClr val="333333"/>
                </a:solidFill>
                <a:latin typeface="Arial"/>
                <a:cs typeface="Arial"/>
              </a:rPr>
              <a:t> </a:t>
            </a:r>
            <a:r>
              <a:rPr sz="1350" kern="0" spc="-4" dirty="0">
                <a:solidFill>
                  <a:srgbClr val="333333"/>
                </a:solidFill>
                <a:latin typeface="Arial"/>
                <a:cs typeface="Arial"/>
              </a:rPr>
              <a:t>prácticas</a:t>
            </a:r>
            <a:r>
              <a:rPr sz="1350" kern="0" spc="15" dirty="0">
                <a:solidFill>
                  <a:srgbClr val="333333"/>
                </a:solidFill>
                <a:latin typeface="Arial"/>
                <a:cs typeface="Arial"/>
              </a:rPr>
              <a:t> </a:t>
            </a:r>
            <a:r>
              <a:rPr sz="1350" kern="0" spc="-4" dirty="0">
                <a:solidFill>
                  <a:srgbClr val="333333"/>
                </a:solidFill>
                <a:latin typeface="Arial"/>
                <a:cs typeface="Arial"/>
              </a:rPr>
              <a:t>ER)</a:t>
            </a:r>
            <a:endParaRPr sz="1350" kern="0" dirty="0">
              <a:solidFill>
                <a:sysClr val="windowText" lastClr="000000"/>
              </a:solidFill>
              <a:latin typeface="Arial"/>
              <a:cs typeface="Arial"/>
            </a:endParaRPr>
          </a:p>
        </p:txBody>
      </p:sp>
      <p:pic>
        <p:nvPicPr>
          <p:cNvPr id="4" name="object 4"/>
          <p:cNvPicPr/>
          <p:nvPr/>
        </p:nvPicPr>
        <p:blipFill>
          <a:blip r:embed="rId2" cstate="print"/>
          <a:stretch>
            <a:fillRect/>
          </a:stretch>
        </p:blipFill>
        <p:spPr>
          <a:xfrm>
            <a:off x="1280159" y="2768344"/>
            <a:ext cx="5164049" cy="3756999"/>
          </a:xfrm>
          <a:prstGeom prst="rect">
            <a:avLst/>
          </a:prstGeom>
        </p:spPr>
      </p:pic>
      <p:pic>
        <p:nvPicPr>
          <p:cNvPr id="7" name="Imagen 6">
            <a:extLst>
              <a:ext uri="{FF2B5EF4-FFF2-40B4-BE49-F238E27FC236}">
                <a16:creationId xmlns:a16="http://schemas.microsoft.com/office/drawing/2014/main" id="{97C5762C-FDC2-B98F-E306-B23580727694}"/>
              </a:ext>
            </a:extLst>
          </p:cNvPr>
          <p:cNvPicPr>
            <a:picLocks noChangeAspect="1"/>
          </p:cNvPicPr>
          <p:nvPr/>
        </p:nvPicPr>
        <p:blipFill>
          <a:blip r:embed="rId3"/>
          <a:stretch>
            <a:fillRect/>
          </a:stretch>
        </p:blipFill>
        <p:spPr>
          <a:xfrm>
            <a:off x="6950171" y="6165304"/>
            <a:ext cx="2193829" cy="692696"/>
          </a:xfrm>
          <a:prstGeom prst="rect">
            <a:avLst/>
          </a:prstGeom>
        </p:spPr>
      </p:pic>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06299" y="1172108"/>
            <a:ext cx="5838349" cy="332303"/>
          </a:xfrm>
          <a:prstGeom prst="rect">
            <a:avLst/>
          </a:prstGeom>
        </p:spPr>
        <p:txBody>
          <a:bodyPr vert="horz" wrap="square" lIns="0" tIns="9049" rIns="0" bIns="0" rtlCol="0">
            <a:spAutoFit/>
          </a:bodyPr>
          <a:lstStyle/>
          <a:p>
            <a:pPr marL="9525">
              <a:spcBef>
                <a:spcPts val="71"/>
              </a:spcBef>
            </a:pPr>
            <a:r>
              <a:rPr sz="2100" b="1" spc="-4" dirty="0"/>
              <a:t>1.</a:t>
            </a:r>
            <a:r>
              <a:rPr sz="2100" b="1" spc="-15" dirty="0"/>
              <a:t> </a:t>
            </a:r>
            <a:r>
              <a:rPr sz="2100" b="1" spc="-8" dirty="0"/>
              <a:t>Generalidades</a:t>
            </a:r>
            <a:r>
              <a:rPr sz="2100" b="1" spc="-11" dirty="0"/>
              <a:t> </a:t>
            </a:r>
            <a:r>
              <a:rPr sz="2100" b="1" spc="-4" dirty="0"/>
              <a:t>Eco regímenes</a:t>
            </a:r>
            <a:r>
              <a:rPr sz="2100" b="1" spc="-8" dirty="0"/>
              <a:t> </a:t>
            </a:r>
            <a:r>
              <a:rPr sz="2100" b="1" spc="-4" dirty="0"/>
              <a:t>(ER)</a:t>
            </a:r>
            <a:r>
              <a:rPr sz="2100" b="1" spc="-19" dirty="0"/>
              <a:t> </a:t>
            </a:r>
            <a:r>
              <a:rPr sz="2100" b="1" spc="-4" dirty="0"/>
              <a:t>en</a:t>
            </a:r>
            <a:r>
              <a:rPr sz="2100" b="1" spc="-8" dirty="0"/>
              <a:t> </a:t>
            </a:r>
            <a:r>
              <a:rPr sz="2100" b="1" spc="-23" dirty="0"/>
              <a:t>Pastos</a:t>
            </a:r>
            <a:endParaRPr sz="2100"/>
          </a:p>
        </p:txBody>
      </p:sp>
      <p:sp>
        <p:nvSpPr>
          <p:cNvPr id="3" name="object 3"/>
          <p:cNvSpPr txBox="1"/>
          <p:nvPr/>
        </p:nvSpPr>
        <p:spPr>
          <a:xfrm>
            <a:off x="406298" y="1761935"/>
            <a:ext cx="6601778" cy="3923510"/>
          </a:xfrm>
          <a:prstGeom prst="rect">
            <a:avLst/>
          </a:prstGeom>
        </p:spPr>
        <p:txBody>
          <a:bodyPr vert="horz" wrap="square" lIns="0" tIns="9525" rIns="0" bIns="0" rtlCol="0">
            <a:spAutoFit/>
          </a:bodyPr>
          <a:lstStyle/>
          <a:p>
            <a:pPr marL="266700" marR="6191" indent="-257651" algn="just" defTabSz="685800">
              <a:spcBef>
                <a:spcPts val="75"/>
              </a:spcBef>
            </a:pPr>
            <a:r>
              <a:rPr sz="1088" kern="0" spc="139" dirty="0">
                <a:solidFill>
                  <a:srgbClr val="90C225"/>
                </a:solidFill>
                <a:latin typeface="Lucida Sans Unicode"/>
                <a:cs typeface="Lucida Sans Unicode"/>
              </a:rPr>
              <a:t>▶</a:t>
            </a:r>
            <a:r>
              <a:rPr sz="1088" kern="0" spc="259" dirty="0">
                <a:solidFill>
                  <a:srgbClr val="90C225"/>
                </a:solidFill>
                <a:latin typeface="Lucida Sans Unicode"/>
                <a:cs typeface="Lucida Sans Unicode"/>
              </a:rPr>
              <a:t> </a:t>
            </a:r>
            <a:r>
              <a:rPr sz="1350" kern="0" spc="-4" dirty="0">
                <a:solidFill>
                  <a:srgbClr val="404040"/>
                </a:solidFill>
                <a:latin typeface="Arial"/>
                <a:cs typeface="Arial"/>
              </a:rPr>
              <a:t>OBJETIVOS:</a:t>
            </a:r>
            <a:r>
              <a:rPr sz="1350" kern="0" spc="236" dirty="0">
                <a:solidFill>
                  <a:srgbClr val="404040"/>
                </a:solidFill>
                <a:latin typeface="Arial"/>
                <a:cs typeface="Arial"/>
              </a:rPr>
              <a:t> </a:t>
            </a:r>
            <a:r>
              <a:rPr sz="1350" kern="0" spc="-4" dirty="0">
                <a:solidFill>
                  <a:srgbClr val="404040"/>
                </a:solidFill>
                <a:latin typeface="Arial"/>
                <a:cs typeface="Arial"/>
              </a:rPr>
              <a:t>Mejorar</a:t>
            </a:r>
            <a:r>
              <a:rPr sz="1350" kern="0" spc="248" dirty="0">
                <a:solidFill>
                  <a:srgbClr val="404040"/>
                </a:solidFill>
                <a:latin typeface="Arial"/>
                <a:cs typeface="Arial"/>
              </a:rPr>
              <a:t> </a:t>
            </a:r>
            <a:r>
              <a:rPr sz="1350" kern="0" dirty="0">
                <a:solidFill>
                  <a:srgbClr val="404040"/>
                </a:solidFill>
                <a:latin typeface="Arial"/>
                <a:cs typeface="Arial"/>
              </a:rPr>
              <a:t>la</a:t>
            </a:r>
            <a:r>
              <a:rPr sz="1350" kern="0" spc="244" dirty="0">
                <a:solidFill>
                  <a:srgbClr val="404040"/>
                </a:solidFill>
                <a:latin typeface="Arial"/>
                <a:cs typeface="Arial"/>
              </a:rPr>
              <a:t> </a:t>
            </a:r>
            <a:r>
              <a:rPr sz="1350" kern="0" spc="-4" dirty="0">
                <a:solidFill>
                  <a:srgbClr val="404040"/>
                </a:solidFill>
                <a:latin typeface="Arial"/>
                <a:cs typeface="Arial"/>
              </a:rPr>
              <a:t>gestión</a:t>
            </a:r>
            <a:r>
              <a:rPr sz="1350" kern="0" spc="248" dirty="0">
                <a:solidFill>
                  <a:srgbClr val="404040"/>
                </a:solidFill>
                <a:latin typeface="Arial"/>
                <a:cs typeface="Arial"/>
              </a:rPr>
              <a:t> </a:t>
            </a:r>
            <a:r>
              <a:rPr sz="1350" kern="0" dirty="0">
                <a:solidFill>
                  <a:srgbClr val="404040"/>
                </a:solidFill>
                <a:latin typeface="Arial"/>
                <a:cs typeface="Arial"/>
              </a:rPr>
              <a:t>y</a:t>
            </a:r>
            <a:r>
              <a:rPr sz="1350" kern="0" spc="240" dirty="0">
                <a:solidFill>
                  <a:srgbClr val="404040"/>
                </a:solidFill>
                <a:latin typeface="Arial"/>
                <a:cs typeface="Arial"/>
              </a:rPr>
              <a:t> </a:t>
            </a:r>
            <a:r>
              <a:rPr sz="1350" kern="0" spc="-4" dirty="0">
                <a:solidFill>
                  <a:srgbClr val="404040"/>
                </a:solidFill>
                <a:latin typeface="Arial"/>
                <a:cs typeface="Arial"/>
              </a:rPr>
              <a:t>la</a:t>
            </a:r>
            <a:r>
              <a:rPr sz="1350" kern="0" spc="240" dirty="0">
                <a:solidFill>
                  <a:srgbClr val="404040"/>
                </a:solidFill>
                <a:latin typeface="Arial"/>
                <a:cs typeface="Arial"/>
              </a:rPr>
              <a:t> </a:t>
            </a:r>
            <a:r>
              <a:rPr sz="1350" kern="0" spc="-4" dirty="0">
                <a:solidFill>
                  <a:srgbClr val="404040"/>
                </a:solidFill>
                <a:latin typeface="Arial"/>
                <a:cs typeface="Arial"/>
              </a:rPr>
              <a:t>sostenibilidad</a:t>
            </a:r>
            <a:r>
              <a:rPr sz="1350" kern="0" spc="248" dirty="0">
                <a:solidFill>
                  <a:srgbClr val="404040"/>
                </a:solidFill>
                <a:latin typeface="Arial"/>
                <a:cs typeface="Arial"/>
              </a:rPr>
              <a:t> </a:t>
            </a:r>
            <a:r>
              <a:rPr sz="1350" kern="0" spc="-4" dirty="0">
                <a:solidFill>
                  <a:srgbClr val="404040"/>
                </a:solidFill>
                <a:latin typeface="Arial"/>
                <a:cs typeface="Arial"/>
              </a:rPr>
              <a:t>de</a:t>
            </a:r>
            <a:r>
              <a:rPr sz="1350" kern="0" spc="251" dirty="0">
                <a:solidFill>
                  <a:srgbClr val="404040"/>
                </a:solidFill>
                <a:latin typeface="Arial"/>
                <a:cs typeface="Arial"/>
              </a:rPr>
              <a:t> </a:t>
            </a:r>
            <a:r>
              <a:rPr sz="1350" kern="0" spc="-4" dirty="0">
                <a:solidFill>
                  <a:srgbClr val="404040"/>
                </a:solidFill>
                <a:latin typeface="Arial"/>
                <a:cs typeface="Arial"/>
              </a:rPr>
              <a:t>las</a:t>
            </a:r>
            <a:r>
              <a:rPr sz="1350" kern="0" spc="251" dirty="0">
                <a:solidFill>
                  <a:srgbClr val="404040"/>
                </a:solidFill>
                <a:latin typeface="Arial"/>
                <a:cs typeface="Arial"/>
              </a:rPr>
              <a:t> </a:t>
            </a:r>
            <a:r>
              <a:rPr sz="1350" kern="0" spc="-4" dirty="0">
                <a:solidFill>
                  <a:srgbClr val="404040"/>
                </a:solidFill>
                <a:latin typeface="Arial"/>
                <a:cs typeface="Arial"/>
              </a:rPr>
              <a:t>superficies</a:t>
            </a:r>
            <a:r>
              <a:rPr sz="1350" kern="0" spc="248" dirty="0">
                <a:solidFill>
                  <a:srgbClr val="404040"/>
                </a:solidFill>
                <a:latin typeface="Arial"/>
                <a:cs typeface="Arial"/>
              </a:rPr>
              <a:t> </a:t>
            </a:r>
            <a:r>
              <a:rPr sz="1350" kern="0" dirty="0">
                <a:solidFill>
                  <a:srgbClr val="404040"/>
                </a:solidFill>
                <a:latin typeface="Arial"/>
                <a:cs typeface="Arial"/>
              </a:rPr>
              <a:t>de</a:t>
            </a:r>
            <a:r>
              <a:rPr sz="1350" kern="0" spc="240" dirty="0">
                <a:solidFill>
                  <a:srgbClr val="404040"/>
                </a:solidFill>
                <a:latin typeface="Arial"/>
                <a:cs typeface="Arial"/>
              </a:rPr>
              <a:t> </a:t>
            </a:r>
            <a:r>
              <a:rPr sz="1350" kern="0" spc="-4" dirty="0">
                <a:solidFill>
                  <a:srgbClr val="404040"/>
                </a:solidFill>
                <a:latin typeface="Arial"/>
                <a:cs typeface="Arial"/>
              </a:rPr>
              <a:t>pastos </a:t>
            </a:r>
            <a:r>
              <a:rPr sz="1350" kern="0" spc="-368" dirty="0">
                <a:solidFill>
                  <a:srgbClr val="404040"/>
                </a:solidFill>
                <a:latin typeface="Arial"/>
                <a:cs typeface="Arial"/>
              </a:rPr>
              <a:t> </a:t>
            </a:r>
            <a:r>
              <a:rPr sz="1350" kern="0" spc="-4" dirty="0">
                <a:solidFill>
                  <a:srgbClr val="404040"/>
                </a:solidFill>
                <a:latin typeface="Arial"/>
                <a:cs typeface="Arial"/>
              </a:rPr>
              <a:t>bien aumentando la absorción de Carbono </a:t>
            </a:r>
            <a:r>
              <a:rPr sz="1350" kern="0" dirty="0">
                <a:solidFill>
                  <a:srgbClr val="404040"/>
                </a:solidFill>
                <a:latin typeface="Arial"/>
                <a:cs typeface="Arial"/>
              </a:rPr>
              <a:t>o </a:t>
            </a:r>
            <a:r>
              <a:rPr sz="1350" kern="0" spc="-4" dirty="0">
                <a:solidFill>
                  <a:srgbClr val="404040"/>
                </a:solidFill>
                <a:latin typeface="Arial"/>
                <a:cs typeface="Arial"/>
              </a:rPr>
              <a:t>bien aumentando </a:t>
            </a:r>
            <a:r>
              <a:rPr sz="1350" kern="0" dirty="0">
                <a:solidFill>
                  <a:srgbClr val="404040"/>
                </a:solidFill>
                <a:latin typeface="Arial"/>
                <a:cs typeface="Arial"/>
              </a:rPr>
              <a:t>o </a:t>
            </a:r>
            <a:r>
              <a:rPr sz="1350" kern="0" spc="-4" dirty="0">
                <a:solidFill>
                  <a:srgbClr val="404040"/>
                </a:solidFill>
                <a:latin typeface="Arial"/>
                <a:cs typeface="Arial"/>
              </a:rPr>
              <a:t>incrementando la </a:t>
            </a:r>
            <a:r>
              <a:rPr sz="1350" kern="0" dirty="0">
                <a:solidFill>
                  <a:srgbClr val="404040"/>
                </a:solidFill>
                <a:latin typeface="Arial"/>
                <a:cs typeface="Arial"/>
              </a:rPr>
              <a:t> </a:t>
            </a:r>
            <a:r>
              <a:rPr sz="1350" kern="0" spc="-4" dirty="0">
                <a:solidFill>
                  <a:srgbClr val="404040"/>
                </a:solidFill>
                <a:latin typeface="Arial"/>
                <a:cs typeface="Arial"/>
              </a:rPr>
              <a:t>biodiversidad</a:t>
            </a:r>
            <a:r>
              <a:rPr sz="1350" kern="0" spc="15" dirty="0">
                <a:solidFill>
                  <a:srgbClr val="404040"/>
                </a:solidFill>
                <a:latin typeface="Arial"/>
                <a:cs typeface="Arial"/>
              </a:rPr>
              <a:t> </a:t>
            </a:r>
            <a:r>
              <a:rPr sz="1350" kern="0" spc="-4" dirty="0">
                <a:solidFill>
                  <a:srgbClr val="404040"/>
                </a:solidFill>
                <a:latin typeface="Arial"/>
                <a:cs typeface="Arial"/>
              </a:rPr>
              <a:t>(OE4, OE5,</a:t>
            </a:r>
            <a:r>
              <a:rPr sz="1350" kern="0" spc="4" dirty="0">
                <a:solidFill>
                  <a:srgbClr val="404040"/>
                </a:solidFill>
                <a:latin typeface="Arial"/>
                <a:cs typeface="Arial"/>
              </a:rPr>
              <a:t> </a:t>
            </a:r>
            <a:r>
              <a:rPr sz="1350" kern="0" spc="-4" dirty="0">
                <a:solidFill>
                  <a:srgbClr val="404040"/>
                </a:solidFill>
                <a:latin typeface="Arial"/>
                <a:cs typeface="Arial"/>
              </a:rPr>
              <a:t>OE6).</a:t>
            </a:r>
            <a:endParaRPr sz="1350" kern="0" dirty="0">
              <a:solidFill>
                <a:sysClr val="windowText" lastClr="000000"/>
              </a:solidFill>
              <a:latin typeface="Arial"/>
              <a:cs typeface="Arial"/>
            </a:endParaRPr>
          </a:p>
          <a:p>
            <a:pPr defTabSz="685800">
              <a:spcBef>
                <a:spcPts val="19"/>
              </a:spcBef>
            </a:pPr>
            <a:endParaRPr sz="2175" kern="0" dirty="0">
              <a:solidFill>
                <a:sysClr val="windowText" lastClr="000000"/>
              </a:solidFill>
              <a:latin typeface="Arial"/>
              <a:cs typeface="Arial"/>
            </a:endParaRPr>
          </a:p>
          <a:p>
            <a:pPr marL="266700" marR="6191" indent="-257651" algn="just" defTabSz="685800"/>
            <a:r>
              <a:rPr sz="1088" kern="0" spc="139" dirty="0">
                <a:solidFill>
                  <a:srgbClr val="90C225"/>
                </a:solidFill>
                <a:latin typeface="Lucida Sans Unicode"/>
                <a:cs typeface="Lucida Sans Unicode"/>
              </a:rPr>
              <a:t>▶</a:t>
            </a:r>
            <a:r>
              <a:rPr sz="1088" kern="0" spc="143" dirty="0">
                <a:solidFill>
                  <a:srgbClr val="90C225"/>
                </a:solidFill>
                <a:latin typeface="Lucida Sans Unicode"/>
                <a:cs typeface="Lucida Sans Unicode"/>
              </a:rPr>
              <a:t> </a:t>
            </a:r>
            <a:r>
              <a:rPr sz="1350" kern="0" dirty="0">
                <a:solidFill>
                  <a:srgbClr val="404040"/>
                </a:solidFill>
                <a:latin typeface="Arial"/>
                <a:cs typeface="Arial"/>
              </a:rPr>
              <a:t>FORMA </a:t>
            </a:r>
            <a:r>
              <a:rPr sz="1350" kern="0" spc="-4" dirty="0">
                <a:solidFill>
                  <a:srgbClr val="404040"/>
                </a:solidFill>
                <a:latin typeface="Arial"/>
                <a:cs typeface="Arial"/>
              </a:rPr>
              <a:t>DE </a:t>
            </a:r>
            <a:r>
              <a:rPr sz="1350" kern="0" spc="-11" dirty="0">
                <a:solidFill>
                  <a:srgbClr val="404040"/>
                </a:solidFill>
                <a:latin typeface="Arial"/>
                <a:cs typeface="Arial"/>
              </a:rPr>
              <a:t>LA </a:t>
            </a:r>
            <a:r>
              <a:rPr sz="1350" kern="0" spc="-19" dirty="0">
                <a:solidFill>
                  <a:srgbClr val="404040"/>
                </a:solidFill>
                <a:latin typeface="Arial"/>
                <a:cs typeface="Arial"/>
              </a:rPr>
              <a:t>AYUDA:</a:t>
            </a:r>
            <a:r>
              <a:rPr sz="1350" kern="0" spc="-15" dirty="0">
                <a:solidFill>
                  <a:srgbClr val="404040"/>
                </a:solidFill>
                <a:latin typeface="Arial"/>
                <a:cs typeface="Arial"/>
              </a:rPr>
              <a:t> </a:t>
            </a:r>
            <a:r>
              <a:rPr sz="1350" kern="0" spc="-4" dirty="0">
                <a:solidFill>
                  <a:srgbClr val="404040"/>
                </a:solidFill>
                <a:latin typeface="Arial"/>
                <a:cs typeface="Arial"/>
              </a:rPr>
              <a:t>Pago anual </a:t>
            </a:r>
            <a:r>
              <a:rPr sz="1350" kern="0" spc="-8" dirty="0">
                <a:solidFill>
                  <a:srgbClr val="404040"/>
                </a:solidFill>
                <a:latin typeface="Arial"/>
                <a:cs typeface="Arial"/>
              </a:rPr>
              <a:t>por</a:t>
            </a:r>
            <a:r>
              <a:rPr sz="1350" kern="0" spc="-4" dirty="0">
                <a:solidFill>
                  <a:srgbClr val="404040"/>
                </a:solidFill>
                <a:latin typeface="Arial"/>
                <a:cs typeface="Arial"/>
              </a:rPr>
              <a:t> </a:t>
            </a:r>
            <a:r>
              <a:rPr sz="1350" b="1" kern="0" spc="-4" dirty="0">
                <a:solidFill>
                  <a:srgbClr val="404040"/>
                </a:solidFill>
                <a:latin typeface="Arial"/>
                <a:cs typeface="Arial"/>
              </a:rPr>
              <a:t>hectárea subvencionable </a:t>
            </a:r>
            <a:r>
              <a:rPr sz="1350" kern="0" spc="-4" dirty="0">
                <a:solidFill>
                  <a:srgbClr val="404040"/>
                </a:solidFill>
                <a:latin typeface="Arial"/>
                <a:cs typeface="Arial"/>
              </a:rPr>
              <a:t>de pastos </a:t>
            </a:r>
            <a:r>
              <a:rPr sz="1350" kern="0" dirty="0">
                <a:solidFill>
                  <a:srgbClr val="404040"/>
                </a:solidFill>
                <a:latin typeface="Arial"/>
                <a:cs typeface="Arial"/>
              </a:rPr>
              <a:t> </a:t>
            </a:r>
            <a:r>
              <a:rPr sz="1350" kern="0" spc="-4" dirty="0">
                <a:solidFill>
                  <a:srgbClr val="404040"/>
                </a:solidFill>
                <a:latin typeface="Arial"/>
                <a:cs typeface="Arial"/>
              </a:rPr>
              <a:t>permanentes</a:t>
            </a:r>
            <a:r>
              <a:rPr sz="1350" kern="0" spc="15" dirty="0">
                <a:solidFill>
                  <a:srgbClr val="404040"/>
                </a:solidFill>
                <a:latin typeface="Arial"/>
                <a:cs typeface="Arial"/>
              </a:rPr>
              <a:t> </a:t>
            </a:r>
            <a:r>
              <a:rPr sz="1350" kern="0" dirty="0">
                <a:solidFill>
                  <a:srgbClr val="404040"/>
                </a:solidFill>
                <a:latin typeface="Arial"/>
                <a:cs typeface="Arial"/>
              </a:rPr>
              <a:t>o</a:t>
            </a:r>
            <a:r>
              <a:rPr sz="1350" kern="0" spc="-4" dirty="0">
                <a:solidFill>
                  <a:srgbClr val="404040"/>
                </a:solidFill>
                <a:latin typeface="Arial"/>
                <a:cs typeface="Arial"/>
              </a:rPr>
              <a:t> pastos</a:t>
            </a:r>
            <a:r>
              <a:rPr sz="1350" kern="0" dirty="0">
                <a:solidFill>
                  <a:srgbClr val="404040"/>
                </a:solidFill>
                <a:latin typeface="Arial"/>
                <a:cs typeface="Arial"/>
              </a:rPr>
              <a:t> </a:t>
            </a:r>
            <a:r>
              <a:rPr sz="1350" kern="0" spc="-4" dirty="0">
                <a:solidFill>
                  <a:srgbClr val="404040"/>
                </a:solidFill>
                <a:latin typeface="Arial"/>
                <a:cs typeface="Arial"/>
              </a:rPr>
              <a:t>temporales</a:t>
            </a:r>
            <a:r>
              <a:rPr sz="1350" kern="0" spc="11" dirty="0">
                <a:solidFill>
                  <a:srgbClr val="404040"/>
                </a:solidFill>
                <a:latin typeface="Arial"/>
                <a:cs typeface="Arial"/>
              </a:rPr>
              <a:t> </a:t>
            </a:r>
            <a:r>
              <a:rPr sz="1350" kern="0" spc="-4" dirty="0">
                <a:solidFill>
                  <a:srgbClr val="404040"/>
                </a:solidFill>
                <a:latin typeface="Arial"/>
                <a:cs typeface="Arial"/>
              </a:rPr>
              <a:t>determinados</a:t>
            </a:r>
            <a:r>
              <a:rPr sz="1350" kern="0" spc="15" dirty="0">
                <a:solidFill>
                  <a:srgbClr val="404040"/>
                </a:solidFill>
                <a:latin typeface="Arial"/>
                <a:cs typeface="Arial"/>
              </a:rPr>
              <a:t> </a:t>
            </a:r>
            <a:r>
              <a:rPr sz="1350" kern="0" spc="-4" dirty="0">
                <a:solidFill>
                  <a:srgbClr val="404040"/>
                </a:solidFill>
                <a:latin typeface="Arial"/>
                <a:cs typeface="Arial"/>
              </a:rPr>
              <a:t>(CSP).</a:t>
            </a:r>
            <a:endParaRPr sz="1350" kern="0" dirty="0">
              <a:solidFill>
                <a:sysClr val="windowText" lastClr="000000"/>
              </a:solidFill>
              <a:latin typeface="Arial"/>
              <a:cs typeface="Arial"/>
            </a:endParaRPr>
          </a:p>
          <a:p>
            <a:pPr defTabSz="685800">
              <a:spcBef>
                <a:spcPts val="19"/>
              </a:spcBef>
            </a:pPr>
            <a:endParaRPr sz="2175" kern="0" dirty="0">
              <a:solidFill>
                <a:sysClr val="windowText" lastClr="000000"/>
              </a:solidFill>
              <a:latin typeface="Arial"/>
              <a:cs typeface="Arial"/>
            </a:endParaRPr>
          </a:p>
          <a:p>
            <a:pPr marL="9525" defTabSz="685800">
              <a:tabLst>
                <a:tab pos="266700" algn="l"/>
              </a:tabLst>
            </a:pPr>
            <a:r>
              <a:rPr sz="1088" kern="0" spc="139" dirty="0">
                <a:solidFill>
                  <a:srgbClr val="90C225"/>
                </a:solidFill>
                <a:latin typeface="Lucida Sans Unicode"/>
                <a:cs typeface="Lucida Sans Unicode"/>
              </a:rPr>
              <a:t>▶	</a:t>
            </a:r>
            <a:r>
              <a:rPr sz="1350" kern="0" spc="-4" dirty="0">
                <a:solidFill>
                  <a:srgbClr val="404040"/>
                </a:solidFill>
                <a:latin typeface="Arial"/>
                <a:cs typeface="Arial"/>
              </a:rPr>
              <a:t>No</a:t>
            </a:r>
            <a:r>
              <a:rPr sz="1350" kern="0" spc="-15" dirty="0">
                <a:solidFill>
                  <a:srgbClr val="404040"/>
                </a:solidFill>
                <a:latin typeface="Arial"/>
                <a:cs typeface="Arial"/>
              </a:rPr>
              <a:t> </a:t>
            </a:r>
            <a:r>
              <a:rPr sz="1350" kern="0" spc="-4" dirty="0">
                <a:solidFill>
                  <a:srgbClr val="404040"/>
                </a:solidFill>
                <a:latin typeface="Arial"/>
                <a:cs typeface="Arial"/>
              </a:rPr>
              <a:t>necesario</a:t>
            </a:r>
            <a:r>
              <a:rPr sz="1350" kern="0" spc="4" dirty="0">
                <a:solidFill>
                  <a:srgbClr val="404040"/>
                </a:solidFill>
                <a:latin typeface="Arial"/>
                <a:cs typeface="Arial"/>
              </a:rPr>
              <a:t> </a:t>
            </a:r>
            <a:r>
              <a:rPr sz="1350" kern="0" spc="-4" dirty="0">
                <a:solidFill>
                  <a:srgbClr val="404040"/>
                </a:solidFill>
                <a:latin typeface="Arial"/>
                <a:cs typeface="Arial"/>
              </a:rPr>
              <a:t>tener</a:t>
            </a:r>
            <a:r>
              <a:rPr sz="1350" kern="0" spc="-11" dirty="0">
                <a:solidFill>
                  <a:srgbClr val="404040"/>
                </a:solidFill>
                <a:latin typeface="Arial"/>
                <a:cs typeface="Arial"/>
              </a:rPr>
              <a:t> </a:t>
            </a:r>
            <a:r>
              <a:rPr sz="1350" kern="0" spc="-4" dirty="0">
                <a:solidFill>
                  <a:srgbClr val="404040"/>
                </a:solidFill>
                <a:latin typeface="Arial"/>
                <a:cs typeface="Arial"/>
              </a:rPr>
              <a:t>derechos</a:t>
            </a:r>
            <a:r>
              <a:rPr sz="1350" kern="0" spc="-71" dirty="0">
                <a:solidFill>
                  <a:srgbClr val="404040"/>
                </a:solidFill>
                <a:latin typeface="Arial"/>
                <a:cs typeface="Arial"/>
              </a:rPr>
              <a:t> </a:t>
            </a:r>
            <a:r>
              <a:rPr sz="1350" kern="0" dirty="0">
                <a:solidFill>
                  <a:srgbClr val="404040"/>
                </a:solidFill>
                <a:latin typeface="Arial"/>
                <a:cs typeface="Arial"/>
              </a:rPr>
              <a:t>ABRS</a:t>
            </a:r>
            <a:endParaRPr sz="1350" kern="0" dirty="0">
              <a:solidFill>
                <a:sysClr val="windowText" lastClr="000000"/>
              </a:solidFill>
              <a:latin typeface="Arial"/>
              <a:cs typeface="Arial"/>
            </a:endParaRPr>
          </a:p>
          <a:p>
            <a:pPr defTabSz="685800">
              <a:spcBef>
                <a:spcPts val="19"/>
              </a:spcBef>
            </a:pPr>
            <a:endParaRPr sz="2175" kern="0" dirty="0">
              <a:solidFill>
                <a:sysClr val="windowText" lastClr="000000"/>
              </a:solidFill>
              <a:latin typeface="Arial"/>
              <a:cs typeface="Arial"/>
            </a:endParaRPr>
          </a:p>
          <a:p>
            <a:pPr marL="266700" marR="3810" indent="-257651" algn="just" defTabSz="685800">
              <a:spcBef>
                <a:spcPts val="4"/>
              </a:spcBef>
            </a:pPr>
            <a:r>
              <a:rPr sz="1088" kern="0" spc="139" dirty="0">
                <a:solidFill>
                  <a:srgbClr val="90C225"/>
                </a:solidFill>
                <a:latin typeface="Lucida Sans Unicode"/>
                <a:cs typeface="Lucida Sans Unicode"/>
              </a:rPr>
              <a:t>▶</a:t>
            </a:r>
            <a:r>
              <a:rPr sz="1088" kern="0" spc="143" dirty="0">
                <a:solidFill>
                  <a:srgbClr val="90C225"/>
                </a:solidFill>
                <a:latin typeface="Lucida Sans Unicode"/>
                <a:cs typeface="Lucida Sans Unicode"/>
              </a:rPr>
              <a:t> </a:t>
            </a:r>
            <a:r>
              <a:rPr sz="1350" b="1" kern="0" spc="-4" dirty="0">
                <a:solidFill>
                  <a:srgbClr val="404040"/>
                </a:solidFill>
                <a:latin typeface="Arial"/>
                <a:cs typeface="Arial"/>
              </a:rPr>
              <a:t>Agricultores activos </a:t>
            </a:r>
            <a:r>
              <a:rPr sz="1350" b="1" kern="0" dirty="0">
                <a:solidFill>
                  <a:srgbClr val="404040"/>
                </a:solidFill>
                <a:latin typeface="Arial"/>
                <a:cs typeface="Arial"/>
              </a:rPr>
              <a:t>que lo </a:t>
            </a:r>
            <a:r>
              <a:rPr sz="1350" b="1" kern="0" spc="-4" dirty="0" err="1">
                <a:solidFill>
                  <a:srgbClr val="404040"/>
                </a:solidFill>
                <a:latin typeface="Arial"/>
                <a:cs typeface="Arial"/>
              </a:rPr>
              <a:t>soliciten</a:t>
            </a:r>
            <a:r>
              <a:rPr sz="1350" b="1" kern="0" spc="-4" dirty="0">
                <a:solidFill>
                  <a:srgbClr val="404040"/>
                </a:solidFill>
                <a:latin typeface="Arial"/>
                <a:cs typeface="Arial"/>
              </a:rPr>
              <a:t> </a:t>
            </a:r>
            <a:r>
              <a:rPr lang="es-ES" sz="1350" b="1" kern="0" spc="-4" dirty="0">
                <a:solidFill>
                  <a:srgbClr val="404040"/>
                </a:solidFill>
                <a:latin typeface="Arial"/>
                <a:cs typeface="Arial"/>
              </a:rPr>
              <a:t>deben ser </a:t>
            </a:r>
            <a:r>
              <a:rPr sz="1350" kern="0" spc="-4" dirty="0" err="1">
                <a:solidFill>
                  <a:srgbClr val="404040"/>
                </a:solidFill>
                <a:latin typeface="Arial"/>
                <a:cs typeface="Arial"/>
              </a:rPr>
              <a:t>titulares</a:t>
            </a:r>
            <a:r>
              <a:rPr sz="1350" kern="0" spc="-4" dirty="0">
                <a:solidFill>
                  <a:srgbClr val="404040"/>
                </a:solidFill>
                <a:latin typeface="Arial"/>
                <a:cs typeface="Arial"/>
              </a:rPr>
              <a:t> </a:t>
            </a:r>
            <a:r>
              <a:rPr sz="1350" kern="0" spc="4" dirty="0">
                <a:solidFill>
                  <a:srgbClr val="404040"/>
                </a:solidFill>
                <a:latin typeface="Arial"/>
                <a:cs typeface="Arial"/>
              </a:rPr>
              <a:t>de </a:t>
            </a:r>
            <a:r>
              <a:rPr sz="1350" kern="0" spc="8" dirty="0">
                <a:solidFill>
                  <a:srgbClr val="404040"/>
                </a:solidFill>
                <a:latin typeface="Arial"/>
                <a:cs typeface="Arial"/>
              </a:rPr>
              <a:t> </a:t>
            </a:r>
            <a:r>
              <a:rPr sz="1350" kern="0" spc="-4" dirty="0">
                <a:solidFill>
                  <a:srgbClr val="404040"/>
                </a:solidFill>
                <a:latin typeface="Arial"/>
                <a:cs typeface="Arial"/>
              </a:rPr>
              <a:t>explotaciones ganaderas de un determinado </a:t>
            </a:r>
            <a:r>
              <a:rPr sz="1350" kern="0" dirty="0">
                <a:solidFill>
                  <a:srgbClr val="404040"/>
                </a:solidFill>
                <a:latin typeface="Arial"/>
                <a:cs typeface="Arial"/>
              </a:rPr>
              <a:t>tipo y </a:t>
            </a:r>
            <a:r>
              <a:rPr sz="1350" kern="0" spc="-4" dirty="0">
                <a:solidFill>
                  <a:srgbClr val="404040"/>
                </a:solidFill>
                <a:latin typeface="Arial"/>
                <a:cs typeface="Arial"/>
              </a:rPr>
              <a:t>clasificación </a:t>
            </a:r>
            <a:r>
              <a:rPr sz="1350" kern="0" dirty="0">
                <a:solidFill>
                  <a:srgbClr val="404040"/>
                </a:solidFill>
                <a:latin typeface="Arial"/>
                <a:cs typeface="Arial"/>
              </a:rPr>
              <a:t>zootécnica </a:t>
            </a:r>
            <a:r>
              <a:rPr sz="1350" kern="0" spc="-4" dirty="0">
                <a:solidFill>
                  <a:srgbClr val="404040"/>
                </a:solidFill>
                <a:latin typeface="Arial"/>
                <a:cs typeface="Arial"/>
              </a:rPr>
              <a:t>(según </a:t>
            </a:r>
            <a:r>
              <a:rPr sz="1350" kern="0" dirty="0">
                <a:solidFill>
                  <a:srgbClr val="404040"/>
                </a:solidFill>
                <a:latin typeface="Arial"/>
                <a:cs typeface="Arial"/>
              </a:rPr>
              <a:t> </a:t>
            </a:r>
            <a:r>
              <a:rPr sz="1350" kern="0" spc="-4" dirty="0">
                <a:solidFill>
                  <a:srgbClr val="404040"/>
                </a:solidFill>
                <a:latin typeface="Arial"/>
                <a:cs typeface="Arial"/>
              </a:rPr>
              <a:t>la</a:t>
            </a:r>
            <a:r>
              <a:rPr sz="1350" kern="0" spc="-8" dirty="0">
                <a:solidFill>
                  <a:srgbClr val="404040"/>
                </a:solidFill>
                <a:latin typeface="Arial"/>
                <a:cs typeface="Arial"/>
              </a:rPr>
              <a:t> </a:t>
            </a:r>
            <a:r>
              <a:rPr sz="1350" kern="0" spc="-4" dirty="0">
                <a:solidFill>
                  <a:srgbClr val="404040"/>
                </a:solidFill>
                <a:latin typeface="Arial"/>
                <a:cs typeface="Arial"/>
              </a:rPr>
              <a:t>práctica)</a:t>
            </a:r>
            <a:r>
              <a:rPr sz="1350" kern="0" spc="8" dirty="0">
                <a:solidFill>
                  <a:srgbClr val="404040"/>
                </a:solidFill>
                <a:latin typeface="Arial"/>
                <a:cs typeface="Arial"/>
              </a:rPr>
              <a:t> </a:t>
            </a:r>
            <a:r>
              <a:rPr sz="1350" kern="0" dirty="0">
                <a:solidFill>
                  <a:srgbClr val="404040"/>
                </a:solidFill>
                <a:latin typeface="Arial"/>
                <a:cs typeface="Arial"/>
              </a:rPr>
              <a:t>a</a:t>
            </a:r>
            <a:r>
              <a:rPr sz="1350" kern="0" spc="-4" dirty="0">
                <a:solidFill>
                  <a:srgbClr val="404040"/>
                </a:solidFill>
                <a:latin typeface="Arial"/>
                <a:cs typeface="Arial"/>
              </a:rPr>
              <a:t> </a:t>
            </a:r>
            <a:r>
              <a:rPr sz="1350" kern="0" dirty="0">
                <a:solidFill>
                  <a:srgbClr val="404040"/>
                </a:solidFill>
                <a:latin typeface="Arial"/>
                <a:cs typeface="Arial"/>
              </a:rPr>
              <a:t>fin</a:t>
            </a:r>
            <a:r>
              <a:rPr sz="1350" kern="0" spc="-4" dirty="0">
                <a:solidFill>
                  <a:srgbClr val="404040"/>
                </a:solidFill>
                <a:latin typeface="Arial"/>
                <a:cs typeface="Arial"/>
              </a:rPr>
              <a:t> </a:t>
            </a:r>
            <a:r>
              <a:rPr sz="1350" kern="0" spc="-8" dirty="0">
                <a:solidFill>
                  <a:srgbClr val="404040"/>
                </a:solidFill>
                <a:latin typeface="Arial"/>
                <a:cs typeface="Arial"/>
              </a:rPr>
              <a:t>del</a:t>
            </a:r>
            <a:r>
              <a:rPr sz="1350" kern="0" spc="8" dirty="0">
                <a:solidFill>
                  <a:srgbClr val="404040"/>
                </a:solidFill>
                <a:latin typeface="Arial"/>
                <a:cs typeface="Arial"/>
              </a:rPr>
              <a:t> </a:t>
            </a:r>
            <a:r>
              <a:rPr sz="1350" kern="0" spc="-4" dirty="0">
                <a:solidFill>
                  <a:srgbClr val="404040"/>
                </a:solidFill>
                <a:latin typeface="Arial"/>
                <a:cs typeface="Arial"/>
              </a:rPr>
              <a:t>plazo</a:t>
            </a:r>
            <a:r>
              <a:rPr sz="1350" kern="0" spc="8" dirty="0">
                <a:solidFill>
                  <a:srgbClr val="404040"/>
                </a:solidFill>
                <a:latin typeface="Arial"/>
                <a:cs typeface="Arial"/>
              </a:rPr>
              <a:t> </a:t>
            </a:r>
            <a:r>
              <a:rPr sz="1350" kern="0" spc="-4" dirty="0">
                <a:solidFill>
                  <a:srgbClr val="404040"/>
                </a:solidFill>
                <a:latin typeface="Arial"/>
                <a:cs typeface="Arial"/>
              </a:rPr>
              <a:t>de modificación</a:t>
            </a:r>
            <a:r>
              <a:rPr sz="1350" kern="0" spc="11" dirty="0">
                <a:solidFill>
                  <a:srgbClr val="404040"/>
                </a:solidFill>
                <a:latin typeface="Arial"/>
                <a:cs typeface="Arial"/>
              </a:rPr>
              <a:t> </a:t>
            </a:r>
            <a:r>
              <a:rPr sz="1350" kern="0" spc="-4" dirty="0">
                <a:solidFill>
                  <a:srgbClr val="404040"/>
                </a:solidFill>
                <a:latin typeface="Arial"/>
                <a:cs typeface="Arial"/>
              </a:rPr>
              <a:t>de la</a:t>
            </a:r>
            <a:r>
              <a:rPr sz="1350" kern="0" spc="4" dirty="0">
                <a:solidFill>
                  <a:srgbClr val="404040"/>
                </a:solidFill>
                <a:latin typeface="Arial"/>
                <a:cs typeface="Arial"/>
              </a:rPr>
              <a:t> </a:t>
            </a:r>
            <a:r>
              <a:rPr sz="1350" kern="0" spc="-4" dirty="0">
                <a:solidFill>
                  <a:srgbClr val="404040"/>
                </a:solidFill>
                <a:latin typeface="Arial"/>
                <a:cs typeface="Arial"/>
              </a:rPr>
              <a:t>SU.</a:t>
            </a:r>
            <a:endParaRPr sz="1350" kern="0" dirty="0">
              <a:solidFill>
                <a:sysClr val="windowText" lastClr="000000"/>
              </a:solidFill>
              <a:latin typeface="Arial"/>
              <a:cs typeface="Arial"/>
            </a:endParaRPr>
          </a:p>
          <a:p>
            <a:pPr defTabSz="685800">
              <a:spcBef>
                <a:spcPts val="19"/>
              </a:spcBef>
            </a:pPr>
            <a:endParaRPr sz="2175" kern="0" dirty="0">
              <a:solidFill>
                <a:sysClr val="windowText" lastClr="000000"/>
              </a:solidFill>
              <a:latin typeface="Arial"/>
              <a:cs typeface="Arial"/>
            </a:endParaRPr>
          </a:p>
          <a:p>
            <a:pPr marL="9525" defTabSz="685800">
              <a:tabLst>
                <a:tab pos="266700" algn="l"/>
              </a:tabLst>
            </a:pPr>
            <a:r>
              <a:rPr sz="1088" kern="0" spc="139" dirty="0">
                <a:solidFill>
                  <a:srgbClr val="90C225"/>
                </a:solidFill>
                <a:latin typeface="Lucida Sans Unicode"/>
                <a:cs typeface="Lucida Sans Unicode"/>
              </a:rPr>
              <a:t>▶	</a:t>
            </a:r>
            <a:r>
              <a:rPr sz="1350" b="1" kern="0" dirty="0">
                <a:solidFill>
                  <a:srgbClr val="333333"/>
                </a:solidFill>
                <a:latin typeface="Arial"/>
                <a:cs typeface="Arial"/>
              </a:rPr>
              <a:t>DOS</a:t>
            </a:r>
            <a:r>
              <a:rPr sz="1350" b="1" kern="0" spc="-11" dirty="0">
                <a:solidFill>
                  <a:srgbClr val="333333"/>
                </a:solidFill>
                <a:latin typeface="Arial"/>
                <a:cs typeface="Arial"/>
              </a:rPr>
              <a:t> </a:t>
            </a:r>
            <a:r>
              <a:rPr sz="1350" b="1" kern="0" spc="-8" dirty="0">
                <a:solidFill>
                  <a:srgbClr val="333333"/>
                </a:solidFill>
                <a:latin typeface="Arial"/>
                <a:cs typeface="Arial"/>
              </a:rPr>
              <a:t>PRÁCTICAS</a:t>
            </a:r>
            <a:r>
              <a:rPr sz="1350" b="1" kern="0" spc="30" dirty="0">
                <a:solidFill>
                  <a:srgbClr val="333333"/>
                </a:solidFill>
                <a:latin typeface="Arial"/>
                <a:cs typeface="Arial"/>
              </a:rPr>
              <a:t> </a:t>
            </a:r>
            <a:r>
              <a:rPr sz="1350" b="1" kern="0" spc="-8" dirty="0">
                <a:solidFill>
                  <a:srgbClr val="333333"/>
                </a:solidFill>
                <a:latin typeface="Arial"/>
                <a:cs typeface="Arial"/>
              </a:rPr>
              <a:t>en</a:t>
            </a:r>
            <a:r>
              <a:rPr sz="1350" b="1" kern="0" spc="-4" dirty="0">
                <a:solidFill>
                  <a:srgbClr val="333333"/>
                </a:solidFill>
                <a:latin typeface="Arial"/>
                <a:cs typeface="Arial"/>
              </a:rPr>
              <a:t> cada</a:t>
            </a:r>
            <a:r>
              <a:rPr sz="1350" b="1" kern="0" spc="-11" dirty="0">
                <a:solidFill>
                  <a:srgbClr val="333333"/>
                </a:solidFill>
                <a:latin typeface="Arial"/>
                <a:cs typeface="Arial"/>
              </a:rPr>
              <a:t> </a:t>
            </a:r>
            <a:r>
              <a:rPr sz="1350" b="1" kern="0" spc="-8" dirty="0">
                <a:solidFill>
                  <a:srgbClr val="333333"/>
                </a:solidFill>
                <a:latin typeface="Arial"/>
                <a:cs typeface="Arial"/>
              </a:rPr>
              <a:t>ER</a:t>
            </a:r>
            <a:endParaRPr sz="1350" kern="0" dirty="0">
              <a:solidFill>
                <a:sysClr val="windowText" lastClr="000000"/>
              </a:solidFill>
              <a:latin typeface="Arial"/>
              <a:cs typeface="Arial"/>
            </a:endParaRPr>
          </a:p>
          <a:p>
            <a:pPr marL="352425" defTabSz="685800">
              <a:spcBef>
                <a:spcPts val="458"/>
              </a:spcBef>
              <a:tabLst>
                <a:tab pos="567214" algn="l"/>
              </a:tabLst>
            </a:pPr>
            <a:r>
              <a:rPr sz="938" kern="0" spc="150" dirty="0">
                <a:solidFill>
                  <a:srgbClr val="90C225"/>
                </a:solidFill>
                <a:latin typeface="Lucida Sans Unicode"/>
                <a:cs typeface="Lucida Sans Unicode"/>
              </a:rPr>
              <a:t>▶	</a:t>
            </a:r>
            <a:r>
              <a:rPr sz="1200" b="1" kern="0" spc="-4" dirty="0">
                <a:solidFill>
                  <a:srgbClr val="6C911D"/>
                </a:solidFill>
                <a:latin typeface="Arial"/>
                <a:cs typeface="Arial"/>
              </a:rPr>
              <a:t>Pastoreo</a:t>
            </a:r>
            <a:r>
              <a:rPr sz="1200" b="1" kern="0" spc="-15" dirty="0">
                <a:solidFill>
                  <a:srgbClr val="6C911D"/>
                </a:solidFill>
                <a:latin typeface="Arial"/>
                <a:cs typeface="Arial"/>
              </a:rPr>
              <a:t> </a:t>
            </a:r>
            <a:r>
              <a:rPr sz="1200" b="1" kern="0" spc="-8" dirty="0">
                <a:solidFill>
                  <a:srgbClr val="6C911D"/>
                </a:solidFill>
                <a:latin typeface="Arial"/>
                <a:cs typeface="Arial"/>
              </a:rPr>
              <a:t>Extensivo</a:t>
            </a:r>
            <a:endParaRPr sz="1200" kern="0" dirty="0">
              <a:solidFill>
                <a:sysClr val="windowText" lastClr="000000"/>
              </a:solidFill>
              <a:latin typeface="Arial"/>
              <a:cs typeface="Arial"/>
            </a:endParaRPr>
          </a:p>
          <a:p>
            <a:pPr marL="352425" defTabSz="685800">
              <a:spcBef>
                <a:spcPts val="450"/>
              </a:spcBef>
              <a:tabLst>
                <a:tab pos="567214" algn="l"/>
              </a:tabLst>
            </a:pPr>
            <a:r>
              <a:rPr sz="938" kern="0" spc="153" dirty="0">
                <a:solidFill>
                  <a:srgbClr val="90C225"/>
                </a:solidFill>
                <a:latin typeface="Lucida Sans Unicode"/>
                <a:cs typeface="Lucida Sans Unicode"/>
              </a:rPr>
              <a:t>▶	</a:t>
            </a:r>
            <a:r>
              <a:rPr sz="1200" b="1" kern="0" spc="-4" dirty="0">
                <a:solidFill>
                  <a:srgbClr val="6C911D"/>
                </a:solidFill>
                <a:latin typeface="Arial"/>
                <a:cs typeface="Arial"/>
              </a:rPr>
              <a:t>Establecimiento</a:t>
            </a:r>
            <a:r>
              <a:rPr sz="1200" b="1" kern="0" spc="26" dirty="0">
                <a:solidFill>
                  <a:srgbClr val="6C911D"/>
                </a:solidFill>
                <a:latin typeface="Arial"/>
                <a:cs typeface="Arial"/>
              </a:rPr>
              <a:t> </a:t>
            </a:r>
            <a:r>
              <a:rPr sz="1200" b="1" kern="0" spc="-4" dirty="0">
                <a:solidFill>
                  <a:srgbClr val="6C911D"/>
                </a:solidFill>
                <a:latin typeface="Arial"/>
                <a:cs typeface="Arial"/>
              </a:rPr>
              <a:t>de</a:t>
            </a:r>
            <a:r>
              <a:rPr sz="1200" b="1" kern="0" spc="11" dirty="0">
                <a:solidFill>
                  <a:srgbClr val="6C911D"/>
                </a:solidFill>
                <a:latin typeface="Arial"/>
                <a:cs typeface="Arial"/>
              </a:rPr>
              <a:t> </a:t>
            </a:r>
            <a:r>
              <a:rPr sz="1200" b="1" kern="0" spc="-4" dirty="0">
                <a:solidFill>
                  <a:srgbClr val="6C911D"/>
                </a:solidFill>
                <a:latin typeface="Arial"/>
                <a:cs typeface="Arial"/>
              </a:rPr>
              <a:t>Islas</a:t>
            </a:r>
            <a:r>
              <a:rPr sz="1200" b="1" kern="0" spc="19" dirty="0">
                <a:solidFill>
                  <a:srgbClr val="6C911D"/>
                </a:solidFill>
                <a:latin typeface="Arial"/>
                <a:cs typeface="Arial"/>
              </a:rPr>
              <a:t> </a:t>
            </a:r>
            <a:r>
              <a:rPr sz="1200" b="1" kern="0" spc="-4" dirty="0">
                <a:solidFill>
                  <a:srgbClr val="6C911D"/>
                </a:solidFill>
                <a:latin typeface="Arial"/>
                <a:cs typeface="Arial"/>
              </a:rPr>
              <a:t>de</a:t>
            </a:r>
            <a:r>
              <a:rPr sz="1200" b="1" kern="0" dirty="0">
                <a:solidFill>
                  <a:srgbClr val="6C911D"/>
                </a:solidFill>
                <a:latin typeface="Arial"/>
                <a:cs typeface="Arial"/>
              </a:rPr>
              <a:t> </a:t>
            </a:r>
            <a:r>
              <a:rPr sz="1200" b="1" kern="0" spc="-8" dirty="0">
                <a:solidFill>
                  <a:srgbClr val="6C911D"/>
                </a:solidFill>
                <a:latin typeface="Arial"/>
                <a:cs typeface="Arial"/>
              </a:rPr>
              <a:t>Biodiversidad</a:t>
            </a:r>
            <a:r>
              <a:rPr sz="1200" b="1" kern="0" spc="53" dirty="0">
                <a:solidFill>
                  <a:srgbClr val="6C911D"/>
                </a:solidFill>
                <a:latin typeface="Arial"/>
                <a:cs typeface="Arial"/>
              </a:rPr>
              <a:t> </a:t>
            </a:r>
            <a:r>
              <a:rPr sz="1200" b="1" kern="0" spc="-4" dirty="0">
                <a:solidFill>
                  <a:srgbClr val="6C911D"/>
                </a:solidFill>
                <a:latin typeface="Arial"/>
                <a:cs typeface="Arial"/>
              </a:rPr>
              <a:t>y</a:t>
            </a:r>
            <a:r>
              <a:rPr sz="1200" b="1" kern="0" dirty="0">
                <a:solidFill>
                  <a:srgbClr val="6C911D"/>
                </a:solidFill>
                <a:latin typeface="Arial"/>
                <a:cs typeface="Arial"/>
              </a:rPr>
              <a:t> </a:t>
            </a:r>
            <a:r>
              <a:rPr sz="1200" b="1" kern="0" spc="-4" dirty="0" err="1">
                <a:solidFill>
                  <a:srgbClr val="6C911D"/>
                </a:solidFill>
                <a:latin typeface="Arial"/>
                <a:cs typeface="Arial"/>
              </a:rPr>
              <a:t>Siega</a:t>
            </a:r>
            <a:r>
              <a:rPr sz="1200" b="1" kern="0" spc="4" dirty="0">
                <a:solidFill>
                  <a:srgbClr val="6C911D"/>
                </a:solidFill>
                <a:latin typeface="Arial"/>
                <a:cs typeface="Arial"/>
              </a:rPr>
              <a:t> </a:t>
            </a:r>
            <a:r>
              <a:rPr sz="1200" b="1" kern="0" spc="-4" dirty="0" err="1">
                <a:solidFill>
                  <a:srgbClr val="6C911D"/>
                </a:solidFill>
                <a:latin typeface="Arial"/>
                <a:cs typeface="Arial"/>
              </a:rPr>
              <a:t>Sostenible</a:t>
            </a:r>
            <a:r>
              <a:rPr lang="es-ES" sz="1200" b="1" kern="0" spc="26" dirty="0">
                <a:solidFill>
                  <a:srgbClr val="6C911D"/>
                </a:solidFill>
                <a:latin typeface="Arial"/>
                <a:cs typeface="Arial"/>
              </a:rPr>
              <a:t> </a:t>
            </a:r>
            <a:r>
              <a:rPr sz="1200" kern="0" spc="-4" dirty="0">
                <a:solidFill>
                  <a:srgbClr val="333333"/>
                </a:solidFill>
                <a:latin typeface="Arial"/>
                <a:cs typeface="Arial"/>
              </a:rPr>
              <a:t>(2</a:t>
            </a:r>
            <a:r>
              <a:rPr sz="1200" kern="0" spc="11" dirty="0">
                <a:solidFill>
                  <a:srgbClr val="333333"/>
                </a:solidFill>
                <a:latin typeface="Arial"/>
                <a:cs typeface="Arial"/>
              </a:rPr>
              <a:t> </a:t>
            </a:r>
            <a:r>
              <a:rPr sz="1200" kern="0" spc="-4" dirty="0">
                <a:solidFill>
                  <a:srgbClr val="333333"/>
                </a:solidFill>
                <a:latin typeface="Arial"/>
                <a:cs typeface="Arial"/>
              </a:rPr>
              <a:t>sub-prácticas)</a:t>
            </a:r>
            <a:endParaRPr sz="1200" kern="0" dirty="0">
              <a:solidFill>
                <a:sysClr val="windowText" lastClr="000000"/>
              </a:solidFill>
              <a:latin typeface="Arial"/>
              <a:cs typeface="Arial"/>
            </a:endParaRPr>
          </a:p>
        </p:txBody>
      </p:sp>
      <p:pic>
        <p:nvPicPr>
          <p:cNvPr id="7" name="Imagen 6">
            <a:extLst>
              <a:ext uri="{FF2B5EF4-FFF2-40B4-BE49-F238E27FC236}">
                <a16:creationId xmlns:a16="http://schemas.microsoft.com/office/drawing/2014/main" id="{71A825DD-5779-B01D-44BA-9CE8D8E1AFFD}"/>
              </a:ext>
            </a:extLst>
          </p:cNvPr>
          <p:cNvPicPr>
            <a:picLocks noChangeAspect="1"/>
          </p:cNvPicPr>
          <p:nvPr/>
        </p:nvPicPr>
        <p:blipFill>
          <a:blip r:embed="rId2"/>
          <a:stretch>
            <a:fillRect/>
          </a:stretch>
        </p:blipFill>
        <p:spPr>
          <a:xfrm>
            <a:off x="6950171" y="6165304"/>
            <a:ext cx="2193829" cy="692696"/>
          </a:xfrm>
          <a:prstGeom prst="rect">
            <a:avLst/>
          </a:prstGeom>
        </p:spPr>
      </p:pic>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06298" y="1172108"/>
            <a:ext cx="2707958" cy="332303"/>
          </a:xfrm>
          <a:prstGeom prst="rect">
            <a:avLst/>
          </a:prstGeom>
        </p:spPr>
        <p:txBody>
          <a:bodyPr vert="horz" wrap="square" lIns="0" tIns="9049" rIns="0" bIns="0" rtlCol="0">
            <a:spAutoFit/>
          </a:bodyPr>
          <a:lstStyle/>
          <a:p>
            <a:pPr marL="9525">
              <a:spcBef>
                <a:spcPts val="71"/>
              </a:spcBef>
            </a:pPr>
            <a:r>
              <a:rPr sz="2100" b="1" spc="-4" dirty="0"/>
              <a:t>2.</a:t>
            </a:r>
            <a:r>
              <a:rPr sz="2100" b="1" spc="-19" dirty="0"/>
              <a:t> Pastoreo</a:t>
            </a:r>
            <a:r>
              <a:rPr sz="2100" b="1" spc="-8" dirty="0"/>
              <a:t> </a:t>
            </a:r>
            <a:r>
              <a:rPr sz="2100" b="1" spc="-4" dirty="0"/>
              <a:t>Extensivo</a:t>
            </a:r>
            <a:endParaRPr sz="2100"/>
          </a:p>
        </p:txBody>
      </p:sp>
      <p:sp>
        <p:nvSpPr>
          <p:cNvPr id="3" name="object 3"/>
          <p:cNvSpPr txBox="1"/>
          <p:nvPr/>
        </p:nvSpPr>
        <p:spPr>
          <a:xfrm>
            <a:off x="406299" y="1761935"/>
            <a:ext cx="6829997" cy="4205062"/>
          </a:xfrm>
          <a:prstGeom prst="rect">
            <a:avLst/>
          </a:prstGeom>
        </p:spPr>
        <p:txBody>
          <a:bodyPr vert="horz" wrap="square" lIns="0" tIns="9525" rIns="0" bIns="0" rtlCol="0">
            <a:spAutoFit/>
          </a:bodyPr>
          <a:lstStyle/>
          <a:p>
            <a:pPr marL="9525" defTabSz="685800">
              <a:spcBef>
                <a:spcPts val="75"/>
              </a:spcBef>
              <a:tabLst>
                <a:tab pos="266700" algn="l"/>
              </a:tabLst>
            </a:pPr>
            <a:r>
              <a:rPr sz="1088" kern="0" spc="139" dirty="0">
                <a:solidFill>
                  <a:srgbClr val="90C225"/>
                </a:solidFill>
                <a:latin typeface="Lucida Sans Unicode"/>
                <a:cs typeface="Lucida Sans Unicode"/>
              </a:rPr>
              <a:t>▶	</a:t>
            </a:r>
            <a:r>
              <a:rPr sz="1350" b="1" kern="0" spc="-4" dirty="0">
                <a:solidFill>
                  <a:srgbClr val="333333"/>
                </a:solidFill>
                <a:latin typeface="Arial"/>
                <a:cs typeface="Arial"/>
              </a:rPr>
              <a:t>Agricultura</a:t>
            </a:r>
            <a:r>
              <a:rPr sz="1350" b="1" kern="0" spc="11" dirty="0">
                <a:solidFill>
                  <a:srgbClr val="333333"/>
                </a:solidFill>
                <a:latin typeface="Arial"/>
                <a:cs typeface="Arial"/>
              </a:rPr>
              <a:t> </a:t>
            </a:r>
            <a:r>
              <a:rPr sz="1350" b="1" kern="0" dirty="0">
                <a:solidFill>
                  <a:srgbClr val="404040"/>
                </a:solidFill>
                <a:latin typeface="Arial"/>
                <a:cs typeface="Arial"/>
              </a:rPr>
              <a:t>de</a:t>
            </a:r>
            <a:r>
              <a:rPr sz="1350" b="1" kern="0" spc="-30" dirty="0">
                <a:solidFill>
                  <a:srgbClr val="404040"/>
                </a:solidFill>
                <a:latin typeface="Arial"/>
                <a:cs typeface="Arial"/>
              </a:rPr>
              <a:t> </a:t>
            </a:r>
            <a:r>
              <a:rPr sz="1350" b="1" kern="0" spc="-4" dirty="0">
                <a:solidFill>
                  <a:srgbClr val="404040"/>
                </a:solidFill>
                <a:latin typeface="Arial"/>
                <a:cs typeface="Arial"/>
              </a:rPr>
              <a:t>Carbono</a:t>
            </a:r>
            <a:endParaRPr sz="1350" kern="0" dirty="0">
              <a:solidFill>
                <a:sysClr val="windowText" lastClr="000000"/>
              </a:solidFill>
              <a:latin typeface="Arial"/>
              <a:cs typeface="Arial"/>
            </a:endParaRPr>
          </a:p>
          <a:p>
            <a:pPr marL="279083" defTabSz="685800">
              <a:tabLst>
                <a:tab pos="550069" algn="l"/>
              </a:tabLst>
            </a:pPr>
            <a:r>
              <a:rPr sz="1088" kern="0" spc="-8" dirty="0">
                <a:solidFill>
                  <a:srgbClr val="90C225"/>
                </a:solidFill>
                <a:latin typeface="Wingdings"/>
                <a:cs typeface="Wingdings"/>
              </a:rPr>
              <a:t></a:t>
            </a:r>
            <a:r>
              <a:rPr sz="1088" kern="0" spc="-8" dirty="0">
                <a:solidFill>
                  <a:srgbClr val="90C225"/>
                </a:solidFill>
                <a:latin typeface="Times New Roman"/>
                <a:cs typeface="Times New Roman"/>
              </a:rPr>
              <a:t>	</a:t>
            </a:r>
            <a:r>
              <a:rPr sz="1350" kern="0" spc="-4" dirty="0">
                <a:solidFill>
                  <a:srgbClr val="333333"/>
                </a:solidFill>
                <a:latin typeface="Arial"/>
                <a:cs typeface="Arial"/>
              </a:rPr>
              <a:t>Aumento</a:t>
            </a:r>
            <a:r>
              <a:rPr sz="1350" kern="0" dirty="0">
                <a:solidFill>
                  <a:srgbClr val="333333"/>
                </a:solidFill>
                <a:latin typeface="Arial"/>
                <a:cs typeface="Arial"/>
              </a:rPr>
              <a:t> </a:t>
            </a:r>
            <a:r>
              <a:rPr sz="1350" kern="0" spc="-4" dirty="0">
                <a:solidFill>
                  <a:srgbClr val="333333"/>
                </a:solidFill>
                <a:latin typeface="Arial"/>
                <a:cs typeface="Arial"/>
              </a:rPr>
              <a:t>capacidad</a:t>
            </a:r>
            <a:r>
              <a:rPr sz="1350" kern="0" spc="11" dirty="0">
                <a:solidFill>
                  <a:srgbClr val="333333"/>
                </a:solidFill>
                <a:latin typeface="Arial"/>
                <a:cs typeface="Arial"/>
              </a:rPr>
              <a:t> </a:t>
            </a:r>
            <a:r>
              <a:rPr sz="1350" kern="0" spc="-4" dirty="0">
                <a:solidFill>
                  <a:srgbClr val="333333"/>
                </a:solidFill>
                <a:latin typeface="Arial"/>
                <a:cs typeface="Arial"/>
              </a:rPr>
              <a:t>de</a:t>
            </a:r>
            <a:r>
              <a:rPr sz="1350" kern="0" spc="-8" dirty="0">
                <a:solidFill>
                  <a:srgbClr val="333333"/>
                </a:solidFill>
                <a:latin typeface="Arial"/>
                <a:cs typeface="Arial"/>
              </a:rPr>
              <a:t> </a:t>
            </a:r>
            <a:r>
              <a:rPr sz="1350" kern="0" spc="-4" dirty="0">
                <a:solidFill>
                  <a:srgbClr val="333333"/>
                </a:solidFill>
                <a:latin typeface="Arial"/>
                <a:cs typeface="Arial"/>
              </a:rPr>
              <a:t>sumidero</a:t>
            </a:r>
            <a:r>
              <a:rPr sz="1350" kern="0" dirty="0">
                <a:solidFill>
                  <a:srgbClr val="333333"/>
                </a:solidFill>
                <a:latin typeface="Arial"/>
                <a:cs typeface="Arial"/>
              </a:rPr>
              <a:t> </a:t>
            </a:r>
            <a:r>
              <a:rPr sz="1350" kern="0" spc="-4" dirty="0">
                <a:solidFill>
                  <a:srgbClr val="333333"/>
                </a:solidFill>
                <a:latin typeface="Arial"/>
                <a:cs typeface="Arial"/>
              </a:rPr>
              <a:t>de</a:t>
            </a:r>
            <a:r>
              <a:rPr sz="1350" kern="0" dirty="0">
                <a:solidFill>
                  <a:srgbClr val="333333"/>
                </a:solidFill>
                <a:latin typeface="Arial"/>
                <a:cs typeface="Arial"/>
              </a:rPr>
              <a:t> </a:t>
            </a:r>
            <a:r>
              <a:rPr sz="1350" kern="0" spc="-4" dirty="0">
                <a:solidFill>
                  <a:srgbClr val="333333"/>
                </a:solidFill>
                <a:latin typeface="Arial"/>
                <a:cs typeface="Arial"/>
              </a:rPr>
              <a:t>Carbono</a:t>
            </a:r>
            <a:r>
              <a:rPr sz="1350" kern="0" dirty="0">
                <a:solidFill>
                  <a:srgbClr val="333333"/>
                </a:solidFill>
                <a:latin typeface="Arial"/>
                <a:cs typeface="Arial"/>
              </a:rPr>
              <a:t> </a:t>
            </a:r>
            <a:r>
              <a:rPr sz="1350" kern="0" spc="-4" dirty="0">
                <a:solidFill>
                  <a:srgbClr val="333333"/>
                </a:solidFill>
                <a:latin typeface="Arial"/>
                <a:cs typeface="Arial"/>
              </a:rPr>
              <a:t>de</a:t>
            </a:r>
            <a:r>
              <a:rPr sz="1350" kern="0" spc="4" dirty="0">
                <a:solidFill>
                  <a:srgbClr val="333333"/>
                </a:solidFill>
                <a:latin typeface="Arial"/>
                <a:cs typeface="Arial"/>
              </a:rPr>
              <a:t> </a:t>
            </a:r>
            <a:r>
              <a:rPr sz="1350" kern="0" spc="-4" dirty="0">
                <a:solidFill>
                  <a:srgbClr val="333333"/>
                </a:solidFill>
                <a:latin typeface="Arial"/>
                <a:cs typeface="Arial"/>
              </a:rPr>
              <a:t>los suelos</a:t>
            </a:r>
            <a:endParaRPr sz="1350" kern="0" dirty="0">
              <a:solidFill>
                <a:sysClr val="windowText" lastClr="000000"/>
              </a:solidFill>
              <a:latin typeface="Arial"/>
              <a:cs typeface="Arial"/>
            </a:endParaRPr>
          </a:p>
          <a:p>
            <a:pPr marL="279083" defTabSz="685800">
              <a:tabLst>
                <a:tab pos="550069" algn="l"/>
              </a:tabLst>
            </a:pPr>
            <a:r>
              <a:rPr sz="1088" kern="0" spc="-8" dirty="0">
                <a:solidFill>
                  <a:srgbClr val="90C225"/>
                </a:solidFill>
                <a:latin typeface="Wingdings"/>
                <a:cs typeface="Wingdings"/>
              </a:rPr>
              <a:t></a:t>
            </a:r>
            <a:r>
              <a:rPr sz="1088" kern="0" spc="-8" dirty="0">
                <a:solidFill>
                  <a:srgbClr val="90C225"/>
                </a:solidFill>
                <a:latin typeface="Times New Roman"/>
                <a:cs typeface="Times New Roman"/>
              </a:rPr>
              <a:t>	</a:t>
            </a:r>
            <a:r>
              <a:rPr sz="1350" kern="0" spc="-4" dirty="0">
                <a:solidFill>
                  <a:srgbClr val="333333"/>
                </a:solidFill>
                <a:latin typeface="Arial"/>
                <a:cs typeface="Arial"/>
              </a:rPr>
              <a:t>Disminuir</a:t>
            </a:r>
            <a:r>
              <a:rPr sz="1350" kern="0" spc="11" dirty="0">
                <a:solidFill>
                  <a:srgbClr val="333333"/>
                </a:solidFill>
                <a:latin typeface="Arial"/>
                <a:cs typeface="Arial"/>
              </a:rPr>
              <a:t> </a:t>
            </a:r>
            <a:r>
              <a:rPr sz="1350" kern="0" spc="-4" dirty="0">
                <a:solidFill>
                  <a:srgbClr val="333333"/>
                </a:solidFill>
                <a:latin typeface="Arial"/>
                <a:cs typeface="Arial"/>
              </a:rPr>
              <a:t>el riesgo</a:t>
            </a:r>
            <a:r>
              <a:rPr sz="1350" kern="0" dirty="0">
                <a:solidFill>
                  <a:srgbClr val="333333"/>
                </a:solidFill>
                <a:latin typeface="Arial"/>
                <a:cs typeface="Arial"/>
              </a:rPr>
              <a:t> </a:t>
            </a:r>
            <a:r>
              <a:rPr sz="1350" kern="0" spc="-4" dirty="0">
                <a:solidFill>
                  <a:srgbClr val="333333"/>
                </a:solidFill>
                <a:latin typeface="Arial"/>
                <a:cs typeface="Arial"/>
              </a:rPr>
              <a:t>de</a:t>
            </a:r>
            <a:r>
              <a:rPr sz="1350" kern="0" spc="-8" dirty="0">
                <a:solidFill>
                  <a:srgbClr val="333333"/>
                </a:solidFill>
                <a:latin typeface="Arial"/>
                <a:cs typeface="Arial"/>
              </a:rPr>
              <a:t> incendios</a:t>
            </a:r>
            <a:endParaRPr sz="1350" kern="0" dirty="0">
              <a:solidFill>
                <a:sysClr val="windowText" lastClr="000000"/>
              </a:solidFill>
              <a:latin typeface="Arial"/>
              <a:cs typeface="Arial"/>
            </a:endParaRPr>
          </a:p>
          <a:p>
            <a:pPr marL="279083" defTabSz="685800">
              <a:tabLst>
                <a:tab pos="550069" algn="l"/>
              </a:tabLst>
            </a:pPr>
            <a:r>
              <a:rPr sz="1088" kern="0" spc="-8" dirty="0">
                <a:solidFill>
                  <a:srgbClr val="90C225"/>
                </a:solidFill>
                <a:latin typeface="Wingdings"/>
                <a:cs typeface="Wingdings"/>
              </a:rPr>
              <a:t></a:t>
            </a:r>
            <a:r>
              <a:rPr sz="1088" kern="0" spc="-8" dirty="0">
                <a:solidFill>
                  <a:srgbClr val="90C225"/>
                </a:solidFill>
                <a:latin typeface="Times New Roman"/>
                <a:cs typeface="Times New Roman"/>
              </a:rPr>
              <a:t>	</a:t>
            </a:r>
            <a:r>
              <a:rPr sz="1350" kern="0" spc="-4" dirty="0">
                <a:solidFill>
                  <a:srgbClr val="333333"/>
                </a:solidFill>
                <a:latin typeface="Arial"/>
                <a:cs typeface="Arial"/>
              </a:rPr>
              <a:t>Evitar</a:t>
            </a:r>
            <a:r>
              <a:rPr sz="1350" kern="0" spc="-15" dirty="0">
                <a:solidFill>
                  <a:srgbClr val="333333"/>
                </a:solidFill>
                <a:latin typeface="Arial"/>
                <a:cs typeface="Arial"/>
              </a:rPr>
              <a:t> </a:t>
            </a:r>
            <a:r>
              <a:rPr sz="1350" kern="0" spc="-4" dirty="0">
                <a:solidFill>
                  <a:srgbClr val="333333"/>
                </a:solidFill>
                <a:latin typeface="Arial"/>
                <a:cs typeface="Arial"/>
              </a:rPr>
              <a:t>infra/sobre pastoreo</a:t>
            </a:r>
            <a:endParaRPr sz="1350" kern="0" dirty="0">
              <a:solidFill>
                <a:sysClr val="windowText" lastClr="000000"/>
              </a:solidFill>
              <a:latin typeface="Arial"/>
              <a:cs typeface="Arial"/>
            </a:endParaRPr>
          </a:p>
          <a:p>
            <a:pPr defTabSz="685800"/>
            <a:endParaRPr kern="0" dirty="0">
              <a:solidFill>
                <a:sysClr val="windowText" lastClr="000000"/>
              </a:solidFill>
              <a:latin typeface="Arial"/>
              <a:cs typeface="Arial"/>
            </a:endParaRPr>
          </a:p>
          <a:p>
            <a:pPr marL="266700" marR="3810" indent="-257651" defTabSz="685800">
              <a:tabLst>
                <a:tab pos="266700" algn="l"/>
              </a:tabLst>
            </a:pPr>
            <a:r>
              <a:rPr sz="1088" kern="0" spc="139" dirty="0">
                <a:solidFill>
                  <a:srgbClr val="90C225"/>
                </a:solidFill>
                <a:latin typeface="Lucida Sans Unicode"/>
                <a:cs typeface="Lucida Sans Unicode"/>
              </a:rPr>
              <a:t>▶	</a:t>
            </a:r>
            <a:r>
              <a:rPr sz="1350" b="1" kern="0" spc="-4" dirty="0">
                <a:solidFill>
                  <a:srgbClr val="404040"/>
                </a:solidFill>
                <a:latin typeface="Arial"/>
                <a:cs typeface="Arial"/>
              </a:rPr>
              <a:t>Explotaciones</a:t>
            </a:r>
            <a:r>
              <a:rPr sz="1350" b="1" kern="0" spc="233" dirty="0">
                <a:solidFill>
                  <a:srgbClr val="404040"/>
                </a:solidFill>
                <a:latin typeface="Arial"/>
                <a:cs typeface="Arial"/>
              </a:rPr>
              <a:t> </a:t>
            </a:r>
            <a:r>
              <a:rPr sz="1350" b="1" kern="0" dirty="0">
                <a:solidFill>
                  <a:srgbClr val="404040"/>
                </a:solidFill>
                <a:latin typeface="Arial"/>
                <a:cs typeface="Arial"/>
              </a:rPr>
              <a:t>de</a:t>
            </a:r>
            <a:r>
              <a:rPr sz="1350" b="1" kern="0" spc="240" dirty="0">
                <a:solidFill>
                  <a:srgbClr val="404040"/>
                </a:solidFill>
                <a:latin typeface="Arial"/>
                <a:cs typeface="Arial"/>
              </a:rPr>
              <a:t> </a:t>
            </a:r>
            <a:r>
              <a:rPr sz="1350" b="1" kern="0" dirty="0">
                <a:solidFill>
                  <a:srgbClr val="404040"/>
                </a:solidFill>
                <a:latin typeface="Arial"/>
                <a:cs typeface="Arial"/>
              </a:rPr>
              <a:t>los</a:t>
            </a:r>
            <a:r>
              <a:rPr sz="1350" b="1" kern="0" spc="240" dirty="0">
                <a:solidFill>
                  <a:srgbClr val="404040"/>
                </a:solidFill>
                <a:latin typeface="Arial"/>
                <a:cs typeface="Arial"/>
              </a:rPr>
              <a:t> </a:t>
            </a:r>
            <a:r>
              <a:rPr sz="1350" b="1" kern="0" spc="-4" dirty="0">
                <a:solidFill>
                  <a:srgbClr val="404040"/>
                </a:solidFill>
                <a:latin typeface="Arial"/>
                <a:cs typeface="Arial"/>
              </a:rPr>
              <a:t>beneficiarios</a:t>
            </a:r>
            <a:r>
              <a:rPr sz="1350" b="1" kern="0" spc="236" dirty="0">
                <a:solidFill>
                  <a:srgbClr val="404040"/>
                </a:solidFill>
                <a:latin typeface="Arial"/>
                <a:cs typeface="Arial"/>
              </a:rPr>
              <a:t> </a:t>
            </a:r>
            <a:r>
              <a:rPr sz="1350" kern="0" spc="-4" dirty="0">
                <a:solidFill>
                  <a:srgbClr val="404040"/>
                </a:solidFill>
                <a:latin typeface="Arial"/>
                <a:cs typeface="Arial"/>
              </a:rPr>
              <a:t>al</a:t>
            </a:r>
            <a:r>
              <a:rPr sz="1350" kern="0" spc="240" dirty="0">
                <a:solidFill>
                  <a:srgbClr val="404040"/>
                </a:solidFill>
                <a:latin typeface="Arial"/>
                <a:cs typeface="Arial"/>
              </a:rPr>
              <a:t> </a:t>
            </a:r>
            <a:r>
              <a:rPr sz="1350" kern="0" dirty="0">
                <a:solidFill>
                  <a:srgbClr val="404040"/>
                </a:solidFill>
                <a:latin typeface="Arial"/>
                <a:cs typeface="Arial"/>
              </a:rPr>
              <a:t>fin</a:t>
            </a:r>
            <a:r>
              <a:rPr sz="1350" kern="0" spc="248" dirty="0">
                <a:solidFill>
                  <a:srgbClr val="404040"/>
                </a:solidFill>
                <a:latin typeface="Arial"/>
                <a:cs typeface="Arial"/>
              </a:rPr>
              <a:t> </a:t>
            </a:r>
            <a:r>
              <a:rPr sz="1350" kern="0" spc="-8" dirty="0">
                <a:solidFill>
                  <a:srgbClr val="404040"/>
                </a:solidFill>
                <a:latin typeface="Arial"/>
                <a:cs typeface="Arial"/>
              </a:rPr>
              <a:t>del</a:t>
            </a:r>
            <a:r>
              <a:rPr sz="1350" kern="0" spc="236" dirty="0">
                <a:solidFill>
                  <a:srgbClr val="404040"/>
                </a:solidFill>
                <a:latin typeface="Arial"/>
                <a:cs typeface="Arial"/>
              </a:rPr>
              <a:t> </a:t>
            </a:r>
            <a:r>
              <a:rPr sz="1350" kern="0" spc="-4" dirty="0">
                <a:solidFill>
                  <a:srgbClr val="404040"/>
                </a:solidFill>
                <a:latin typeface="Arial"/>
                <a:cs typeface="Arial"/>
              </a:rPr>
              <a:t>plazo</a:t>
            </a:r>
            <a:r>
              <a:rPr sz="1350" kern="0" spc="251" dirty="0">
                <a:solidFill>
                  <a:srgbClr val="404040"/>
                </a:solidFill>
                <a:latin typeface="Arial"/>
                <a:cs typeface="Arial"/>
              </a:rPr>
              <a:t> </a:t>
            </a:r>
            <a:r>
              <a:rPr sz="1350" kern="0" spc="-4" dirty="0">
                <a:solidFill>
                  <a:srgbClr val="404040"/>
                </a:solidFill>
                <a:latin typeface="Arial"/>
                <a:cs typeface="Arial"/>
              </a:rPr>
              <a:t>de</a:t>
            </a:r>
            <a:r>
              <a:rPr sz="1350" kern="0" spc="240" dirty="0">
                <a:solidFill>
                  <a:srgbClr val="404040"/>
                </a:solidFill>
                <a:latin typeface="Arial"/>
                <a:cs typeface="Arial"/>
              </a:rPr>
              <a:t> </a:t>
            </a:r>
            <a:r>
              <a:rPr sz="1350" kern="0" spc="-4" dirty="0">
                <a:solidFill>
                  <a:srgbClr val="404040"/>
                </a:solidFill>
                <a:latin typeface="Arial"/>
                <a:cs typeface="Arial"/>
              </a:rPr>
              <a:t>solicitud</a:t>
            </a:r>
            <a:r>
              <a:rPr sz="1350" kern="0" spc="240" dirty="0">
                <a:solidFill>
                  <a:srgbClr val="404040"/>
                </a:solidFill>
                <a:latin typeface="Arial"/>
                <a:cs typeface="Arial"/>
              </a:rPr>
              <a:t> </a:t>
            </a:r>
            <a:r>
              <a:rPr sz="1350" kern="0" spc="-4" dirty="0">
                <a:solidFill>
                  <a:srgbClr val="404040"/>
                </a:solidFill>
                <a:latin typeface="Arial"/>
                <a:cs typeface="Arial"/>
              </a:rPr>
              <a:t>única</a:t>
            </a:r>
            <a:r>
              <a:rPr sz="1350" kern="0" spc="244" dirty="0">
                <a:solidFill>
                  <a:srgbClr val="404040"/>
                </a:solidFill>
                <a:latin typeface="Arial"/>
                <a:cs typeface="Arial"/>
              </a:rPr>
              <a:t> </a:t>
            </a:r>
            <a:r>
              <a:rPr sz="1350" kern="0" spc="-4" dirty="0">
                <a:solidFill>
                  <a:srgbClr val="404040"/>
                </a:solidFill>
                <a:latin typeface="Arial"/>
                <a:cs typeface="Arial"/>
              </a:rPr>
              <a:t>inscritas </a:t>
            </a:r>
            <a:r>
              <a:rPr sz="1350" kern="0" spc="-363" dirty="0">
                <a:solidFill>
                  <a:srgbClr val="404040"/>
                </a:solidFill>
                <a:latin typeface="Arial"/>
                <a:cs typeface="Arial"/>
              </a:rPr>
              <a:t> </a:t>
            </a:r>
            <a:r>
              <a:rPr sz="1350" kern="0" dirty="0">
                <a:solidFill>
                  <a:srgbClr val="404040"/>
                </a:solidFill>
                <a:latin typeface="Arial"/>
                <a:cs typeface="Arial"/>
              </a:rPr>
              <a:t>REGA</a:t>
            </a:r>
            <a:r>
              <a:rPr sz="1350" kern="0" spc="-83" dirty="0">
                <a:solidFill>
                  <a:srgbClr val="404040"/>
                </a:solidFill>
                <a:latin typeface="Arial"/>
                <a:cs typeface="Arial"/>
              </a:rPr>
              <a:t> </a:t>
            </a:r>
            <a:r>
              <a:rPr sz="1350" kern="0" dirty="0">
                <a:solidFill>
                  <a:srgbClr val="404040"/>
                </a:solidFill>
                <a:latin typeface="Arial"/>
                <a:cs typeface="Arial"/>
              </a:rPr>
              <a:t>como</a:t>
            </a:r>
            <a:r>
              <a:rPr sz="1350" kern="0" spc="4" dirty="0">
                <a:solidFill>
                  <a:srgbClr val="404040"/>
                </a:solidFill>
                <a:latin typeface="Arial"/>
                <a:cs typeface="Arial"/>
              </a:rPr>
              <a:t> </a:t>
            </a:r>
            <a:r>
              <a:rPr sz="1350" kern="0" spc="-8" dirty="0">
                <a:solidFill>
                  <a:srgbClr val="404040"/>
                </a:solidFill>
                <a:latin typeface="Arial"/>
                <a:cs typeface="Arial"/>
              </a:rPr>
              <a:t>explotaciones</a:t>
            </a:r>
            <a:r>
              <a:rPr sz="1350" kern="0" spc="30" dirty="0">
                <a:solidFill>
                  <a:srgbClr val="404040"/>
                </a:solidFill>
                <a:latin typeface="Arial"/>
                <a:cs typeface="Arial"/>
              </a:rPr>
              <a:t> </a:t>
            </a:r>
            <a:r>
              <a:rPr sz="1350" kern="0" spc="-4" dirty="0">
                <a:solidFill>
                  <a:srgbClr val="404040"/>
                </a:solidFill>
                <a:latin typeface="Arial"/>
                <a:cs typeface="Arial"/>
              </a:rPr>
              <a:t>de </a:t>
            </a:r>
            <a:r>
              <a:rPr sz="1350" kern="0" spc="-8" dirty="0">
                <a:solidFill>
                  <a:srgbClr val="404040"/>
                </a:solidFill>
                <a:latin typeface="Arial"/>
                <a:cs typeface="Arial"/>
              </a:rPr>
              <a:t>ganado</a:t>
            </a:r>
            <a:r>
              <a:rPr sz="1350" kern="0" spc="15" dirty="0">
                <a:solidFill>
                  <a:srgbClr val="404040"/>
                </a:solidFill>
                <a:latin typeface="Arial"/>
                <a:cs typeface="Arial"/>
              </a:rPr>
              <a:t> </a:t>
            </a:r>
            <a:r>
              <a:rPr sz="1350" kern="0" spc="-4" dirty="0">
                <a:solidFill>
                  <a:srgbClr val="404040"/>
                </a:solidFill>
                <a:latin typeface="Arial"/>
                <a:cs typeface="Arial"/>
              </a:rPr>
              <a:t>bovino,</a:t>
            </a:r>
            <a:r>
              <a:rPr sz="1350" kern="0" spc="8" dirty="0">
                <a:solidFill>
                  <a:srgbClr val="404040"/>
                </a:solidFill>
                <a:latin typeface="Arial"/>
                <a:cs typeface="Arial"/>
              </a:rPr>
              <a:t> </a:t>
            </a:r>
            <a:r>
              <a:rPr sz="1350" kern="0" spc="-4" dirty="0">
                <a:solidFill>
                  <a:srgbClr val="404040"/>
                </a:solidFill>
                <a:latin typeface="Arial"/>
                <a:cs typeface="Arial"/>
              </a:rPr>
              <a:t>ovino,</a:t>
            </a:r>
            <a:r>
              <a:rPr sz="1350" kern="0" spc="8" dirty="0">
                <a:solidFill>
                  <a:srgbClr val="404040"/>
                </a:solidFill>
                <a:latin typeface="Arial"/>
                <a:cs typeface="Arial"/>
              </a:rPr>
              <a:t> </a:t>
            </a:r>
            <a:r>
              <a:rPr sz="1350" kern="0" spc="-4" dirty="0">
                <a:solidFill>
                  <a:srgbClr val="404040"/>
                </a:solidFill>
                <a:latin typeface="Arial"/>
                <a:cs typeface="Arial"/>
              </a:rPr>
              <a:t>caprino</a:t>
            </a:r>
            <a:r>
              <a:rPr sz="1350" kern="0" spc="4" dirty="0">
                <a:solidFill>
                  <a:srgbClr val="404040"/>
                </a:solidFill>
                <a:latin typeface="Arial"/>
                <a:cs typeface="Arial"/>
              </a:rPr>
              <a:t> </a:t>
            </a:r>
            <a:r>
              <a:rPr sz="1350" kern="0" spc="-8" dirty="0">
                <a:solidFill>
                  <a:srgbClr val="404040"/>
                </a:solidFill>
                <a:latin typeface="Arial"/>
                <a:cs typeface="Arial"/>
              </a:rPr>
              <a:t>equino</a:t>
            </a:r>
            <a:r>
              <a:rPr sz="1350" kern="0" spc="15" dirty="0">
                <a:solidFill>
                  <a:srgbClr val="404040"/>
                </a:solidFill>
                <a:latin typeface="Arial"/>
                <a:cs typeface="Arial"/>
              </a:rPr>
              <a:t> </a:t>
            </a:r>
            <a:r>
              <a:rPr sz="1350" kern="0" dirty="0">
                <a:solidFill>
                  <a:srgbClr val="404040"/>
                </a:solidFill>
                <a:latin typeface="Arial"/>
                <a:cs typeface="Arial"/>
              </a:rPr>
              <a:t>y</a:t>
            </a:r>
            <a:r>
              <a:rPr sz="1350" kern="0" spc="-8" dirty="0">
                <a:solidFill>
                  <a:srgbClr val="404040"/>
                </a:solidFill>
                <a:latin typeface="Arial"/>
                <a:cs typeface="Arial"/>
              </a:rPr>
              <a:t> </a:t>
            </a:r>
            <a:r>
              <a:rPr sz="1350" kern="0" spc="-4" dirty="0">
                <a:solidFill>
                  <a:srgbClr val="404040"/>
                </a:solidFill>
                <a:latin typeface="Arial"/>
                <a:cs typeface="Arial"/>
              </a:rPr>
              <a:t>porcino</a:t>
            </a:r>
            <a:endParaRPr sz="1350" kern="0" dirty="0">
              <a:solidFill>
                <a:sysClr val="windowText" lastClr="000000"/>
              </a:solidFill>
              <a:latin typeface="Arial"/>
              <a:cs typeface="Arial"/>
            </a:endParaRPr>
          </a:p>
          <a:p>
            <a:pPr marL="279083" defTabSz="685800">
              <a:tabLst>
                <a:tab pos="550069" algn="l"/>
              </a:tabLst>
            </a:pPr>
            <a:r>
              <a:rPr sz="1088" kern="0" spc="-8" dirty="0">
                <a:solidFill>
                  <a:srgbClr val="90C225"/>
                </a:solidFill>
                <a:latin typeface="Wingdings"/>
                <a:cs typeface="Wingdings"/>
              </a:rPr>
              <a:t></a:t>
            </a:r>
            <a:r>
              <a:rPr sz="1088" kern="0" spc="-8" dirty="0">
                <a:solidFill>
                  <a:srgbClr val="90C225"/>
                </a:solidFill>
                <a:latin typeface="Times New Roman"/>
                <a:cs typeface="Times New Roman"/>
              </a:rPr>
              <a:t>	</a:t>
            </a:r>
            <a:r>
              <a:rPr sz="1350" kern="0" spc="-15" dirty="0">
                <a:solidFill>
                  <a:srgbClr val="333333"/>
                </a:solidFill>
                <a:latin typeface="Arial"/>
                <a:cs typeface="Arial"/>
              </a:rPr>
              <a:t>Tipo</a:t>
            </a:r>
            <a:r>
              <a:rPr sz="1350" kern="0" spc="-34" dirty="0">
                <a:solidFill>
                  <a:srgbClr val="333333"/>
                </a:solidFill>
                <a:latin typeface="Arial"/>
                <a:cs typeface="Arial"/>
              </a:rPr>
              <a:t> </a:t>
            </a:r>
            <a:r>
              <a:rPr sz="1350" kern="0" spc="-4" dirty="0">
                <a:solidFill>
                  <a:srgbClr val="333333"/>
                </a:solidFill>
                <a:latin typeface="Arial"/>
                <a:cs typeface="Arial"/>
              </a:rPr>
              <a:t>“Pasto”</a:t>
            </a:r>
            <a:endParaRPr sz="1350" kern="0" dirty="0">
              <a:solidFill>
                <a:sysClr val="windowText" lastClr="000000"/>
              </a:solidFill>
              <a:latin typeface="Arial"/>
              <a:cs typeface="Arial"/>
            </a:endParaRPr>
          </a:p>
          <a:p>
            <a:pPr marL="279083" defTabSz="685800">
              <a:tabLst>
                <a:tab pos="550069" algn="l"/>
              </a:tabLst>
            </a:pPr>
            <a:r>
              <a:rPr sz="1088" kern="0" spc="-8" dirty="0">
                <a:solidFill>
                  <a:srgbClr val="90C225"/>
                </a:solidFill>
                <a:latin typeface="Wingdings"/>
                <a:cs typeface="Wingdings"/>
              </a:rPr>
              <a:t></a:t>
            </a:r>
            <a:r>
              <a:rPr sz="1088" kern="0" spc="-8" dirty="0">
                <a:solidFill>
                  <a:srgbClr val="90C225"/>
                </a:solidFill>
                <a:latin typeface="Times New Roman"/>
                <a:cs typeface="Times New Roman"/>
              </a:rPr>
              <a:t>	</a:t>
            </a:r>
            <a:r>
              <a:rPr sz="1350" kern="0" spc="-15" dirty="0">
                <a:solidFill>
                  <a:srgbClr val="333333"/>
                </a:solidFill>
                <a:latin typeface="Arial"/>
                <a:cs typeface="Arial"/>
              </a:rPr>
              <a:t>Tipo</a:t>
            </a:r>
            <a:r>
              <a:rPr sz="1350" kern="0" spc="-11" dirty="0">
                <a:solidFill>
                  <a:srgbClr val="333333"/>
                </a:solidFill>
                <a:latin typeface="Arial"/>
                <a:cs typeface="Arial"/>
              </a:rPr>
              <a:t> </a:t>
            </a:r>
            <a:r>
              <a:rPr sz="1350" kern="0" spc="-4" dirty="0">
                <a:solidFill>
                  <a:srgbClr val="333333"/>
                </a:solidFill>
                <a:latin typeface="Arial"/>
                <a:cs typeface="Arial"/>
              </a:rPr>
              <a:t>“Producción</a:t>
            </a:r>
            <a:r>
              <a:rPr sz="1350" kern="0" dirty="0">
                <a:solidFill>
                  <a:srgbClr val="333333"/>
                </a:solidFill>
                <a:latin typeface="Arial"/>
                <a:cs typeface="Arial"/>
              </a:rPr>
              <a:t> y</a:t>
            </a:r>
            <a:r>
              <a:rPr sz="1350" kern="0" spc="-4" dirty="0">
                <a:solidFill>
                  <a:srgbClr val="333333"/>
                </a:solidFill>
                <a:latin typeface="Arial"/>
                <a:cs typeface="Arial"/>
              </a:rPr>
              <a:t> </a:t>
            </a:r>
            <a:r>
              <a:rPr sz="1350" kern="0" spc="-8" dirty="0">
                <a:solidFill>
                  <a:srgbClr val="333333"/>
                </a:solidFill>
                <a:latin typeface="Arial"/>
                <a:cs typeface="Arial"/>
              </a:rPr>
              <a:t>Reproducción”</a:t>
            </a:r>
            <a:endParaRPr sz="1350" kern="0" dirty="0">
              <a:solidFill>
                <a:sysClr val="windowText" lastClr="000000"/>
              </a:solidFill>
              <a:latin typeface="Arial"/>
              <a:cs typeface="Arial"/>
            </a:endParaRPr>
          </a:p>
          <a:p>
            <a:pPr marL="849630" marR="5715" indent="-270034" defTabSz="685800">
              <a:spcBef>
                <a:spcPts val="8"/>
              </a:spcBef>
              <a:tabLst>
                <a:tab pos="849630" algn="l"/>
              </a:tabLst>
            </a:pPr>
            <a:r>
              <a:rPr sz="938" kern="0" spc="19" dirty="0">
                <a:solidFill>
                  <a:srgbClr val="90C225"/>
                </a:solidFill>
                <a:latin typeface="Wingdings"/>
                <a:cs typeface="Wingdings"/>
              </a:rPr>
              <a:t></a:t>
            </a:r>
            <a:r>
              <a:rPr sz="938" kern="0" spc="19" dirty="0">
                <a:solidFill>
                  <a:srgbClr val="90C225"/>
                </a:solidFill>
                <a:latin typeface="Times New Roman"/>
                <a:cs typeface="Times New Roman"/>
              </a:rPr>
              <a:t>	</a:t>
            </a:r>
            <a:r>
              <a:rPr sz="1200" kern="0" spc="-8" dirty="0">
                <a:solidFill>
                  <a:srgbClr val="333333"/>
                </a:solidFill>
                <a:latin typeface="Arial"/>
                <a:cs typeface="Arial"/>
              </a:rPr>
              <a:t>BO:</a:t>
            </a:r>
            <a:r>
              <a:rPr sz="1200" kern="0" spc="30" dirty="0">
                <a:solidFill>
                  <a:srgbClr val="333333"/>
                </a:solidFill>
                <a:latin typeface="Arial"/>
                <a:cs typeface="Arial"/>
              </a:rPr>
              <a:t> </a:t>
            </a:r>
            <a:r>
              <a:rPr sz="1200" kern="0" spc="-4" dirty="0">
                <a:solidFill>
                  <a:srgbClr val="333333"/>
                </a:solidFill>
                <a:latin typeface="Arial"/>
                <a:cs typeface="Arial"/>
              </a:rPr>
              <a:t>“producción</a:t>
            </a:r>
            <a:r>
              <a:rPr sz="1200" kern="0" spc="11" dirty="0">
                <a:solidFill>
                  <a:srgbClr val="333333"/>
                </a:solidFill>
                <a:latin typeface="Arial"/>
                <a:cs typeface="Arial"/>
              </a:rPr>
              <a:t> </a:t>
            </a:r>
            <a:r>
              <a:rPr sz="1200" kern="0" spc="-4" dirty="0">
                <a:solidFill>
                  <a:srgbClr val="333333"/>
                </a:solidFill>
                <a:latin typeface="Arial"/>
                <a:cs typeface="Arial"/>
              </a:rPr>
              <a:t>de</a:t>
            </a:r>
            <a:r>
              <a:rPr sz="1200" kern="0" spc="19" dirty="0">
                <a:solidFill>
                  <a:srgbClr val="333333"/>
                </a:solidFill>
                <a:latin typeface="Arial"/>
                <a:cs typeface="Arial"/>
              </a:rPr>
              <a:t> </a:t>
            </a:r>
            <a:r>
              <a:rPr sz="1200" kern="0" spc="-4" dirty="0">
                <a:solidFill>
                  <a:srgbClr val="333333"/>
                </a:solidFill>
                <a:latin typeface="Arial"/>
                <a:cs typeface="Arial"/>
              </a:rPr>
              <a:t>leche”,</a:t>
            </a:r>
            <a:r>
              <a:rPr sz="1200" kern="0" spc="26" dirty="0">
                <a:solidFill>
                  <a:srgbClr val="333333"/>
                </a:solidFill>
                <a:latin typeface="Arial"/>
                <a:cs typeface="Arial"/>
              </a:rPr>
              <a:t> </a:t>
            </a:r>
            <a:r>
              <a:rPr sz="1200" kern="0" spc="-4" dirty="0">
                <a:solidFill>
                  <a:srgbClr val="333333"/>
                </a:solidFill>
                <a:latin typeface="Arial"/>
                <a:cs typeface="Arial"/>
              </a:rPr>
              <a:t>“producción</a:t>
            </a:r>
            <a:r>
              <a:rPr sz="1200" kern="0" spc="23" dirty="0">
                <a:solidFill>
                  <a:srgbClr val="333333"/>
                </a:solidFill>
                <a:latin typeface="Arial"/>
                <a:cs typeface="Arial"/>
              </a:rPr>
              <a:t> </a:t>
            </a:r>
            <a:r>
              <a:rPr sz="1200" kern="0" spc="-4" dirty="0">
                <a:solidFill>
                  <a:srgbClr val="333333"/>
                </a:solidFill>
                <a:latin typeface="Arial"/>
                <a:cs typeface="Arial"/>
              </a:rPr>
              <a:t>de</a:t>
            </a:r>
            <a:r>
              <a:rPr sz="1200" kern="0" spc="19" dirty="0">
                <a:solidFill>
                  <a:srgbClr val="333333"/>
                </a:solidFill>
                <a:latin typeface="Arial"/>
                <a:cs typeface="Arial"/>
              </a:rPr>
              <a:t> </a:t>
            </a:r>
            <a:r>
              <a:rPr sz="1200" kern="0" spc="-8" dirty="0">
                <a:solidFill>
                  <a:srgbClr val="333333"/>
                </a:solidFill>
                <a:latin typeface="Arial"/>
                <a:cs typeface="Arial"/>
              </a:rPr>
              <a:t>carne”,</a:t>
            </a:r>
            <a:r>
              <a:rPr sz="1200" kern="0" spc="30" dirty="0">
                <a:solidFill>
                  <a:srgbClr val="333333"/>
                </a:solidFill>
                <a:latin typeface="Arial"/>
                <a:cs typeface="Arial"/>
              </a:rPr>
              <a:t> </a:t>
            </a:r>
            <a:r>
              <a:rPr sz="1200" kern="0" dirty="0">
                <a:solidFill>
                  <a:srgbClr val="333333"/>
                </a:solidFill>
                <a:latin typeface="Arial"/>
                <a:cs typeface="Arial"/>
              </a:rPr>
              <a:t>“mixta”.-</a:t>
            </a:r>
            <a:r>
              <a:rPr sz="1200" kern="0" spc="19" dirty="0">
                <a:solidFill>
                  <a:srgbClr val="333333"/>
                </a:solidFill>
                <a:latin typeface="Arial"/>
                <a:cs typeface="Arial"/>
              </a:rPr>
              <a:t> </a:t>
            </a:r>
            <a:r>
              <a:rPr sz="1200" i="1" kern="0" spc="-4" dirty="0">
                <a:solidFill>
                  <a:srgbClr val="333333"/>
                </a:solidFill>
                <a:latin typeface="Arial"/>
                <a:cs typeface="Arial"/>
              </a:rPr>
              <a:t>Extensivas</a:t>
            </a:r>
            <a:r>
              <a:rPr sz="1200" i="1" kern="0" spc="26" dirty="0">
                <a:solidFill>
                  <a:srgbClr val="333333"/>
                </a:solidFill>
                <a:latin typeface="Arial"/>
                <a:cs typeface="Arial"/>
              </a:rPr>
              <a:t> </a:t>
            </a:r>
            <a:r>
              <a:rPr sz="1200" i="1" kern="0" spc="-4" dirty="0">
                <a:solidFill>
                  <a:srgbClr val="333333"/>
                </a:solidFill>
                <a:latin typeface="Arial"/>
                <a:cs typeface="Arial"/>
              </a:rPr>
              <a:t>o</a:t>
            </a:r>
            <a:r>
              <a:rPr sz="1200" i="1" kern="0" spc="19" dirty="0">
                <a:solidFill>
                  <a:srgbClr val="333333"/>
                </a:solidFill>
                <a:latin typeface="Arial"/>
                <a:cs typeface="Arial"/>
              </a:rPr>
              <a:t> </a:t>
            </a:r>
            <a:r>
              <a:rPr sz="1200" i="1" kern="0" spc="-4" dirty="0">
                <a:solidFill>
                  <a:srgbClr val="333333"/>
                </a:solidFill>
                <a:latin typeface="Arial"/>
                <a:cs typeface="Arial"/>
              </a:rPr>
              <a:t>semi- </a:t>
            </a:r>
            <a:r>
              <a:rPr sz="1200" i="1" kern="0" spc="-323" dirty="0">
                <a:solidFill>
                  <a:srgbClr val="333333"/>
                </a:solidFill>
                <a:latin typeface="Arial"/>
                <a:cs typeface="Arial"/>
              </a:rPr>
              <a:t> </a:t>
            </a:r>
            <a:r>
              <a:rPr sz="1200" i="1" kern="0" spc="-4" dirty="0">
                <a:solidFill>
                  <a:srgbClr val="333333"/>
                </a:solidFill>
                <a:latin typeface="Arial"/>
                <a:cs typeface="Arial"/>
              </a:rPr>
              <a:t>extensiva</a:t>
            </a:r>
            <a:r>
              <a:rPr sz="1200" i="1" kern="0" spc="-8" dirty="0">
                <a:solidFill>
                  <a:srgbClr val="333333"/>
                </a:solidFill>
                <a:latin typeface="Arial"/>
                <a:cs typeface="Arial"/>
              </a:rPr>
              <a:t> RD</a:t>
            </a:r>
            <a:r>
              <a:rPr sz="1200" i="1" kern="0" spc="-4" dirty="0">
                <a:solidFill>
                  <a:srgbClr val="333333"/>
                </a:solidFill>
                <a:latin typeface="Arial"/>
                <a:cs typeface="Arial"/>
              </a:rPr>
              <a:t> de</a:t>
            </a:r>
            <a:r>
              <a:rPr sz="1200" i="1" kern="0" spc="8" dirty="0">
                <a:solidFill>
                  <a:srgbClr val="333333"/>
                </a:solidFill>
                <a:latin typeface="Arial"/>
                <a:cs typeface="Arial"/>
              </a:rPr>
              <a:t> </a:t>
            </a:r>
            <a:r>
              <a:rPr sz="1200" i="1" kern="0" spc="-8" dirty="0">
                <a:solidFill>
                  <a:srgbClr val="333333"/>
                </a:solidFill>
                <a:latin typeface="Arial"/>
                <a:cs typeface="Arial"/>
              </a:rPr>
              <a:t>ordenación </a:t>
            </a:r>
            <a:r>
              <a:rPr sz="1200" i="1" kern="0" spc="-4" dirty="0">
                <a:solidFill>
                  <a:srgbClr val="333333"/>
                </a:solidFill>
                <a:latin typeface="Arial"/>
                <a:cs typeface="Arial"/>
              </a:rPr>
              <a:t>de</a:t>
            </a:r>
            <a:r>
              <a:rPr sz="1200" i="1" kern="0" spc="8" dirty="0">
                <a:solidFill>
                  <a:srgbClr val="333333"/>
                </a:solidFill>
                <a:latin typeface="Arial"/>
                <a:cs typeface="Arial"/>
              </a:rPr>
              <a:t> </a:t>
            </a:r>
            <a:r>
              <a:rPr sz="1200" i="1" kern="0" spc="-8" dirty="0" err="1">
                <a:solidFill>
                  <a:srgbClr val="333333"/>
                </a:solidFill>
                <a:latin typeface="Arial"/>
                <a:cs typeface="Arial"/>
              </a:rPr>
              <a:t>granjas</a:t>
            </a:r>
            <a:r>
              <a:rPr sz="1200" i="1" kern="0" spc="8" dirty="0">
                <a:solidFill>
                  <a:srgbClr val="333333"/>
                </a:solidFill>
                <a:latin typeface="Arial"/>
                <a:cs typeface="Arial"/>
              </a:rPr>
              <a:t> </a:t>
            </a:r>
            <a:r>
              <a:rPr sz="1200" i="1" kern="0" spc="-4" dirty="0" err="1">
                <a:solidFill>
                  <a:srgbClr val="333333"/>
                </a:solidFill>
                <a:latin typeface="Arial"/>
                <a:cs typeface="Arial"/>
              </a:rPr>
              <a:t>bovinas</a:t>
            </a:r>
            <a:r>
              <a:rPr lang="es-ES" sz="1200" i="1" kern="0" spc="-4" dirty="0">
                <a:solidFill>
                  <a:srgbClr val="333333"/>
                </a:solidFill>
                <a:latin typeface="Arial"/>
                <a:cs typeface="Arial"/>
              </a:rPr>
              <a:t> y </a:t>
            </a:r>
            <a:r>
              <a:rPr lang="es-ES" sz="1200" i="1" kern="0" spc="-4" dirty="0">
                <a:solidFill>
                  <a:srgbClr val="FF0000"/>
                </a:solidFill>
                <a:latin typeface="Arial"/>
                <a:cs typeface="Arial"/>
              </a:rPr>
              <a:t>“recría de novillas” (2.024)</a:t>
            </a:r>
            <a:endParaRPr sz="1200" kern="0" dirty="0">
              <a:solidFill>
                <a:srgbClr val="FF0000"/>
              </a:solidFill>
              <a:latin typeface="Arial"/>
              <a:cs typeface="Arial"/>
            </a:endParaRPr>
          </a:p>
          <a:p>
            <a:pPr marL="580073" defTabSz="685800">
              <a:tabLst>
                <a:tab pos="849630" algn="l"/>
              </a:tabLst>
            </a:pPr>
            <a:r>
              <a:rPr sz="938" kern="0" spc="19" dirty="0">
                <a:solidFill>
                  <a:srgbClr val="90C225"/>
                </a:solidFill>
                <a:latin typeface="Wingdings"/>
                <a:cs typeface="Wingdings"/>
              </a:rPr>
              <a:t></a:t>
            </a:r>
            <a:r>
              <a:rPr sz="938" kern="0" spc="19" dirty="0">
                <a:solidFill>
                  <a:srgbClr val="90C225"/>
                </a:solidFill>
                <a:latin typeface="Times New Roman"/>
                <a:cs typeface="Times New Roman"/>
              </a:rPr>
              <a:t>	</a:t>
            </a:r>
            <a:r>
              <a:rPr sz="1200" kern="0" spc="-8" dirty="0">
                <a:solidFill>
                  <a:srgbClr val="333333"/>
                </a:solidFill>
                <a:latin typeface="Arial"/>
                <a:cs typeface="Arial"/>
              </a:rPr>
              <a:t>OV</a:t>
            </a:r>
            <a:r>
              <a:rPr sz="1200" kern="0" spc="4" dirty="0">
                <a:solidFill>
                  <a:srgbClr val="333333"/>
                </a:solidFill>
                <a:latin typeface="Arial"/>
                <a:cs typeface="Arial"/>
              </a:rPr>
              <a:t> </a:t>
            </a:r>
            <a:r>
              <a:rPr sz="1200" kern="0" spc="-4" dirty="0">
                <a:solidFill>
                  <a:srgbClr val="333333"/>
                </a:solidFill>
                <a:latin typeface="Arial"/>
                <a:cs typeface="Arial"/>
              </a:rPr>
              <a:t>y</a:t>
            </a:r>
            <a:r>
              <a:rPr sz="1200" kern="0" spc="4" dirty="0">
                <a:solidFill>
                  <a:srgbClr val="333333"/>
                </a:solidFill>
                <a:latin typeface="Arial"/>
                <a:cs typeface="Arial"/>
              </a:rPr>
              <a:t> </a:t>
            </a:r>
            <a:r>
              <a:rPr sz="1200" kern="0" spc="-4" dirty="0">
                <a:solidFill>
                  <a:srgbClr val="333333"/>
                </a:solidFill>
                <a:latin typeface="Arial"/>
                <a:cs typeface="Arial"/>
              </a:rPr>
              <a:t>CA:</a:t>
            </a:r>
            <a:r>
              <a:rPr sz="1200" kern="0" spc="8" dirty="0">
                <a:solidFill>
                  <a:srgbClr val="333333"/>
                </a:solidFill>
                <a:latin typeface="Arial"/>
                <a:cs typeface="Arial"/>
              </a:rPr>
              <a:t> </a:t>
            </a:r>
            <a:r>
              <a:rPr sz="1200" kern="0" spc="-4" dirty="0">
                <a:solidFill>
                  <a:srgbClr val="333333"/>
                </a:solidFill>
                <a:latin typeface="Arial"/>
                <a:cs typeface="Arial"/>
              </a:rPr>
              <a:t>“producción</a:t>
            </a:r>
            <a:r>
              <a:rPr sz="1200" kern="0" spc="4" dirty="0">
                <a:solidFill>
                  <a:srgbClr val="333333"/>
                </a:solidFill>
                <a:latin typeface="Arial"/>
                <a:cs typeface="Arial"/>
              </a:rPr>
              <a:t> </a:t>
            </a:r>
            <a:r>
              <a:rPr sz="1200" kern="0" spc="-4" dirty="0">
                <a:solidFill>
                  <a:srgbClr val="333333"/>
                </a:solidFill>
                <a:latin typeface="Arial"/>
                <a:cs typeface="Arial"/>
              </a:rPr>
              <a:t>de</a:t>
            </a:r>
            <a:r>
              <a:rPr sz="1200" kern="0" spc="8" dirty="0">
                <a:solidFill>
                  <a:srgbClr val="333333"/>
                </a:solidFill>
                <a:latin typeface="Arial"/>
                <a:cs typeface="Arial"/>
              </a:rPr>
              <a:t> </a:t>
            </a:r>
            <a:r>
              <a:rPr sz="1200" kern="0" spc="-4" dirty="0">
                <a:solidFill>
                  <a:srgbClr val="333333"/>
                </a:solidFill>
                <a:latin typeface="Arial"/>
                <a:cs typeface="Arial"/>
              </a:rPr>
              <a:t>leche”,</a:t>
            </a:r>
            <a:r>
              <a:rPr sz="1200" kern="0" dirty="0">
                <a:solidFill>
                  <a:srgbClr val="333333"/>
                </a:solidFill>
                <a:latin typeface="Arial"/>
                <a:cs typeface="Arial"/>
              </a:rPr>
              <a:t> </a:t>
            </a:r>
            <a:r>
              <a:rPr sz="1200" kern="0" spc="-4" dirty="0">
                <a:solidFill>
                  <a:srgbClr val="333333"/>
                </a:solidFill>
                <a:latin typeface="Arial"/>
                <a:cs typeface="Arial"/>
              </a:rPr>
              <a:t>“producción</a:t>
            </a:r>
            <a:r>
              <a:rPr sz="1200" kern="0" spc="4" dirty="0">
                <a:solidFill>
                  <a:srgbClr val="333333"/>
                </a:solidFill>
                <a:latin typeface="Arial"/>
                <a:cs typeface="Arial"/>
              </a:rPr>
              <a:t> </a:t>
            </a:r>
            <a:r>
              <a:rPr sz="1200" kern="0" spc="-4" dirty="0">
                <a:solidFill>
                  <a:srgbClr val="333333"/>
                </a:solidFill>
                <a:latin typeface="Arial"/>
                <a:cs typeface="Arial"/>
              </a:rPr>
              <a:t>de</a:t>
            </a:r>
            <a:r>
              <a:rPr sz="1200" kern="0" spc="8" dirty="0">
                <a:solidFill>
                  <a:srgbClr val="333333"/>
                </a:solidFill>
                <a:latin typeface="Arial"/>
                <a:cs typeface="Arial"/>
              </a:rPr>
              <a:t> </a:t>
            </a:r>
            <a:r>
              <a:rPr sz="1200" kern="0" spc="-8" dirty="0">
                <a:solidFill>
                  <a:srgbClr val="333333"/>
                </a:solidFill>
                <a:latin typeface="Arial"/>
                <a:cs typeface="Arial"/>
              </a:rPr>
              <a:t>carne”,</a:t>
            </a:r>
            <a:r>
              <a:rPr sz="1200" kern="0" spc="19" dirty="0">
                <a:solidFill>
                  <a:srgbClr val="333333"/>
                </a:solidFill>
                <a:latin typeface="Arial"/>
                <a:cs typeface="Arial"/>
              </a:rPr>
              <a:t> </a:t>
            </a:r>
            <a:r>
              <a:rPr sz="1200" kern="0" spc="-4" dirty="0">
                <a:solidFill>
                  <a:srgbClr val="333333"/>
                </a:solidFill>
                <a:latin typeface="Arial"/>
                <a:cs typeface="Arial"/>
              </a:rPr>
              <a:t>“mixta”.</a:t>
            </a:r>
            <a:endParaRPr sz="1200" kern="0" dirty="0">
              <a:solidFill>
                <a:sysClr val="windowText" lastClr="000000"/>
              </a:solidFill>
              <a:latin typeface="Arial"/>
              <a:cs typeface="Arial"/>
            </a:endParaRPr>
          </a:p>
          <a:p>
            <a:pPr marL="580073" defTabSz="685800">
              <a:tabLst>
                <a:tab pos="849630" algn="l"/>
              </a:tabLst>
            </a:pPr>
            <a:r>
              <a:rPr sz="938" kern="0" spc="19" dirty="0">
                <a:solidFill>
                  <a:srgbClr val="90C225"/>
                </a:solidFill>
                <a:latin typeface="Wingdings"/>
                <a:cs typeface="Wingdings"/>
              </a:rPr>
              <a:t></a:t>
            </a:r>
            <a:r>
              <a:rPr sz="938" kern="0" spc="19" dirty="0">
                <a:solidFill>
                  <a:srgbClr val="90C225"/>
                </a:solidFill>
                <a:latin typeface="Times New Roman"/>
                <a:cs typeface="Times New Roman"/>
              </a:rPr>
              <a:t>	</a:t>
            </a:r>
            <a:r>
              <a:rPr sz="1200" kern="0" spc="-8" dirty="0">
                <a:solidFill>
                  <a:srgbClr val="333333"/>
                </a:solidFill>
                <a:latin typeface="Arial"/>
                <a:cs typeface="Arial"/>
              </a:rPr>
              <a:t>EQ:</a:t>
            </a:r>
            <a:r>
              <a:rPr sz="1200" kern="0" spc="11" dirty="0">
                <a:solidFill>
                  <a:srgbClr val="333333"/>
                </a:solidFill>
                <a:latin typeface="Arial"/>
                <a:cs typeface="Arial"/>
              </a:rPr>
              <a:t> </a:t>
            </a:r>
            <a:r>
              <a:rPr sz="1200" kern="0" spc="-4" dirty="0">
                <a:solidFill>
                  <a:srgbClr val="333333"/>
                </a:solidFill>
                <a:latin typeface="Arial"/>
                <a:cs typeface="Arial"/>
              </a:rPr>
              <a:t>“producción de </a:t>
            </a:r>
            <a:r>
              <a:rPr sz="1200" kern="0" spc="-8" dirty="0">
                <a:solidFill>
                  <a:srgbClr val="333333"/>
                </a:solidFill>
                <a:latin typeface="Arial"/>
                <a:cs typeface="Arial"/>
              </a:rPr>
              <a:t>carne”,</a:t>
            </a:r>
            <a:r>
              <a:rPr sz="1200" kern="0" spc="23" dirty="0">
                <a:solidFill>
                  <a:srgbClr val="333333"/>
                </a:solidFill>
                <a:latin typeface="Arial"/>
                <a:cs typeface="Arial"/>
              </a:rPr>
              <a:t> </a:t>
            </a:r>
            <a:r>
              <a:rPr sz="1200" kern="0" spc="-4" dirty="0">
                <a:solidFill>
                  <a:srgbClr val="333333"/>
                </a:solidFill>
                <a:latin typeface="Arial"/>
                <a:cs typeface="Arial"/>
              </a:rPr>
              <a:t>“mixtas”.</a:t>
            </a:r>
            <a:endParaRPr sz="1200" kern="0" dirty="0">
              <a:solidFill>
                <a:sysClr val="windowText" lastClr="000000"/>
              </a:solidFill>
              <a:latin typeface="Arial"/>
              <a:cs typeface="Arial"/>
            </a:endParaRPr>
          </a:p>
          <a:p>
            <a:pPr marL="580073" defTabSz="685800">
              <a:tabLst>
                <a:tab pos="849630" algn="l"/>
              </a:tabLst>
            </a:pPr>
            <a:r>
              <a:rPr sz="938" kern="0" spc="19" dirty="0">
                <a:solidFill>
                  <a:srgbClr val="90C225"/>
                </a:solidFill>
                <a:latin typeface="Wingdings"/>
                <a:cs typeface="Wingdings"/>
              </a:rPr>
              <a:t></a:t>
            </a:r>
            <a:r>
              <a:rPr sz="938" kern="0" spc="19" dirty="0">
                <a:solidFill>
                  <a:srgbClr val="90C225"/>
                </a:solidFill>
                <a:latin typeface="Times New Roman"/>
                <a:cs typeface="Times New Roman"/>
              </a:rPr>
              <a:t>	</a:t>
            </a:r>
            <a:r>
              <a:rPr sz="1200" kern="0" spc="-8" dirty="0">
                <a:solidFill>
                  <a:srgbClr val="333333"/>
                </a:solidFill>
                <a:latin typeface="Arial"/>
                <a:cs typeface="Arial"/>
              </a:rPr>
              <a:t>PO:</a:t>
            </a:r>
            <a:r>
              <a:rPr sz="1200" kern="0" dirty="0">
                <a:solidFill>
                  <a:srgbClr val="333333"/>
                </a:solidFill>
                <a:latin typeface="Arial"/>
                <a:cs typeface="Arial"/>
              </a:rPr>
              <a:t> </a:t>
            </a:r>
            <a:r>
              <a:rPr sz="1200" kern="0" spc="-4" dirty="0">
                <a:solidFill>
                  <a:srgbClr val="333333"/>
                </a:solidFill>
                <a:latin typeface="Arial"/>
                <a:cs typeface="Arial"/>
              </a:rPr>
              <a:t>“extensivo”,</a:t>
            </a:r>
            <a:r>
              <a:rPr sz="1200" kern="0" spc="4" dirty="0">
                <a:solidFill>
                  <a:srgbClr val="333333"/>
                </a:solidFill>
                <a:latin typeface="Arial"/>
                <a:cs typeface="Arial"/>
              </a:rPr>
              <a:t> </a:t>
            </a:r>
            <a:r>
              <a:rPr sz="1200" kern="0" spc="-4" dirty="0">
                <a:solidFill>
                  <a:srgbClr val="333333"/>
                </a:solidFill>
                <a:latin typeface="Arial"/>
                <a:cs typeface="Arial"/>
              </a:rPr>
              <a:t>“mixto”.</a:t>
            </a:r>
            <a:endParaRPr sz="1200" kern="0" dirty="0">
              <a:solidFill>
                <a:sysClr val="windowText" lastClr="000000"/>
              </a:solidFill>
              <a:latin typeface="Arial"/>
              <a:cs typeface="Arial"/>
            </a:endParaRPr>
          </a:p>
          <a:p>
            <a:pPr defTabSz="685800">
              <a:spcBef>
                <a:spcPts val="26"/>
              </a:spcBef>
            </a:pPr>
            <a:endParaRPr sz="1875" kern="0" dirty="0">
              <a:solidFill>
                <a:sysClr val="windowText" lastClr="000000"/>
              </a:solidFill>
              <a:latin typeface="Arial"/>
              <a:cs typeface="Arial"/>
            </a:endParaRPr>
          </a:p>
          <a:p>
            <a:pPr marL="9525" defTabSz="685800">
              <a:tabLst>
                <a:tab pos="266700" algn="l"/>
              </a:tabLst>
            </a:pPr>
            <a:r>
              <a:rPr sz="1088" kern="0" spc="139" dirty="0">
                <a:solidFill>
                  <a:srgbClr val="90C225"/>
                </a:solidFill>
                <a:latin typeface="Lucida Sans Unicode"/>
                <a:cs typeface="Lucida Sans Unicode"/>
              </a:rPr>
              <a:t>▶	</a:t>
            </a:r>
            <a:r>
              <a:rPr sz="1350" b="1" kern="0" spc="-4" dirty="0">
                <a:solidFill>
                  <a:srgbClr val="404040"/>
                </a:solidFill>
                <a:latin typeface="Arial"/>
                <a:cs typeface="Arial"/>
              </a:rPr>
              <a:t>Pastoreo</a:t>
            </a:r>
            <a:r>
              <a:rPr sz="1350" b="1" kern="0" dirty="0">
                <a:solidFill>
                  <a:srgbClr val="404040"/>
                </a:solidFill>
                <a:latin typeface="Arial"/>
                <a:cs typeface="Arial"/>
              </a:rPr>
              <a:t> </a:t>
            </a:r>
            <a:r>
              <a:rPr sz="1350" b="1" kern="0" spc="-4" dirty="0">
                <a:solidFill>
                  <a:srgbClr val="404040"/>
                </a:solidFill>
                <a:latin typeface="Arial"/>
                <a:cs typeface="Arial"/>
              </a:rPr>
              <a:t>Real</a:t>
            </a:r>
            <a:r>
              <a:rPr sz="1350" b="1" kern="0" spc="8" dirty="0">
                <a:solidFill>
                  <a:srgbClr val="404040"/>
                </a:solidFill>
                <a:latin typeface="Arial"/>
                <a:cs typeface="Arial"/>
              </a:rPr>
              <a:t> </a:t>
            </a:r>
            <a:r>
              <a:rPr sz="1350" b="1" kern="0" dirty="0">
                <a:solidFill>
                  <a:srgbClr val="404040"/>
                </a:solidFill>
                <a:latin typeface="Arial"/>
                <a:cs typeface="Arial"/>
              </a:rPr>
              <a:t>y</a:t>
            </a:r>
            <a:r>
              <a:rPr sz="1350" b="1" kern="0" spc="-8" dirty="0">
                <a:solidFill>
                  <a:srgbClr val="404040"/>
                </a:solidFill>
                <a:latin typeface="Arial"/>
                <a:cs typeface="Arial"/>
              </a:rPr>
              <a:t> Efectivo,</a:t>
            </a:r>
            <a:r>
              <a:rPr sz="1350" b="1" kern="0" spc="23" dirty="0">
                <a:solidFill>
                  <a:srgbClr val="404040"/>
                </a:solidFill>
                <a:latin typeface="Arial"/>
                <a:cs typeface="Arial"/>
              </a:rPr>
              <a:t> </a:t>
            </a:r>
            <a:r>
              <a:rPr sz="1350" b="1" kern="0" spc="-4" dirty="0">
                <a:solidFill>
                  <a:srgbClr val="404040"/>
                </a:solidFill>
                <a:latin typeface="Arial"/>
                <a:cs typeface="Arial"/>
              </a:rPr>
              <a:t>con</a:t>
            </a:r>
            <a:r>
              <a:rPr sz="1350" b="1" kern="0" dirty="0">
                <a:solidFill>
                  <a:srgbClr val="404040"/>
                </a:solidFill>
                <a:latin typeface="Arial"/>
                <a:cs typeface="Arial"/>
              </a:rPr>
              <a:t> </a:t>
            </a:r>
            <a:r>
              <a:rPr sz="1350" b="1" kern="0" spc="-4" dirty="0" err="1">
                <a:solidFill>
                  <a:srgbClr val="404040"/>
                </a:solidFill>
                <a:latin typeface="Arial"/>
                <a:cs typeface="Arial"/>
              </a:rPr>
              <a:t>animales</a:t>
            </a:r>
            <a:r>
              <a:rPr sz="1350" b="1" kern="0" spc="-8" dirty="0">
                <a:solidFill>
                  <a:srgbClr val="404040"/>
                </a:solidFill>
                <a:latin typeface="Arial"/>
                <a:cs typeface="Arial"/>
              </a:rPr>
              <a:t> </a:t>
            </a:r>
            <a:r>
              <a:rPr sz="1350" b="1" kern="0" dirty="0" err="1">
                <a:solidFill>
                  <a:srgbClr val="404040"/>
                </a:solidFill>
                <a:latin typeface="Arial"/>
                <a:cs typeface="Arial"/>
              </a:rPr>
              <a:t>propios</a:t>
            </a:r>
            <a:r>
              <a:rPr lang="es-ES" sz="1350" b="1" kern="0" dirty="0">
                <a:solidFill>
                  <a:srgbClr val="404040"/>
                </a:solidFill>
                <a:latin typeface="Arial"/>
                <a:cs typeface="Arial"/>
              </a:rPr>
              <a:t>.</a:t>
            </a:r>
          </a:p>
          <a:p>
            <a:pPr marL="9525" defTabSz="685800">
              <a:tabLst>
                <a:tab pos="266700" algn="l"/>
              </a:tabLst>
            </a:pPr>
            <a:endParaRPr sz="1350" kern="0" dirty="0">
              <a:solidFill>
                <a:sysClr val="windowText" lastClr="000000"/>
              </a:solidFill>
              <a:latin typeface="Arial"/>
              <a:cs typeface="Arial"/>
            </a:endParaRPr>
          </a:p>
          <a:p>
            <a:pPr marL="279083" defTabSz="685800">
              <a:tabLst>
                <a:tab pos="550069" algn="l"/>
              </a:tabLst>
            </a:pPr>
            <a:r>
              <a:rPr sz="1088" kern="0" spc="-8" dirty="0">
                <a:solidFill>
                  <a:srgbClr val="90C225"/>
                </a:solidFill>
                <a:latin typeface="Wingdings"/>
                <a:cs typeface="Wingdings"/>
              </a:rPr>
              <a:t></a:t>
            </a:r>
            <a:r>
              <a:rPr sz="1088" kern="0" spc="-8" dirty="0">
                <a:solidFill>
                  <a:srgbClr val="90C225"/>
                </a:solidFill>
                <a:latin typeface="Times New Roman"/>
                <a:cs typeface="Times New Roman"/>
              </a:rPr>
              <a:t>	</a:t>
            </a:r>
            <a:r>
              <a:rPr sz="1350" kern="0" dirty="0">
                <a:solidFill>
                  <a:srgbClr val="333333"/>
                </a:solidFill>
                <a:latin typeface="Arial"/>
                <a:cs typeface="Arial"/>
              </a:rPr>
              <a:t>Mínimo</a:t>
            </a:r>
            <a:r>
              <a:rPr sz="1350" kern="0" spc="-23" dirty="0">
                <a:solidFill>
                  <a:srgbClr val="333333"/>
                </a:solidFill>
                <a:latin typeface="Arial"/>
                <a:cs typeface="Arial"/>
              </a:rPr>
              <a:t> </a:t>
            </a:r>
            <a:r>
              <a:rPr sz="1350" kern="0" spc="-4" dirty="0">
                <a:solidFill>
                  <a:srgbClr val="333333"/>
                </a:solidFill>
                <a:latin typeface="Arial"/>
                <a:cs typeface="Arial"/>
              </a:rPr>
              <a:t>de</a:t>
            </a:r>
            <a:r>
              <a:rPr sz="1350" kern="0" spc="-11" dirty="0">
                <a:solidFill>
                  <a:srgbClr val="333333"/>
                </a:solidFill>
                <a:latin typeface="Arial"/>
                <a:cs typeface="Arial"/>
              </a:rPr>
              <a:t> </a:t>
            </a:r>
            <a:r>
              <a:rPr sz="1350" kern="0" spc="-4" dirty="0">
                <a:solidFill>
                  <a:srgbClr val="333333"/>
                </a:solidFill>
                <a:latin typeface="Arial"/>
                <a:cs typeface="Arial"/>
              </a:rPr>
              <a:t>días</a:t>
            </a:r>
            <a:r>
              <a:rPr sz="1350" kern="0" spc="-15" dirty="0">
                <a:solidFill>
                  <a:srgbClr val="333333"/>
                </a:solidFill>
                <a:latin typeface="Arial"/>
                <a:cs typeface="Arial"/>
              </a:rPr>
              <a:t> </a:t>
            </a:r>
            <a:r>
              <a:rPr sz="1350" kern="0" spc="-4" dirty="0">
                <a:solidFill>
                  <a:srgbClr val="333333"/>
                </a:solidFill>
                <a:latin typeface="Arial"/>
                <a:cs typeface="Arial"/>
              </a:rPr>
              <a:t>al</a:t>
            </a:r>
            <a:r>
              <a:rPr sz="1350" kern="0" spc="-15" dirty="0">
                <a:solidFill>
                  <a:srgbClr val="333333"/>
                </a:solidFill>
                <a:latin typeface="Arial"/>
                <a:cs typeface="Arial"/>
              </a:rPr>
              <a:t> </a:t>
            </a:r>
            <a:r>
              <a:rPr sz="1350" kern="0" spc="-4" dirty="0">
                <a:solidFill>
                  <a:srgbClr val="333333"/>
                </a:solidFill>
                <a:latin typeface="Arial"/>
                <a:cs typeface="Arial"/>
              </a:rPr>
              <a:t>año</a:t>
            </a:r>
            <a:endParaRPr sz="1350" kern="0" dirty="0">
              <a:solidFill>
                <a:sysClr val="windowText" lastClr="000000"/>
              </a:solidFill>
              <a:latin typeface="Arial"/>
              <a:cs typeface="Arial"/>
            </a:endParaRPr>
          </a:p>
          <a:p>
            <a:pPr defTabSz="685800">
              <a:spcBef>
                <a:spcPts val="26"/>
              </a:spcBef>
            </a:pPr>
            <a:endParaRPr sz="1388" kern="0" dirty="0">
              <a:solidFill>
                <a:sysClr val="windowText" lastClr="000000"/>
              </a:solidFill>
              <a:latin typeface="Arial"/>
              <a:cs typeface="Arial"/>
            </a:endParaRPr>
          </a:p>
          <a:p>
            <a:pPr marL="279083" defTabSz="685800">
              <a:tabLst>
                <a:tab pos="550069" algn="l"/>
              </a:tabLst>
            </a:pPr>
            <a:r>
              <a:rPr sz="1088" kern="0" spc="-8" dirty="0">
                <a:solidFill>
                  <a:srgbClr val="90C225"/>
                </a:solidFill>
                <a:latin typeface="Wingdings"/>
                <a:cs typeface="Wingdings"/>
              </a:rPr>
              <a:t></a:t>
            </a:r>
            <a:r>
              <a:rPr sz="1088" kern="0" spc="-8" dirty="0">
                <a:solidFill>
                  <a:srgbClr val="90C225"/>
                </a:solidFill>
                <a:latin typeface="Times New Roman"/>
                <a:cs typeface="Times New Roman"/>
              </a:rPr>
              <a:t>	</a:t>
            </a:r>
            <a:r>
              <a:rPr sz="1350" kern="0" spc="-4" dirty="0">
                <a:solidFill>
                  <a:srgbClr val="333333"/>
                </a:solidFill>
                <a:latin typeface="Arial"/>
                <a:cs typeface="Arial"/>
              </a:rPr>
              <a:t>Cargas</a:t>
            </a:r>
            <a:r>
              <a:rPr sz="1350" kern="0" spc="4" dirty="0">
                <a:solidFill>
                  <a:srgbClr val="333333"/>
                </a:solidFill>
                <a:latin typeface="Arial"/>
                <a:cs typeface="Arial"/>
              </a:rPr>
              <a:t> </a:t>
            </a:r>
            <a:r>
              <a:rPr sz="1350" kern="0" spc="-8" dirty="0">
                <a:solidFill>
                  <a:srgbClr val="333333"/>
                </a:solidFill>
                <a:latin typeface="Arial"/>
                <a:cs typeface="Arial"/>
              </a:rPr>
              <a:t>ganaderas</a:t>
            </a:r>
            <a:r>
              <a:rPr sz="1350" kern="0" spc="19" dirty="0">
                <a:solidFill>
                  <a:srgbClr val="333333"/>
                </a:solidFill>
                <a:latin typeface="Arial"/>
                <a:cs typeface="Arial"/>
              </a:rPr>
              <a:t> </a:t>
            </a:r>
            <a:r>
              <a:rPr sz="1350" kern="0" spc="-4" dirty="0" err="1">
                <a:solidFill>
                  <a:srgbClr val="333333"/>
                </a:solidFill>
                <a:latin typeface="Arial"/>
                <a:cs typeface="Arial"/>
              </a:rPr>
              <a:t>mínimas</a:t>
            </a:r>
            <a:r>
              <a:rPr sz="1350" kern="0" spc="-4" dirty="0">
                <a:solidFill>
                  <a:srgbClr val="333333"/>
                </a:solidFill>
                <a:latin typeface="Arial"/>
                <a:cs typeface="Arial"/>
              </a:rPr>
              <a:t> </a:t>
            </a:r>
            <a:r>
              <a:rPr lang="es-ES" sz="1350" kern="0" spc="-8" dirty="0">
                <a:solidFill>
                  <a:srgbClr val="FF0000"/>
                </a:solidFill>
                <a:latin typeface="Arial"/>
                <a:cs typeface="Arial"/>
              </a:rPr>
              <a:t>(no media anual) </a:t>
            </a:r>
            <a:r>
              <a:rPr sz="1350" kern="0" dirty="0">
                <a:solidFill>
                  <a:srgbClr val="333333"/>
                </a:solidFill>
                <a:latin typeface="Arial"/>
                <a:cs typeface="Arial"/>
              </a:rPr>
              <a:t>y </a:t>
            </a:r>
            <a:r>
              <a:rPr sz="1350" kern="0" spc="-8" dirty="0" err="1">
                <a:solidFill>
                  <a:srgbClr val="333333"/>
                </a:solidFill>
                <a:latin typeface="Arial"/>
                <a:cs typeface="Arial"/>
              </a:rPr>
              <a:t>máximas</a:t>
            </a:r>
            <a:r>
              <a:rPr lang="es-ES" sz="1350" kern="0" spc="-8" dirty="0">
                <a:solidFill>
                  <a:srgbClr val="333333"/>
                </a:solidFill>
                <a:latin typeface="Arial"/>
                <a:cs typeface="Arial"/>
              </a:rPr>
              <a:t>.</a:t>
            </a:r>
            <a:endParaRPr sz="1350" kern="0" dirty="0">
              <a:solidFill>
                <a:srgbClr val="FF0000"/>
              </a:solidFill>
              <a:latin typeface="Arial"/>
              <a:cs typeface="Arial"/>
            </a:endParaRPr>
          </a:p>
        </p:txBody>
      </p:sp>
      <p:pic>
        <p:nvPicPr>
          <p:cNvPr id="4" name="object 4"/>
          <p:cNvPicPr/>
          <p:nvPr/>
        </p:nvPicPr>
        <p:blipFill>
          <a:blip r:embed="rId2" cstate="print"/>
          <a:stretch>
            <a:fillRect/>
          </a:stretch>
        </p:blipFill>
        <p:spPr>
          <a:xfrm>
            <a:off x="1683160" y="5530091"/>
            <a:ext cx="162877" cy="173888"/>
          </a:xfrm>
          <a:prstGeom prst="rect">
            <a:avLst/>
          </a:prstGeom>
        </p:spPr>
      </p:pic>
      <p:pic>
        <p:nvPicPr>
          <p:cNvPr id="7" name="Imagen 6">
            <a:extLst>
              <a:ext uri="{FF2B5EF4-FFF2-40B4-BE49-F238E27FC236}">
                <a16:creationId xmlns:a16="http://schemas.microsoft.com/office/drawing/2014/main" id="{40E38CB9-931D-EE58-5FDD-45A10992C426}"/>
              </a:ext>
            </a:extLst>
          </p:cNvPr>
          <p:cNvPicPr>
            <a:picLocks noChangeAspect="1"/>
          </p:cNvPicPr>
          <p:nvPr/>
        </p:nvPicPr>
        <p:blipFill>
          <a:blip r:embed="rId3"/>
          <a:stretch>
            <a:fillRect/>
          </a:stretch>
        </p:blipFill>
        <p:spPr>
          <a:xfrm>
            <a:off x="6950171" y="6165304"/>
            <a:ext cx="2193829" cy="692696"/>
          </a:xfrm>
          <a:prstGeom prst="rect">
            <a:avLst/>
          </a:prstGeom>
        </p:spPr>
      </p:pic>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06298" y="1172108"/>
            <a:ext cx="2707958" cy="332303"/>
          </a:xfrm>
          <a:prstGeom prst="rect">
            <a:avLst/>
          </a:prstGeom>
        </p:spPr>
        <p:txBody>
          <a:bodyPr vert="horz" wrap="square" lIns="0" tIns="9049" rIns="0" bIns="0" rtlCol="0">
            <a:spAutoFit/>
          </a:bodyPr>
          <a:lstStyle/>
          <a:p>
            <a:pPr marL="9525">
              <a:spcBef>
                <a:spcPts val="71"/>
              </a:spcBef>
            </a:pPr>
            <a:r>
              <a:rPr sz="2100" b="1" spc="-4" dirty="0"/>
              <a:t>2.</a:t>
            </a:r>
            <a:r>
              <a:rPr sz="2100" b="1" spc="-19" dirty="0"/>
              <a:t> Pastoreo</a:t>
            </a:r>
            <a:r>
              <a:rPr sz="2100" b="1" spc="-8" dirty="0"/>
              <a:t> </a:t>
            </a:r>
            <a:r>
              <a:rPr sz="2100" b="1" spc="-4" dirty="0"/>
              <a:t>Extensivo</a:t>
            </a:r>
            <a:endParaRPr sz="2100"/>
          </a:p>
        </p:txBody>
      </p:sp>
      <p:sp>
        <p:nvSpPr>
          <p:cNvPr id="3" name="object 3"/>
          <p:cNvSpPr txBox="1"/>
          <p:nvPr/>
        </p:nvSpPr>
        <p:spPr>
          <a:xfrm>
            <a:off x="406299" y="1761935"/>
            <a:ext cx="6598444" cy="4533933"/>
          </a:xfrm>
          <a:prstGeom prst="rect">
            <a:avLst/>
          </a:prstGeom>
        </p:spPr>
        <p:txBody>
          <a:bodyPr vert="horz" wrap="square" lIns="0" tIns="9525" rIns="0" bIns="0" rtlCol="0">
            <a:spAutoFit/>
          </a:bodyPr>
          <a:lstStyle/>
          <a:p>
            <a:pPr marL="295275" indent="-285750" defTabSz="685800">
              <a:spcBef>
                <a:spcPts val="75"/>
              </a:spcBef>
              <a:buFont typeface="Wingdings" panose="05000000000000000000" pitchFamily="2" charset="2"/>
              <a:buChar char="Ø"/>
              <a:tabLst>
                <a:tab pos="266700" algn="l"/>
              </a:tabLst>
            </a:pPr>
            <a:r>
              <a:rPr sz="1350" kern="0" spc="-4" dirty="0" err="1">
                <a:solidFill>
                  <a:srgbClr val="404040"/>
                </a:solidFill>
                <a:latin typeface="Arial"/>
                <a:cs typeface="Arial"/>
              </a:rPr>
              <a:t>Período</a:t>
            </a:r>
            <a:r>
              <a:rPr sz="1350" kern="0" spc="8" dirty="0">
                <a:solidFill>
                  <a:srgbClr val="404040"/>
                </a:solidFill>
                <a:latin typeface="Arial"/>
                <a:cs typeface="Arial"/>
              </a:rPr>
              <a:t> </a:t>
            </a:r>
            <a:r>
              <a:rPr sz="1350" kern="0" spc="-4" dirty="0">
                <a:solidFill>
                  <a:srgbClr val="404040"/>
                </a:solidFill>
                <a:latin typeface="Arial"/>
                <a:cs typeface="Arial"/>
              </a:rPr>
              <a:t>de pastoreo</a:t>
            </a:r>
            <a:r>
              <a:rPr sz="1350" kern="0" spc="8" dirty="0">
                <a:solidFill>
                  <a:srgbClr val="404040"/>
                </a:solidFill>
                <a:latin typeface="Arial"/>
                <a:cs typeface="Arial"/>
              </a:rPr>
              <a:t> </a:t>
            </a:r>
            <a:r>
              <a:rPr sz="1350" kern="0" dirty="0">
                <a:solidFill>
                  <a:srgbClr val="404040"/>
                </a:solidFill>
                <a:latin typeface="Arial"/>
                <a:cs typeface="Arial"/>
              </a:rPr>
              <a:t>mínimo</a:t>
            </a:r>
            <a:r>
              <a:rPr sz="1350" kern="0" spc="-4" dirty="0">
                <a:solidFill>
                  <a:srgbClr val="404040"/>
                </a:solidFill>
                <a:latin typeface="Arial"/>
                <a:cs typeface="Arial"/>
              </a:rPr>
              <a:t> de</a:t>
            </a:r>
            <a:r>
              <a:rPr sz="1350" kern="0" spc="11" dirty="0">
                <a:solidFill>
                  <a:srgbClr val="404040"/>
                </a:solidFill>
                <a:latin typeface="Arial"/>
                <a:cs typeface="Arial"/>
              </a:rPr>
              <a:t> </a:t>
            </a:r>
            <a:r>
              <a:rPr sz="1350" b="1" kern="0" spc="-4" dirty="0">
                <a:solidFill>
                  <a:srgbClr val="FF0000"/>
                </a:solidFill>
                <a:latin typeface="Arial"/>
                <a:cs typeface="Arial"/>
              </a:rPr>
              <a:t>120 </a:t>
            </a:r>
            <a:r>
              <a:rPr sz="1350" b="1" kern="0" dirty="0">
                <a:solidFill>
                  <a:srgbClr val="FF0000"/>
                </a:solidFill>
                <a:latin typeface="Arial"/>
                <a:cs typeface="Arial"/>
              </a:rPr>
              <a:t>días</a:t>
            </a:r>
            <a:r>
              <a:rPr lang="es-ES" sz="1350" b="1" kern="0" dirty="0">
                <a:solidFill>
                  <a:srgbClr val="FF0000"/>
                </a:solidFill>
                <a:latin typeface="Arial"/>
                <a:cs typeface="Arial"/>
              </a:rPr>
              <a:t> (2.024)</a:t>
            </a:r>
            <a:r>
              <a:rPr sz="1350" b="1" kern="0" spc="-4" dirty="0">
                <a:solidFill>
                  <a:srgbClr val="FF0000"/>
                </a:solidFill>
                <a:latin typeface="Arial"/>
                <a:cs typeface="Arial"/>
              </a:rPr>
              <a:t> </a:t>
            </a:r>
            <a:r>
              <a:rPr sz="1350" kern="0" spc="-4" dirty="0">
                <a:solidFill>
                  <a:srgbClr val="404040"/>
                </a:solidFill>
                <a:latin typeface="Arial"/>
                <a:cs typeface="Arial"/>
              </a:rPr>
              <a:t>al</a:t>
            </a:r>
            <a:r>
              <a:rPr sz="1350" kern="0" dirty="0">
                <a:solidFill>
                  <a:srgbClr val="404040"/>
                </a:solidFill>
                <a:latin typeface="Arial"/>
                <a:cs typeface="Arial"/>
              </a:rPr>
              <a:t> </a:t>
            </a:r>
            <a:r>
              <a:rPr sz="1350" kern="0" spc="-8" dirty="0">
                <a:solidFill>
                  <a:srgbClr val="404040"/>
                </a:solidFill>
                <a:latin typeface="Arial"/>
                <a:cs typeface="Arial"/>
              </a:rPr>
              <a:t>año</a:t>
            </a:r>
            <a:r>
              <a:rPr sz="1350" kern="0" spc="8" dirty="0">
                <a:solidFill>
                  <a:srgbClr val="404040"/>
                </a:solidFill>
                <a:latin typeface="Arial"/>
                <a:cs typeface="Arial"/>
              </a:rPr>
              <a:t> </a:t>
            </a:r>
            <a:r>
              <a:rPr sz="1350" kern="0" spc="-4" dirty="0">
                <a:solidFill>
                  <a:srgbClr val="404040"/>
                </a:solidFill>
                <a:latin typeface="Arial"/>
                <a:cs typeface="Arial"/>
              </a:rPr>
              <a:t>de</a:t>
            </a:r>
            <a:r>
              <a:rPr sz="1350" kern="0" dirty="0">
                <a:solidFill>
                  <a:srgbClr val="404040"/>
                </a:solidFill>
                <a:latin typeface="Arial"/>
                <a:cs typeface="Arial"/>
              </a:rPr>
              <a:t> </a:t>
            </a:r>
            <a:r>
              <a:rPr sz="1350" kern="0" spc="-4" dirty="0">
                <a:solidFill>
                  <a:srgbClr val="404040"/>
                </a:solidFill>
                <a:latin typeface="Arial"/>
                <a:cs typeface="Arial"/>
              </a:rPr>
              <a:t>manera</a:t>
            </a:r>
            <a:r>
              <a:rPr sz="1350" kern="0" spc="4" dirty="0">
                <a:solidFill>
                  <a:srgbClr val="404040"/>
                </a:solidFill>
                <a:latin typeface="Arial"/>
                <a:cs typeface="Arial"/>
              </a:rPr>
              <a:t> </a:t>
            </a:r>
            <a:r>
              <a:rPr sz="1350" kern="0" spc="-4" dirty="0">
                <a:solidFill>
                  <a:srgbClr val="404040"/>
                </a:solidFill>
                <a:latin typeface="Arial"/>
                <a:cs typeface="Arial"/>
              </a:rPr>
              <a:t>continua</a:t>
            </a:r>
            <a:r>
              <a:rPr sz="1350" kern="0" spc="11" dirty="0">
                <a:solidFill>
                  <a:srgbClr val="404040"/>
                </a:solidFill>
                <a:latin typeface="Arial"/>
                <a:cs typeface="Arial"/>
              </a:rPr>
              <a:t> </a:t>
            </a:r>
            <a:r>
              <a:rPr sz="1350" kern="0" dirty="0">
                <a:solidFill>
                  <a:srgbClr val="404040"/>
                </a:solidFill>
                <a:latin typeface="Arial"/>
                <a:cs typeface="Arial"/>
              </a:rPr>
              <a:t>o</a:t>
            </a:r>
            <a:r>
              <a:rPr sz="1350" kern="0" spc="-4" dirty="0">
                <a:solidFill>
                  <a:srgbClr val="404040"/>
                </a:solidFill>
                <a:latin typeface="Arial"/>
                <a:cs typeface="Arial"/>
              </a:rPr>
              <a:t> discontinua</a:t>
            </a:r>
            <a:endParaRPr sz="1350" kern="0" dirty="0">
              <a:solidFill>
                <a:sysClr val="windowText" lastClr="000000"/>
              </a:solidFill>
              <a:latin typeface="Arial"/>
              <a:cs typeface="Arial"/>
            </a:endParaRPr>
          </a:p>
          <a:p>
            <a:pPr marL="279083" defTabSz="685800">
              <a:tabLst>
                <a:tab pos="550069" algn="l"/>
              </a:tabLst>
            </a:pPr>
            <a:r>
              <a:rPr sz="1088" kern="0" spc="-8" dirty="0">
                <a:solidFill>
                  <a:srgbClr val="90C225"/>
                </a:solidFill>
                <a:latin typeface="Wingdings"/>
                <a:cs typeface="Wingdings"/>
              </a:rPr>
              <a:t></a:t>
            </a:r>
            <a:r>
              <a:rPr sz="1088" kern="0" spc="-8" dirty="0">
                <a:solidFill>
                  <a:srgbClr val="90C225"/>
                </a:solidFill>
                <a:latin typeface="Times New Roman"/>
                <a:cs typeface="Times New Roman"/>
              </a:rPr>
              <a:t>	</a:t>
            </a:r>
            <a:r>
              <a:rPr sz="1350" kern="0" spc="-4" dirty="0">
                <a:solidFill>
                  <a:srgbClr val="333333"/>
                </a:solidFill>
                <a:latin typeface="Arial"/>
                <a:cs typeface="Arial"/>
              </a:rPr>
              <a:t>Causas</a:t>
            </a:r>
            <a:r>
              <a:rPr sz="1350" kern="0" spc="11" dirty="0">
                <a:solidFill>
                  <a:srgbClr val="333333"/>
                </a:solidFill>
                <a:latin typeface="Arial"/>
                <a:cs typeface="Arial"/>
              </a:rPr>
              <a:t> </a:t>
            </a:r>
            <a:r>
              <a:rPr sz="1350" kern="0" spc="-4" dirty="0">
                <a:solidFill>
                  <a:srgbClr val="333333"/>
                </a:solidFill>
                <a:latin typeface="Arial"/>
                <a:cs typeface="Arial"/>
              </a:rPr>
              <a:t>justificadas</a:t>
            </a:r>
            <a:r>
              <a:rPr sz="1350" kern="0" spc="8" dirty="0">
                <a:solidFill>
                  <a:srgbClr val="333333"/>
                </a:solidFill>
                <a:latin typeface="Arial"/>
                <a:cs typeface="Arial"/>
              </a:rPr>
              <a:t> </a:t>
            </a:r>
            <a:r>
              <a:rPr sz="1350" kern="0" spc="-4" dirty="0">
                <a:solidFill>
                  <a:srgbClr val="333333"/>
                </a:solidFill>
                <a:latin typeface="Arial"/>
                <a:cs typeface="Arial"/>
              </a:rPr>
              <a:t>(agro-climáticas):</a:t>
            </a:r>
            <a:r>
              <a:rPr sz="1350" kern="0" spc="26" dirty="0">
                <a:solidFill>
                  <a:srgbClr val="333333"/>
                </a:solidFill>
                <a:latin typeface="Arial"/>
                <a:cs typeface="Arial"/>
              </a:rPr>
              <a:t> </a:t>
            </a:r>
            <a:r>
              <a:rPr lang="es-ES" sz="1350" kern="0" spc="26" dirty="0">
                <a:solidFill>
                  <a:srgbClr val="333333"/>
                </a:solidFill>
                <a:latin typeface="Arial"/>
                <a:cs typeface="Arial"/>
              </a:rPr>
              <a:t>(</a:t>
            </a:r>
            <a:r>
              <a:rPr lang="es-ES" sz="1350" b="1" kern="0" spc="-23" dirty="0">
                <a:solidFill>
                  <a:srgbClr val="6C911D"/>
                </a:solidFill>
                <a:latin typeface="Arial"/>
                <a:cs typeface="Arial"/>
              </a:rPr>
              <a:t>CYL año 2.023</a:t>
            </a:r>
            <a:r>
              <a:rPr lang="es-ES" sz="1350" b="1" kern="0" spc="-23" dirty="0">
                <a:solidFill>
                  <a:srgbClr val="6C911D"/>
                </a:solidFill>
                <a:latin typeface="Arial"/>
                <a:cs typeface="Arial"/>
                <a:sym typeface="Wingdings" panose="05000000000000000000" pitchFamily="2" charset="2"/>
              </a:rPr>
              <a:t> 90 días)</a:t>
            </a:r>
            <a:r>
              <a:rPr sz="1350" kern="0" spc="-4" dirty="0">
                <a:solidFill>
                  <a:srgbClr val="333333"/>
                </a:solidFill>
                <a:latin typeface="Arial"/>
                <a:cs typeface="Arial"/>
              </a:rPr>
              <a:t> </a:t>
            </a:r>
            <a:endParaRPr lang="es-ES" sz="1350" kern="0" spc="-4" dirty="0">
              <a:solidFill>
                <a:srgbClr val="333333"/>
              </a:solidFill>
              <a:latin typeface="Arial"/>
              <a:cs typeface="Arial"/>
            </a:endParaRPr>
          </a:p>
          <a:p>
            <a:pPr marL="279083" defTabSz="685800">
              <a:tabLst>
                <a:tab pos="550069" algn="l"/>
              </a:tabLst>
            </a:pPr>
            <a:r>
              <a:rPr sz="1088" kern="0" spc="-8" dirty="0">
                <a:solidFill>
                  <a:srgbClr val="90C225"/>
                </a:solidFill>
                <a:latin typeface="Wingdings"/>
                <a:cs typeface="Wingdings"/>
              </a:rPr>
              <a:t></a:t>
            </a:r>
            <a:r>
              <a:rPr sz="1088" kern="0" spc="-8" dirty="0">
                <a:solidFill>
                  <a:srgbClr val="90C225"/>
                </a:solidFill>
                <a:latin typeface="Times New Roman"/>
                <a:cs typeface="Times New Roman"/>
              </a:rPr>
              <a:t>	</a:t>
            </a:r>
            <a:r>
              <a:rPr sz="1350" kern="0" spc="-4" dirty="0">
                <a:solidFill>
                  <a:srgbClr val="333333"/>
                </a:solidFill>
                <a:latin typeface="Arial"/>
                <a:cs typeface="Arial"/>
              </a:rPr>
              <a:t>Cómputo</a:t>
            </a:r>
            <a:r>
              <a:rPr sz="1350" kern="0" dirty="0">
                <a:solidFill>
                  <a:srgbClr val="333333"/>
                </a:solidFill>
                <a:latin typeface="Arial"/>
                <a:cs typeface="Arial"/>
              </a:rPr>
              <a:t> a</a:t>
            </a:r>
            <a:r>
              <a:rPr sz="1350" kern="0" spc="-11" dirty="0">
                <a:solidFill>
                  <a:srgbClr val="333333"/>
                </a:solidFill>
                <a:latin typeface="Arial"/>
                <a:cs typeface="Arial"/>
              </a:rPr>
              <a:t> </a:t>
            </a:r>
            <a:r>
              <a:rPr sz="1350" kern="0" spc="-4" dirty="0">
                <a:solidFill>
                  <a:srgbClr val="333333"/>
                </a:solidFill>
                <a:latin typeface="Arial"/>
                <a:cs typeface="Arial"/>
              </a:rPr>
              <a:t>nivel</a:t>
            </a:r>
            <a:r>
              <a:rPr sz="1350" kern="0" dirty="0">
                <a:solidFill>
                  <a:srgbClr val="333333"/>
                </a:solidFill>
                <a:latin typeface="Arial"/>
                <a:cs typeface="Arial"/>
              </a:rPr>
              <a:t> </a:t>
            </a:r>
            <a:r>
              <a:rPr sz="1350" kern="0" spc="-8" dirty="0">
                <a:solidFill>
                  <a:srgbClr val="333333"/>
                </a:solidFill>
                <a:latin typeface="Arial"/>
                <a:cs typeface="Arial"/>
              </a:rPr>
              <a:t>explotación:</a:t>
            </a:r>
            <a:endParaRPr sz="1350" kern="0" dirty="0">
              <a:solidFill>
                <a:sysClr val="windowText" lastClr="000000"/>
              </a:solidFill>
              <a:latin typeface="Arial"/>
              <a:cs typeface="Arial"/>
            </a:endParaRPr>
          </a:p>
          <a:p>
            <a:pPr marL="580073" defTabSz="685800">
              <a:spcBef>
                <a:spcPts val="4"/>
              </a:spcBef>
              <a:tabLst>
                <a:tab pos="849630" algn="l"/>
              </a:tabLst>
            </a:pPr>
            <a:r>
              <a:rPr sz="938" kern="0" spc="19" dirty="0">
                <a:solidFill>
                  <a:srgbClr val="90C225"/>
                </a:solidFill>
                <a:latin typeface="Wingdings"/>
                <a:cs typeface="Wingdings"/>
              </a:rPr>
              <a:t></a:t>
            </a:r>
            <a:r>
              <a:rPr sz="938" kern="0" spc="19" dirty="0">
                <a:solidFill>
                  <a:srgbClr val="90C225"/>
                </a:solidFill>
                <a:latin typeface="Times New Roman"/>
                <a:cs typeface="Times New Roman"/>
              </a:rPr>
              <a:t>	</a:t>
            </a:r>
            <a:r>
              <a:rPr sz="1200" kern="0" spc="-34" dirty="0" err="1">
                <a:solidFill>
                  <a:srgbClr val="333333"/>
                </a:solidFill>
                <a:latin typeface="Arial"/>
                <a:cs typeface="Arial"/>
              </a:rPr>
              <a:t>Todas</a:t>
            </a:r>
            <a:r>
              <a:rPr sz="1200" kern="0" spc="116" dirty="0">
                <a:solidFill>
                  <a:srgbClr val="333333"/>
                </a:solidFill>
                <a:latin typeface="Arial"/>
                <a:cs typeface="Arial"/>
              </a:rPr>
              <a:t> </a:t>
            </a:r>
            <a:r>
              <a:rPr sz="1200" kern="0" dirty="0">
                <a:solidFill>
                  <a:srgbClr val="333333"/>
                </a:solidFill>
                <a:latin typeface="Arial"/>
                <a:cs typeface="Arial"/>
              </a:rPr>
              <a:t>la</a:t>
            </a:r>
            <a:r>
              <a:rPr lang="es-ES" sz="1200" kern="0" dirty="0">
                <a:solidFill>
                  <a:srgbClr val="333333"/>
                </a:solidFill>
                <a:latin typeface="Arial"/>
                <a:cs typeface="Arial"/>
              </a:rPr>
              <a:t>s</a:t>
            </a:r>
            <a:r>
              <a:rPr sz="1200" kern="0" spc="113" dirty="0">
                <a:solidFill>
                  <a:srgbClr val="333333"/>
                </a:solidFill>
                <a:latin typeface="Arial"/>
                <a:cs typeface="Arial"/>
              </a:rPr>
              <a:t> </a:t>
            </a:r>
            <a:r>
              <a:rPr sz="1200" kern="0" spc="-4" dirty="0">
                <a:solidFill>
                  <a:srgbClr val="333333"/>
                </a:solidFill>
                <a:latin typeface="Arial"/>
                <a:cs typeface="Arial"/>
              </a:rPr>
              <a:t>ha</a:t>
            </a:r>
            <a:r>
              <a:rPr lang="es-ES" sz="1200" kern="0" spc="-4" dirty="0">
                <a:solidFill>
                  <a:srgbClr val="333333"/>
                </a:solidFill>
                <a:latin typeface="Arial"/>
                <a:cs typeface="Arial"/>
              </a:rPr>
              <a:t>s.</a:t>
            </a:r>
            <a:r>
              <a:rPr sz="1200" kern="0" spc="113" dirty="0">
                <a:solidFill>
                  <a:srgbClr val="333333"/>
                </a:solidFill>
                <a:latin typeface="Arial"/>
                <a:cs typeface="Arial"/>
              </a:rPr>
              <a:t> </a:t>
            </a:r>
            <a:r>
              <a:rPr sz="1200" kern="0" spc="-8" dirty="0">
                <a:solidFill>
                  <a:srgbClr val="333333"/>
                </a:solidFill>
                <a:latin typeface="Arial"/>
                <a:cs typeface="Arial"/>
              </a:rPr>
              <a:t>acogidas</a:t>
            </a:r>
            <a:r>
              <a:rPr sz="1200" kern="0" spc="124" dirty="0">
                <a:solidFill>
                  <a:srgbClr val="333333"/>
                </a:solidFill>
                <a:latin typeface="Arial"/>
                <a:cs typeface="Arial"/>
              </a:rPr>
              <a:t> </a:t>
            </a:r>
            <a:r>
              <a:rPr sz="1200" kern="0" spc="-4" dirty="0">
                <a:solidFill>
                  <a:srgbClr val="333333"/>
                </a:solidFill>
                <a:latin typeface="Arial"/>
                <a:cs typeface="Arial"/>
              </a:rPr>
              <a:t>a</a:t>
            </a:r>
            <a:r>
              <a:rPr sz="1200" kern="0" spc="101" dirty="0">
                <a:solidFill>
                  <a:srgbClr val="333333"/>
                </a:solidFill>
                <a:latin typeface="Arial"/>
                <a:cs typeface="Arial"/>
              </a:rPr>
              <a:t> </a:t>
            </a:r>
            <a:r>
              <a:rPr sz="1200" kern="0" dirty="0">
                <a:solidFill>
                  <a:srgbClr val="333333"/>
                </a:solidFill>
                <a:latin typeface="Arial"/>
                <a:cs typeface="Arial"/>
              </a:rPr>
              <a:t>la</a:t>
            </a:r>
            <a:r>
              <a:rPr sz="1200" kern="0" spc="113" dirty="0">
                <a:solidFill>
                  <a:srgbClr val="333333"/>
                </a:solidFill>
                <a:latin typeface="Arial"/>
                <a:cs typeface="Arial"/>
              </a:rPr>
              <a:t> </a:t>
            </a:r>
            <a:r>
              <a:rPr sz="1200" kern="0" spc="-8" dirty="0">
                <a:solidFill>
                  <a:srgbClr val="333333"/>
                </a:solidFill>
                <a:latin typeface="Arial"/>
                <a:cs typeface="Arial"/>
              </a:rPr>
              <a:t>práctica</a:t>
            </a:r>
            <a:r>
              <a:rPr sz="1200" kern="0" spc="116" dirty="0">
                <a:solidFill>
                  <a:srgbClr val="333333"/>
                </a:solidFill>
                <a:latin typeface="Arial"/>
                <a:cs typeface="Arial"/>
              </a:rPr>
              <a:t> </a:t>
            </a:r>
            <a:r>
              <a:rPr sz="1200" kern="0" spc="-4" dirty="0">
                <a:solidFill>
                  <a:srgbClr val="333333"/>
                </a:solidFill>
                <a:latin typeface="Arial"/>
                <a:cs typeface="Arial"/>
              </a:rPr>
              <a:t>deben</a:t>
            </a:r>
            <a:r>
              <a:rPr sz="1200" kern="0" spc="113" dirty="0">
                <a:solidFill>
                  <a:srgbClr val="333333"/>
                </a:solidFill>
                <a:latin typeface="Arial"/>
                <a:cs typeface="Arial"/>
              </a:rPr>
              <a:t> </a:t>
            </a:r>
            <a:r>
              <a:rPr sz="1200" kern="0" spc="-4" dirty="0">
                <a:solidFill>
                  <a:srgbClr val="333333"/>
                </a:solidFill>
                <a:latin typeface="Arial"/>
                <a:cs typeface="Arial"/>
              </a:rPr>
              <a:t>ser</a:t>
            </a:r>
            <a:r>
              <a:rPr sz="1200" kern="0" spc="113" dirty="0">
                <a:solidFill>
                  <a:srgbClr val="333333"/>
                </a:solidFill>
                <a:latin typeface="Arial"/>
                <a:cs typeface="Arial"/>
              </a:rPr>
              <a:t> </a:t>
            </a:r>
            <a:r>
              <a:rPr sz="1200" kern="0" spc="-4" dirty="0">
                <a:solidFill>
                  <a:srgbClr val="333333"/>
                </a:solidFill>
                <a:latin typeface="Arial"/>
                <a:cs typeface="Arial"/>
              </a:rPr>
              <a:t>pastoreadas</a:t>
            </a:r>
            <a:r>
              <a:rPr sz="1200" kern="0" spc="113" dirty="0">
                <a:solidFill>
                  <a:srgbClr val="333333"/>
                </a:solidFill>
                <a:latin typeface="Arial"/>
                <a:cs typeface="Arial"/>
              </a:rPr>
              <a:t> </a:t>
            </a:r>
            <a:r>
              <a:rPr sz="1200" kern="0" spc="-8" dirty="0">
                <a:solidFill>
                  <a:srgbClr val="333333"/>
                </a:solidFill>
                <a:latin typeface="Arial"/>
                <a:cs typeface="Arial"/>
              </a:rPr>
              <a:t>pero</a:t>
            </a:r>
            <a:r>
              <a:rPr sz="1200" kern="0" spc="120" dirty="0">
                <a:solidFill>
                  <a:srgbClr val="333333"/>
                </a:solidFill>
                <a:latin typeface="Arial"/>
                <a:cs typeface="Arial"/>
              </a:rPr>
              <a:t> </a:t>
            </a:r>
            <a:r>
              <a:rPr sz="1200" kern="0" spc="-4" dirty="0">
                <a:solidFill>
                  <a:srgbClr val="333333"/>
                </a:solidFill>
                <a:latin typeface="Arial"/>
                <a:cs typeface="Arial"/>
              </a:rPr>
              <a:t>no</a:t>
            </a:r>
            <a:r>
              <a:rPr sz="1200" kern="0" spc="113" dirty="0">
                <a:solidFill>
                  <a:srgbClr val="333333"/>
                </a:solidFill>
                <a:latin typeface="Arial"/>
                <a:cs typeface="Arial"/>
              </a:rPr>
              <a:t> </a:t>
            </a:r>
            <a:r>
              <a:rPr lang="es-ES" sz="1200" kern="0" spc="113" dirty="0">
                <a:solidFill>
                  <a:srgbClr val="333333"/>
                </a:solidFill>
                <a:latin typeface="Arial"/>
                <a:cs typeface="Arial"/>
              </a:rPr>
              <a:t>	</a:t>
            </a:r>
            <a:r>
              <a:rPr sz="1200" kern="0" spc="-8" dirty="0" err="1">
                <a:solidFill>
                  <a:srgbClr val="333333"/>
                </a:solidFill>
                <a:latin typeface="Arial"/>
                <a:cs typeface="Arial"/>
              </a:rPr>
              <a:t>necesariamente</a:t>
            </a:r>
            <a:r>
              <a:rPr lang="es-ES" sz="1200" kern="0" dirty="0">
                <a:solidFill>
                  <a:sysClr val="windowText" lastClr="000000"/>
                </a:solidFill>
                <a:latin typeface="Arial"/>
                <a:cs typeface="Arial"/>
              </a:rPr>
              <a:t> </a:t>
            </a:r>
            <a:r>
              <a:rPr sz="1200" kern="0" spc="-4" dirty="0" err="1">
                <a:solidFill>
                  <a:srgbClr val="333333"/>
                </a:solidFill>
                <a:latin typeface="Arial"/>
                <a:cs typeface="Arial"/>
              </a:rPr>
              <a:t>todas</a:t>
            </a:r>
            <a:r>
              <a:rPr sz="1200" kern="0" spc="8" dirty="0">
                <a:solidFill>
                  <a:srgbClr val="333333"/>
                </a:solidFill>
                <a:latin typeface="Arial"/>
                <a:cs typeface="Arial"/>
              </a:rPr>
              <a:t> </a:t>
            </a:r>
            <a:r>
              <a:rPr sz="1200" kern="0" spc="-4" dirty="0">
                <a:solidFill>
                  <a:srgbClr val="333333"/>
                </a:solidFill>
                <a:latin typeface="Arial"/>
                <a:cs typeface="Arial"/>
              </a:rPr>
              <a:t>las</a:t>
            </a:r>
            <a:r>
              <a:rPr sz="1200" kern="0" spc="-8" dirty="0">
                <a:solidFill>
                  <a:srgbClr val="333333"/>
                </a:solidFill>
                <a:latin typeface="Arial"/>
                <a:cs typeface="Arial"/>
              </a:rPr>
              <a:t> </a:t>
            </a:r>
            <a:r>
              <a:rPr sz="1200" kern="0" spc="-4" dirty="0">
                <a:solidFill>
                  <a:srgbClr val="333333"/>
                </a:solidFill>
                <a:latin typeface="Arial"/>
                <a:cs typeface="Arial"/>
              </a:rPr>
              <a:t>ha deben</a:t>
            </a:r>
            <a:r>
              <a:rPr sz="1200" kern="0" spc="8" dirty="0">
                <a:solidFill>
                  <a:srgbClr val="333333"/>
                </a:solidFill>
                <a:latin typeface="Arial"/>
                <a:cs typeface="Arial"/>
              </a:rPr>
              <a:t> </a:t>
            </a:r>
            <a:r>
              <a:rPr sz="1200" kern="0" spc="-8" dirty="0">
                <a:solidFill>
                  <a:srgbClr val="333333"/>
                </a:solidFill>
                <a:latin typeface="Arial"/>
                <a:cs typeface="Arial"/>
              </a:rPr>
              <a:t>pastorearse</a:t>
            </a:r>
            <a:r>
              <a:rPr sz="1200" kern="0" spc="8" dirty="0">
                <a:solidFill>
                  <a:srgbClr val="333333"/>
                </a:solidFill>
                <a:latin typeface="Arial"/>
                <a:cs typeface="Arial"/>
              </a:rPr>
              <a:t> </a:t>
            </a:r>
            <a:r>
              <a:rPr sz="1200" kern="0" spc="-4" dirty="0">
                <a:solidFill>
                  <a:srgbClr val="333333"/>
                </a:solidFill>
                <a:latin typeface="Arial"/>
                <a:cs typeface="Arial"/>
              </a:rPr>
              <a:t>todos</a:t>
            </a:r>
            <a:r>
              <a:rPr sz="1200" kern="0" spc="8" dirty="0">
                <a:solidFill>
                  <a:srgbClr val="333333"/>
                </a:solidFill>
                <a:latin typeface="Arial"/>
                <a:cs typeface="Arial"/>
              </a:rPr>
              <a:t> </a:t>
            </a:r>
            <a:r>
              <a:rPr sz="1200" kern="0" spc="-4" dirty="0">
                <a:solidFill>
                  <a:srgbClr val="333333"/>
                </a:solidFill>
                <a:latin typeface="Arial"/>
                <a:cs typeface="Arial"/>
              </a:rPr>
              <a:t>los</a:t>
            </a:r>
            <a:r>
              <a:rPr sz="1200" kern="0" spc="-8" dirty="0">
                <a:solidFill>
                  <a:srgbClr val="333333"/>
                </a:solidFill>
                <a:latin typeface="Arial"/>
                <a:cs typeface="Arial"/>
              </a:rPr>
              <a:t> </a:t>
            </a:r>
            <a:r>
              <a:rPr sz="1200" kern="0" spc="-4" dirty="0">
                <a:solidFill>
                  <a:srgbClr val="333333"/>
                </a:solidFill>
                <a:latin typeface="Arial"/>
                <a:cs typeface="Arial"/>
              </a:rPr>
              <a:t>días</a:t>
            </a:r>
            <a:r>
              <a:rPr sz="1200" kern="0" spc="15" dirty="0">
                <a:solidFill>
                  <a:srgbClr val="333333"/>
                </a:solidFill>
                <a:latin typeface="Arial"/>
                <a:cs typeface="Arial"/>
              </a:rPr>
              <a:t> </a:t>
            </a:r>
            <a:r>
              <a:rPr sz="1200" kern="0" spc="-4" dirty="0" err="1">
                <a:solidFill>
                  <a:srgbClr val="333333"/>
                </a:solidFill>
                <a:latin typeface="Arial"/>
                <a:cs typeface="Arial"/>
              </a:rPr>
              <a:t>mencionados</a:t>
            </a:r>
            <a:r>
              <a:rPr sz="1200" kern="0" spc="-4" dirty="0">
                <a:solidFill>
                  <a:srgbClr val="333333"/>
                </a:solidFill>
                <a:latin typeface="Arial"/>
                <a:cs typeface="Arial"/>
              </a:rPr>
              <a:t>.</a:t>
            </a:r>
            <a:endParaRPr lang="es-ES" sz="1200" kern="0" spc="-4" dirty="0">
              <a:solidFill>
                <a:srgbClr val="333333"/>
              </a:solidFill>
              <a:latin typeface="Arial"/>
              <a:cs typeface="Arial"/>
            </a:endParaRPr>
          </a:p>
          <a:p>
            <a:pPr marL="580073" defTabSz="685800">
              <a:spcBef>
                <a:spcPts val="4"/>
              </a:spcBef>
              <a:tabLst>
                <a:tab pos="849630" algn="l"/>
              </a:tabLst>
            </a:pPr>
            <a:endParaRPr lang="es-ES" sz="1200" kern="0" spc="-4" dirty="0">
              <a:solidFill>
                <a:srgbClr val="333333"/>
              </a:solidFill>
              <a:latin typeface="Arial"/>
              <a:cs typeface="Arial"/>
            </a:endParaRPr>
          </a:p>
          <a:p>
            <a:pPr marL="171450" indent="-171450" defTabSz="685800">
              <a:spcBef>
                <a:spcPts val="4"/>
              </a:spcBef>
              <a:buFont typeface="Wingdings" panose="05000000000000000000" pitchFamily="2" charset="2"/>
              <a:buChar char="Ø"/>
              <a:tabLst>
                <a:tab pos="849630" algn="l"/>
              </a:tabLst>
            </a:pPr>
            <a:r>
              <a:rPr lang="es-ES" sz="1200" kern="0" spc="-4" dirty="0">
                <a:solidFill>
                  <a:srgbClr val="333333"/>
                </a:solidFill>
                <a:latin typeface="Arial"/>
                <a:cs typeface="Arial"/>
              </a:rPr>
              <a:t>En explotaciones tipo “Producción y Reproducción” se podrá </a:t>
            </a:r>
            <a:r>
              <a:rPr lang="es-ES" sz="1200" kern="0" spc="-4" dirty="0">
                <a:solidFill>
                  <a:srgbClr val="FF0000"/>
                </a:solidFill>
                <a:latin typeface="Arial"/>
                <a:cs typeface="Arial"/>
              </a:rPr>
              <a:t>agrupar las parcelas</a:t>
            </a:r>
            <a:r>
              <a:rPr lang="es-ES" sz="1200" kern="0" spc="-4" dirty="0">
                <a:solidFill>
                  <a:srgbClr val="333333"/>
                </a:solidFill>
                <a:latin typeface="Arial"/>
                <a:cs typeface="Arial"/>
              </a:rPr>
              <a:t> de pasto que sean objeto de un mismo tipo de manejo. A tales efectos, las parcelas que disten entre sí </a:t>
            </a:r>
            <a:r>
              <a:rPr lang="es-ES" sz="1200" kern="0" spc="-4" dirty="0">
                <a:solidFill>
                  <a:srgbClr val="FF0000"/>
                </a:solidFill>
                <a:latin typeface="Arial"/>
                <a:cs typeface="Arial"/>
              </a:rPr>
              <a:t>menos de 10 km entre sí</a:t>
            </a:r>
            <a:r>
              <a:rPr lang="es-ES" sz="1200" kern="0" spc="-4" dirty="0">
                <a:solidFill>
                  <a:srgbClr val="333333"/>
                </a:solidFill>
                <a:latin typeface="Arial"/>
                <a:cs typeface="Arial"/>
              </a:rPr>
              <a:t>, o respecto a la ubicación de </a:t>
            </a:r>
            <a:r>
              <a:rPr lang="es-ES" sz="1200" kern="0" spc="-4" dirty="0">
                <a:solidFill>
                  <a:srgbClr val="FF0000"/>
                </a:solidFill>
                <a:latin typeface="Arial"/>
                <a:cs typeface="Arial"/>
              </a:rPr>
              <a:t>la instalación ganadera principal</a:t>
            </a:r>
            <a:r>
              <a:rPr lang="es-ES" sz="1200" kern="0" spc="-4" dirty="0">
                <a:solidFill>
                  <a:srgbClr val="333333"/>
                </a:solidFill>
                <a:latin typeface="Arial"/>
                <a:cs typeface="Arial"/>
              </a:rPr>
              <a:t>.</a:t>
            </a:r>
          </a:p>
          <a:p>
            <a:pPr marL="171450" indent="-171450" defTabSz="685800">
              <a:spcBef>
                <a:spcPts val="4"/>
              </a:spcBef>
              <a:buFont typeface="Wingdings" panose="05000000000000000000" pitchFamily="2" charset="2"/>
              <a:buChar char="Ø"/>
              <a:tabLst>
                <a:tab pos="849630" algn="l"/>
              </a:tabLst>
            </a:pPr>
            <a:endParaRPr lang="es-ES" sz="1200" kern="0" spc="-4" dirty="0">
              <a:solidFill>
                <a:srgbClr val="333333"/>
              </a:solidFill>
              <a:latin typeface="Arial"/>
              <a:cs typeface="Arial"/>
            </a:endParaRPr>
          </a:p>
          <a:p>
            <a:pPr marL="171450" indent="-171450" defTabSz="685800">
              <a:spcBef>
                <a:spcPts val="4"/>
              </a:spcBef>
              <a:buFont typeface="Wingdings" panose="05000000000000000000" pitchFamily="2" charset="2"/>
              <a:buChar char="Ø"/>
              <a:tabLst>
                <a:tab pos="849630" algn="l"/>
              </a:tabLst>
            </a:pPr>
            <a:r>
              <a:rPr lang="es-ES" sz="1200" kern="0" spc="-4" dirty="0">
                <a:solidFill>
                  <a:srgbClr val="333333"/>
                </a:solidFill>
                <a:latin typeface="Arial"/>
                <a:cs typeface="Arial"/>
              </a:rPr>
              <a:t>Indicar en SU </a:t>
            </a:r>
            <a:r>
              <a:rPr lang="es-ES" sz="1200" kern="0" spc="-4" dirty="0">
                <a:solidFill>
                  <a:srgbClr val="FF0000"/>
                </a:solidFill>
                <a:latin typeface="Arial"/>
                <a:cs typeface="Arial"/>
              </a:rPr>
              <a:t>fechas previstas de inicio y fin de la realización de la actividad de pastoreo</a:t>
            </a:r>
            <a:r>
              <a:rPr lang="es-ES" sz="1200" kern="0" spc="-4" dirty="0">
                <a:solidFill>
                  <a:srgbClr val="333333"/>
                </a:solidFill>
                <a:latin typeface="Arial"/>
                <a:cs typeface="Arial"/>
              </a:rPr>
              <a:t> por los animales de la explotación en cada grupo de parcelas agrícolas de pasto.</a:t>
            </a:r>
          </a:p>
          <a:p>
            <a:pPr marL="628650" lvl="1" indent="-171450" defTabSz="685800">
              <a:spcBef>
                <a:spcPts val="4"/>
              </a:spcBef>
              <a:buFont typeface="Wingdings" panose="05000000000000000000" pitchFamily="2" charset="2"/>
              <a:buChar char="Ø"/>
              <a:tabLst>
                <a:tab pos="849630" algn="l"/>
              </a:tabLst>
            </a:pPr>
            <a:endParaRPr lang="es-ES" sz="1200" kern="0" spc="-4" dirty="0">
              <a:solidFill>
                <a:srgbClr val="333333"/>
              </a:solidFill>
              <a:latin typeface="Arial"/>
              <a:cs typeface="Arial"/>
            </a:endParaRPr>
          </a:p>
          <a:p>
            <a:pPr marL="628650" lvl="1" indent="-171450" defTabSz="685800">
              <a:spcBef>
                <a:spcPts val="4"/>
              </a:spcBef>
              <a:buFont typeface="Wingdings" panose="05000000000000000000" pitchFamily="2" charset="2"/>
              <a:buChar char="Ø"/>
              <a:tabLst>
                <a:tab pos="849630" algn="l"/>
              </a:tabLst>
            </a:pPr>
            <a:r>
              <a:rPr lang="es-ES" sz="1200" kern="0" spc="-4" dirty="0">
                <a:solidFill>
                  <a:srgbClr val="333333"/>
                </a:solidFill>
                <a:latin typeface="Arial"/>
                <a:cs typeface="Arial"/>
              </a:rPr>
              <a:t>Si modifican fechas:</a:t>
            </a:r>
          </a:p>
          <a:p>
            <a:pPr marL="628650" lvl="1" indent="-171450" defTabSz="685800">
              <a:spcBef>
                <a:spcPts val="4"/>
              </a:spcBef>
              <a:buFont typeface="Wingdings" panose="05000000000000000000" pitchFamily="2" charset="2"/>
              <a:buChar char="Ø"/>
              <a:tabLst>
                <a:tab pos="849630" algn="l"/>
              </a:tabLst>
            </a:pPr>
            <a:endParaRPr lang="es-ES" sz="1200" kern="0" spc="-4" dirty="0">
              <a:solidFill>
                <a:srgbClr val="333333"/>
              </a:solidFill>
              <a:latin typeface="Arial"/>
              <a:cs typeface="Arial"/>
            </a:endParaRPr>
          </a:p>
          <a:p>
            <a:pPr marL="1085850" lvl="2" indent="-171450" defTabSz="685800">
              <a:spcBef>
                <a:spcPts val="4"/>
              </a:spcBef>
              <a:buFont typeface="Wingdings" panose="05000000000000000000" pitchFamily="2" charset="2"/>
              <a:buChar char="Ø"/>
              <a:tabLst>
                <a:tab pos="849630" algn="l"/>
              </a:tabLst>
            </a:pPr>
            <a:r>
              <a:rPr lang="es-ES" sz="1200" kern="0" spc="-4" dirty="0">
                <a:solidFill>
                  <a:srgbClr val="333333"/>
                </a:solidFill>
                <a:latin typeface="Arial"/>
                <a:cs typeface="Arial"/>
              </a:rPr>
              <a:t>Anotar en CUE nuevas fechas en el plazo de un mes.</a:t>
            </a:r>
          </a:p>
          <a:p>
            <a:pPr marL="1085850" lvl="2" indent="-171450" defTabSz="685800">
              <a:spcBef>
                <a:spcPts val="4"/>
              </a:spcBef>
              <a:buFont typeface="Wingdings" panose="05000000000000000000" pitchFamily="2" charset="2"/>
              <a:buChar char="Ø"/>
              <a:tabLst>
                <a:tab pos="849630" algn="l"/>
              </a:tabLst>
            </a:pPr>
            <a:endParaRPr lang="es-ES" sz="1200" kern="0" spc="-4" dirty="0">
              <a:solidFill>
                <a:srgbClr val="333333"/>
              </a:solidFill>
              <a:latin typeface="Arial"/>
              <a:cs typeface="Arial"/>
            </a:endParaRPr>
          </a:p>
          <a:p>
            <a:pPr marL="1085850" lvl="2" indent="-171450" defTabSz="685800">
              <a:spcBef>
                <a:spcPts val="4"/>
              </a:spcBef>
              <a:buFont typeface="Wingdings" panose="05000000000000000000" pitchFamily="2" charset="2"/>
              <a:buChar char="Ø"/>
              <a:tabLst>
                <a:tab pos="849630" algn="l"/>
              </a:tabLst>
            </a:pPr>
            <a:r>
              <a:rPr lang="es-ES" sz="1200" kern="0" spc="-4" dirty="0">
                <a:solidFill>
                  <a:srgbClr val="333333"/>
                </a:solidFill>
                <a:latin typeface="Arial"/>
                <a:cs typeface="Arial"/>
              </a:rPr>
              <a:t>No </a:t>
            </a:r>
            <a:r>
              <a:rPr lang="es-ES" sz="1200" kern="0" spc="-4" dirty="0" err="1">
                <a:solidFill>
                  <a:srgbClr val="333333"/>
                </a:solidFill>
                <a:latin typeface="Arial"/>
                <a:cs typeface="Arial"/>
              </a:rPr>
              <a:t>obligaión</a:t>
            </a:r>
            <a:r>
              <a:rPr lang="es-ES" sz="1200" kern="0" spc="-4" dirty="0">
                <a:solidFill>
                  <a:srgbClr val="333333"/>
                </a:solidFill>
                <a:latin typeface="Arial"/>
                <a:cs typeface="Arial"/>
              </a:rPr>
              <a:t> CUE</a:t>
            </a:r>
            <a:r>
              <a:rPr lang="es-ES" sz="1200" kern="0" spc="-4" dirty="0">
                <a:solidFill>
                  <a:srgbClr val="333333"/>
                </a:solidFill>
                <a:latin typeface="Arial"/>
                <a:cs typeface="Arial"/>
                <a:sym typeface="Wingdings" panose="05000000000000000000" pitchFamily="2" charset="2"/>
              </a:rPr>
              <a:t> comunicación electrónica a AC:</a:t>
            </a:r>
          </a:p>
          <a:p>
            <a:pPr marL="1543050" lvl="3" indent="-171450" defTabSz="685800">
              <a:spcBef>
                <a:spcPts val="4"/>
              </a:spcBef>
              <a:buFont typeface="Wingdings" panose="05000000000000000000" pitchFamily="2" charset="2"/>
              <a:buChar char="Ø"/>
              <a:tabLst>
                <a:tab pos="849630" algn="l"/>
              </a:tabLst>
            </a:pPr>
            <a:r>
              <a:rPr lang="es-ES" sz="1200" kern="0" spc="-4" dirty="0">
                <a:solidFill>
                  <a:srgbClr val="333333"/>
                </a:solidFill>
                <a:latin typeface="Arial"/>
                <a:cs typeface="Arial"/>
                <a:sym typeface="Wingdings" panose="05000000000000000000" pitchFamily="2" charset="2"/>
              </a:rPr>
              <a:t>GPS animales</a:t>
            </a:r>
          </a:p>
          <a:p>
            <a:pPr marL="1543050" lvl="3" indent="-171450" defTabSz="685800">
              <a:spcBef>
                <a:spcPts val="4"/>
              </a:spcBef>
              <a:buFont typeface="Wingdings" panose="05000000000000000000" pitchFamily="2" charset="2"/>
              <a:buChar char="Ø"/>
              <a:tabLst>
                <a:tab pos="849630" algn="l"/>
              </a:tabLst>
            </a:pPr>
            <a:r>
              <a:rPr lang="es-ES" sz="1200" kern="0" spc="-4" dirty="0">
                <a:solidFill>
                  <a:srgbClr val="333333"/>
                </a:solidFill>
                <a:latin typeface="Arial"/>
                <a:cs typeface="Arial"/>
                <a:sym typeface="Wingdings" panose="05000000000000000000" pitchFamily="2" charset="2"/>
              </a:rPr>
              <a:t>Foto </a:t>
            </a:r>
            <a:r>
              <a:rPr lang="es-ES" sz="1200" kern="0" spc="-4" dirty="0" err="1">
                <a:solidFill>
                  <a:srgbClr val="333333"/>
                </a:solidFill>
                <a:latin typeface="Arial"/>
                <a:cs typeface="Arial"/>
                <a:sym typeface="Wingdings" panose="05000000000000000000" pitchFamily="2" charset="2"/>
              </a:rPr>
              <a:t>georrefenciadas</a:t>
            </a:r>
            <a:r>
              <a:rPr lang="es-ES" sz="1200" kern="0" spc="-4" dirty="0">
                <a:solidFill>
                  <a:srgbClr val="333333"/>
                </a:solidFill>
                <a:latin typeface="Arial"/>
                <a:cs typeface="Arial"/>
                <a:sym typeface="Wingdings" panose="05000000000000000000" pitchFamily="2" charset="2"/>
              </a:rPr>
              <a:t>.</a:t>
            </a:r>
          </a:p>
          <a:p>
            <a:pPr marL="1543050" lvl="3" indent="-171450" defTabSz="685800">
              <a:spcBef>
                <a:spcPts val="4"/>
              </a:spcBef>
              <a:buFont typeface="Wingdings" panose="05000000000000000000" pitchFamily="2" charset="2"/>
              <a:buChar char="Ø"/>
              <a:tabLst>
                <a:tab pos="849630" algn="l"/>
              </a:tabLst>
            </a:pPr>
            <a:r>
              <a:rPr lang="es-ES" sz="1200" kern="0" spc="-4" dirty="0">
                <a:solidFill>
                  <a:srgbClr val="333333"/>
                </a:solidFill>
                <a:latin typeface="Arial"/>
                <a:cs typeface="Arial"/>
                <a:sym typeface="Wingdings" panose="05000000000000000000" pitchFamily="2" charset="2"/>
              </a:rPr>
              <a:t>No hacer nada si la diferencias entre fecha es &gt;15 días.</a:t>
            </a:r>
          </a:p>
          <a:p>
            <a:pPr marL="1085850" lvl="2" indent="-171450" defTabSz="685800">
              <a:spcBef>
                <a:spcPts val="4"/>
              </a:spcBef>
              <a:buFont typeface="Wingdings" panose="05000000000000000000" pitchFamily="2" charset="2"/>
              <a:buChar char="Ø"/>
              <a:tabLst>
                <a:tab pos="849630" algn="l"/>
              </a:tabLst>
            </a:pPr>
            <a:endParaRPr lang="es-ES" sz="1200" kern="0" spc="-4" dirty="0">
              <a:solidFill>
                <a:srgbClr val="333333"/>
              </a:solidFill>
              <a:latin typeface="Arial"/>
              <a:cs typeface="Arial"/>
              <a:sym typeface="Wingdings" panose="05000000000000000000" pitchFamily="2" charset="2"/>
            </a:endParaRPr>
          </a:p>
          <a:p>
            <a:pPr marL="1543050" lvl="3" indent="-171450" defTabSz="685800">
              <a:spcBef>
                <a:spcPts val="4"/>
              </a:spcBef>
              <a:buFont typeface="Wingdings" panose="05000000000000000000" pitchFamily="2" charset="2"/>
              <a:buChar char="Ø"/>
              <a:tabLst>
                <a:tab pos="849630" algn="l"/>
              </a:tabLst>
            </a:pPr>
            <a:endParaRPr lang="es-ES" sz="1200" kern="0" spc="-4" dirty="0">
              <a:solidFill>
                <a:srgbClr val="333333"/>
              </a:solidFill>
              <a:latin typeface="Arial"/>
              <a:cs typeface="Arial"/>
            </a:endParaRPr>
          </a:p>
        </p:txBody>
      </p:sp>
      <p:pic>
        <p:nvPicPr>
          <p:cNvPr id="8" name="Imagen 7">
            <a:extLst>
              <a:ext uri="{FF2B5EF4-FFF2-40B4-BE49-F238E27FC236}">
                <a16:creationId xmlns:a16="http://schemas.microsoft.com/office/drawing/2014/main" id="{12499F03-974F-88D8-E4A0-BCEC1A2A7052}"/>
              </a:ext>
            </a:extLst>
          </p:cNvPr>
          <p:cNvPicPr>
            <a:picLocks noChangeAspect="1"/>
          </p:cNvPicPr>
          <p:nvPr/>
        </p:nvPicPr>
        <p:blipFill>
          <a:blip r:embed="rId2"/>
          <a:stretch>
            <a:fillRect/>
          </a:stretch>
        </p:blipFill>
        <p:spPr>
          <a:xfrm>
            <a:off x="6950171" y="6165304"/>
            <a:ext cx="2193829" cy="692696"/>
          </a:xfrm>
          <a:prstGeom prst="rect">
            <a:avLst/>
          </a:prstGeom>
        </p:spPr>
      </p:pic>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id="{5E2734E3-34A8-9C99-EADA-E028F9DB357B}"/>
              </a:ext>
            </a:extLst>
          </p:cNvPr>
          <p:cNvSpPr txBox="1"/>
          <p:nvPr/>
        </p:nvSpPr>
        <p:spPr>
          <a:xfrm>
            <a:off x="611560" y="764704"/>
            <a:ext cx="6408712" cy="1338828"/>
          </a:xfrm>
          <a:prstGeom prst="rect">
            <a:avLst/>
          </a:prstGeom>
          <a:noFill/>
        </p:spPr>
        <p:txBody>
          <a:bodyPr wrap="square">
            <a:spAutoFit/>
          </a:bodyPr>
          <a:lstStyle/>
          <a:p>
            <a:pPr marL="9525" marR="0" lvl="0" indent="0" algn="l" defTabSz="685800" rtl="0" eaLnBrk="1" fontAlgn="auto" latinLnBrk="0" hangingPunct="1">
              <a:lnSpc>
                <a:spcPct val="100000"/>
              </a:lnSpc>
              <a:spcBef>
                <a:spcPts val="446"/>
              </a:spcBef>
              <a:spcAft>
                <a:spcPts val="0"/>
              </a:spcAft>
              <a:buClrTx/>
              <a:buSzTx/>
              <a:buFontTx/>
              <a:buNone/>
              <a:tabLst>
                <a:tab pos="266700" algn="l"/>
              </a:tabLst>
              <a:defRPr/>
            </a:pPr>
            <a:r>
              <a:rPr kumimoji="0" lang="es-ES" sz="1088" b="0" i="0" u="none" strike="noStrike" kern="0" cap="none" spc="139" normalizeH="0" baseline="0" noProof="0" dirty="0">
                <a:ln>
                  <a:noFill/>
                </a:ln>
                <a:solidFill>
                  <a:srgbClr val="90C225"/>
                </a:solidFill>
                <a:effectLst/>
                <a:uLnTx/>
                <a:uFillTx/>
                <a:latin typeface="Lucida Sans Unicode"/>
                <a:ea typeface="+mn-ea"/>
                <a:cs typeface="Lucida Sans Unicode"/>
              </a:rPr>
              <a:t>▶	</a:t>
            </a:r>
            <a:r>
              <a:rPr kumimoji="0" lang="es-ES" sz="1350" b="0" i="0" u="none" strike="noStrike" kern="0" cap="none" spc="-4" normalizeH="0" baseline="0" noProof="0" dirty="0">
                <a:ln>
                  <a:noFill/>
                </a:ln>
                <a:solidFill>
                  <a:srgbClr val="404040"/>
                </a:solidFill>
                <a:effectLst/>
                <a:uLnTx/>
                <a:uFillTx/>
                <a:latin typeface="Arial"/>
                <a:ea typeface="+mn-ea"/>
                <a:cs typeface="Arial"/>
              </a:rPr>
              <a:t>Intervalos</a:t>
            </a:r>
            <a:r>
              <a:rPr kumimoji="0" lang="es-ES" sz="1350" b="0" i="0" u="none" strike="noStrike" kern="0" cap="none" spc="0" normalizeH="0" baseline="0" noProof="0" dirty="0">
                <a:ln>
                  <a:noFill/>
                </a:ln>
                <a:solidFill>
                  <a:srgbClr val="404040"/>
                </a:solidFill>
                <a:effectLst/>
                <a:uLnTx/>
                <a:uFillTx/>
                <a:latin typeface="Arial"/>
                <a:ea typeface="+mn-ea"/>
                <a:cs typeface="Arial"/>
              </a:rPr>
              <a:t> </a:t>
            </a:r>
            <a:r>
              <a:rPr kumimoji="0" lang="es-ES" sz="1350" b="0" i="0" u="none" strike="noStrike" kern="0" cap="none" spc="-4" normalizeH="0" baseline="0" noProof="0" dirty="0">
                <a:ln>
                  <a:noFill/>
                </a:ln>
                <a:solidFill>
                  <a:srgbClr val="404040"/>
                </a:solidFill>
                <a:effectLst/>
                <a:uLnTx/>
                <a:uFillTx/>
                <a:latin typeface="Arial"/>
                <a:ea typeface="+mn-ea"/>
                <a:cs typeface="Arial"/>
              </a:rPr>
              <a:t>de</a:t>
            </a:r>
            <a:r>
              <a:rPr kumimoji="0" lang="es-ES" sz="1350" b="0" i="0" u="none" strike="noStrike" kern="0" cap="none" spc="-11" normalizeH="0" baseline="0" noProof="0" dirty="0">
                <a:ln>
                  <a:noFill/>
                </a:ln>
                <a:solidFill>
                  <a:srgbClr val="404040"/>
                </a:solidFill>
                <a:effectLst/>
                <a:uLnTx/>
                <a:uFillTx/>
                <a:latin typeface="Arial"/>
                <a:ea typeface="+mn-ea"/>
                <a:cs typeface="Arial"/>
              </a:rPr>
              <a:t> </a:t>
            </a:r>
            <a:r>
              <a:rPr kumimoji="0" lang="es-ES" sz="1350" b="1" i="0" u="none" strike="noStrike" kern="0" cap="none" spc="-4" normalizeH="0" baseline="0" noProof="0" dirty="0">
                <a:ln>
                  <a:noFill/>
                </a:ln>
                <a:solidFill>
                  <a:srgbClr val="404040"/>
                </a:solidFill>
                <a:effectLst/>
                <a:uLnTx/>
                <a:uFillTx/>
                <a:latin typeface="Arial"/>
                <a:ea typeface="+mn-ea"/>
                <a:cs typeface="Arial"/>
              </a:rPr>
              <a:t>carga</a:t>
            </a:r>
            <a:r>
              <a:rPr kumimoji="0" lang="es-ES" sz="1350" b="1" i="0" u="none" strike="noStrike" kern="0" cap="none" spc="0" normalizeH="0" baseline="0" noProof="0" dirty="0">
                <a:ln>
                  <a:noFill/>
                </a:ln>
                <a:solidFill>
                  <a:srgbClr val="404040"/>
                </a:solidFill>
                <a:effectLst/>
                <a:uLnTx/>
                <a:uFillTx/>
                <a:latin typeface="Arial"/>
                <a:ea typeface="+mn-ea"/>
                <a:cs typeface="Arial"/>
              </a:rPr>
              <a:t> </a:t>
            </a:r>
            <a:r>
              <a:rPr kumimoji="0" lang="es-ES" sz="1350" b="1" i="0" u="none" strike="noStrike" kern="0" cap="none" spc="-4" normalizeH="0" baseline="0" noProof="0" dirty="0">
                <a:ln>
                  <a:noFill/>
                </a:ln>
                <a:solidFill>
                  <a:srgbClr val="404040"/>
                </a:solidFill>
                <a:effectLst/>
                <a:uLnTx/>
                <a:uFillTx/>
                <a:latin typeface="Arial"/>
                <a:ea typeface="+mn-ea"/>
                <a:cs typeface="Arial"/>
              </a:rPr>
              <a:t>ganadera</a:t>
            </a:r>
            <a:endParaRPr kumimoji="0" lang="es-ES" sz="1350" b="0" i="0" u="none" strike="noStrike" kern="0" cap="none" spc="0" normalizeH="0" baseline="0" noProof="0" dirty="0">
              <a:ln>
                <a:noFill/>
              </a:ln>
              <a:solidFill>
                <a:sysClr val="windowText" lastClr="000000"/>
              </a:solidFill>
              <a:effectLst/>
              <a:uLnTx/>
              <a:uFillTx/>
              <a:latin typeface="Arial"/>
              <a:ea typeface="+mn-ea"/>
              <a:cs typeface="Arial"/>
            </a:endParaRPr>
          </a:p>
          <a:p>
            <a:pPr marL="279083" marR="0" lvl="0" indent="0" algn="l" defTabSz="685800" rtl="0" eaLnBrk="1" fontAlgn="auto" latinLnBrk="0" hangingPunct="1">
              <a:lnSpc>
                <a:spcPct val="100000"/>
              </a:lnSpc>
              <a:spcBef>
                <a:spcPts val="0"/>
              </a:spcBef>
              <a:spcAft>
                <a:spcPts val="0"/>
              </a:spcAft>
              <a:buClrTx/>
              <a:buSzTx/>
              <a:buFontTx/>
              <a:buNone/>
              <a:tabLst>
                <a:tab pos="550069" algn="l"/>
              </a:tabLst>
              <a:defRPr/>
            </a:pPr>
            <a:r>
              <a:rPr kumimoji="0" lang="es-ES" sz="1088" b="0" i="0" u="none" strike="noStrike" kern="0" cap="none" spc="-8" normalizeH="0" baseline="0" noProof="0" dirty="0">
                <a:ln>
                  <a:noFill/>
                </a:ln>
                <a:solidFill>
                  <a:srgbClr val="90C225"/>
                </a:solidFill>
                <a:effectLst/>
                <a:uLnTx/>
                <a:uFillTx/>
                <a:latin typeface="Wingdings"/>
                <a:ea typeface="+mn-ea"/>
                <a:cs typeface="Wingdings"/>
              </a:rPr>
              <a:t></a:t>
            </a:r>
            <a:r>
              <a:rPr kumimoji="0" lang="es-ES" sz="1088" b="0" i="0" u="none" strike="noStrike" kern="0" cap="none" spc="-8" normalizeH="0" baseline="0" noProof="0" dirty="0">
                <a:ln>
                  <a:noFill/>
                </a:ln>
                <a:solidFill>
                  <a:srgbClr val="90C225"/>
                </a:solidFill>
                <a:effectLst/>
                <a:uLnTx/>
                <a:uFillTx/>
                <a:latin typeface="Times New Roman"/>
                <a:ea typeface="+mn-ea"/>
                <a:cs typeface="Times New Roman"/>
              </a:rPr>
              <a:t>	</a:t>
            </a:r>
            <a:r>
              <a:rPr kumimoji="0" lang="es-ES" sz="1350" b="0" i="0" u="none" strike="noStrike" kern="0" cap="none" spc="-4" normalizeH="0" baseline="0" noProof="0" dirty="0">
                <a:ln>
                  <a:noFill/>
                </a:ln>
                <a:solidFill>
                  <a:srgbClr val="333333"/>
                </a:solidFill>
                <a:effectLst/>
                <a:uLnTx/>
                <a:uFillTx/>
                <a:latin typeface="Arial"/>
                <a:ea typeface="+mn-ea"/>
                <a:cs typeface="Arial"/>
              </a:rPr>
              <a:t>0,4</a:t>
            </a:r>
            <a:r>
              <a:rPr kumimoji="0" lang="es-ES" sz="1350" b="0" i="0" u="none" strike="noStrike" kern="0" cap="none" spc="-11" normalizeH="0" baseline="0" noProof="0" dirty="0">
                <a:ln>
                  <a:noFill/>
                </a:ln>
                <a:solidFill>
                  <a:srgbClr val="333333"/>
                </a:solidFill>
                <a:effectLst/>
                <a:uLnTx/>
                <a:uFillTx/>
                <a:latin typeface="Arial"/>
                <a:ea typeface="+mn-ea"/>
                <a:cs typeface="Arial"/>
              </a:rPr>
              <a:t> </a:t>
            </a:r>
            <a:r>
              <a:rPr kumimoji="0" lang="es-ES" sz="1350" b="0" i="0" u="none" strike="noStrike" kern="0" cap="none" spc="0" normalizeH="0" baseline="0" noProof="0" dirty="0">
                <a:ln>
                  <a:noFill/>
                </a:ln>
                <a:solidFill>
                  <a:srgbClr val="333333"/>
                </a:solidFill>
                <a:effectLst/>
                <a:uLnTx/>
                <a:uFillTx/>
                <a:latin typeface="Arial"/>
                <a:ea typeface="+mn-ea"/>
                <a:cs typeface="Arial"/>
              </a:rPr>
              <a:t>a</a:t>
            </a:r>
            <a:r>
              <a:rPr kumimoji="0" lang="es-ES" sz="1350" b="0" i="0" u="none" strike="noStrike" kern="0" cap="none" spc="-8" normalizeH="0" baseline="0" noProof="0" dirty="0">
                <a:ln>
                  <a:noFill/>
                </a:ln>
                <a:solidFill>
                  <a:srgbClr val="333333"/>
                </a:solidFill>
                <a:effectLst/>
                <a:uLnTx/>
                <a:uFillTx/>
                <a:latin typeface="Arial"/>
                <a:ea typeface="+mn-ea"/>
                <a:cs typeface="Arial"/>
              </a:rPr>
              <a:t> </a:t>
            </a:r>
            <a:r>
              <a:rPr kumimoji="0" lang="es-ES" sz="1350" b="0" i="0" u="none" strike="noStrike" kern="0" cap="none" spc="-4" normalizeH="0" baseline="0" noProof="0" dirty="0">
                <a:ln>
                  <a:noFill/>
                </a:ln>
                <a:solidFill>
                  <a:srgbClr val="333333"/>
                </a:solidFill>
                <a:effectLst/>
                <a:uLnTx/>
                <a:uFillTx/>
                <a:latin typeface="Arial"/>
                <a:ea typeface="+mn-ea"/>
                <a:cs typeface="Arial"/>
              </a:rPr>
              <a:t>2</a:t>
            </a:r>
            <a:r>
              <a:rPr kumimoji="0" lang="es-ES" sz="1350" b="0" i="0" u="none" strike="noStrike" kern="0" cap="none" spc="-11" normalizeH="0" baseline="0" noProof="0" dirty="0">
                <a:ln>
                  <a:noFill/>
                </a:ln>
                <a:solidFill>
                  <a:srgbClr val="333333"/>
                </a:solidFill>
                <a:effectLst/>
                <a:uLnTx/>
                <a:uFillTx/>
                <a:latin typeface="Arial"/>
                <a:ea typeface="+mn-ea"/>
                <a:cs typeface="Arial"/>
              </a:rPr>
              <a:t> </a:t>
            </a:r>
            <a:r>
              <a:rPr kumimoji="0" lang="es-ES" sz="1350" b="0" i="0" u="none" strike="noStrike" kern="0" cap="none" spc="0" normalizeH="0" baseline="0" noProof="0" dirty="0">
                <a:ln>
                  <a:noFill/>
                </a:ln>
                <a:solidFill>
                  <a:srgbClr val="333333"/>
                </a:solidFill>
                <a:effectLst/>
                <a:uLnTx/>
                <a:uFillTx/>
                <a:latin typeface="Arial"/>
                <a:ea typeface="+mn-ea"/>
                <a:cs typeface="Arial"/>
              </a:rPr>
              <a:t>UGM/ha</a:t>
            </a:r>
            <a:r>
              <a:rPr kumimoji="0" lang="es-ES" sz="1350" b="0" i="0" u="none" strike="noStrike" kern="0" cap="none" spc="-8" normalizeH="0" baseline="0" noProof="0" dirty="0">
                <a:ln>
                  <a:noFill/>
                </a:ln>
                <a:solidFill>
                  <a:srgbClr val="333333"/>
                </a:solidFill>
                <a:effectLst/>
                <a:uLnTx/>
                <a:uFillTx/>
                <a:latin typeface="Arial"/>
                <a:ea typeface="+mn-ea"/>
                <a:cs typeface="Arial"/>
              </a:rPr>
              <a:t> </a:t>
            </a:r>
            <a:r>
              <a:rPr kumimoji="0" lang="es-ES" sz="1350" b="0" i="0" u="none" strike="noStrike" kern="0" cap="none" spc="-4" normalizeH="0" baseline="0" noProof="0" dirty="0">
                <a:ln>
                  <a:noFill/>
                </a:ln>
                <a:solidFill>
                  <a:srgbClr val="333333"/>
                </a:solidFill>
                <a:effectLst/>
                <a:uLnTx/>
                <a:uFillTx/>
                <a:latin typeface="Arial"/>
                <a:ea typeface="+mn-ea"/>
                <a:cs typeface="Arial"/>
              </a:rPr>
              <a:t>en Pastos</a:t>
            </a:r>
            <a:r>
              <a:rPr kumimoji="0" lang="es-ES" sz="1350" b="0" i="0" u="none" strike="noStrike" kern="0" cap="none" spc="-8" normalizeH="0" baseline="0" noProof="0" dirty="0">
                <a:ln>
                  <a:noFill/>
                </a:ln>
                <a:solidFill>
                  <a:srgbClr val="333333"/>
                </a:solidFill>
                <a:effectLst/>
                <a:uLnTx/>
                <a:uFillTx/>
                <a:latin typeface="Arial"/>
                <a:ea typeface="+mn-ea"/>
                <a:cs typeface="Arial"/>
              </a:rPr>
              <a:t> </a:t>
            </a:r>
            <a:r>
              <a:rPr kumimoji="0" lang="es-ES" sz="1350" b="0" i="0" u="none" strike="noStrike" kern="0" cap="none" spc="-4" normalizeH="0" baseline="0" noProof="0" dirty="0">
                <a:ln>
                  <a:noFill/>
                </a:ln>
                <a:solidFill>
                  <a:srgbClr val="333333"/>
                </a:solidFill>
                <a:effectLst/>
                <a:uLnTx/>
                <a:uFillTx/>
                <a:latin typeface="Arial"/>
                <a:ea typeface="+mn-ea"/>
                <a:cs typeface="Arial"/>
              </a:rPr>
              <a:t>Húmedos</a:t>
            </a:r>
            <a:r>
              <a:rPr kumimoji="0" lang="es-ES" sz="1350" b="0" i="0" u="none" strike="noStrike" kern="0" cap="none" spc="11" normalizeH="0" baseline="0" noProof="0" dirty="0">
                <a:ln>
                  <a:noFill/>
                </a:ln>
                <a:solidFill>
                  <a:srgbClr val="333333"/>
                </a:solidFill>
                <a:effectLst/>
                <a:uLnTx/>
                <a:uFillTx/>
                <a:latin typeface="Arial"/>
                <a:ea typeface="+mn-ea"/>
                <a:cs typeface="Arial"/>
              </a:rPr>
              <a:t> </a:t>
            </a:r>
            <a:r>
              <a:rPr kumimoji="0" lang="es-ES" sz="1350" b="0" i="0" u="none" strike="noStrike" kern="0" cap="none" spc="0" normalizeH="0" baseline="0" noProof="0" dirty="0">
                <a:ln>
                  <a:noFill/>
                </a:ln>
                <a:solidFill>
                  <a:srgbClr val="333333"/>
                </a:solidFill>
                <a:effectLst/>
                <a:uLnTx/>
                <a:uFillTx/>
                <a:latin typeface="Arial"/>
                <a:ea typeface="+mn-ea"/>
                <a:cs typeface="Arial"/>
              </a:rPr>
              <a:t>.</a:t>
            </a:r>
            <a:endParaRPr kumimoji="0" lang="es-ES" sz="1350" b="0" i="0" u="none" strike="noStrike" kern="0" cap="none" spc="0" normalizeH="0" baseline="0" noProof="0" dirty="0">
              <a:ln>
                <a:noFill/>
              </a:ln>
              <a:solidFill>
                <a:sysClr val="windowText" lastClr="000000"/>
              </a:solidFill>
              <a:effectLst/>
              <a:uLnTx/>
              <a:uFillTx/>
              <a:latin typeface="Arial"/>
              <a:ea typeface="+mn-ea"/>
              <a:cs typeface="Arial"/>
            </a:endParaRPr>
          </a:p>
          <a:p>
            <a:pPr marL="279083" marR="0" lvl="0" indent="0" algn="l" defTabSz="685800" rtl="0" eaLnBrk="1" fontAlgn="auto" latinLnBrk="0" hangingPunct="1">
              <a:lnSpc>
                <a:spcPct val="100000"/>
              </a:lnSpc>
              <a:spcBef>
                <a:spcPts val="0"/>
              </a:spcBef>
              <a:spcAft>
                <a:spcPts val="0"/>
              </a:spcAft>
              <a:buClrTx/>
              <a:buSzTx/>
              <a:buFontTx/>
              <a:buNone/>
              <a:tabLst>
                <a:tab pos="550069" algn="l"/>
              </a:tabLst>
              <a:defRPr/>
            </a:pPr>
            <a:r>
              <a:rPr kumimoji="0" lang="es-ES" sz="1088" b="0" i="0" u="none" strike="noStrike" kern="0" cap="none" spc="-8" normalizeH="0" baseline="0" noProof="0" dirty="0">
                <a:ln>
                  <a:noFill/>
                </a:ln>
                <a:solidFill>
                  <a:srgbClr val="90C225"/>
                </a:solidFill>
                <a:effectLst/>
                <a:uLnTx/>
                <a:uFillTx/>
                <a:latin typeface="Wingdings"/>
                <a:ea typeface="+mn-ea"/>
                <a:cs typeface="Wingdings"/>
              </a:rPr>
              <a:t></a:t>
            </a:r>
            <a:r>
              <a:rPr kumimoji="0" lang="es-ES" sz="1088" b="0" i="0" u="none" strike="noStrike" kern="0" cap="none" spc="-8" normalizeH="0" baseline="0" noProof="0" dirty="0">
                <a:ln>
                  <a:noFill/>
                </a:ln>
                <a:solidFill>
                  <a:srgbClr val="90C225"/>
                </a:solidFill>
                <a:effectLst/>
                <a:uLnTx/>
                <a:uFillTx/>
                <a:latin typeface="Times New Roman"/>
                <a:ea typeface="+mn-ea"/>
                <a:cs typeface="Times New Roman"/>
              </a:rPr>
              <a:t>	</a:t>
            </a:r>
            <a:r>
              <a:rPr kumimoji="0" lang="es-ES" sz="1350" b="0" i="0" u="none" strike="noStrike" kern="0" cap="none" spc="-4" normalizeH="0" baseline="0" noProof="0" dirty="0">
                <a:ln>
                  <a:noFill/>
                </a:ln>
                <a:solidFill>
                  <a:srgbClr val="333333"/>
                </a:solidFill>
                <a:effectLst/>
                <a:uLnTx/>
                <a:uFillTx/>
                <a:latin typeface="Arial"/>
                <a:ea typeface="+mn-ea"/>
                <a:cs typeface="Arial"/>
              </a:rPr>
              <a:t>0,2</a:t>
            </a:r>
            <a:r>
              <a:rPr kumimoji="0" lang="es-ES" sz="1350" b="0" i="0" u="none" strike="noStrike" kern="0" cap="none" spc="-11" normalizeH="0" baseline="0" noProof="0" dirty="0">
                <a:ln>
                  <a:noFill/>
                </a:ln>
                <a:solidFill>
                  <a:srgbClr val="333333"/>
                </a:solidFill>
                <a:effectLst/>
                <a:uLnTx/>
                <a:uFillTx/>
                <a:latin typeface="Arial"/>
                <a:ea typeface="+mn-ea"/>
                <a:cs typeface="Arial"/>
              </a:rPr>
              <a:t> </a:t>
            </a:r>
            <a:r>
              <a:rPr kumimoji="0" lang="es-ES" sz="1350" b="0" i="0" u="none" strike="noStrike" kern="0" cap="none" spc="0" normalizeH="0" baseline="0" noProof="0" dirty="0">
                <a:ln>
                  <a:noFill/>
                </a:ln>
                <a:solidFill>
                  <a:srgbClr val="333333"/>
                </a:solidFill>
                <a:effectLst/>
                <a:uLnTx/>
                <a:uFillTx/>
                <a:latin typeface="Arial"/>
                <a:ea typeface="+mn-ea"/>
                <a:cs typeface="Arial"/>
              </a:rPr>
              <a:t>a</a:t>
            </a:r>
            <a:r>
              <a:rPr kumimoji="0" lang="es-ES" sz="1350" b="0" i="0" u="none" strike="noStrike" kern="0" cap="none" spc="-11" normalizeH="0" baseline="0" noProof="0" dirty="0">
                <a:ln>
                  <a:noFill/>
                </a:ln>
                <a:solidFill>
                  <a:srgbClr val="333333"/>
                </a:solidFill>
                <a:effectLst/>
                <a:uLnTx/>
                <a:uFillTx/>
                <a:latin typeface="Arial"/>
                <a:ea typeface="+mn-ea"/>
                <a:cs typeface="Arial"/>
              </a:rPr>
              <a:t> </a:t>
            </a:r>
            <a:r>
              <a:rPr kumimoji="0" lang="es-ES" sz="1350" b="0" i="0" u="none" strike="noStrike" kern="0" cap="none" spc="-4" normalizeH="0" baseline="0" noProof="0" dirty="0">
                <a:ln>
                  <a:noFill/>
                </a:ln>
                <a:solidFill>
                  <a:srgbClr val="333333"/>
                </a:solidFill>
                <a:effectLst/>
                <a:uLnTx/>
                <a:uFillTx/>
                <a:latin typeface="Arial"/>
                <a:ea typeface="+mn-ea"/>
                <a:cs typeface="Arial"/>
              </a:rPr>
              <a:t>1,2</a:t>
            </a:r>
            <a:r>
              <a:rPr kumimoji="0" lang="es-ES" sz="1350" b="0" i="0" u="none" strike="noStrike" kern="0" cap="none" spc="-11" normalizeH="0" baseline="0" noProof="0" dirty="0">
                <a:ln>
                  <a:noFill/>
                </a:ln>
                <a:solidFill>
                  <a:srgbClr val="333333"/>
                </a:solidFill>
                <a:effectLst/>
                <a:uLnTx/>
                <a:uFillTx/>
                <a:latin typeface="Arial"/>
                <a:ea typeface="+mn-ea"/>
                <a:cs typeface="Arial"/>
              </a:rPr>
              <a:t> </a:t>
            </a:r>
            <a:r>
              <a:rPr kumimoji="0" lang="es-ES" sz="1350" b="0" i="0" u="none" strike="noStrike" kern="0" cap="none" spc="0" normalizeH="0" baseline="0" noProof="0" dirty="0">
                <a:ln>
                  <a:noFill/>
                </a:ln>
                <a:solidFill>
                  <a:srgbClr val="333333"/>
                </a:solidFill>
                <a:effectLst/>
                <a:uLnTx/>
                <a:uFillTx/>
                <a:latin typeface="Arial"/>
                <a:ea typeface="+mn-ea"/>
                <a:cs typeface="Arial"/>
              </a:rPr>
              <a:t>UGM/ha</a:t>
            </a:r>
            <a:r>
              <a:rPr kumimoji="0" lang="es-ES" sz="1350" b="0" i="0" u="none" strike="noStrike" kern="0" cap="none" spc="-11" normalizeH="0" baseline="0" noProof="0" dirty="0">
                <a:ln>
                  <a:noFill/>
                </a:ln>
                <a:solidFill>
                  <a:srgbClr val="333333"/>
                </a:solidFill>
                <a:effectLst/>
                <a:uLnTx/>
                <a:uFillTx/>
                <a:latin typeface="Arial"/>
                <a:ea typeface="+mn-ea"/>
                <a:cs typeface="Arial"/>
              </a:rPr>
              <a:t> </a:t>
            </a:r>
            <a:r>
              <a:rPr kumimoji="0" lang="es-ES" sz="1350" b="0" i="0" u="none" strike="noStrike" kern="0" cap="none" spc="-4" normalizeH="0" baseline="0" noProof="0" dirty="0">
                <a:ln>
                  <a:noFill/>
                </a:ln>
                <a:solidFill>
                  <a:srgbClr val="333333"/>
                </a:solidFill>
                <a:effectLst/>
                <a:uLnTx/>
                <a:uFillTx/>
                <a:latin typeface="Arial"/>
                <a:ea typeface="+mn-ea"/>
                <a:cs typeface="Arial"/>
              </a:rPr>
              <a:t>en</a:t>
            </a:r>
            <a:r>
              <a:rPr kumimoji="0" lang="es-ES" sz="1350" b="0" i="0" u="none" strike="noStrike" kern="0" cap="none" spc="-11" normalizeH="0" baseline="0" noProof="0" dirty="0">
                <a:ln>
                  <a:noFill/>
                </a:ln>
                <a:solidFill>
                  <a:srgbClr val="333333"/>
                </a:solidFill>
                <a:effectLst/>
                <a:uLnTx/>
                <a:uFillTx/>
                <a:latin typeface="Arial"/>
                <a:ea typeface="+mn-ea"/>
                <a:cs typeface="Arial"/>
              </a:rPr>
              <a:t> </a:t>
            </a:r>
            <a:r>
              <a:rPr kumimoji="0" lang="es-ES" sz="1350" b="0" i="0" u="none" strike="noStrike" kern="0" cap="none" spc="-4" normalizeH="0" baseline="0" noProof="0" dirty="0">
                <a:ln>
                  <a:noFill/>
                </a:ln>
                <a:solidFill>
                  <a:srgbClr val="333333"/>
                </a:solidFill>
                <a:effectLst/>
                <a:uLnTx/>
                <a:uFillTx/>
                <a:latin typeface="Arial"/>
                <a:ea typeface="+mn-ea"/>
                <a:cs typeface="Arial"/>
              </a:rPr>
              <a:t>Pastos</a:t>
            </a:r>
            <a:r>
              <a:rPr kumimoji="0" lang="es-ES" sz="1350" b="0" i="0" u="none" strike="noStrike" kern="0" cap="none" spc="-8" normalizeH="0" baseline="0" noProof="0" dirty="0">
                <a:ln>
                  <a:noFill/>
                </a:ln>
                <a:solidFill>
                  <a:srgbClr val="333333"/>
                </a:solidFill>
                <a:effectLst/>
                <a:uLnTx/>
                <a:uFillTx/>
                <a:latin typeface="Arial"/>
                <a:ea typeface="+mn-ea"/>
                <a:cs typeface="Arial"/>
              </a:rPr>
              <a:t> </a:t>
            </a:r>
            <a:r>
              <a:rPr kumimoji="0" lang="es-ES" sz="1350" b="0" i="0" u="none" strike="noStrike" kern="0" cap="none" spc="-4" normalizeH="0" baseline="0" noProof="0" dirty="0">
                <a:ln>
                  <a:noFill/>
                </a:ln>
                <a:solidFill>
                  <a:srgbClr val="333333"/>
                </a:solidFill>
                <a:effectLst/>
                <a:uLnTx/>
                <a:uFillTx/>
                <a:latin typeface="Arial"/>
                <a:ea typeface="+mn-ea"/>
                <a:cs typeface="Arial"/>
              </a:rPr>
              <a:t>Mediterráneos.</a:t>
            </a:r>
            <a:endParaRPr kumimoji="0" lang="es-ES" sz="1350" b="0" i="0" u="none" strike="noStrike" kern="0" cap="none" spc="0" normalizeH="0" baseline="0" noProof="0" dirty="0">
              <a:ln>
                <a:noFill/>
              </a:ln>
              <a:solidFill>
                <a:sysClr val="windowText" lastClr="000000"/>
              </a:solidFill>
              <a:effectLst/>
              <a:uLnTx/>
              <a:uFillTx/>
              <a:latin typeface="Arial"/>
              <a:ea typeface="+mn-ea"/>
              <a:cs typeface="Arial"/>
            </a:endParaRPr>
          </a:p>
          <a:p>
            <a:pPr marL="279083" marR="0" lvl="0" indent="0" algn="l" defTabSz="685800" rtl="0" eaLnBrk="1" fontAlgn="auto" latinLnBrk="0" hangingPunct="1">
              <a:lnSpc>
                <a:spcPct val="100000"/>
              </a:lnSpc>
              <a:spcBef>
                <a:spcPts val="0"/>
              </a:spcBef>
              <a:spcAft>
                <a:spcPts val="0"/>
              </a:spcAft>
              <a:buClrTx/>
              <a:buSzTx/>
              <a:buFontTx/>
              <a:buNone/>
              <a:tabLst>
                <a:tab pos="550069" algn="l"/>
              </a:tabLst>
              <a:defRPr/>
            </a:pPr>
            <a:r>
              <a:rPr kumimoji="0" lang="es-ES" sz="1088" b="0" i="0" u="none" strike="noStrike" kern="0" cap="none" spc="-8" normalizeH="0" baseline="0" noProof="0" dirty="0">
                <a:ln>
                  <a:noFill/>
                </a:ln>
                <a:solidFill>
                  <a:srgbClr val="90C225"/>
                </a:solidFill>
                <a:effectLst/>
                <a:uLnTx/>
                <a:uFillTx/>
                <a:latin typeface="Wingdings"/>
                <a:ea typeface="+mn-ea"/>
                <a:cs typeface="Wingdings"/>
              </a:rPr>
              <a:t></a:t>
            </a:r>
            <a:r>
              <a:rPr kumimoji="0" lang="es-ES" sz="1088" b="0" i="0" u="none" strike="noStrike" kern="0" cap="none" spc="-8" normalizeH="0" baseline="0" noProof="0" dirty="0">
                <a:ln>
                  <a:noFill/>
                </a:ln>
                <a:solidFill>
                  <a:srgbClr val="90C225"/>
                </a:solidFill>
                <a:effectLst/>
                <a:uLnTx/>
                <a:uFillTx/>
                <a:latin typeface="Times New Roman"/>
                <a:ea typeface="+mn-ea"/>
                <a:cs typeface="Times New Roman"/>
              </a:rPr>
              <a:t>	</a:t>
            </a:r>
            <a:r>
              <a:rPr kumimoji="0" lang="es-ES" sz="1350" b="0" i="0" u="none" strike="noStrike" kern="0" cap="none" spc="-4" normalizeH="0" baseline="0" noProof="0" dirty="0">
                <a:ln>
                  <a:noFill/>
                </a:ln>
                <a:solidFill>
                  <a:srgbClr val="333333"/>
                </a:solidFill>
                <a:effectLst/>
                <a:uLnTx/>
                <a:uFillTx/>
                <a:latin typeface="Arial"/>
                <a:ea typeface="+mn-ea"/>
                <a:cs typeface="Arial"/>
              </a:rPr>
              <a:t>Conversión</a:t>
            </a:r>
            <a:r>
              <a:rPr kumimoji="0" lang="es-ES" sz="1350" b="0" i="0" u="none" strike="noStrike" kern="0" cap="none" spc="8" normalizeH="0" baseline="0" noProof="0" dirty="0">
                <a:ln>
                  <a:noFill/>
                </a:ln>
                <a:solidFill>
                  <a:srgbClr val="333333"/>
                </a:solidFill>
                <a:effectLst/>
                <a:uLnTx/>
                <a:uFillTx/>
                <a:latin typeface="Arial"/>
                <a:ea typeface="+mn-ea"/>
                <a:cs typeface="Arial"/>
              </a:rPr>
              <a:t> </a:t>
            </a:r>
            <a:r>
              <a:rPr kumimoji="0" lang="es-ES" sz="1350" b="0" i="0" u="none" strike="noStrike" kern="0" cap="none" spc="0" normalizeH="0" baseline="0" noProof="0" dirty="0">
                <a:ln>
                  <a:noFill/>
                </a:ln>
                <a:solidFill>
                  <a:srgbClr val="333333"/>
                </a:solidFill>
                <a:effectLst/>
                <a:uLnTx/>
                <a:uFillTx/>
                <a:latin typeface="Arial"/>
                <a:ea typeface="+mn-ea"/>
                <a:cs typeface="Arial"/>
              </a:rPr>
              <a:t>a</a:t>
            </a:r>
            <a:r>
              <a:rPr kumimoji="0" lang="es-ES" sz="1350" b="0" i="0" u="none" strike="noStrike" kern="0" cap="none" spc="-11" normalizeH="0" baseline="0" noProof="0" dirty="0">
                <a:ln>
                  <a:noFill/>
                </a:ln>
                <a:solidFill>
                  <a:srgbClr val="333333"/>
                </a:solidFill>
                <a:effectLst/>
                <a:uLnTx/>
                <a:uFillTx/>
                <a:latin typeface="Arial"/>
                <a:ea typeface="+mn-ea"/>
                <a:cs typeface="Arial"/>
              </a:rPr>
              <a:t> </a:t>
            </a:r>
            <a:r>
              <a:rPr kumimoji="0" lang="es-ES" sz="1350" b="0" i="0" u="none" strike="noStrike" kern="0" cap="none" spc="0" normalizeH="0" baseline="0" noProof="0" dirty="0">
                <a:ln>
                  <a:noFill/>
                </a:ln>
                <a:solidFill>
                  <a:srgbClr val="333333"/>
                </a:solidFill>
                <a:effectLst/>
                <a:uLnTx/>
                <a:uFillTx/>
                <a:latin typeface="Arial"/>
                <a:ea typeface="+mn-ea"/>
                <a:cs typeface="Arial"/>
              </a:rPr>
              <a:t>UGM:</a:t>
            </a:r>
            <a:r>
              <a:rPr kumimoji="0" lang="es-ES" sz="1350" b="0" i="0" u="none" strike="noStrike" kern="0" cap="none" spc="-11" normalizeH="0" baseline="0" noProof="0" dirty="0">
                <a:ln>
                  <a:noFill/>
                </a:ln>
                <a:solidFill>
                  <a:srgbClr val="333333"/>
                </a:solidFill>
                <a:effectLst/>
                <a:uLnTx/>
                <a:uFillTx/>
                <a:latin typeface="Arial"/>
                <a:ea typeface="+mn-ea"/>
                <a:cs typeface="Arial"/>
              </a:rPr>
              <a:t> </a:t>
            </a:r>
            <a:r>
              <a:rPr kumimoji="0" lang="es-ES" sz="1350" b="0" i="0" u="none" strike="noStrike" kern="0" cap="none" spc="-26" normalizeH="0" baseline="0" noProof="0" dirty="0">
                <a:ln>
                  <a:noFill/>
                </a:ln>
                <a:solidFill>
                  <a:srgbClr val="333333"/>
                </a:solidFill>
                <a:effectLst/>
                <a:uLnTx/>
                <a:uFillTx/>
                <a:latin typeface="Arial"/>
                <a:ea typeface="+mn-ea"/>
                <a:cs typeface="Arial"/>
              </a:rPr>
              <a:t>EUROSTAT</a:t>
            </a:r>
            <a:r>
              <a:rPr kumimoji="0" lang="es-ES" sz="1350" b="0" i="0" u="none" strike="noStrike" kern="0" cap="none" spc="-34" normalizeH="0" baseline="0" noProof="0" dirty="0">
                <a:ln>
                  <a:noFill/>
                </a:ln>
                <a:solidFill>
                  <a:srgbClr val="333333"/>
                </a:solidFill>
                <a:effectLst/>
                <a:uLnTx/>
                <a:uFillTx/>
                <a:latin typeface="Arial"/>
                <a:ea typeface="+mn-ea"/>
                <a:cs typeface="Arial"/>
              </a:rPr>
              <a:t> </a:t>
            </a:r>
            <a:r>
              <a:rPr kumimoji="0" lang="es-ES" sz="1350" b="0" i="0" u="none" strike="noStrike" kern="0" cap="none" spc="-8" normalizeH="0" baseline="0" noProof="0" dirty="0">
                <a:ln>
                  <a:noFill/>
                </a:ln>
                <a:solidFill>
                  <a:srgbClr val="333333"/>
                </a:solidFill>
                <a:effectLst/>
                <a:uLnTx/>
                <a:uFillTx/>
                <a:latin typeface="Arial"/>
                <a:ea typeface="+mn-ea"/>
                <a:cs typeface="Arial"/>
              </a:rPr>
              <a:t>(anexo</a:t>
            </a:r>
            <a:r>
              <a:rPr kumimoji="0" lang="es-ES" sz="1350" b="0" i="0" u="none" strike="noStrike" kern="0" cap="none" spc="8" normalizeH="0" baseline="0" noProof="0" dirty="0">
                <a:ln>
                  <a:noFill/>
                </a:ln>
                <a:solidFill>
                  <a:srgbClr val="333333"/>
                </a:solidFill>
                <a:effectLst/>
                <a:uLnTx/>
                <a:uFillTx/>
                <a:latin typeface="Arial"/>
                <a:ea typeface="+mn-ea"/>
                <a:cs typeface="Arial"/>
              </a:rPr>
              <a:t> </a:t>
            </a:r>
            <a:r>
              <a:rPr kumimoji="0" lang="es-ES" sz="1350" b="0" i="0" u="none" strike="noStrike" kern="0" cap="none" spc="0" normalizeH="0" baseline="0" noProof="0" dirty="0">
                <a:ln>
                  <a:noFill/>
                </a:ln>
                <a:solidFill>
                  <a:srgbClr val="333333"/>
                </a:solidFill>
                <a:effectLst/>
                <a:uLnTx/>
                <a:uFillTx/>
                <a:latin typeface="Arial"/>
                <a:ea typeface="+mn-ea"/>
                <a:cs typeface="Arial"/>
              </a:rPr>
              <a:t>IV).</a:t>
            </a:r>
            <a:endParaRPr kumimoji="0" lang="es-ES" sz="1350" b="0" i="0" u="none" strike="noStrike" kern="0" cap="none" spc="0" normalizeH="0" baseline="0" noProof="0" dirty="0">
              <a:ln>
                <a:noFill/>
              </a:ln>
              <a:solidFill>
                <a:sysClr val="windowText" lastClr="000000"/>
              </a:solidFill>
              <a:effectLst/>
              <a:uLnTx/>
              <a:uFillTx/>
              <a:latin typeface="Arial"/>
              <a:ea typeface="+mn-ea"/>
              <a:cs typeface="Arial"/>
            </a:endParaRPr>
          </a:p>
          <a:p>
            <a:pPr marL="279083" marR="0" lvl="0" indent="0" algn="l" defTabSz="685800" rtl="0" eaLnBrk="1" fontAlgn="auto" latinLnBrk="0" hangingPunct="1">
              <a:lnSpc>
                <a:spcPct val="100000"/>
              </a:lnSpc>
              <a:spcBef>
                <a:spcPts val="0"/>
              </a:spcBef>
              <a:spcAft>
                <a:spcPts val="0"/>
              </a:spcAft>
              <a:buClrTx/>
              <a:buSzTx/>
              <a:buFontTx/>
              <a:buNone/>
              <a:tabLst>
                <a:tab pos="550069" algn="l"/>
              </a:tabLst>
              <a:defRPr/>
            </a:pPr>
            <a:r>
              <a:rPr kumimoji="0" lang="es-ES" sz="1088" b="0" i="0" u="none" strike="noStrike" kern="0" cap="none" spc="-8" normalizeH="0" baseline="0" noProof="0" dirty="0">
                <a:ln>
                  <a:noFill/>
                </a:ln>
                <a:solidFill>
                  <a:srgbClr val="90C225"/>
                </a:solidFill>
                <a:effectLst/>
                <a:uLnTx/>
                <a:uFillTx/>
                <a:latin typeface="Wingdings"/>
                <a:ea typeface="+mn-ea"/>
                <a:cs typeface="Wingdings"/>
              </a:rPr>
              <a:t></a:t>
            </a:r>
            <a:r>
              <a:rPr kumimoji="0" lang="es-ES" sz="1088" b="0" i="0" u="none" strike="noStrike" kern="0" cap="none" spc="-8" normalizeH="0" baseline="0" noProof="0" dirty="0">
                <a:ln>
                  <a:noFill/>
                </a:ln>
                <a:solidFill>
                  <a:srgbClr val="90C225"/>
                </a:solidFill>
                <a:effectLst/>
                <a:uLnTx/>
                <a:uFillTx/>
                <a:latin typeface="Times New Roman"/>
                <a:ea typeface="+mn-ea"/>
                <a:cs typeface="Times New Roman"/>
              </a:rPr>
              <a:t>	</a:t>
            </a:r>
            <a:r>
              <a:rPr kumimoji="0" lang="es-ES" sz="1350" b="0" i="0" u="none" strike="noStrike" kern="0" cap="none" spc="-4" normalizeH="0" baseline="0" noProof="0" dirty="0">
                <a:ln>
                  <a:noFill/>
                </a:ln>
                <a:solidFill>
                  <a:srgbClr val="333333"/>
                </a:solidFill>
                <a:effectLst/>
                <a:uLnTx/>
                <a:uFillTx/>
                <a:latin typeface="Arial"/>
                <a:ea typeface="+mn-ea"/>
                <a:cs typeface="Arial"/>
              </a:rPr>
              <a:t>Circunstancias</a:t>
            </a:r>
            <a:r>
              <a:rPr kumimoji="0" lang="es-ES" sz="1350" b="0" i="0" u="none" strike="noStrike" kern="0" cap="none" spc="19" normalizeH="0" baseline="0" noProof="0" dirty="0">
                <a:ln>
                  <a:noFill/>
                </a:ln>
                <a:solidFill>
                  <a:srgbClr val="333333"/>
                </a:solidFill>
                <a:effectLst/>
                <a:uLnTx/>
                <a:uFillTx/>
                <a:latin typeface="Arial"/>
                <a:ea typeface="+mn-ea"/>
                <a:cs typeface="Arial"/>
              </a:rPr>
              <a:t> </a:t>
            </a:r>
            <a:r>
              <a:rPr kumimoji="0" lang="es-ES" sz="1350" b="0" i="0" u="none" strike="noStrike" kern="0" cap="none" spc="-8" normalizeH="0" baseline="0" noProof="0" dirty="0">
                <a:ln>
                  <a:noFill/>
                </a:ln>
                <a:solidFill>
                  <a:srgbClr val="333333"/>
                </a:solidFill>
                <a:effectLst/>
                <a:uLnTx/>
                <a:uFillTx/>
                <a:latin typeface="Arial"/>
                <a:ea typeface="+mn-ea"/>
                <a:cs typeface="Arial"/>
              </a:rPr>
              <a:t>excepcionales,</a:t>
            </a:r>
            <a:r>
              <a:rPr kumimoji="0" lang="es-ES" sz="1350" b="0" i="0" u="none" strike="noStrike" kern="0" cap="none" spc="30" normalizeH="0" baseline="0" noProof="0" dirty="0">
                <a:ln>
                  <a:noFill/>
                </a:ln>
                <a:solidFill>
                  <a:srgbClr val="333333"/>
                </a:solidFill>
                <a:effectLst/>
                <a:uLnTx/>
                <a:uFillTx/>
                <a:latin typeface="Arial"/>
                <a:ea typeface="+mn-ea"/>
                <a:cs typeface="Arial"/>
              </a:rPr>
              <a:t> </a:t>
            </a:r>
            <a:r>
              <a:rPr kumimoji="0" lang="es-ES" sz="1350" b="0" i="0" u="none" strike="noStrike" kern="0" cap="none" spc="-4" normalizeH="0" baseline="0" noProof="0" dirty="0">
                <a:ln>
                  <a:noFill/>
                </a:ln>
                <a:solidFill>
                  <a:srgbClr val="333333"/>
                </a:solidFill>
                <a:effectLst/>
                <a:uLnTx/>
                <a:uFillTx/>
                <a:latin typeface="Arial"/>
                <a:ea typeface="+mn-ea"/>
                <a:cs typeface="Arial"/>
              </a:rPr>
              <a:t>fuerza</a:t>
            </a:r>
            <a:r>
              <a:rPr kumimoji="0" lang="es-ES" sz="1350" b="0" i="0" u="none" strike="noStrike" kern="0" cap="none" spc="8" normalizeH="0" baseline="0" noProof="0" dirty="0">
                <a:ln>
                  <a:noFill/>
                </a:ln>
                <a:solidFill>
                  <a:srgbClr val="333333"/>
                </a:solidFill>
                <a:effectLst/>
                <a:uLnTx/>
                <a:uFillTx/>
                <a:latin typeface="Arial"/>
                <a:ea typeface="+mn-ea"/>
                <a:cs typeface="Arial"/>
              </a:rPr>
              <a:t> </a:t>
            </a:r>
            <a:r>
              <a:rPr kumimoji="0" lang="es-ES" sz="1350" b="0" i="0" u="none" strike="noStrike" kern="0" cap="none" spc="-8" normalizeH="0" baseline="0" noProof="0" dirty="0">
                <a:ln>
                  <a:noFill/>
                </a:ln>
                <a:solidFill>
                  <a:srgbClr val="333333"/>
                </a:solidFill>
                <a:effectLst/>
                <a:uLnTx/>
                <a:uFillTx/>
                <a:latin typeface="Arial"/>
                <a:ea typeface="+mn-ea"/>
                <a:cs typeface="Arial"/>
              </a:rPr>
              <a:t>mayor:</a:t>
            </a:r>
            <a:r>
              <a:rPr kumimoji="0" lang="es-ES" sz="1350" b="0" i="0" u="none" strike="noStrike" kern="0" cap="none" spc="26" normalizeH="0" baseline="0" noProof="0" dirty="0">
                <a:ln>
                  <a:noFill/>
                </a:ln>
                <a:solidFill>
                  <a:srgbClr val="333333"/>
                </a:solidFill>
                <a:effectLst/>
                <a:uLnTx/>
                <a:uFillTx/>
                <a:latin typeface="Arial"/>
                <a:ea typeface="+mn-ea"/>
                <a:cs typeface="Arial"/>
              </a:rPr>
              <a:t> </a:t>
            </a:r>
            <a:r>
              <a:rPr kumimoji="0" lang="es-ES" sz="1350" b="1" i="0" u="none" strike="noStrike" kern="0" cap="none" spc="-23" normalizeH="0" baseline="0" noProof="0" dirty="0">
                <a:ln>
                  <a:noFill/>
                </a:ln>
                <a:solidFill>
                  <a:srgbClr val="6C911D"/>
                </a:solidFill>
                <a:effectLst/>
                <a:uLnTx/>
                <a:uFillTx/>
                <a:latin typeface="Arial"/>
                <a:ea typeface="+mn-ea"/>
                <a:cs typeface="Arial"/>
              </a:rPr>
              <a:t>AC</a:t>
            </a:r>
            <a:r>
              <a:rPr kumimoji="0" lang="es-ES" sz="1350" b="1" i="0" u="none" strike="noStrike" kern="0" cap="none" spc="41" normalizeH="0" baseline="0" noProof="0" dirty="0">
                <a:ln>
                  <a:noFill/>
                </a:ln>
                <a:solidFill>
                  <a:srgbClr val="6C911D"/>
                </a:solidFill>
                <a:effectLst/>
                <a:uLnTx/>
                <a:uFillTx/>
                <a:latin typeface="Arial"/>
                <a:ea typeface="+mn-ea"/>
                <a:cs typeface="Arial"/>
              </a:rPr>
              <a:t> </a:t>
            </a:r>
            <a:r>
              <a:rPr kumimoji="0" lang="es-ES" sz="1350" b="1" i="0" u="none" strike="noStrike" kern="0" cap="none" spc="0" normalizeH="0" baseline="0" noProof="0" dirty="0">
                <a:ln>
                  <a:noFill/>
                </a:ln>
                <a:solidFill>
                  <a:srgbClr val="6C911D"/>
                </a:solidFill>
                <a:effectLst/>
                <a:uLnTx/>
                <a:uFillTx/>
                <a:latin typeface="Arial"/>
                <a:ea typeface="+mn-ea"/>
                <a:cs typeface="Arial"/>
              </a:rPr>
              <a:t>de las</a:t>
            </a:r>
            <a:r>
              <a:rPr kumimoji="0" lang="es-ES" sz="1350" b="1" i="0" u="none" strike="noStrike" kern="0" cap="none" spc="-4" normalizeH="0" baseline="0" noProof="0" dirty="0">
                <a:ln>
                  <a:noFill/>
                </a:ln>
                <a:solidFill>
                  <a:srgbClr val="6C911D"/>
                </a:solidFill>
                <a:effectLst/>
                <a:uLnTx/>
                <a:uFillTx/>
                <a:latin typeface="Arial"/>
                <a:ea typeface="+mn-ea"/>
                <a:cs typeface="Arial"/>
              </a:rPr>
              <a:t> </a:t>
            </a:r>
            <a:r>
              <a:rPr kumimoji="0" lang="es-ES" sz="1350" b="1" i="0" u="none" strike="noStrike" kern="0" cap="none" spc="-11" normalizeH="0" baseline="0" noProof="0" dirty="0">
                <a:ln>
                  <a:noFill/>
                </a:ln>
                <a:solidFill>
                  <a:srgbClr val="6C911D"/>
                </a:solidFill>
                <a:effectLst/>
                <a:uLnTx/>
                <a:uFillTx/>
                <a:latin typeface="Arial"/>
                <a:ea typeface="+mn-ea"/>
                <a:cs typeface="Arial"/>
              </a:rPr>
              <a:t>CCAA</a:t>
            </a:r>
            <a:r>
              <a:rPr kumimoji="0" lang="es-ES" sz="1350" b="1" i="0" u="none" strike="noStrike" kern="0" cap="none" spc="-19" normalizeH="0" baseline="0" noProof="0" dirty="0">
                <a:ln>
                  <a:noFill/>
                </a:ln>
                <a:solidFill>
                  <a:srgbClr val="6C911D"/>
                </a:solidFill>
                <a:effectLst/>
                <a:uLnTx/>
                <a:uFillTx/>
                <a:latin typeface="Arial"/>
                <a:ea typeface="+mn-ea"/>
                <a:cs typeface="Arial"/>
              </a:rPr>
              <a:t> </a:t>
            </a:r>
            <a:r>
              <a:rPr kumimoji="0" lang="es-ES" sz="1350" b="0" i="0" u="none" strike="noStrike" kern="0" cap="none" spc="-4" normalizeH="0" baseline="0" noProof="0" dirty="0">
                <a:ln>
                  <a:noFill/>
                </a:ln>
                <a:solidFill>
                  <a:srgbClr val="333333"/>
                </a:solidFill>
                <a:effectLst/>
                <a:uLnTx/>
                <a:uFillTx/>
                <a:latin typeface="Arial"/>
                <a:ea typeface="+mn-ea"/>
                <a:cs typeface="Arial"/>
              </a:rPr>
              <a:t>ajuste.</a:t>
            </a:r>
            <a:endParaRPr kumimoji="0" lang="es-ES" sz="1350" b="0" i="0" u="none" strike="noStrike" kern="0" cap="none" spc="0" normalizeH="0" baseline="0" noProof="0" dirty="0">
              <a:ln>
                <a:noFill/>
              </a:ln>
              <a:solidFill>
                <a:sysClr val="windowText" lastClr="000000"/>
              </a:solidFill>
              <a:effectLst/>
              <a:uLnTx/>
              <a:uFillTx/>
              <a:latin typeface="Arial"/>
              <a:ea typeface="+mn-ea"/>
              <a:cs typeface="Arial"/>
            </a:endParaRPr>
          </a:p>
          <a:p>
            <a:pPr marL="279083" marR="0" lvl="0" indent="0" algn="l" defTabSz="685800" rtl="0" eaLnBrk="1" fontAlgn="auto" latinLnBrk="0" hangingPunct="1">
              <a:lnSpc>
                <a:spcPct val="100000"/>
              </a:lnSpc>
              <a:spcBef>
                <a:spcPts val="0"/>
              </a:spcBef>
              <a:spcAft>
                <a:spcPts val="0"/>
              </a:spcAft>
              <a:buClrTx/>
              <a:buSzTx/>
              <a:buFontTx/>
              <a:buNone/>
              <a:tabLst>
                <a:tab pos="550069" algn="l"/>
              </a:tabLst>
              <a:defRPr/>
            </a:pPr>
            <a:r>
              <a:rPr kumimoji="0" lang="es-ES" sz="1088" b="0" i="0" u="none" strike="noStrike" kern="0" cap="none" spc="-8" normalizeH="0" baseline="0" noProof="0" dirty="0">
                <a:ln>
                  <a:noFill/>
                </a:ln>
                <a:solidFill>
                  <a:srgbClr val="90C225"/>
                </a:solidFill>
                <a:effectLst/>
                <a:uLnTx/>
                <a:uFillTx/>
                <a:latin typeface="Wingdings"/>
                <a:ea typeface="+mn-ea"/>
                <a:cs typeface="Wingdings"/>
              </a:rPr>
              <a:t></a:t>
            </a:r>
            <a:r>
              <a:rPr kumimoji="0" lang="es-ES" sz="1088" b="0" i="0" u="none" strike="noStrike" kern="0" cap="none" spc="-8" normalizeH="0" baseline="0" noProof="0" dirty="0">
                <a:ln>
                  <a:noFill/>
                </a:ln>
                <a:solidFill>
                  <a:srgbClr val="90C225"/>
                </a:solidFill>
                <a:effectLst/>
                <a:uLnTx/>
                <a:uFillTx/>
                <a:latin typeface="Times New Roman"/>
                <a:ea typeface="+mn-ea"/>
                <a:cs typeface="Times New Roman"/>
              </a:rPr>
              <a:t>	</a:t>
            </a:r>
            <a:r>
              <a:rPr kumimoji="0" lang="es-ES" sz="1350" b="1" i="0" u="none" strike="noStrike" kern="0" cap="none" spc="-23" normalizeH="0" baseline="0" noProof="0" dirty="0">
                <a:ln>
                  <a:noFill/>
                </a:ln>
                <a:solidFill>
                  <a:srgbClr val="6C911D"/>
                </a:solidFill>
                <a:effectLst/>
                <a:uLnTx/>
                <a:uFillTx/>
                <a:latin typeface="Arial"/>
                <a:ea typeface="+mn-ea"/>
                <a:cs typeface="Arial"/>
              </a:rPr>
              <a:t>AC</a:t>
            </a:r>
            <a:r>
              <a:rPr kumimoji="0" lang="es-ES" sz="1350" b="1" i="0" u="none" strike="noStrike" kern="0" cap="none" spc="30" normalizeH="0" baseline="0" noProof="0" dirty="0">
                <a:ln>
                  <a:noFill/>
                </a:ln>
                <a:solidFill>
                  <a:srgbClr val="6C911D"/>
                </a:solidFill>
                <a:effectLst/>
                <a:uLnTx/>
                <a:uFillTx/>
                <a:latin typeface="Arial"/>
                <a:ea typeface="+mn-ea"/>
                <a:cs typeface="Arial"/>
              </a:rPr>
              <a:t> </a:t>
            </a:r>
            <a:r>
              <a:rPr kumimoji="0" lang="es-ES" sz="1350" b="1" i="0" u="none" strike="noStrike" kern="0" cap="none" spc="0" normalizeH="0" baseline="0" noProof="0" dirty="0">
                <a:ln>
                  <a:noFill/>
                </a:ln>
                <a:solidFill>
                  <a:srgbClr val="6C911D"/>
                </a:solidFill>
                <a:effectLst/>
                <a:uLnTx/>
                <a:uFillTx/>
                <a:latin typeface="Arial"/>
                <a:ea typeface="+mn-ea"/>
                <a:cs typeface="Arial"/>
              </a:rPr>
              <a:t>de</a:t>
            </a:r>
            <a:r>
              <a:rPr kumimoji="0" lang="es-ES" sz="1350" b="1" i="0" u="none" strike="noStrike" kern="0" cap="none" spc="-8" normalizeH="0" baseline="0" noProof="0" dirty="0">
                <a:ln>
                  <a:noFill/>
                </a:ln>
                <a:solidFill>
                  <a:srgbClr val="6C911D"/>
                </a:solidFill>
                <a:effectLst/>
                <a:uLnTx/>
                <a:uFillTx/>
                <a:latin typeface="Arial"/>
                <a:ea typeface="+mn-ea"/>
                <a:cs typeface="Arial"/>
              </a:rPr>
              <a:t> </a:t>
            </a:r>
            <a:r>
              <a:rPr kumimoji="0" lang="es-ES" sz="1350" b="1" i="0" u="none" strike="noStrike" kern="0" cap="none" spc="0" normalizeH="0" baseline="0" noProof="0" dirty="0">
                <a:ln>
                  <a:noFill/>
                </a:ln>
                <a:solidFill>
                  <a:srgbClr val="6C911D"/>
                </a:solidFill>
                <a:effectLst/>
                <a:uLnTx/>
                <a:uFillTx/>
                <a:latin typeface="Arial"/>
                <a:ea typeface="+mn-ea"/>
                <a:cs typeface="Arial"/>
              </a:rPr>
              <a:t>las</a:t>
            </a:r>
            <a:r>
              <a:rPr kumimoji="0" lang="es-ES" sz="1350" b="1" i="0" u="none" strike="noStrike" kern="0" cap="none" spc="-8" normalizeH="0" baseline="0" noProof="0" dirty="0">
                <a:ln>
                  <a:noFill/>
                </a:ln>
                <a:solidFill>
                  <a:srgbClr val="6C911D"/>
                </a:solidFill>
                <a:effectLst/>
                <a:uLnTx/>
                <a:uFillTx/>
                <a:latin typeface="Arial"/>
                <a:ea typeface="+mn-ea"/>
                <a:cs typeface="Arial"/>
              </a:rPr>
              <a:t> </a:t>
            </a:r>
            <a:r>
              <a:rPr kumimoji="0" lang="es-ES" sz="1350" b="1" i="0" u="none" strike="noStrike" kern="0" cap="none" spc="-11" normalizeH="0" baseline="0" noProof="0" dirty="0">
                <a:ln>
                  <a:noFill/>
                </a:ln>
                <a:solidFill>
                  <a:srgbClr val="6C911D"/>
                </a:solidFill>
                <a:effectLst/>
                <a:uLnTx/>
                <a:uFillTx/>
                <a:latin typeface="Arial"/>
                <a:ea typeface="+mn-ea"/>
                <a:cs typeface="Arial"/>
              </a:rPr>
              <a:t>CCAA</a:t>
            </a:r>
            <a:r>
              <a:rPr kumimoji="0" lang="es-ES" sz="1350" b="1" i="0" u="none" strike="noStrike" kern="0" cap="none" spc="-23" normalizeH="0" baseline="0" noProof="0" dirty="0">
                <a:ln>
                  <a:noFill/>
                </a:ln>
                <a:solidFill>
                  <a:srgbClr val="6C911D"/>
                </a:solidFill>
                <a:effectLst/>
                <a:uLnTx/>
                <a:uFillTx/>
                <a:latin typeface="Arial"/>
                <a:ea typeface="+mn-ea"/>
                <a:cs typeface="Arial"/>
              </a:rPr>
              <a:t> </a:t>
            </a:r>
            <a:r>
              <a:rPr kumimoji="0" lang="es-ES" sz="1350" b="0" i="0" u="none" strike="noStrike" kern="0" cap="none" spc="-4" normalizeH="0" baseline="0" noProof="0" dirty="0">
                <a:ln>
                  <a:noFill/>
                </a:ln>
                <a:solidFill>
                  <a:srgbClr val="333333"/>
                </a:solidFill>
                <a:effectLst/>
                <a:uLnTx/>
                <a:uFillTx/>
                <a:latin typeface="Arial"/>
                <a:ea typeface="+mn-ea"/>
                <a:cs typeface="Arial"/>
              </a:rPr>
              <a:t>obtendrán</a:t>
            </a:r>
            <a:r>
              <a:rPr kumimoji="0" lang="es-ES" sz="1350" b="0" i="0" u="none" strike="noStrike" kern="0" cap="none" spc="0" normalizeH="0" baseline="0" noProof="0" dirty="0">
                <a:ln>
                  <a:noFill/>
                </a:ln>
                <a:solidFill>
                  <a:srgbClr val="333333"/>
                </a:solidFill>
                <a:effectLst/>
                <a:uLnTx/>
                <a:uFillTx/>
                <a:latin typeface="Arial"/>
                <a:ea typeface="+mn-ea"/>
                <a:cs typeface="Arial"/>
              </a:rPr>
              <a:t> </a:t>
            </a:r>
            <a:r>
              <a:rPr kumimoji="0" lang="es-ES" sz="1350" b="0" i="0" u="none" strike="noStrike" kern="0" cap="none" spc="-4" normalizeH="0" baseline="0" noProof="0" dirty="0">
                <a:ln>
                  <a:noFill/>
                </a:ln>
                <a:solidFill>
                  <a:srgbClr val="333333"/>
                </a:solidFill>
                <a:effectLst/>
                <a:uLnTx/>
                <a:uFillTx/>
                <a:latin typeface="Arial"/>
                <a:ea typeface="+mn-ea"/>
                <a:cs typeface="Arial"/>
              </a:rPr>
              <a:t>de</a:t>
            </a:r>
            <a:r>
              <a:rPr kumimoji="0" lang="es-ES" sz="1350" b="0" i="0" u="none" strike="noStrike" kern="0" cap="none" spc="-8" normalizeH="0" baseline="0" noProof="0" dirty="0">
                <a:ln>
                  <a:noFill/>
                </a:ln>
                <a:solidFill>
                  <a:srgbClr val="333333"/>
                </a:solidFill>
                <a:effectLst/>
                <a:uLnTx/>
                <a:uFillTx/>
                <a:latin typeface="Arial"/>
                <a:ea typeface="+mn-ea"/>
                <a:cs typeface="Arial"/>
              </a:rPr>
              <a:t> </a:t>
            </a:r>
            <a:r>
              <a:rPr kumimoji="0" lang="es-ES" sz="1350" b="0" i="0" u="none" strike="noStrike" kern="0" cap="none" spc="0" normalizeH="0" baseline="0" noProof="0" dirty="0">
                <a:ln>
                  <a:noFill/>
                </a:ln>
                <a:solidFill>
                  <a:srgbClr val="333333"/>
                </a:solidFill>
                <a:effectLst/>
                <a:uLnTx/>
                <a:uFillTx/>
                <a:latin typeface="Arial"/>
                <a:ea typeface="+mn-ea"/>
                <a:cs typeface="Arial"/>
              </a:rPr>
              <a:t>SITRAN</a:t>
            </a:r>
            <a:r>
              <a:rPr kumimoji="0" lang="es-ES" sz="1350" b="0" i="0" u="none" strike="noStrike" kern="0" cap="none" spc="-11" normalizeH="0" baseline="0" noProof="0" dirty="0">
                <a:ln>
                  <a:noFill/>
                </a:ln>
                <a:solidFill>
                  <a:srgbClr val="333333"/>
                </a:solidFill>
                <a:effectLst/>
                <a:uLnTx/>
                <a:uFillTx/>
                <a:latin typeface="Arial"/>
                <a:ea typeface="+mn-ea"/>
                <a:cs typeface="Arial"/>
              </a:rPr>
              <a:t> </a:t>
            </a:r>
            <a:r>
              <a:rPr kumimoji="0" lang="es-ES" sz="1350" b="0" i="0" u="none" strike="noStrike" kern="0" cap="none" spc="-4" normalizeH="0" baseline="0" noProof="0" dirty="0">
                <a:ln>
                  <a:noFill/>
                </a:ln>
                <a:solidFill>
                  <a:srgbClr val="333333"/>
                </a:solidFill>
                <a:effectLst/>
                <a:uLnTx/>
                <a:uFillTx/>
                <a:latin typeface="Arial"/>
                <a:ea typeface="+mn-ea"/>
                <a:cs typeface="Arial"/>
              </a:rPr>
              <a:t>las</a:t>
            </a:r>
            <a:r>
              <a:rPr kumimoji="0" lang="es-ES" sz="1350" b="0" i="0" u="none" strike="noStrike" kern="0" cap="none" spc="0" normalizeH="0" baseline="0" noProof="0" dirty="0">
                <a:ln>
                  <a:noFill/>
                </a:ln>
                <a:solidFill>
                  <a:srgbClr val="333333"/>
                </a:solidFill>
                <a:effectLst/>
                <a:uLnTx/>
                <a:uFillTx/>
                <a:latin typeface="Arial"/>
                <a:ea typeface="+mn-ea"/>
                <a:cs typeface="Arial"/>
              </a:rPr>
              <a:t> UGM</a:t>
            </a:r>
            <a:r>
              <a:rPr kumimoji="0" lang="es-ES" sz="1350" b="0" i="0" u="none" strike="noStrike" kern="0" cap="none" spc="-4" normalizeH="0" baseline="0" noProof="0" dirty="0">
                <a:ln>
                  <a:noFill/>
                </a:ln>
                <a:solidFill>
                  <a:srgbClr val="333333"/>
                </a:solidFill>
                <a:effectLst/>
                <a:uLnTx/>
                <a:uFillTx/>
                <a:latin typeface="Arial"/>
                <a:ea typeface="+mn-ea"/>
                <a:cs typeface="Arial"/>
              </a:rPr>
              <a:t> </a:t>
            </a:r>
            <a:r>
              <a:rPr kumimoji="0" lang="es-ES" sz="1350" b="0" i="0" u="none" strike="noStrike" kern="0" cap="none" spc="0" normalizeH="0" baseline="0" noProof="0" dirty="0">
                <a:ln>
                  <a:noFill/>
                </a:ln>
                <a:solidFill>
                  <a:srgbClr val="333333"/>
                </a:solidFill>
                <a:effectLst/>
                <a:uLnTx/>
                <a:uFillTx/>
                <a:latin typeface="Arial"/>
                <a:ea typeface="+mn-ea"/>
                <a:cs typeface="Arial"/>
              </a:rPr>
              <a:t>a</a:t>
            </a:r>
            <a:r>
              <a:rPr kumimoji="0" lang="es-ES" sz="1350" b="0" i="0" u="none" strike="noStrike" kern="0" cap="none" spc="-8" normalizeH="0" baseline="0" noProof="0" dirty="0">
                <a:ln>
                  <a:noFill/>
                </a:ln>
                <a:solidFill>
                  <a:srgbClr val="333333"/>
                </a:solidFill>
                <a:effectLst/>
                <a:uLnTx/>
                <a:uFillTx/>
                <a:latin typeface="Arial"/>
                <a:ea typeface="+mn-ea"/>
                <a:cs typeface="Arial"/>
              </a:rPr>
              <a:t> </a:t>
            </a:r>
            <a:r>
              <a:rPr kumimoji="0" lang="es-ES" sz="1350" b="0" i="0" u="none" strike="noStrike" kern="0" cap="none" spc="-11" normalizeH="0" baseline="0" noProof="0" dirty="0">
                <a:ln>
                  <a:noFill/>
                </a:ln>
                <a:solidFill>
                  <a:srgbClr val="333333"/>
                </a:solidFill>
                <a:effectLst/>
                <a:uLnTx/>
                <a:uFillTx/>
                <a:latin typeface="Arial"/>
                <a:ea typeface="+mn-ea"/>
                <a:cs typeface="Arial"/>
              </a:rPr>
              <a:t>considerar.</a:t>
            </a:r>
            <a:endParaRPr kumimoji="0" lang="es-ES" sz="1350" b="0" i="0" u="none" strike="noStrike" kern="0" cap="none" spc="0" normalizeH="0" baseline="0" noProof="0" dirty="0">
              <a:ln>
                <a:noFill/>
              </a:ln>
              <a:solidFill>
                <a:sysClr val="windowText" lastClr="000000"/>
              </a:solidFill>
              <a:effectLst/>
              <a:uLnTx/>
              <a:uFillTx/>
              <a:latin typeface="Arial"/>
              <a:ea typeface="+mn-ea"/>
              <a:cs typeface="Arial"/>
            </a:endParaRPr>
          </a:p>
        </p:txBody>
      </p:sp>
      <p:pic>
        <p:nvPicPr>
          <p:cNvPr id="2" name="Imagen 1">
            <a:extLst>
              <a:ext uri="{FF2B5EF4-FFF2-40B4-BE49-F238E27FC236}">
                <a16:creationId xmlns:a16="http://schemas.microsoft.com/office/drawing/2014/main" id="{7FE31676-17E2-3ADF-19E5-A08E8B4A8D5F}"/>
              </a:ext>
            </a:extLst>
          </p:cNvPr>
          <p:cNvPicPr>
            <a:picLocks noChangeAspect="1"/>
          </p:cNvPicPr>
          <p:nvPr/>
        </p:nvPicPr>
        <p:blipFill>
          <a:blip r:embed="rId2"/>
          <a:stretch>
            <a:fillRect/>
          </a:stretch>
        </p:blipFill>
        <p:spPr>
          <a:xfrm>
            <a:off x="2685124" y="2508424"/>
            <a:ext cx="3773751" cy="1841152"/>
          </a:xfrm>
          <a:prstGeom prst="rect">
            <a:avLst/>
          </a:prstGeom>
        </p:spPr>
      </p:pic>
      <p:pic>
        <p:nvPicPr>
          <p:cNvPr id="3" name="Imagen 2">
            <a:extLst>
              <a:ext uri="{FF2B5EF4-FFF2-40B4-BE49-F238E27FC236}">
                <a16:creationId xmlns:a16="http://schemas.microsoft.com/office/drawing/2014/main" id="{8366C10C-E354-70C6-E320-382EAE8B1D25}"/>
              </a:ext>
            </a:extLst>
          </p:cNvPr>
          <p:cNvPicPr>
            <a:picLocks noChangeAspect="1"/>
          </p:cNvPicPr>
          <p:nvPr/>
        </p:nvPicPr>
        <p:blipFill>
          <a:blip r:embed="rId3"/>
          <a:stretch>
            <a:fillRect/>
          </a:stretch>
        </p:blipFill>
        <p:spPr>
          <a:xfrm>
            <a:off x="6950171" y="6165304"/>
            <a:ext cx="2193829" cy="692696"/>
          </a:xfrm>
          <a:prstGeom prst="rect">
            <a:avLst/>
          </a:prstGeom>
        </p:spPr>
      </p:pic>
    </p:spTree>
    <p:extLst>
      <p:ext uri="{BB962C8B-B14F-4D97-AF65-F5344CB8AC3E}">
        <p14:creationId xmlns:p14="http://schemas.microsoft.com/office/powerpoint/2010/main" val="3506634165"/>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06298" y="1172108"/>
            <a:ext cx="2707958" cy="332303"/>
          </a:xfrm>
          <a:prstGeom prst="rect">
            <a:avLst/>
          </a:prstGeom>
        </p:spPr>
        <p:txBody>
          <a:bodyPr vert="horz" wrap="square" lIns="0" tIns="9049" rIns="0" bIns="0" rtlCol="0">
            <a:spAutoFit/>
          </a:bodyPr>
          <a:lstStyle/>
          <a:p>
            <a:pPr marL="9525">
              <a:spcBef>
                <a:spcPts val="71"/>
              </a:spcBef>
            </a:pPr>
            <a:r>
              <a:rPr sz="2100" b="1" spc="-4" dirty="0"/>
              <a:t>2.</a:t>
            </a:r>
            <a:r>
              <a:rPr sz="2100" b="1" spc="-19" dirty="0"/>
              <a:t> Pastoreo</a:t>
            </a:r>
            <a:r>
              <a:rPr sz="2100" b="1" spc="-8" dirty="0"/>
              <a:t> </a:t>
            </a:r>
            <a:r>
              <a:rPr sz="2100" b="1" spc="-4" dirty="0"/>
              <a:t>Extensivo</a:t>
            </a:r>
            <a:endParaRPr sz="2100"/>
          </a:p>
        </p:txBody>
      </p:sp>
      <p:sp>
        <p:nvSpPr>
          <p:cNvPr id="3" name="object 3"/>
          <p:cNvSpPr txBox="1"/>
          <p:nvPr/>
        </p:nvSpPr>
        <p:spPr>
          <a:xfrm>
            <a:off x="406298" y="2024824"/>
            <a:ext cx="6599873" cy="3258649"/>
          </a:xfrm>
          <a:prstGeom prst="rect">
            <a:avLst/>
          </a:prstGeom>
        </p:spPr>
        <p:txBody>
          <a:bodyPr vert="horz" wrap="square" lIns="0" tIns="9525" rIns="0" bIns="0" rtlCol="0">
            <a:spAutoFit/>
          </a:bodyPr>
          <a:lstStyle/>
          <a:p>
            <a:pPr marL="9525" defTabSz="685800">
              <a:spcBef>
                <a:spcPts val="75"/>
              </a:spcBef>
              <a:tabLst>
                <a:tab pos="266700" algn="l"/>
              </a:tabLst>
            </a:pPr>
            <a:r>
              <a:rPr sz="1088" kern="0" spc="139" dirty="0">
                <a:solidFill>
                  <a:srgbClr val="90C225"/>
                </a:solidFill>
                <a:latin typeface="Lucida Sans Unicode"/>
                <a:cs typeface="Lucida Sans Unicode"/>
              </a:rPr>
              <a:t>▶	</a:t>
            </a:r>
            <a:r>
              <a:rPr sz="1350" b="1" kern="0" dirty="0">
                <a:solidFill>
                  <a:srgbClr val="404040"/>
                </a:solidFill>
                <a:latin typeface="Arial"/>
                <a:cs typeface="Arial"/>
              </a:rPr>
              <a:t>Solicitud</a:t>
            </a:r>
            <a:r>
              <a:rPr sz="1350" b="1" kern="0" spc="-45" dirty="0">
                <a:solidFill>
                  <a:srgbClr val="404040"/>
                </a:solidFill>
                <a:latin typeface="Arial"/>
                <a:cs typeface="Arial"/>
              </a:rPr>
              <a:t> </a:t>
            </a:r>
            <a:r>
              <a:rPr sz="1350" b="1" kern="0" dirty="0">
                <a:solidFill>
                  <a:srgbClr val="404040"/>
                </a:solidFill>
                <a:latin typeface="Arial"/>
                <a:cs typeface="Arial"/>
              </a:rPr>
              <a:t>única</a:t>
            </a:r>
            <a:endParaRPr sz="1350" kern="0" dirty="0">
              <a:solidFill>
                <a:sysClr val="windowText" lastClr="000000"/>
              </a:solidFill>
              <a:latin typeface="Arial"/>
              <a:cs typeface="Arial"/>
            </a:endParaRPr>
          </a:p>
          <a:p>
            <a:pPr marL="550069" marR="4286" indent="-270986" defTabSz="685800">
              <a:tabLst>
                <a:tab pos="550069" algn="l"/>
              </a:tabLst>
            </a:pPr>
            <a:r>
              <a:rPr sz="1088" kern="0" spc="-8" dirty="0">
                <a:solidFill>
                  <a:srgbClr val="90C225"/>
                </a:solidFill>
                <a:latin typeface="Wingdings"/>
                <a:cs typeface="Wingdings"/>
              </a:rPr>
              <a:t></a:t>
            </a:r>
            <a:r>
              <a:rPr sz="1088" kern="0" spc="-8" dirty="0">
                <a:solidFill>
                  <a:srgbClr val="90C225"/>
                </a:solidFill>
                <a:latin typeface="Times New Roman"/>
                <a:cs typeface="Times New Roman"/>
              </a:rPr>
              <a:t>	</a:t>
            </a:r>
            <a:r>
              <a:rPr sz="1350" kern="0" spc="-4" dirty="0">
                <a:solidFill>
                  <a:srgbClr val="333333"/>
                </a:solidFill>
                <a:latin typeface="Arial"/>
                <a:cs typeface="Arial"/>
              </a:rPr>
              <a:t>Consignar</a:t>
            </a:r>
            <a:r>
              <a:rPr sz="1350" kern="0" spc="4" dirty="0">
                <a:solidFill>
                  <a:srgbClr val="333333"/>
                </a:solidFill>
                <a:latin typeface="Arial"/>
                <a:cs typeface="Arial"/>
              </a:rPr>
              <a:t> </a:t>
            </a:r>
            <a:r>
              <a:rPr sz="1350" kern="0" dirty="0">
                <a:solidFill>
                  <a:srgbClr val="333333"/>
                </a:solidFill>
                <a:latin typeface="Arial"/>
                <a:cs typeface="Arial"/>
              </a:rPr>
              <a:t>si</a:t>
            </a:r>
            <a:r>
              <a:rPr sz="1350" kern="0" spc="8" dirty="0">
                <a:solidFill>
                  <a:srgbClr val="333333"/>
                </a:solidFill>
                <a:latin typeface="Arial"/>
                <a:cs typeface="Arial"/>
              </a:rPr>
              <a:t> </a:t>
            </a:r>
            <a:r>
              <a:rPr sz="1350" kern="0" spc="-4" dirty="0">
                <a:solidFill>
                  <a:srgbClr val="333333"/>
                </a:solidFill>
                <a:latin typeface="Arial"/>
                <a:cs typeface="Arial"/>
              </a:rPr>
              <a:t>el</a:t>
            </a:r>
            <a:r>
              <a:rPr sz="1350" kern="0" spc="11" dirty="0">
                <a:solidFill>
                  <a:srgbClr val="333333"/>
                </a:solidFill>
                <a:latin typeface="Arial"/>
                <a:cs typeface="Arial"/>
              </a:rPr>
              <a:t> </a:t>
            </a:r>
            <a:r>
              <a:rPr sz="1350" kern="0" spc="-4" dirty="0">
                <a:solidFill>
                  <a:srgbClr val="333333"/>
                </a:solidFill>
                <a:latin typeface="Arial"/>
                <a:cs typeface="Arial"/>
              </a:rPr>
              <a:t>agricultor</a:t>
            </a:r>
            <a:r>
              <a:rPr sz="1350" kern="0" spc="8" dirty="0">
                <a:solidFill>
                  <a:srgbClr val="333333"/>
                </a:solidFill>
                <a:latin typeface="Arial"/>
                <a:cs typeface="Arial"/>
              </a:rPr>
              <a:t> </a:t>
            </a:r>
            <a:r>
              <a:rPr sz="1350" kern="0" spc="-4" dirty="0">
                <a:solidFill>
                  <a:srgbClr val="333333"/>
                </a:solidFill>
                <a:latin typeface="Arial"/>
                <a:cs typeface="Arial"/>
              </a:rPr>
              <a:t>no</a:t>
            </a:r>
            <a:r>
              <a:rPr sz="1350" kern="0" spc="4" dirty="0">
                <a:solidFill>
                  <a:srgbClr val="333333"/>
                </a:solidFill>
                <a:latin typeface="Arial"/>
                <a:cs typeface="Arial"/>
              </a:rPr>
              <a:t> </a:t>
            </a:r>
            <a:r>
              <a:rPr sz="1350" kern="0" dirty="0">
                <a:solidFill>
                  <a:srgbClr val="333333"/>
                </a:solidFill>
                <a:latin typeface="Arial"/>
                <a:cs typeface="Arial"/>
              </a:rPr>
              <a:t>va</a:t>
            </a:r>
            <a:r>
              <a:rPr sz="1350" kern="0" spc="8" dirty="0">
                <a:solidFill>
                  <a:srgbClr val="333333"/>
                </a:solidFill>
                <a:latin typeface="Arial"/>
                <a:cs typeface="Arial"/>
              </a:rPr>
              <a:t> </a:t>
            </a:r>
            <a:r>
              <a:rPr sz="1350" kern="0" dirty="0">
                <a:solidFill>
                  <a:srgbClr val="333333"/>
                </a:solidFill>
                <a:latin typeface="Arial"/>
                <a:cs typeface="Arial"/>
              </a:rPr>
              <a:t>a</a:t>
            </a:r>
            <a:r>
              <a:rPr sz="1350" kern="0" spc="8" dirty="0">
                <a:solidFill>
                  <a:srgbClr val="333333"/>
                </a:solidFill>
                <a:latin typeface="Arial"/>
                <a:cs typeface="Arial"/>
              </a:rPr>
              <a:t> </a:t>
            </a:r>
            <a:r>
              <a:rPr sz="1350" kern="0" spc="-4" dirty="0">
                <a:solidFill>
                  <a:srgbClr val="333333"/>
                </a:solidFill>
                <a:latin typeface="Arial"/>
                <a:cs typeface="Arial"/>
              </a:rPr>
              <a:t>realizar</a:t>
            </a:r>
            <a:r>
              <a:rPr sz="1350" kern="0" spc="4" dirty="0">
                <a:solidFill>
                  <a:srgbClr val="333333"/>
                </a:solidFill>
                <a:latin typeface="Arial"/>
                <a:cs typeface="Arial"/>
              </a:rPr>
              <a:t> </a:t>
            </a:r>
            <a:r>
              <a:rPr sz="1350" kern="0" spc="-4" dirty="0">
                <a:solidFill>
                  <a:srgbClr val="333333"/>
                </a:solidFill>
                <a:latin typeface="Arial"/>
                <a:cs typeface="Arial"/>
              </a:rPr>
              <a:t>el</a:t>
            </a:r>
            <a:r>
              <a:rPr sz="1350" kern="0" spc="11" dirty="0">
                <a:solidFill>
                  <a:srgbClr val="333333"/>
                </a:solidFill>
                <a:latin typeface="Arial"/>
                <a:cs typeface="Arial"/>
              </a:rPr>
              <a:t> </a:t>
            </a:r>
            <a:r>
              <a:rPr sz="1350" kern="0" spc="-4" dirty="0">
                <a:solidFill>
                  <a:srgbClr val="333333"/>
                </a:solidFill>
                <a:latin typeface="Arial"/>
                <a:cs typeface="Arial"/>
              </a:rPr>
              <a:t>pastoreo</a:t>
            </a:r>
            <a:r>
              <a:rPr sz="1350" kern="0" spc="4" dirty="0">
                <a:solidFill>
                  <a:srgbClr val="333333"/>
                </a:solidFill>
                <a:latin typeface="Arial"/>
                <a:cs typeface="Arial"/>
              </a:rPr>
              <a:t> </a:t>
            </a:r>
            <a:r>
              <a:rPr sz="1350" kern="0" dirty="0">
                <a:solidFill>
                  <a:srgbClr val="333333"/>
                </a:solidFill>
                <a:latin typeface="Arial"/>
                <a:cs typeface="Arial"/>
              </a:rPr>
              <a:t>con</a:t>
            </a:r>
            <a:r>
              <a:rPr sz="1350" kern="0" spc="4" dirty="0">
                <a:solidFill>
                  <a:srgbClr val="333333"/>
                </a:solidFill>
                <a:latin typeface="Arial"/>
                <a:cs typeface="Arial"/>
              </a:rPr>
              <a:t> </a:t>
            </a:r>
            <a:r>
              <a:rPr sz="1350" kern="0" spc="-4" dirty="0">
                <a:solidFill>
                  <a:srgbClr val="333333"/>
                </a:solidFill>
                <a:latin typeface="Arial"/>
                <a:cs typeface="Arial"/>
              </a:rPr>
              <a:t>todos</a:t>
            </a:r>
            <a:r>
              <a:rPr sz="1350" kern="0" dirty="0">
                <a:solidFill>
                  <a:srgbClr val="333333"/>
                </a:solidFill>
                <a:latin typeface="Arial"/>
                <a:cs typeface="Arial"/>
              </a:rPr>
              <a:t> </a:t>
            </a:r>
            <a:r>
              <a:rPr sz="1350" kern="0" spc="-4" dirty="0">
                <a:solidFill>
                  <a:srgbClr val="333333"/>
                </a:solidFill>
                <a:latin typeface="Arial"/>
                <a:cs typeface="Arial"/>
              </a:rPr>
              <a:t>los</a:t>
            </a:r>
            <a:r>
              <a:rPr sz="1350" kern="0" spc="11" dirty="0">
                <a:solidFill>
                  <a:srgbClr val="333333"/>
                </a:solidFill>
                <a:latin typeface="Arial"/>
                <a:cs typeface="Arial"/>
              </a:rPr>
              <a:t> </a:t>
            </a:r>
            <a:r>
              <a:rPr sz="1350" kern="0" spc="-4" dirty="0">
                <a:solidFill>
                  <a:srgbClr val="333333"/>
                </a:solidFill>
                <a:latin typeface="Arial"/>
                <a:cs typeface="Arial"/>
              </a:rPr>
              <a:t>animales</a:t>
            </a:r>
            <a:r>
              <a:rPr sz="1350" kern="0" spc="8" dirty="0">
                <a:solidFill>
                  <a:srgbClr val="333333"/>
                </a:solidFill>
                <a:latin typeface="Arial"/>
                <a:cs typeface="Arial"/>
              </a:rPr>
              <a:t> </a:t>
            </a:r>
            <a:r>
              <a:rPr sz="1350" kern="0" spc="-8" dirty="0">
                <a:solidFill>
                  <a:srgbClr val="333333"/>
                </a:solidFill>
                <a:latin typeface="Arial"/>
                <a:cs typeface="Arial"/>
              </a:rPr>
              <a:t>de </a:t>
            </a:r>
            <a:r>
              <a:rPr sz="1350" kern="0" spc="-363" dirty="0">
                <a:solidFill>
                  <a:srgbClr val="333333"/>
                </a:solidFill>
                <a:latin typeface="Arial"/>
                <a:cs typeface="Arial"/>
              </a:rPr>
              <a:t> </a:t>
            </a:r>
            <a:r>
              <a:rPr sz="1350" kern="0" dirty="0">
                <a:solidFill>
                  <a:srgbClr val="333333"/>
                </a:solidFill>
                <a:latin typeface="Arial"/>
                <a:cs typeface="Arial"/>
              </a:rPr>
              <a:t>su</a:t>
            </a:r>
            <a:r>
              <a:rPr sz="1350" kern="0" spc="-8" dirty="0">
                <a:solidFill>
                  <a:srgbClr val="333333"/>
                </a:solidFill>
                <a:latin typeface="Arial"/>
                <a:cs typeface="Arial"/>
              </a:rPr>
              <a:t> explotación.</a:t>
            </a:r>
            <a:endParaRPr sz="1350" kern="0" dirty="0">
              <a:solidFill>
                <a:sysClr val="windowText" lastClr="000000"/>
              </a:solidFill>
              <a:latin typeface="Arial"/>
              <a:cs typeface="Arial"/>
            </a:endParaRPr>
          </a:p>
          <a:p>
            <a:pPr marL="550069" marR="3810" indent="-270986" defTabSz="685800">
              <a:tabLst>
                <a:tab pos="550069" algn="l"/>
              </a:tabLst>
            </a:pPr>
            <a:r>
              <a:rPr sz="1088" kern="0" spc="-8" dirty="0">
                <a:solidFill>
                  <a:srgbClr val="90C225"/>
                </a:solidFill>
                <a:latin typeface="Wingdings"/>
                <a:cs typeface="Wingdings"/>
              </a:rPr>
              <a:t></a:t>
            </a:r>
            <a:r>
              <a:rPr sz="1088" kern="0" spc="-8" dirty="0">
                <a:solidFill>
                  <a:srgbClr val="90C225"/>
                </a:solidFill>
                <a:latin typeface="Times New Roman"/>
                <a:cs typeface="Times New Roman"/>
              </a:rPr>
              <a:t>	</a:t>
            </a:r>
            <a:r>
              <a:rPr sz="1350" kern="0" spc="-4" dirty="0">
                <a:solidFill>
                  <a:srgbClr val="333333"/>
                </a:solidFill>
                <a:latin typeface="Arial"/>
                <a:cs typeface="Arial"/>
              </a:rPr>
              <a:t>Relación</a:t>
            </a:r>
            <a:r>
              <a:rPr sz="1350" kern="0" spc="169" dirty="0">
                <a:solidFill>
                  <a:srgbClr val="333333"/>
                </a:solidFill>
                <a:latin typeface="Arial"/>
                <a:cs typeface="Arial"/>
              </a:rPr>
              <a:t> </a:t>
            </a:r>
            <a:r>
              <a:rPr sz="1350" kern="0" spc="-4" dirty="0">
                <a:solidFill>
                  <a:srgbClr val="333333"/>
                </a:solidFill>
                <a:latin typeface="Arial"/>
                <a:cs typeface="Arial"/>
              </a:rPr>
              <a:t>de</a:t>
            </a:r>
            <a:r>
              <a:rPr sz="1350" kern="0" spc="161" dirty="0">
                <a:solidFill>
                  <a:srgbClr val="333333"/>
                </a:solidFill>
                <a:latin typeface="Arial"/>
                <a:cs typeface="Arial"/>
              </a:rPr>
              <a:t> </a:t>
            </a:r>
            <a:r>
              <a:rPr sz="1350" kern="0" spc="-4" dirty="0">
                <a:solidFill>
                  <a:srgbClr val="333333"/>
                </a:solidFill>
                <a:latin typeface="Arial"/>
                <a:cs typeface="Arial"/>
              </a:rPr>
              <a:t>las</a:t>
            </a:r>
            <a:r>
              <a:rPr sz="1350" kern="0" spc="169" dirty="0">
                <a:solidFill>
                  <a:srgbClr val="333333"/>
                </a:solidFill>
                <a:latin typeface="Arial"/>
                <a:cs typeface="Arial"/>
              </a:rPr>
              <a:t> </a:t>
            </a:r>
            <a:r>
              <a:rPr sz="1350" kern="0" spc="-4" dirty="0">
                <a:solidFill>
                  <a:srgbClr val="333333"/>
                </a:solidFill>
                <a:latin typeface="Arial"/>
                <a:cs typeface="Arial"/>
              </a:rPr>
              <a:t>parcelas</a:t>
            </a:r>
            <a:r>
              <a:rPr sz="1350" kern="0" spc="165" dirty="0">
                <a:solidFill>
                  <a:srgbClr val="333333"/>
                </a:solidFill>
                <a:latin typeface="Arial"/>
                <a:cs typeface="Arial"/>
              </a:rPr>
              <a:t> </a:t>
            </a:r>
            <a:r>
              <a:rPr sz="1350" kern="0" spc="-4" dirty="0">
                <a:solidFill>
                  <a:srgbClr val="333333"/>
                </a:solidFill>
                <a:latin typeface="Arial"/>
                <a:cs typeface="Arial"/>
              </a:rPr>
              <a:t>agrícolas</a:t>
            </a:r>
            <a:r>
              <a:rPr sz="1350" kern="0" spc="165" dirty="0">
                <a:solidFill>
                  <a:srgbClr val="333333"/>
                </a:solidFill>
                <a:latin typeface="Arial"/>
                <a:cs typeface="Arial"/>
              </a:rPr>
              <a:t> </a:t>
            </a:r>
            <a:r>
              <a:rPr sz="1350" kern="0" dirty="0">
                <a:solidFill>
                  <a:srgbClr val="333333"/>
                </a:solidFill>
                <a:latin typeface="Arial"/>
                <a:cs typeface="Arial"/>
              </a:rPr>
              <a:t>de</a:t>
            </a:r>
            <a:r>
              <a:rPr sz="1350" kern="0" spc="161" dirty="0">
                <a:solidFill>
                  <a:srgbClr val="333333"/>
                </a:solidFill>
                <a:latin typeface="Arial"/>
                <a:cs typeface="Arial"/>
              </a:rPr>
              <a:t> </a:t>
            </a:r>
            <a:r>
              <a:rPr sz="1350" kern="0" spc="-4" dirty="0">
                <a:solidFill>
                  <a:srgbClr val="333333"/>
                </a:solidFill>
                <a:latin typeface="Arial"/>
                <a:cs typeface="Arial"/>
              </a:rPr>
              <a:t>pasto</a:t>
            </a:r>
            <a:r>
              <a:rPr sz="1350" kern="0" spc="176" dirty="0">
                <a:solidFill>
                  <a:srgbClr val="333333"/>
                </a:solidFill>
                <a:latin typeface="Arial"/>
                <a:cs typeface="Arial"/>
              </a:rPr>
              <a:t> </a:t>
            </a:r>
            <a:r>
              <a:rPr sz="1350" kern="0" spc="-8" dirty="0">
                <a:solidFill>
                  <a:srgbClr val="333333"/>
                </a:solidFill>
                <a:latin typeface="Arial"/>
                <a:cs typeface="Arial"/>
              </a:rPr>
              <a:t>que</a:t>
            </a:r>
            <a:r>
              <a:rPr sz="1350" kern="0" spc="161" dirty="0">
                <a:solidFill>
                  <a:srgbClr val="333333"/>
                </a:solidFill>
                <a:latin typeface="Arial"/>
                <a:cs typeface="Arial"/>
              </a:rPr>
              <a:t> </a:t>
            </a:r>
            <a:r>
              <a:rPr sz="1350" kern="0" dirty="0">
                <a:solidFill>
                  <a:srgbClr val="333333"/>
                </a:solidFill>
                <a:latin typeface="Arial"/>
                <a:cs typeface="Arial"/>
              </a:rPr>
              <a:t>son</a:t>
            </a:r>
            <a:r>
              <a:rPr sz="1350" kern="0" spc="161" dirty="0">
                <a:solidFill>
                  <a:srgbClr val="333333"/>
                </a:solidFill>
                <a:latin typeface="Arial"/>
                <a:cs typeface="Arial"/>
              </a:rPr>
              <a:t> </a:t>
            </a:r>
            <a:r>
              <a:rPr sz="1350" kern="0" spc="-4" dirty="0">
                <a:solidFill>
                  <a:srgbClr val="333333"/>
                </a:solidFill>
                <a:latin typeface="Arial"/>
                <a:cs typeface="Arial"/>
              </a:rPr>
              <a:t>aprovechadas</a:t>
            </a:r>
            <a:r>
              <a:rPr sz="1350" kern="0" spc="169" dirty="0">
                <a:solidFill>
                  <a:srgbClr val="333333"/>
                </a:solidFill>
                <a:latin typeface="Arial"/>
                <a:cs typeface="Arial"/>
              </a:rPr>
              <a:t> </a:t>
            </a:r>
            <a:r>
              <a:rPr sz="1350" kern="0" spc="-8" dirty="0">
                <a:solidFill>
                  <a:srgbClr val="333333"/>
                </a:solidFill>
                <a:latin typeface="Arial"/>
                <a:cs typeface="Arial"/>
              </a:rPr>
              <a:t>por</a:t>
            </a:r>
            <a:r>
              <a:rPr sz="1350" kern="0" spc="176" dirty="0">
                <a:solidFill>
                  <a:srgbClr val="333333"/>
                </a:solidFill>
                <a:latin typeface="Arial"/>
                <a:cs typeface="Arial"/>
              </a:rPr>
              <a:t> </a:t>
            </a:r>
            <a:r>
              <a:rPr sz="1350" kern="0" spc="-4" dirty="0">
                <a:solidFill>
                  <a:srgbClr val="333333"/>
                </a:solidFill>
                <a:latin typeface="Arial"/>
                <a:cs typeface="Arial"/>
              </a:rPr>
              <a:t>cada </a:t>
            </a:r>
            <a:r>
              <a:rPr sz="1350" kern="0" spc="-363" dirty="0">
                <a:solidFill>
                  <a:srgbClr val="333333"/>
                </a:solidFill>
                <a:latin typeface="Arial"/>
                <a:cs typeface="Arial"/>
              </a:rPr>
              <a:t> </a:t>
            </a:r>
            <a:r>
              <a:rPr sz="1350" kern="0" spc="-8" dirty="0">
                <a:solidFill>
                  <a:srgbClr val="333333"/>
                </a:solidFill>
                <a:latin typeface="Arial"/>
                <a:cs typeface="Arial"/>
              </a:rPr>
              <a:t>explotación</a:t>
            </a:r>
            <a:r>
              <a:rPr sz="1350" kern="0" spc="23" dirty="0">
                <a:solidFill>
                  <a:srgbClr val="333333"/>
                </a:solidFill>
                <a:latin typeface="Arial"/>
                <a:cs typeface="Arial"/>
              </a:rPr>
              <a:t> </a:t>
            </a:r>
            <a:r>
              <a:rPr sz="1350" kern="0" dirty="0">
                <a:solidFill>
                  <a:srgbClr val="333333"/>
                </a:solidFill>
                <a:latin typeface="Arial"/>
                <a:cs typeface="Arial"/>
              </a:rPr>
              <a:t>con</a:t>
            </a:r>
            <a:r>
              <a:rPr sz="1350" kern="0" spc="-8" dirty="0">
                <a:solidFill>
                  <a:srgbClr val="333333"/>
                </a:solidFill>
                <a:latin typeface="Arial"/>
                <a:cs typeface="Arial"/>
              </a:rPr>
              <a:t> </a:t>
            </a:r>
            <a:r>
              <a:rPr sz="1350" kern="0" dirty="0">
                <a:solidFill>
                  <a:srgbClr val="333333"/>
                </a:solidFill>
                <a:latin typeface="Arial"/>
                <a:cs typeface="Arial"/>
              </a:rPr>
              <a:t>su </a:t>
            </a:r>
            <a:r>
              <a:rPr sz="1350" kern="0" spc="-4" dirty="0">
                <a:solidFill>
                  <a:srgbClr val="333333"/>
                </a:solidFill>
                <a:latin typeface="Arial"/>
                <a:cs typeface="Arial"/>
              </a:rPr>
              <a:t>código</a:t>
            </a:r>
            <a:r>
              <a:rPr sz="1350" kern="0" spc="15" dirty="0">
                <a:solidFill>
                  <a:srgbClr val="333333"/>
                </a:solidFill>
                <a:latin typeface="Arial"/>
                <a:cs typeface="Arial"/>
              </a:rPr>
              <a:t> </a:t>
            </a:r>
            <a:r>
              <a:rPr sz="1350" kern="0" spc="-4" dirty="0">
                <a:solidFill>
                  <a:srgbClr val="333333"/>
                </a:solidFill>
                <a:latin typeface="Arial"/>
                <a:cs typeface="Arial"/>
              </a:rPr>
              <a:t>REGA.</a:t>
            </a:r>
            <a:endParaRPr sz="1350" kern="0" dirty="0">
              <a:solidFill>
                <a:sysClr val="windowText" lastClr="000000"/>
              </a:solidFill>
              <a:latin typeface="Arial"/>
              <a:cs typeface="Arial"/>
            </a:endParaRPr>
          </a:p>
          <a:p>
            <a:pPr marL="279083" defTabSz="685800">
              <a:tabLst>
                <a:tab pos="550069" algn="l"/>
              </a:tabLst>
            </a:pPr>
            <a:r>
              <a:rPr sz="1088" kern="0" spc="-8" dirty="0">
                <a:solidFill>
                  <a:srgbClr val="90C225"/>
                </a:solidFill>
                <a:latin typeface="Wingdings"/>
                <a:cs typeface="Wingdings"/>
              </a:rPr>
              <a:t></a:t>
            </a:r>
            <a:r>
              <a:rPr sz="1088" kern="0" spc="-8" dirty="0">
                <a:solidFill>
                  <a:srgbClr val="90C225"/>
                </a:solidFill>
                <a:latin typeface="Times New Roman"/>
                <a:cs typeface="Times New Roman"/>
              </a:rPr>
              <a:t>	</a:t>
            </a:r>
            <a:r>
              <a:rPr sz="1350" kern="0" spc="-4" dirty="0">
                <a:solidFill>
                  <a:srgbClr val="333333"/>
                </a:solidFill>
                <a:latin typeface="Arial"/>
                <a:cs typeface="Arial"/>
              </a:rPr>
              <a:t>Ha</a:t>
            </a:r>
            <a:r>
              <a:rPr sz="1350" kern="0" spc="-15" dirty="0">
                <a:solidFill>
                  <a:srgbClr val="333333"/>
                </a:solidFill>
                <a:latin typeface="Arial"/>
                <a:cs typeface="Arial"/>
              </a:rPr>
              <a:t> </a:t>
            </a:r>
            <a:r>
              <a:rPr sz="1350" kern="0" spc="-4" dirty="0">
                <a:solidFill>
                  <a:srgbClr val="333333"/>
                </a:solidFill>
                <a:latin typeface="Arial"/>
                <a:cs typeface="Arial"/>
              </a:rPr>
              <a:t>declaradas</a:t>
            </a:r>
            <a:r>
              <a:rPr sz="1350" kern="0" spc="4" dirty="0">
                <a:solidFill>
                  <a:srgbClr val="333333"/>
                </a:solidFill>
                <a:latin typeface="Arial"/>
                <a:cs typeface="Arial"/>
              </a:rPr>
              <a:t> </a:t>
            </a:r>
            <a:r>
              <a:rPr sz="1350" kern="0" spc="-4" dirty="0">
                <a:solidFill>
                  <a:srgbClr val="333333"/>
                </a:solidFill>
                <a:latin typeface="Arial"/>
                <a:cs typeface="Arial"/>
              </a:rPr>
              <a:t>aprovechamiento</a:t>
            </a:r>
            <a:r>
              <a:rPr sz="1350" kern="0" spc="11" dirty="0">
                <a:solidFill>
                  <a:srgbClr val="333333"/>
                </a:solidFill>
                <a:latin typeface="Arial"/>
                <a:cs typeface="Arial"/>
              </a:rPr>
              <a:t> </a:t>
            </a:r>
            <a:r>
              <a:rPr sz="1350" kern="0" spc="-4" dirty="0">
                <a:solidFill>
                  <a:srgbClr val="333333"/>
                </a:solidFill>
                <a:latin typeface="Arial"/>
                <a:cs typeface="Arial"/>
              </a:rPr>
              <a:t>pastoreo.</a:t>
            </a:r>
            <a:endParaRPr sz="1350" kern="0" dirty="0">
              <a:solidFill>
                <a:sysClr val="windowText" lastClr="000000"/>
              </a:solidFill>
              <a:latin typeface="Arial"/>
              <a:cs typeface="Arial"/>
            </a:endParaRPr>
          </a:p>
          <a:p>
            <a:pPr defTabSz="685800"/>
            <a:endParaRPr kern="0" dirty="0">
              <a:solidFill>
                <a:sysClr val="windowText" lastClr="000000"/>
              </a:solidFill>
              <a:latin typeface="Arial"/>
              <a:cs typeface="Arial"/>
            </a:endParaRPr>
          </a:p>
          <a:p>
            <a:pPr marL="9525" defTabSz="685800">
              <a:tabLst>
                <a:tab pos="266700" algn="l"/>
              </a:tabLst>
            </a:pPr>
            <a:r>
              <a:rPr sz="1088" kern="0" spc="143" dirty="0">
                <a:solidFill>
                  <a:srgbClr val="90C225"/>
                </a:solidFill>
                <a:latin typeface="Lucida Sans Unicode"/>
                <a:cs typeface="Lucida Sans Unicode"/>
              </a:rPr>
              <a:t>▶	</a:t>
            </a:r>
            <a:r>
              <a:rPr sz="1350" kern="0" spc="-4" dirty="0">
                <a:solidFill>
                  <a:srgbClr val="404040"/>
                </a:solidFill>
                <a:latin typeface="Arial"/>
                <a:cs typeface="Arial"/>
              </a:rPr>
              <a:t>Anotación</a:t>
            </a:r>
            <a:r>
              <a:rPr sz="1350" kern="0" spc="4" dirty="0">
                <a:solidFill>
                  <a:srgbClr val="404040"/>
                </a:solidFill>
                <a:latin typeface="Arial"/>
                <a:cs typeface="Arial"/>
              </a:rPr>
              <a:t> </a:t>
            </a:r>
            <a:r>
              <a:rPr sz="1350" kern="0" spc="-4" dirty="0">
                <a:solidFill>
                  <a:srgbClr val="404040"/>
                </a:solidFill>
                <a:latin typeface="Arial"/>
                <a:cs typeface="Arial"/>
              </a:rPr>
              <a:t>en</a:t>
            </a:r>
            <a:r>
              <a:rPr sz="1350" kern="0" spc="8" dirty="0">
                <a:solidFill>
                  <a:srgbClr val="404040"/>
                </a:solidFill>
                <a:latin typeface="Arial"/>
                <a:cs typeface="Arial"/>
              </a:rPr>
              <a:t> </a:t>
            </a:r>
            <a:r>
              <a:rPr sz="1350" kern="0" spc="-4" dirty="0">
                <a:solidFill>
                  <a:srgbClr val="404040"/>
                </a:solidFill>
                <a:latin typeface="Arial"/>
                <a:cs typeface="Arial"/>
              </a:rPr>
              <a:t>el</a:t>
            </a:r>
            <a:r>
              <a:rPr sz="1350" kern="0" dirty="0">
                <a:solidFill>
                  <a:srgbClr val="404040"/>
                </a:solidFill>
                <a:latin typeface="Arial"/>
                <a:cs typeface="Arial"/>
              </a:rPr>
              <a:t> </a:t>
            </a:r>
            <a:r>
              <a:rPr sz="1350" kern="0" spc="-8" dirty="0">
                <a:solidFill>
                  <a:srgbClr val="404040"/>
                </a:solidFill>
                <a:latin typeface="Arial"/>
                <a:cs typeface="Arial"/>
              </a:rPr>
              <a:t>Cuaderno</a:t>
            </a:r>
            <a:r>
              <a:rPr sz="1350" kern="0" spc="19" dirty="0">
                <a:solidFill>
                  <a:srgbClr val="404040"/>
                </a:solidFill>
                <a:latin typeface="Arial"/>
                <a:cs typeface="Arial"/>
              </a:rPr>
              <a:t> </a:t>
            </a:r>
            <a:r>
              <a:rPr sz="1350" kern="0" spc="-4" dirty="0">
                <a:solidFill>
                  <a:srgbClr val="404040"/>
                </a:solidFill>
                <a:latin typeface="Arial"/>
                <a:cs typeface="Arial"/>
              </a:rPr>
              <a:t>Digital</a:t>
            </a:r>
            <a:r>
              <a:rPr sz="1350" kern="0" spc="11" dirty="0">
                <a:solidFill>
                  <a:srgbClr val="404040"/>
                </a:solidFill>
                <a:latin typeface="Arial"/>
                <a:cs typeface="Arial"/>
              </a:rPr>
              <a:t> </a:t>
            </a:r>
            <a:r>
              <a:rPr sz="1350" kern="0" spc="-4" dirty="0">
                <a:solidFill>
                  <a:srgbClr val="404040"/>
                </a:solidFill>
                <a:latin typeface="Arial"/>
                <a:cs typeface="Arial"/>
              </a:rPr>
              <a:t>de</a:t>
            </a:r>
            <a:r>
              <a:rPr sz="1350" kern="0" spc="8" dirty="0">
                <a:solidFill>
                  <a:srgbClr val="404040"/>
                </a:solidFill>
                <a:latin typeface="Arial"/>
                <a:cs typeface="Arial"/>
              </a:rPr>
              <a:t> </a:t>
            </a:r>
            <a:r>
              <a:rPr sz="1350" kern="0" spc="-8" dirty="0">
                <a:solidFill>
                  <a:srgbClr val="404040"/>
                </a:solidFill>
                <a:latin typeface="Arial"/>
                <a:cs typeface="Arial"/>
              </a:rPr>
              <a:t>Explotación</a:t>
            </a:r>
            <a:r>
              <a:rPr sz="1350" kern="0" spc="19" dirty="0">
                <a:solidFill>
                  <a:srgbClr val="404040"/>
                </a:solidFill>
                <a:latin typeface="Arial"/>
                <a:cs typeface="Arial"/>
              </a:rPr>
              <a:t> </a:t>
            </a:r>
            <a:r>
              <a:rPr sz="1350" kern="0" spc="-4" dirty="0">
                <a:solidFill>
                  <a:srgbClr val="404040"/>
                </a:solidFill>
                <a:latin typeface="Arial"/>
                <a:cs typeface="Arial"/>
              </a:rPr>
              <a:t>agrícola</a:t>
            </a:r>
            <a:r>
              <a:rPr sz="1350" kern="0" spc="8" dirty="0">
                <a:solidFill>
                  <a:srgbClr val="404040"/>
                </a:solidFill>
                <a:latin typeface="Arial"/>
                <a:cs typeface="Arial"/>
              </a:rPr>
              <a:t> </a:t>
            </a:r>
            <a:r>
              <a:rPr sz="1350" b="1" kern="0" spc="-4" dirty="0">
                <a:solidFill>
                  <a:srgbClr val="404040"/>
                </a:solidFill>
                <a:latin typeface="Arial"/>
                <a:cs typeface="Arial"/>
              </a:rPr>
              <a:t>(CUE)</a:t>
            </a:r>
            <a:endParaRPr sz="1350" kern="0" dirty="0">
              <a:solidFill>
                <a:sysClr val="windowText" lastClr="000000"/>
              </a:solidFill>
              <a:latin typeface="Arial"/>
              <a:cs typeface="Arial"/>
            </a:endParaRPr>
          </a:p>
          <a:p>
            <a:pPr marL="279083" defTabSz="685800">
              <a:spcBef>
                <a:spcPts val="4"/>
              </a:spcBef>
              <a:tabLst>
                <a:tab pos="550069" algn="l"/>
              </a:tabLst>
            </a:pPr>
            <a:r>
              <a:rPr sz="1088" kern="0" spc="-8" dirty="0">
                <a:solidFill>
                  <a:srgbClr val="90C225"/>
                </a:solidFill>
                <a:latin typeface="Wingdings"/>
                <a:cs typeface="Wingdings"/>
              </a:rPr>
              <a:t></a:t>
            </a:r>
            <a:r>
              <a:rPr sz="1088" kern="0" spc="-8" dirty="0">
                <a:solidFill>
                  <a:srgbClr val="90C225"/>
                </a:solidFill>
                <a:latin typeface="Times New Roman"/>
                <a:cs typeface="Times New Roman"/>
              </a:rPr>
              <a:t>	</a:t>
            </a:r>
            <a:r>
              <a:rPr sz="1350" kern="0" spc="-4" dirty="0" err="1">
                <a:solidFill>
                  <a:srgbClr val="333333"/>
                </a:solidFill>
                <a:latin typeface="Arial"/>
                <a:cs typeface="Arial"/>
              </a:rPr>
              <a:t>Cuando</a:t>
            </a:r>
            <a:r>
              <a:rPr sz="1350" kern="0" spc="-8" dirty="0">
                <a:solidFill>
                  <a:srgbClr val="333333"/>
                </a:solidFill>
                <a:latin typeface="Arial"/>
                <a:cs typeface="Arial"/>
              </a:rPr>
              <a:t> </a:t>
            </a:r>
            <a:r>
              <a:rPr lang="es-ES" sz="1350" kern="0" spc="-4" dirty="0">
                <a:solidFill>
                  <a:srgbClr val="333333"/>
                </a:solidFill>
                <a:latin typeface="Arial"/>
                <a:cs typeface="Arial"/>
              </a:rPr>
              <a:t>sea exigible</a:t>
            </a:r>
            <a:endParaRPr sz="1350" kern="0" dirty="0">
              <a:solidFill>
                <a:sysClr val="windowText" lastClr="000000"/>
              </a:solidFill>
              <a:latin typeface="Arial"/>
              <a:cs typeface="Arial"/>
            </a:endParaRPr>
          </a:p>
          <a:p>
            <a:pPr marL="279083" defTabSz="685800">
              <a:tabLst>
                <a:tab pos="550069" algn="l"/>
              </a:tabLst>
            </a:pPr>
            <a:r>
              <a:rPr sz="1088" kern="0" spc="-8" dirty="0">
                <a:solidFill>
                  <a:srgbClr val="90C225"/>
                </a:solidFill>
                <a:latin typeface="Wingdings"/>
                <a:cs typeface="Wingdings"/>
              </a:rPr>
              <a:t></a:t>
            </a:r>
            <a:r>
              <a:rPr sz="1088" kern="0" spc="-8" dirty="0">
                <a:solidFill>
                  <a:srgbClr val="90C225"/>
                </a:solidFill>
                <a:latin typeface="Times New Roman"/>
                <a:cs typeface="Times New Roman"/>
              </a:rPr>
              <a:t>	</a:t>
            </a:r>
            <a:r>
              <a:rPr sz="1350" kern="0" spc="-4" dirty="0">
                <a:solidFill>
                  <a:srgbClr val="333333"/>
                </a:solidFill>
                <a:latin typeface="Arial"/>
                <a:cs typeface="Arial"/>
              </a:rPr>
              <a:t>Fechas de</a:t>
            </a:r>
            <a:r>
              <a:rPr sz="1350" kern="0" spc="8" dirty="0">
                <a:solidFill>
                  <a:srgbClr val="333333"/>
                </a:solidFill>
                <a:latin typeface="Arial"/>
                <a:cs typeface="Arial"/>
              </a:rPr>
              <a:t> </a:t>
            </a:r>
            <a:r>
              <a:rPr sz="1350" kern="0" spc="-4" dirty="0">
                <a:solidFill>
                  <a:srgbClr val="333333"/>
                </a:solidFill>
                <a:latin typeface="Arial"/>
                <a:cs typeface="Arial"/>
              </a:rPr>
              <a:t>entradas</a:t>
            </a:r>
            <a:r>
              <a:rPr sz="1350" kern="0" spc="8" dirty="0">
                <a:solidFill>
                  <a:srgbClr val="333333"/>
                </a:solidFill>
                <a:latin typeface="Arial"/>
                <a:cs typeface="Arial"/>
              </a:rPr>
              <a:t> </a:t>
            </a:r>
            <a:r>
              <a:rPr sz="1350" kern="0" dirty="0">
                <a:solidFill>
                  <a:srgbClr val="333333"/>
                </a:solidFill>
                <a:latin typeface="Arial"/>
                <a:cs typeface="Arial"/>
              </a:rPr>
              <a:t>y</a:t>
            </a:r>
            <a:r>
              <a:rPr sz="1350" kern="0" spc="-8" dirty="0">
                <a:solidFill>
                  <a:srgbClr val="333333"/>
                </a:solidFill>
                <a:latin typeface="Arial"/>
                <a:cs typeface="Arial"/>
              </a:rPr>
              <a:t> </a:t>
            </a:r>
            <a:r>
              <a:rPr sz="1350" kern="0" spc="-4" dirty="0">
                <a:solidFill>
                  <a:srgbClr val="333333"/>
                </a:solidFill>
                <a:latin typeface="Arial"/>
                <a:cs typeface="Arial"/>
              </a:rPr>
              <a:t>salidas</a:t>
            </a:r>
            <a:r>
              <a:rPr sz="1350" kern="0" spc="19" dirty="0">
                <a:solidFill>
                  <a:srgbClr val="333333"/>
                </a:solidFill>
                <a:latin typeface="Arial"/>
                <a:cs typeface="Arial"/>
              </a:rPr>
              <a:t> </a:t>
            </a:r>
            <a:r>
              <a:rPr sz="1350" kern="0" spc="-4" dirty="0">
                <a:solidFill>
                  <a:srgbClr val="333333"/>
                </a:solidFill>
                <a:latin typeface="Arial"/>
                <a:cs typeface="Arial"/>
              </a:rPr>
              <a:t>de los</a:t>
            </a:r>
            <a:r>
              <a:rPr sz="1350" kern="0" dirty="0">
                <a:solidFill>
                  <a:srgbClr val="333333"/>
                </a:solidFill>
                <a:latin typeface="Arial"/>
                <a:cs typeface="Arial"/>
              </a:rPr>
              <a:t> </a:t>
            </a:r>
            <a:r>
              <a:rPr sz="1350" kern="0" spc="-8" dirty="0">
                <a:solidFill>
                  <a:srgbClr val="333333"/>
                </a:solidFill>
                <a:latin typeface="Arial"/>
                <a:cs typeface="Arial"/>
              </a:rPr>
              <a:t>animales</a:t>
            </a:r>
            <a:r>
              <a:rPr sz="1350" kern="0" spc="23" dirty="0">
                <a:solidFill>
                  <a:srgbClr val="333333"/>
                </a:solidFill>
                <a:latin typeface="Arial"/>
                <a:cs typeface="Arial"/>
              </a:rPr>
              <a:t> </a:t>
            </a:r>
            <a:r>
              <a:rPr sz="1350" kern="0" dirty="0">
                <a:solidFill>
                  <a:srgbClr val="333333"/>
                </a:solidFill>
                <a:latin typeface="Arial"/>
                <a:cs typeface="Arial"/>
              </a:rPr>
              <a:t>a</a:t>
            </a:r>
            <a:r>
              <a:rPr sz="1350" kern="0" spc="-4" dirty="0">
                <a:solidFill>
                  <a:srgbClr val="333333"/>
                </a:solidFill>
                <a:latin typeface="Arial"/>
                <a:cs typeface="Arial"/>
              </a:rPr>
              <a:t> cada</a:t>
            </a:r>
            <a:r>
              <a:rPr sz="1350" kern="0" spc="8" dirty="0">
                <a:solidFill>
                  <a:srgbClr val="333333"/>
                </a:solidFill>
                <a:latin typeface="Arial"/>
                <a:cs typeface="Arial"/>
              </a:rPr>
              <a:t> </a:t>
            </a:r>
            <a:r>
              <a:rPr sz="1350" kern="0" spc="-4" dirty="0">
                <a:solidFill>
                  <a:srgbClr val="333333"/>
                </a:solidFill>
                <a:latin typeface="Arial"/>
                <a:cs typeface="Arial"/>
              </a:rPr>
              <a:t>parcela</a:t>
            </a:r>
            <a:r>
              <a:rPr sz="1350" kern="0" spc="4" dirty="0">
                <a:solidFill>
                  <a:srgbClr val="333333"/>
                </a:solidFill>
                <a:latin typeface="Arial"/>
                <a:cs typeface="Arial"/>
              </a:rPr>
              <a:t> </a:t>
            </a:r>
            <a:r>
              <a:rPr sz="1350" kern="0" spc="-4" dirty="0">
                <a:solidFill>
                  <a:srgbClr val="333333"/>
                </a:solidFill>
                <a:latin typeface="Arial"/>
                <a:cs typeface="Arial"/>
              </a:rPr>
              <a:t>de pasto</a:t>
            </a:r>
            <a:r>
              <a:rPr sz="1350" kern="0" spc="11" dirty="0">
                <a:solidFill>
                  <a:srgbClr val="333333"/>
                </a:solidFill>
                <a:latin typeface="Arial"/>
                <a:cs typeface="Arial"/>
              </a:rPr>
              <a:t> </a:t>
            </a:r>
            <a:r>
              <a:rPr sz="1350" kern="0" spc="-4" dirty="0">
                <a:solidFill>
                  <a:srgbClr val="333333"/>
                </a:solidFill>
                <a:latin typeface="Arial"/>
                <a:cs typeface="Arial"/>
              </a:rPr>
              <a:t>agrícola</a:t>
            </a:r>
            <a:endParaRPr sz="1350" kern="0" dirty="0">
              <a:solidFill>
                <a:sysClr val="windowText" lastClr="000000"/>
              </a:solidFill>
              <a:latin typeface="Arial"/>
              <a:cs typeface="Arial"/>
            </a:endParaRPr>
          </a:p>
          <a:p>
            <a:pPr marL="279083" defTabSz="685800">
              <a:tabLst>
                <a:tab pos="550069" algn="l"/>
              </a:tabLst>
            </a:pPr>
            <a:r>
              <a:rPr sz="1088" kern="0" spc="-8" dirty="0">
                <a:solidFill>
                  <a:srgbClr val="90C225"/>
                </a:solidFill>
                <a:latin typeface="Wingdings"/>
                <a:cs typeface="Wingdings"/>
              </a:rPr>
              <a:t></a:t>
            </a:r>
            <a:r>
              <a:rPr sz="1088" kern="0" spc="-8" dirty="0">
                <a:solidFill>
                  <a:srgbClr val="90C225"/>
                </a:solidFill>
                <a:latin typeface="Times New Roman"/>
                <a:cs typeface="Times New Roman"/>
              </a:rPr>
              <a:t>	</a:t>
            </a:r>
            <a:r>
              <a:rPr sz="1350" kern="0" dirty="0">
                <a:solidFill>
                  <a:srgbClr val="333333"/>
                </a:solidFill>
                <a:latin typeface="Arial"/>
                <a:cs typeface="Arial"/>
              </a:rPr>
              <a:t>A</a:t>
            </a:r>
            <a:r>
              <a:rPr sz="1350" kern="0" spc="-83" dirty="0">
                <a:solidFill>
                  <a:srgbClr val="333333"/>
                </a:solidFill>
                <a:latin typeface="Arial"/>
                <a:cs typeface="Arial"/>
              </a:rPr>
              <a:t> </a:t>
            </a:r>
            <a:r>
              <a:rPr sz="1350" kern="0" dirty="0">
                <a:solidFill>
                  <a:srgbClr val="333333"/>
                </a:solidFill>
                <a:latin typeface="Arial"/>
                <a:cs typeface="Arial"/>
              </a:rPr>
              <a:t>más</a:t>
            </a:r>
            <a:r>
              <a:rPr sz="1350" kern="0" spc="-4" dirty="0">
                <a:solidFill>
                  <a:srgbClr val="333333"/>
                </a:solidFill>
                <a:latin typeface="Arial"/>
                <a:cs typeface="Arial"/>
              </a:rPr>
              <a:t> tardar</a:t>
            </a:r>
            <a:r>
              <a:rPr sz="1350" kern="0" spc="8" dirty="0">
                <a:solidFill>
                  <a:srgbClr val="333333"/>
                </a:solidFill>
                <a:latin typeface="Arial"/>
                <a:cs typeface="Arial"/>
              </a:rPr>
              <a:t> </a:t>
            </a:r>
            <a:r>
              <a:rPr sz="1350" kern="0" spc="-4" dirty="0">
                <a:solidFill>
                  <a:srgbClr val="333333"/>
                </a:solidFill>
                <a:latin typeface="Arial"/>
                <a:cs typeface="Arial"/>
              </a:rPr>
              <a:t>en </a:t>
            </a:r>
            <a:r>
              <a:rPr lang="es-ES" sz="1350" kern="0" spc="-4" dirty="0">
                <a:solidFill>
                  <a:srgbClr val="333333"/>
                </a:solidFill>
                <a:latin typeface="Arial"/>
                <a:cs typeface="Arial"/>
              </a:rPr>
              <a:t>un mes desde</a:t>
            </a:r>
            <a:r>
              <a:rPr sz="1350" kern="0" spc="-4" dirty="0">
                <a:solidFill>
                  <a:srgbClr val="333333"/>
                </a:solidFill>
                <a:latin typeface="Arial"/>
                <a:cs typeface="Arial"/>
              </a:rPr>
              <a:t> la</a:t>
            </a:r>
            <a:r>
              <a:rPr sz="1350" kern="0" dirty="0">
                <a:solidFill>
                  <a:srgbClr val="333333"/>
                </a:solidFill>
                <a:latin typeface="Arial"/>
                <a:cs typeface="Arial"/>
              </a:rPr>
              <a:t> </a:t>
            </a:r>
            <a:r>
              <a:rPr sz="1350" kern="0" spc="-4" dirty="0">
                <a:solidFill>
                  <a:srgbClr val="333333"/>
                </a:solidFill>
                <a:latin typeface="Arial"/>
                <a:cs typeface="Arial"/>
              </a:rPr>
              <a:t>fecha</a:t>
            </a:r>
            <a:r>
              <a:rPr sz="1350" kern="0" spc="4" dirty="0">
                <a:solidFill>
                  <a:srgbClr val="333333"/>
                </a:solidFill>
                <a:latin typeface="Arial"/>
                <a:cs typeface="Arial"/>
              </a:rPr>
              <a:t> </a:t>
            </a:r>
            <a:r>
              <a:rPr sz="1350" kern="0" dirty="0">
                <a:solidFill>
                  <a:srgbClr val="333333"/>
                </a:solidFill>
                <a:latin typeface="Arial"/>
                <a:cs typeface="Arial"/>
              </a:rPr>
              <a:t>fin</a:t>
            </a:r>
            <a:r>
              <a:rPr sz="1350" kern="0" spc="-4" dirty="0">
                <a:solidFill>
                  <a:srgbClr val="333333"/>
                </a:solidFill>
                <a:latin typeface="Arial"/>
                <a:cs typeface="Arial"/>
              </a:rPr>
              <a:t> período</a:t>
            </a:r>
            <a:r>
              <a:rPr sz="1350" kern="0" spc="8" dirty="0">
                <a:solidFill>
                  <a:srgbClr val="333333"/>
                </a:solidFill>
                <a:latin typeface="Arial"/>
                <a:cs typeface="Arial"/>
              </a:rPr>
              <a:t> </a:t>
            </a:r>
            <a:r>
              <a:rPr sz="1350" kern="0" spc="-4" dirty="0">
                <a:solidFill>
                  <a:srgbClr val="333333"/>
                </a:solidFill>
                <a:latin typeface="Arial"/>
                <a:cs typeface="Arial"/>
              </a:rPr>
              <a:t>de</a:t>
            </a:r>
            <a:r>
              <a:rPr sz="1350" kern="0" spc="-8" dirty="0">
                <a:solidFill>
                  <a:srgbClr val="333333"/>
                </a:solidFill>
                <a:latin typeface="Arial"/>
                <a:cs typeface="Arial"/>
              </a:rPr>
              <a:t> </a:t>
            </a:r>
            <a:r>
              <a:rPr sz="1350" kern="0" spc="-4" dirty="0">
                <a:solidFill>
                  <a:srgbClr val="333333"/>
                </a:solidFill>
                <a:latin typeface="Arial"/>
                <a:cs typeface="Arial"/>
              </a:rPr>
              <a:t>pastoreo</a:t>
            </a:r>
            <a:endParaRPr sz="1350" kern="0" dirty="0">
              <a:solidFill>
                <a:sysClr val="windowText" lastClr="000000"/>
              </a:solidFill>
              <a:latin typeface="Arial"/>
              <a:cs typeface="Arial"/>
            </a:endParaRPr>
          </a:p>
          <a:p>
            <a:pPr defTabSz="685800">
              <a:spcBef>
                <a:spcPts val="41"/>
              </a:spcBef>
            </a:pPr>
            <a:endParaRPr sz="1763" kern="0" dirty="0">
              <a:solidFill>
                <a:sysClr val="windowText" lastClr="000000"/>
              </a:solidFill>
              <a:latin typeface="Arial"/>
              <a:cs typeface="Arial"/>
            </a:endParaRPr>
          </a:p>
          <a:p>
            <a:pPr marL="9525" defTabSz="685800">
              <a:tabLst>
                <a:tab pos="266700" algn="l"/>
              </a:tabLst>
            </a:pPr>
            <a:r>
              <a:rPr sz="1088" kern="0" spc="143" dirty="0">
                <a:solidFill>
                  <a:srgbClr val="90C225"/>
                </a:solidFill>
                <a:latin typeface="Lucida Sans Unicode"/>
                <a:cs typeface="Lucida Sans Unicode"/>
              </a:rPr>
              <a:t>▶	</a:t>
            </a:r>
            <a:r>
              <a:rPr sz="1350" b="1" kern="0" spc="-4" dirty="0">
                <a:solidFill>
                  <a:srgbClr val="404040"/>
                </a:solidFill>
                <a:latin typeface="Arial"/>
                <a:cs typeface="Arial"/>
              </a:rPr>
              <a:t>Pastos permanentes</a:t>
            </a:r>
            <a:r>
              <a:rPr sz="1350" b="1" kern="0" spc="4" dirty="0">
                <a:solidFill>
                  <a:srgbClr val="404040"/>
                </a:solidFill>
                <a:latin typeface="Arial"/>
                <a:cs typeface="Arial"/>
              </a:rPr>
              <a:t> </a:t>
            </a:r>
            <a:r>
              <a:rPr sz="1350" b="1" kern="0" dirty="0">
                <a:solidFill>
                  <a:srgbClr val="404040"/>
                </a:solidFill>
                <a:latin typeface="Arial"/>
                <a:cs typeface="Arial"/>
              </a:rPr>
              <a:t>utilizados</a:t>
            </a:r>
            <a:r>
              <a:rPr sz="1350" b="1" kern="0" spc="-15" dirty="0">
                <a:solidFill>
                  <a:srgbClr val="404040"/>
                </a:solidFill>
                <a:latin typeface="Arial"/>
                <a:cs typeface="Arial"/>
              </a:rPr>
              <a:t> </a:t>
            </a:r>
            <a:r>
              <a:rPr sz="1350" b="1" kern="0" spc="-4" dirty="0">
                <a:solidFill>
                  <a:srgbClr val="404040"/>
                </a:solidFill>
                <a:latin typeface="Arial"/>
                <a:cs typeface="Arial"/>
              </a:rPr>
              <a:t>en</a:t>
            </a:r>
            <a:r>
              <a:rPr sz="1350" b="1" kern="0" spc="-8" dirty="0">
                <a:solidFill>
                  <a:srgbClr val="404040"/>
                </a:solidFill>
                <a:latin typeface="Arial"/>
                <a:cs typeface="Arial"/>
              </a:rPr>
              <a:t> </a:t>
            </a:r>
            <a:r>
              <a:rPr sz="1350" b="1" kern="0" spc="-4" dirty="0">
                <a:solidFill>
                  <a:srgbClr val="404040"/>
                </a:solidFill>
                <a:latin typeface="Arial"/>
                <a:cs typeface="Arial"/>
              </a:rPr>
              <a:t>común</a:t>
            </a:r>
            <a:endParaRPr sz="1350" kern="0" dirty="0">
              <a:solidFill>
                <a:sysClr val="windowText" lastClr="000000"/>
              </a:solidFill>
              <a:latin typeface="Arial"/>
              <a:cs typeface="Arial"/>
            </a:endParaRPr>
          </a:p>
          <a:p>
            <a:pPr marL="279083" defTabSz="685800">
              <a:spcBef>
                <a:spcPts val="4"/>
              </a:spcBef>
              <a:tabLst>
                <a:tab pos="550069" algn="l"/>
              </a:tabLst>
            </a:pPr>
            <a:r>
              <a:rPr sz="1088" kern="0" spc="-8" dirty="0">
                <a:solidFill>
                  <a:srgbClr val="90C225"/>
                </a:solidFill>
                <a:latin typeface="Wingdings"/>
                <a:cs typeface="Wingdings"/>
              </a:rPr>
              <a:t></a:t>
            </a:r>
            <a:r>
              <a:rPr sz="1088" kern="0" spc="-8" dirty="0">
                <a:solidFill>
                  <a:srgbClr val="90C225"/>
                </a:solidFill>
                <a:latin typeface="Times New Roman"/>
                <a:cs typeface="Times New Roman"/>
              </a:rPr>
              <a:t>	</a:t>
            </a:r>
            <a:r>
              <a:rPr sz="1350" kern="0" spc="-4" dirty="0">
                <a:solidFill>
                  <a:srgbClr val="333333"/>
                </a:solidFill>
                <a:latin typeface="Arial"/>
                <a:cs typeface="Arial"/>
              </a:rPr>
              <a:t>Disponer</a:t>
            </a:r>
            <a:r>
              <a:rPr sz="1350" kern="0" dirty="0">
                <a:solidFill>
                  <a:srgbClr val="333333"/>
                </a:solidFill>
                <a:latin typeface="Arial"/>
                <a:cs typeface="Arial"/>
              </a:rPr>
              <a:t> </a:t>
            </a:r>
            <a:r>
              <a:rPr sz="1350" kern="0" spc="-4" dirty="0">
                <a:solidFill>
                  <a:srgbClr val="333333"/>
                </a:solidFill>
                <a:latin typeface="Arial"/>
                <a:cs typeface="Arial"/>
              </a:rPr>
              <a:t>de</a:t>
            </a:r>
            <a:r>
              <a:rPr sz="1350" kern="0" spc="-23" dirty="0">
                <a:solidFill>
                  <a:srgbClr val="333333"/>
                </a:solidFill>
                <a:latin typeface="Arial"/>
                <a:cs typeface="Arial"/>
              </a:rPr>
              <a:t> </a:t>
            </a:r>
            <a:r>
              <a:rPr sz="1350" kern="0" spc="-4" dirty="0">
                <a:solidFill>
                  <a:srgbClr val="333333"/>
                </a:solidFill>
                <a:latin typeface="Arial"/>
                <a:cs typeface="Arial"/>
              </a:rPr>
              <a:t>código</a:t>
            </a:r>
            <a:r>
              <a:rPr sz="1350" kern="0" spc="-8" dirty="0">
                <a:solidFill>
                  <a:srgbClr val="333333"/>
                </a:solidFill>
                <a:latin typeface="Arial"/>
                <a:cs typeface="Arial"/>
              </a:rPr>
              <a:t> </a:t>
            </a:r>
            <a:r>
              <a:rPr sz="1350" kern="0" dirty="0">
                <a:solidFill>
                  <a:srgbClr val="333333"/>
                </a:solidFill>
                <a:latin typeface="Arial"/>
                <a:cs typeface="Arial"/>
              </a:rPr>
              <a:t>REGA</a:t>
            </a:r>
            <a:endParaRPr sz="1350" kern="0" dirty="0">
              <a:solidFill>
                <a:sysClr val="windowText" lastClr="000000"/>
              </a:solidFill>
              <a:latin typeface="Arial"/>
              <a:cs typeface="Arial"/>
            </a:endParaRPr>
          </a:p>
          <a:p>
            <a:pPr marL="279083" defTabSz="685800">
              <a:tabLst>
                <a:tab pos="550069" algn="l"/>
              </a:tabLst>
            </a:pPr>
            <a:r>
              <a:rPr sz="1088" kern="0" spc="-8" dirty="0">
                <a:solidFill>
                  <a:srgbClr val="90C225"/>
                </a:solidFill>
                <a:latin typeface="Wingdings"/>
                <a:cs typeface="Wingdings"/>
              </a:rPr>
              <a:t></a:t>
            </a:r>
            <a:r>
              <a:rPr sz="1088" kern="0" spc="-8" dirty="0">
                <a:solidFill>
                  <a:srgbClr val="90C225"/>
                </a:solidFill>
                <a:latin typeface="Times New Roman"/>
                <a:cs typeface="Times New Roman"/>
              </a:rPr>
              <a:t>	</a:t>
            </a:r>
            <a:r>
              <a:rPr sz="1350" kern="0" spc="-4" dirty="0">
                <a:solidFill>
                  <a:srgbClr val="333333"/>
                </a:solidFill>
                <a:latin typeface="Arial"/>
                <a:cs typeface="Arial"/>
              </a:rPr>
              <a:t>Registrar</a:t>
            </a:r>
            <a:r>
              <a:rPr sz="1350" kern="0" spc="4" dirty="0">
                <a:solidFill>
                  <a:srgbClr val="333333"/>
                </a:solidFill>
                <a:latin typeface="Arial"/>
                <a:cs typeface="Arial"/>
              </a:rPr>
              <a:t> </a:t>
            </a:r>
            <a:r>
              <a:rPr sz="1350" kern="0" spc="-4" dirty="0">
                <a:solidFill>
                  <a:srgbClr val="333333"/>
                </a:solidFill>
                <a:latin typeface="Arial"/>
                <a:cs typeface="Arial"/>
              </a:rPr>
              <a:t>el</a:t>
            </a:r>
            <a:r>
              <a:rPr sz="1350" kern="0" spc="-8" dirty="0">
                <a:solidFill>
                  <a:srgbClr val="333333"/>
                </a:solidFill>
                <a:latin typeface="Arial"/>
                <a:cs typeface="Arial"/>
              </a:rPr>
              <a:t> </a:t>
            </a:r>
            <a:r>
              <a:rPr sz="1350" kern="0" spc="-4" dirty="0">
                <a:solidFill>
                  <a:srgbClr val="333333"/>
                </a:solidFill>
                <a:latin typeface="Arial"/>
                <a:cs typeface="Arial"/>
              </a:rPr>
              <a:t>movimiento</a:t>
            </a:r>
            <a:r>
              <a:rPr sz="1350" kern="0" spc="8" dirty="0">
                <a:solidFill>
                  <a:srgbClr val="333333"/>
                </a:solidFill>
                <a:latin typeface="Arial"/>
                <a:cs typeface="Arial"/>
              </a:rPr>
              <a:t> </a:t>
            </a:r>
            <a:r>
              <a:rPr sz="1350" kern="0" spc="-4" dirty="0">
                <a:solidFill>
                  <a:srgbClr val="333333"/>
                </a:solidFill>
                <a:latin typeface="Arial"/>
                <a:cs typeface="Arial"/>
              </a:rPr>
              <a:t>en</a:t>
            </a:r>
            <a:r>
              <a:rPr sz="1350" kern="0" spc="-11" dirty="0">
                <a:solidFill>
                  <a:srgbClr val="333333"/>
                </a:solidFill>
                <a:latin typeface="Arial"/>
                <a:cs typeface="Arial"/>
              </a:rPr>
              <a:t> </a:t>
            </a:r>
            <a:r>
              <a:rPr sz="1350" kern="0" dirty="0">
                <a:solidFill>
                  <a:srgbClr val="333333"/>
                </a:solidFill>
                <a:latin typeface="Arial"/>
                <a:cs typeface="Arial"/>
              </a:rPr>
              <a:t>SITRAN</a:t>
            </a:r>
            <a:endParaRPr sz="1350" kern="0" dirty="0">
              <a:solidFill>
                <a:sysClr val="windowText" lastClr="000000"/>
              </a:solidFill>
              <a:latin typeface="Arial"/>
              <a:cs typeface="Arial"/>
            </a:endParaRPr>
          </a:p>
        </p:txBody>
      </p:sp>
      <p:pic>
        <p:nvPicPr>
          <p:cNvPr id="4" name="object 4"/>
          <p:cNvPicPr/>
          <p:nvPr/>
        </p:nvPicPr>
        <p:blipFill>
          <a:blip r:embed="rId2" cstate="print"/>
          <a:stretch>
            <a:fillRect/>
          </a:stretch>
        </p:blipFill>
        <p:spPr>
          <a:xfrm>
            <a:off x="4545710" y="4493134"/>
            <a:ext cx="1664208" cy="1247012"/>
          </a:xfrm>
          <a:prstGeom prst="rect">
            <a:avLst/>
          </a:prstGeom>
        </p:spPr>
      </p:pic>
      <p:pic>
        <p:nvPicPr>
          <p:cNvPr id="7" name="Imagen 6">
            <a:extLst>
              <a:ext uri="{FF2B5EF4-FFF2-40B4-BE49-F238E27FC236}">
                <a16:creationId xmlns:a16="http://schemas.microsoft.com/office/drawing/2014/main" id="{089DA491-2C8C-5C4A-4F7F-A0912057311A}"/>
              </a:ext>
            </a:extLst>
          </p:cNvPr>
          <p:cNvPicPr>
            <a:picLocks noChangeAspect="1"/>
          </p:cNvPicPr>
          <p:nvPr/>
        </p:nvPicPr>
        <p:blipFill>
          <a:blip r:embed="rId3"/>
          <a:stretch>
            <a:fillRect/>
          </a:stretch>
        </p:blipFill>
        <p:spPr>
          <a:xfrm>
            <a:off x="6947350" y="6162996"/>
            <a:ext cx="2194750" cy="695004"/>
          </a:xfrm>
          <a:prstGeom prst="rect">
            <a:avLst/>
          </a:prstGeom>
        </p:spPr>
      </p:pic>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06299" y="1172108"/>
            <a:ext cx="5308282" cy="332303"/>
          </a:xfrm>
          <a:prstGeom prst="rect">
            <a:avLst/>
          </a:prstGeom>
        </p:spPr>
        <p:txBody>
          <a:bodyPr vert="horz" wrap="square" lIns="0" tIns="9049" rIns="0" bIns="0" rtlCol="0">
            <a:spAutoFit/>
          </a:bodyPr>
          <a:lstStyle/>
          <a:p>
            <a:pPr marL="9525">
              <a:spcBef>
                <a:spcPts val="71"/>
              </a:spcBef>
            </a:pPr>
            <a:r>
              <a:rPr sz="2100" b="1" spc="-4" dirty="0"/>
              <a:t>3.</a:t>
            </a:r>
            <a:r>
              <a:rPr sz="2100" b="1" spc="-8" dirty="0"/>
              <a:t> </a:t>
            </a:r>
            <a:r>
              <a:rPr sz="2100" b="1" spc="-4" dirty="0"/>
              <a:t>Islas</a:t>
            </a:r>
            <a:r>
              <a:rPr sz="2100" b="1" spc="-19" dirty="0"/>
              <a:t> </a:t>
            </a:r>
            <a:r>
              <a:rPr sz="2100" b="1" spc="-4" dirty="0"/>
              <a:t>de Biodiversidad y</a:t>
            </a:r>
            <a:r>
              <a:rPr sz="2100" b="1" spc="4" dirty="0"/>
              <a:t> </a:t>
            </a:r>
            <a:r>
              <a:rPr sz="2100" b="1" spc="-4" dirty="0"/>
              <a:t>Siega</a:t>
            </a:r>
            <a:r>
              <a:rPr sz="2100" b="1" dirty="0"/>
              <a:t> </a:t>
            </a:r>
            <a:r>
              <a:rPr sz="2100" b="1" spc="-8" dirty="0"/>
              <a:t>sostenible</a:t>
            </a:r>
            <a:endParaRPr sz="2100"/>
          </a:p>
        </p:txBody>
      </p:sp>
      <p:sp>
        <p:nvSpPr>
          <p:cNvPr id="3" name="object 3"/>
          <p:cNvSpPr txBox="1"/>
          <p:nvPr/>
        </p:nvSpPr>
        <p:spPr>
          <a:xfrm>
            <a:off x="406298" y="1761934"/>
            <a:ext cx="6829998" cy="3397148"/>
          </a:xfrm>
          <a:prstGeom prst="rect">
            <a:avLst/>
          </a:prstGeom>
        </p:spPr>
        <p:txBody>
          <a:bodyPr vert="horz" wrap="square" lIns="0" tIns="9525" rIns="0" bIns="0" rtlCol="0">
            <a:spAutoFit/>
          </a:bodyPr>
          <a:lstStyle/>
          <a:p>
            <a:pPr marL="9525" defTabSz="685800">
              <a:spcBef>
                <a:spcPts val="75"/>
              </a:spcBef>
              <a:tabLst>
                <a:tab pos="266700" algn="l"/>
              </a:tabLst>
            </a:pPr>
            <a:r>
              <a:rPr sz="1088" kern="0" spc="139" dirty="0">
                <a:solidFill>
                  <a:srgbClr val="90C225"/>
                </a:solidFill>
                <a:latin typeface="Lucida Sans Unicode"/>
                <a:cs typeface="Lucida Sans Unicode"/>
              </a:rPr>
              <a:t>▶	</a:t>
            </a:r>
            <a:r>
              <a:rPr sz="1350" b="1" kern="0" spc="-4" dirty="0">
                <a:solidFill>
                  <a:srgbClr val="404040"/>
                </a:solidFill>
                <a:latin typeface="Arial"/>
                <a:cs typeface="Arial"/>
              </a:rPr>
              <a:t>Agroecología</a:t>
            </a:r>
            <a:endParaRPr sz="1350" kern="0" dirty="0">
              <a:solidFill>
                <a:sysClr val="windowText" lastClr="000000"/>
              </a:solidFill>
              <a:latin typeface="Arial"/>
              <a:cs typeface="Arial"/>
            </a:endParaRPr>
          </a:p>
          <a:p>
            <a:pPr marL="279083" defTabSz="685800">
              <a:tabLst>
                <a:tab pos="550069" algn="l"/>
              </a:tabLst>
            </a:pPr>
            <a:r>
              <a:rPr sz="1088" kern="0" spc="-8" dirty="0">
                <a:solidFill>
                  <a:srgbClr val="90C225"/>
                </a:solidFill>
                <a:latin typeface="Wingdings"/>
                <a:cs typeface="Wingdings"/>
              </a:rPr>
              <a:t></a:t>
            </a:r>
            <a:r>
              <a:rPr sz="1088" kern="0" spc="-8" dirty="0">
                <a:solidFill>
                  <a:srgbClr val="90C225"/>
                </a:solidFill>
                <a:latin typeface="Times New Roman"/>
                <a:cs typeface="Times New Roman"/>
              </a:rPr>
              <a:t>	</a:t>
            </a:r>
            <a:r>
              <a:rPr sz="1350" kern="0" spc="-4" dirty="0">
                <a:solidFill>
                  <a:srgbClr val="333333"/>
                </a:solidFill>
                <a:latin typeface="Arial"/>
                <a:cs typeface="Arial"/>
              </a:rPr>
              <a:t>Evitar</a:t>
            </a:r>
            <a:r>
              <a:rPr sz="1350" kern="0" spc="4" dirty="0">
                <a:solidFill>
                  <a:srgbClr val="333333"/>
                </a:solidFill>
                <a:latin typeface="Arial"/>
                <a:cs typeface="Arial"/>
              </a:rPr>
              <a:t> </a:t>
            </a:r>
            <a:r>
              <a:rPr sz="1350" kern="0" spc="-4" dirty="0">
                <a:solidFill>
                  <a:srgbClr val="333333"/>
                </a:solidFill>
                <a:latin typeface="Arial"/>
                <a:cs typeface="Arial"/>
              </a:rPr>
              <a:t>la</a:t>
            </a:r>
            <a:r>
              <a:rPr sz="1350" kern="0" dirty="0">
                <a:solidFill>
                  <a:srgbClr val="333333"/>
                </a:solidFill>
                <a:latin typeface="Arial"/>
                <a:cs typeface="Arial"/>
              </a:rPr>
              <a:t> </a:t>
            </a:r>
            <a:r>
              <a:rPr sz="1350" kern="0" spc="-4" dirty="0">
                <a:solidFill>
                  <a:srgbClr val="333333"/>
                </a:solidFill>
                <a:latin typeface="Arial"/>
                <a:cs typeface="Arial"/>
              </a:rPr>
              <a:t>pérdida</a:t>
            </a:r>
            <a:r>
              <a:rPr sz="1350" kern="0" spc="15" dirty="0">
                <a:solidFill>
                  <a:srgbClr val="333333"/>
                </a:solidFill>
                <a:latin typeface="Arial"/>
                <a:cs typeface="Arial"/>
              </a:rPr>
              <a:t> </a:t>
            </a:r>
            <a:r>
              <a:rPr sz="1350" kern="0" spc="-4" dirty="0">
                <a:solidFill>
                  <a:srgbClr val="333333"/>
                </a:solidFill>
                <a:latin typeface="Arial"/>
                <a:cs typeface="Arial"/>
              </a:rPr>
              <a:t>de</a:t>
            </a:r>
            <a:r>
              <a:rPr sz="1350" kern="0" spc="4" dirty="0">
                <a:solidFill>
                  <a:srgbClr val="333333"/>
                </a:solidFill>
                <a:latin typeface="Arial"/>
                <a:cs typeface="Arial"/>
              </a:rPr>
              <a:t> </a:t>
            </a:r>
            <a:r>
              <a:rPr sz="1350" kern="0" spc="-4" dirty="0">
                <a:solidFill>
                  <a:srgbClr val="333333"/>
                </a:solidFill>
                <a:latin typeface="Arial"/>
                <a:cs typeface="Arial"/>
              </a:rPr>
              <a:t>hábitats</a:t>
            </a:r>
            <a:r>
              <a:rPr sz="1350" kern="0" spc="15" dirty="0">
                <a:solidFill>
                  <a:srgbClr val="333333"/>
                </a:solidFill>
                <a:latin typeface="Arial"/>
                <a:cs typeface="Arial"/>
              </a:rPr>
              <a:t> </a:t>
            </a:r>
            <a:r>
              <a:rPr sz="1350" kern="0" dirty="0">
                <a:solidFill>
                  <a:srgbClr val="333333"/>
                </a:solidFill>
                <a:latin typeface="Arial"/>
                <a:cs typeface="Arial"/>
              </a:rPr>
              <a:t>y</a:t>
            </a:r>
            <a:r>
              <a:rPr sz="1350" kern="0" spc="4" dirty="0">
                <a:solidFill>
                  <a:srgbClr val="333333"/>
                </a:solidFill>
                <a:latin typeface="Arial"/>
                <a:cs typeface="Arial"/>
              </a:rPr>
              <a:t> </a:t>
            </a:r>
            <a:r>
              <a:rPr sz="1350" kern="0" spc="-8" dirty="0">
                <a:solidFill>
                  <a:srgbClr val="333333"/>
                </a:solidFill>
                <a:latin typeface="Arial"/>
                <a:cs typeface="Arial"/>
              </a:rPr>
              <a:t>especies</a:t>
            </a:r>
            <a:r>
              <a:rPr sz="1350" kern="0" spc="11" dirty="0">
                <a:solidFill>
                  <a:srgbClr val="333333"/>
                </a:solidFill>
                <a:latin typeface="Arial"/>
                <a:cs typeface="Arial"/>
              </a:rPr>
              <a:t> </a:t>
            </a:r>
            <a:r>
              <a:rPr sz="1350" kern="0" spc="-8" dirty="0">
                <a:solidFill>
                  <a:srgbClr val="333333"/>
                </a:solidFill>
                <a:latin typeface="Arial"/>
                <a:cs typeface="Arial"/>
              </a:rPr>
              <a:t>que</a:t>
            </a:r>
            <a:r>
              <a:rPr sz="1350" kern="0" spc="11" dirty="0">
                <a:solidFill>
                  <a:srgbClr val="333333"/>
                </a:solidFill>
                <a:latin typeface="Arial"/>
                <a:cs typeface="Arial"/>
              </a:rPr>
              <a:t> </a:t>
            </a:r>
            <a:r>
              <a:rPr sz="1350" kern="0" spc="-4" dirty="0">
                <a:solidFill>
                  <a:srgbClr val="333333"/>
                </a:solidFill>
                <a:latin typeface="Arial"/>
                <a:cs typeface="Arial"/>
              </a:rPr>
              <a:t>están</a:t>
            </a:r>
            <a:r>
              <a:rPr sz="1350" kern="0" spc="4" dirty="0">
                <a:solidFill>
                  <a:srgbClr val="333333"/>
                </a:solidFill>
                <a:latin typeface="Arial"/>
                <a:cs typeface="Arial"/>
              </a:rPr>
              <a:t> </a:t>
            </a:r>
            <a:r>
              <a:rPr sz="1350" kern="0" spc="-8" dirty="0">
                <a:solidFill>
                  <a:srgbClr val="333333"/>
                </a:solidFill>
                <a:latin typeface="Arial"/>
                <a:cs typeface="Arial"/>
              </a:rPr>
              <a:t>desapareciendo.</a:t>
            </a:r>
            <a:endParaRPr sz="1350" kern="0" dirty="0">
              <a:solidFill>
                <a:sysClr val="windowText" lastClr="000000"/>
              </a:solidFill>
              <a:latin typeface="Arial"/>
              <a:cs typeface="Arial"/>
            </a:endParaRPr>
          </a:p>
          <a:p>
            <a:pPr marL="279083" defTabSz="685800">
              <a:tabLst>
                <a:tab pos="550069" algn="l"/>
              </a:tabLst>
            </a:pPr>
            <a:r>
              <a:rPr sz="1088" kern="0" spc="-8" dirty="0">
                <a:solidFill>
                  <a:srgbClr val="90C225"/>
                </a:solidFill>
                <a:latin typeface="Wingdings"/>
                <a:cs typeface="Wingdings"/>
              </a:rPr>
              <a:t></a:t>
            </a:r>
            <a:r>
              <a:rPr sz="1088" kern="0" spc="-8" dirty="0">
                <a:solidFill>
                  <a:srgbClr val="90C225"/>
                </a:solidFill>
                <a:latin typeface="Times New Roman"/>
                <a:cs typeface="Times New Roman"/>
              </a:rPr>
              <a:t>	</a:t>
            </a:r>
            <a:r>
              <a:rPr sz="1350" kern="0" spc="-4" dirty="0">
                <a:solidFill>
                  <a:srgbClr val="333333"/>
                </a:solidFill>
                <a:latin typeface="Arial"/>
                <a:cs typeface="Arial"/>
              </a:rPr>
              <a:t>Permitir</a:t>
            </a:r>
            <a:r>
              <a:rPr sz="1350" kern="0" dirty="0">
                <a:solidFill>
                  <a:srgbClr val="333333"/>
                </a:solidFill>
                <a:latin typeface="Arial"/>
                <a:cs typeface="Arial"/>
              </a:rPr>
              <a:t> </a:t>
            </a:r>
            <a:r>
              <a:rPr sz="1350" kern="0" spc="-4" dirty="0">
                <a:solidFill>
                  <a:srgbClr val="333333"/>
                </a:solidFill>
                <a:latin typeface="Arial"/>
                <a:cs typeface="Arial"/>
              </a:rPr>
              <a:t>completar</a:t>
            </a:r>
            <a:r>
              <a:rPr sz="1350" kern="0" spc="11" dirty="0">
                <a:solidFill>
                  <a:srgbClr val="333333"/>
                </a:solidFill>
                <a:latin typeface="Arial"/>
                <a:cs typeface="Arial"/>
              </a:rPr>
              <a:t> </a:t>
            </a:r>
            <a:r>
              <a:rPr sz="1350" kern="0" dirty="0">
                <a:solidFill>
                  <a:srgbClr val="333333"/>
                </a:solidFill>
                <a:latin typeface="Arial"/>
                <a:cs typeface="Arial"/>
              </a:rPr>
              <a:t>ciclo</a:t>
            </a:r>
            <a:r>
              <a:rPr sz="1350" kern="0" spc="4" dirty="0">
                <a:solidFill>
                  <a:srgbClr val="333333"/>
                </a:solidFill>
                <a:latin typeface="Arial"/>
                <a:cs typeface="Arial"/>
              </a:rPr>
              <a:t> </a:t>
            </a:r>
            <a:r>
              <a:rPr sz="1350" kern="0" spc="-4" dirty="0">
                <a:solidFill>
                  <a:srgbClr val="333333"/>
                </a:solidFill>
                <a:latin typeface="Arial"/>
                <a:cs typeface="Arial"/>
              </a:rPr>
              <a:t>de</a:t>
            </a:r>
            <a:r>
              <a:rPr sz="1350" kern="0" dirty="0">
                <a:solidFill>
                  <a:srgbClr val="333333"/>
                </a:solidFill>
                <a:latin typeface="Arial"/>
                <a:cs typeface="Arial"/>
              </a:rPr>
              <a:t> </a:t>
            </a:r>
            <a:r>
              <a:rPr sz="1350" kern="0" spc="-4" dirty="0">
                <a:solidFill>
                  <a:srgbClr val="333333"/>
                </a:solidFill>
                <a:latin typeface="Arial"/>
                <a:cs typeface="Arial"/>
              </a:rPr>
              <a:t>vida</a:t>
            </a:r>
            <a:r>
              <a:rPr sz="1350" kern="0" spc="8" dirty="0">
                <a:solidFill>
                  <a:srgbClr val="333333"/>
                </a:solidFill>
                <a:latin typeface="Arial"/>
                <a:cs typeface="Arial"/>
              </a:rPr>
              <a:t> </a:t>
            </a:r>
            <a:r>
              <a:rPr sz="1350" kern="0" spc="-4" dirty="0">
                <a:solidFill>
                  <a:srgbClr val="333333"/>
                </a:solidFill>
                <a:latin typeface="Arial"/>
                <a:cs typeface="Arial"/>
              </a:rPr>
              <a:t>de</a:t>
            </a:r>
            <a:r>
              <a:rPr sz="1350" kern="0" dirty="0">
                <a:solidFill>
                  <a:srgbClr val="333333"/>
                </a:solidFill>
                <a:latin typeface="Arial"/>
                <a:cs typeface="Arial"/>
              </a:rPr>
              <a:t> </a:t>
            </a:r>
            <a:r>
              <a:rPr sz="1350" kern="0" spc="-4" dirty="0">
                <a:solidFill>
                  <a:srgbClr val="333333"/>
                </a:solidFill>
                <a:latin typeface="Arial"/>
                <a:cs typeface="Arial"/>
              </a:rPr>
              <a:t>los</a:t>
            </a:r>
            <a:r>
              <a:rPr sz="1350" kern="0" spc="15" dirty="0">
                <a:solidFill>
                  <a:srgbClr val="333333"/>
                </a:solidFill>
                <a:latin typeface="Arial"/>
                <a:cs typeface="Arial"/>
              </a:rPr>
              <a:t> </a:t>
            </a:r>
            <a:r>
              <a:rPr sz="1350" kern="0" spc="-8" dirty="0">
                <a:solidFill>
                  <a:srgbClr val="333333"/>
                </a:solidFill>
                <a:latin typeface="Arial"/>
                <a:cs typeface="Arial"/>
              </a:rPr>
              <a:t>lepidópteros</a:t>
            </a:r>
            <a:r>
              <a:rPr sz="1350" kern="0" spc="19" dirty="0">
                <a:solidFill>
                  <a:srgbClr val="333333"/>
                </a:solidFill>
                <a:latin typeface="Arial"/>
                <a:cs typeface="Arial"/>
              </a:rPr>
              <a:t> </a:t>
            </a:r>
            <a:r>
              <a:rPr sz="1350" kern="0" dirty="0">
                <a:solidFill>
                  <a:srgbClr val="333333"/>
                </a:solidFill>
                <a:latin typeface="Arial"/>
                <a:cs typeface="Arial"/>
              </a:rPr>
              <a:t>y</a:t>
            </a:r>
            <a:r>
              <a:rPr sz="1350" kern="0" spc="4" dirty="0">
                <a:solidFill>
                  <a:srgbClr val="333333"/>
                </a:solidFill>
                <a:latin typeface="Arial"/>
                <a:cs typeface="Arial"/>
              </a:rPr>
              <a:t> </a:t>
            </a:r>
            <a:r>
              <a:rPr sz="1350" kern="0" spc="-4" dirty="0">
                <a:solidFill>
                  <a:srgbClr val="333333"/>
                </a:solidFill>
                <a:latin typeface="Arial"/>
                <a:cs typeface="Arial"/>
              </a:rPr>
              <a:t>otra fauna invertebrada.</a:t>
            </a:r>
            <a:endParaRPr sz="1350" kern="0" dirty="0">
              <a:solidFill>
                <a:sysClr val="windowText" lastClr="000000"/>
              </a:solidFill>
              <a:latin typeface="Arial"/>
              <a:cs typeface="Arial"/>
            </a:endParaRPr>
          </a:p>
          <a:p>
            <a:pPr defTabSz="685800"/>
            <a:endParaRPr kern="0" dirty="0">
              <a:solidFill>
                <a:sysClr val="windowText" lastClr="000000"/>
              </a:solidFill>
              <a:latin typeface="Arial"/>
              <a:cs typeface="Arial"/>
            </a:endParaRPr>
          </a:p>
          <a:p>
            <a:pPr marL="266700" marR="3810" indent="-257651" algn="just" defTabSz="685800"/>
            <a:r>
              <a:rPr sz="1088" kern="0" spc="139" dirty="0">
                <a:solidFill>
                  <a:srgbClr val="90C225"/>
                </a:solidFill>
                <a:latin typeface="Lucida Sans Unicode"/>
                <a:cs typeface="Lucida Sans Unicode"/>
              </a:rPr>
              <a:t>▶</a:t>
            </a:r>
            <a:r>
              <a:rPr sz="1088" kern="0" spc="143" dirty="0">
                <a:solidFill>
                  <a:srgbClr val="90C225"/>
                </a:solidFill>
                <a:latin typeface="Lucida Sans Unicode"/>
                <a:cs typeface="Lucida Sans Unicode"/>
              </a:rPr>
              <a:t> </a:t>
            </a:r>
            <a:r>
              <a:rPr sz="1350" b="1" kern="0" spc="-4" dirty="0">
                <a:solidFill>
                  <a:srgbClr val="404040"/>
                </a:solidFill>
                <a:latin typeface="Arial"/>
                <a:cs typeface="Arial"/>
              </a:rPr>
              <a:t>Explotaciones </a:t>
            </a:r>
            <a:r>
              <a:rPr sz="1350" b="1" kern="0" dirty="0">
                <a:solidFill>
                  <a:srgbClr val="404040"/>
                </a:solidFill>
                <a:latin typeface="Arial"/>
                <a:cs typeface="Arial"/>
              </a:rPr>
              <a:t>de </a:t>
            </a:r>
            <a:r>
              <a:rPr sz="1350" b="1" kern="0" spc="-4" dirty="0">
                <a:solidFill>
                  <a:srgbClr val="404040"/>
                </a:solidFill>
                <a:latin typeface="Arial"/>
                <a:cs typeface="Arial"/>
              </a:rPr>
              <a:t>los beneficiarios </a:t>
            </a:r>
            <a:r>
              <a:rPr sz="1350" kern="0" spc="-4" dirty="0">
                <a:solidFill>
                  <a:srgbClr val="404040"/>
                </a:solidFill>
                <a:latin typeface="Arial"/>
                <a:cs typeface="Arial"/>
              </a:rPr>
              <a:t>compatibles </a:t>
            </a:r>
            <a:r>
              <a:rPr sz="1350" kern="0" dirty="0">
                <a:solidFill>
                  <a:srgbClr val="404040"/>
                </a:solidFill>
                <a:latin typeface="Arial"/>
                <a:cs typeface="Arial"/>
              </a:rPr>
              <a:t>con el </a:t>
            </a:r>
            <a:r>
              <a:rPr sz="1350" kern="0" spc="-4" dirty="0">
                <a:solidFill>
                  <a:srgbClr val="404040"/>
                </a:solidFill>
                <a:latin typeface="Arial"/>
                <a:cs typeface="Arial"/>
              </a:rPr>
              <a:t>aprovechamiento de la </a:t>
            </a:r>
            <a:r>
              <a:rPr sz="1350" kern="0" dirty="0">
                <a:solidFill>
                  <a:srgbClr val="404040"/>
                </a:solidFill>
                <a:latin typeface="Arial"/>
                <a:cs typeface="Arial"/>
              </a:rPr>
              <a:t> </a:t>
            </a:r>
            <a:r>
              <a:rPr sz="1350" kern="0" spc="-4" dirty="0">
                <a:solidFill>
                  <a:srgbClr val="404040"/>
                </a:solidFill>
                <a:latin typeface="Arial"/>
                <a:cs typeface="Arial"/>
              </a:rPr>
              <a:t>siega</a:t>
            </a:r>
            <a:r>
              <a:rPr sz="1350" kern="0" dirty="0">
                <a:solidFill>
                  <a:srgbClr val="404040"/>
                </a:solidFill>
                <a:latin typeface="Arial"/>
                <a:cs typeface="Arial"/>
              </a:rPr>
              <a:t> </a:t>
            </a:r>
            <a:r>
              <a:rPr sz="1350" kern="0" spc="-4" dirty="0">
                <a:solidFill>
                  <a:srgbClr val="404040"/>
                </a:solidFill>
                <a:latin typeface="Arial"/>
                <a:cs typeface="Arial"/>
              </a:rPr>
              <a:t>para</a:t>
            </a:r>
            <a:r>
              <a:rPr sz="1350" kern="0" dirty="0">
                <a:solidFill>
                  <a:srgbClr val="404040"/>
                </a:solidFill>
                <a:latin typeface="Arial"/>
                <a:cs typeface="Arial"/>
              </a:rPr>
              <a:t> </a:t>
            </a:r>
            <a:r>
              <a:rPr sz="1350" kern="0" spc="-4" dirty="0">
                <a:solidFill>
                  <a:srgbClr val="404040"/>
                </a:solidFill>
                <a:latin typeface="Arial"/>
                <a:cs typeface="Arial"/>
              </a:rPr>
              <a:t>la</a:t>
            </a:r>
            <a:r>
              <a:rPr sz="1350" kern="0" dirty="0">
                <a:solidFill>
                  <a:srgbClr val="404040"/>
                </a:solidFill>
                <a:latin typeface="Arial"/>
                <a:cs typeface="Arial"/>
              </a:rPr>
              <a:t> </a:t>
            </a:r>
            <a:r>
              <a:rPr sz="1350" kern="0" spc="-4" dirty="0">
                <a:solidFill>
                  <a:srgbClr val="404040"/>
                </a:solidFill>
                <a:latin typeface="Arial"/>
                <a:cs typeface="Arial"/>
              </a:rPr>
              <a:t>alimentación</a:t>
            </a:r>
            <a:r>
              <a:rPr sz="1350" kern="0" dirty="0">
                <a:solidFill>
                  <a:srgbClr val="404040"/>
                </a:solidFill>
                <a:latin typeface="Arial"/>
                <a:cs typeface="Arial"/>
              </a:rPr>
              <a:t> </a:t>
            </a:r>
            <a:r>
              <a:rPr sz="1350" kern="0" spc="-4" dirty="0">
                <a:solidFill>
                  <a:srgbClr val="404040"/>
                </a:solidFill>
                <a:latin typeface="Arial"/>
                <a:cs typeface="Arial"/>
              </a:rPr>
              <a:t>de</a:t>
            </a:r>
            <a:r>
              <a:rPr sz="1350" kern="0" dirty="0">
                <a:solidFill>
                  <a:srgbClr val="404040"/>
                </a:solidFill>
                <a:latin typeface="Arial"/>
                <a:cs typeface="Arial"/>
              </a:rPr>
              <a:t> </a:t>
            </a:r>
            <a:r>
              <a:rPr sz="1350" kern="0" spc="-4" dirty="0">
                <a:solidFill>
                  <a:srgbClr val="404040"/>
                </a:solidFill>
                <a:latin typeface="Arial"/>
                <a:cs typeface="Arial"/>
              </a:rPr>
              <a:t>animales</a:t>
            </a:r>
            <a:r>
              <a:rPr sz="1350" kern="0" dirty="0">
                <a:solidFill>
                  <a:srgbClr val="404040"/>
                </a:solidFill>
                <a:latin typeface="Arial"/>
                <a:cs typeface="Arial"/>
              </a:rPr>
              <a:t> </a:t>
            </a:r>
            <a:r>
              <a:rPr sz="1350" kern="0" spc="-4" dirty="0">
                <a:solidFill>
                  <a:srgbClr val="404040"/>
                </a:solidFill>
                <a:latin typeface="Arial"/>
                <a:cs typeface="Arial"/>
              </a:rPr>
              <a:t>propios.</a:t>
            </a:r>
            <a:r>
              <a:rPr sz="1350" kern="0" dirty="0">
                <a:solidFill>
                  <a:srgbClr val="404040"/>
                </a:solidFill>
                <a:latin typeface="Arial"/>
                <a:cs typeface="Arial"/>
              </a:rPr>
              <a:t> Inscritas</a:t>
            </a:r>
            <a:r>
              <a:rPr sz="1350" kern="0" spc="4" dirty="0">
                <a:solidFill>
                  <a:srgbClr val="404040"/>
                </a:solidFill>
                <a:latin typeface="Arial"/>
                <a:cs typeface="Arial"/>
              </a:rPr>
              <a:t> </a:t>
            </a:r>
            <a:r>
              <a:rPr sz="1350" kern="0" spc="-4" dirty="0">
                <a:solidFill>
                  <a:srgbClr val="404040"/>
                </a:solidFill>
                <a:latin typeface="Arial"/>
                <a:cs typeface="Arial"/>
              </a:rPr>
              <a:t>al</a:t>
            </a:r>
            <a:r>
              <a:rPr sz="1350" kern="0" dirty="0">
                <a:solidFill>
                  <a:srgbClr val="404040"/>
                </a:solidFill>
                <a:latin typeface="Arial"/>
                <a:cs typeface="Arial"/>
              </a:rPr>
              <a:t> fin</a:t>
            </a:r>
            <a:r>
              <a:rPr sz="1350" kern="0" spc="4" dirty="0">
                <a:solidFill>
                  <a:srgbClr val="404040"/>
                </a:solidFill>
                <a:latin typeface="Arial"/>
                <a:cs typeface="Arial"/>
              </a:rPr>
              <a:t> </a:t>
            </a:r>
            <a:r>
              <a:rPr sz="1350" kern="0" spc="-4" dirty="0">
                <a:solidFill>
                  <a:srgbClr val="404040"/>
                </a:solidFill>
                <a:latin typeface="Arial"/>
                <a:cs typeface="Arial"/>
              </a:rPr>
              <a:t>del</a:t>
            </a:r>
            <a:r>
              <a:rPr sz="1350" kern="0" spc="368" dirty="0">
                <a:solidFill>
                  <a:srgbClr val="404040"/>
                </a:solidFill>
                <a:latin typeface="Arial"/>
                <a:cs typeface="Arial"/>
              </a:rPr>
              <a:t> </a:t>
            </a:r>
            <a:r>
              <a:rPr sz="1350" kern="0" spc="-4" dirty="0">
                <a:solidFill>
                  <a:srgbClr val="404040"/>
                </a:solidFill>
                <a:latin typeface="Arial"/>
                <a:cs typeface="Arial"/>
              </a:rPr>
              <a:t>plazo</a:t>
            </a:r>
            <a:r>
              <a:rPr sz="1350" kern="0" spc="368" dirty="0">
                <a:solidFill>
                  <a:srgbClr val="404040"/>
                </a:solidFill>
                <a:latin typeface="Arial"/>
                <a:cs typeface="Arial"/>
              </a:rPr>
              <a:t> </a:t>
            </a:r>
            <a:r>
              <a:rPr sz="1350" kern="0" spc="-8" dirty="0">
                <a:solidFill>
                  <a:srgbClr val="404040"/>
                </a:solidFill>
                <a:latin typeface="Arial"/>
                <a:cs typeface="Arial"/>
              </a:rPr>
              <a:t>de </a:t>
            </a:r>
            <a:r>
              <a:rPr sz="1350" kern="0" spc="-4" dirty="0">
                <a:solidFill>
                  <a:srgbClr val="404040"/>
                </a:solidFill>
                <a:latin typeface="Arial"/>
                <a:cs typeface="Arial"/>
              </a:rPr>
              <a:t> solicitud única en</a:t>
            </a:r>
            <a:r>
              <a:rPr sz="1350" kern="0" dirty="0">
                <a:solidFill>
                  <a:srgbClr val="404040"/>
                </a:solidFill>
                <a:latin typeface="Arial"/>
                <a:cs typeface="Arial"/>
              </a:rPr>
              <a:t> REGA como </a:t>
            </a:r>
            <a:r>
              <a:rPr sz="1350" kern="0" spc="-4" dirty="0">
                <a:solidFill>
                  <a:srgbClr val="404040"/>
                </a:solidFill>
                <a:latin typeface="Arial"/>
                <a:cs typeface="Arial"/>
              </a:rPr>
              <a:t>explotaciones de ganado bovino, ovino, caprino </a:t>
            </a:r>
            <a:r>
              <a:rPr sz="1350" kern="0" dirty="0">
                <a:solidFill>
                  <a:srgbClr val="404040"/>
                </a:solidFill>
                <a:latin typeface="Arial"/>
                <a:cs typeface="Arial"/>
              </a:rPr>
              <a:t>y </a:t>
            </a:r>
            <a:r>
              <a:rPr sz="1350" kern="0" spc="4" dirty="0">
                <a:solidFill>
                  <a:srgbClr val="404040"/>
                </a:solidFill>
                <a:latin typeface="Arial"/>
                <a:cs typeface="Arial"/>
              </a:rPr>
              <a:t> </a:t>
            </a:r>
            <a:r>
              <a:rPr sz="1350" kern="0" spc="-8" dirty="0">
                <a:solidFill>
                  <a:srgbClr val="404040"/>
                </a:solidFill>
                <a:latin typeface="Arial"/>
                <a:cs typeface="Arial"/>
              </a:rPr>
              <a:t>equino:</a:t>
            </a:r>
            <a:endParaRPr sz="1350" kern="0" dirty="0">
              <a:solidFill>
                <a:sysClr val="windowText" lastClr="000000"/>
              </a:solidFill>
              <a:latin typeface="Arial"/>
              <a:cs typeface="Arial"/>
            </a:endParaRPr>
          </a:p>
          <a:p>
            <a:pPr marL="279083" algn="just" defTabSz="685800"/>
            <a:r>
              <a:rPr sz="1088" kern="0" spc="-8" dirty="0">
                <a:solidFill>
                  <a:srgbClr val="90C225"/>
                </a:solidFill>
                <a:latin typeface="Wingdings"/>
                <a:cs typeface="Wingdings"/>
              </a:rPr>
              <a:t></a:t>
            </a:r>
            <a:r>
              <a:rPr sz="1088" kern="0" spc="746" dirty="0">
                <a:solidFill>
                  <a:srgbClr val="90C225"/>
                </a:solidFill>
                <a:latin typeface="Times New Roman"/>
                <a:cs typeface="Times New Roman"/>
              </a:rPr>
              <a:t> </a:t>
            </a:r>
            <a:r>
              <a:rPr sz="1350" kern="0" spc="-15" dirty="0">
                <a:solidFill>
                  <a:srgbClr val="333333"/>
                </a:solidFill>
                <a:latin typeface="Arial"/>
                <a:cs typeface="Arial"/>
              </a:rPr>
              <a:t>Tipo</a:t>
            </a:r>
            <a:r>
              <a:rPr sz="1350" kern="0" spc="-8" dirty="0">
                <a:solidFill>
                  <a:srgbClr val="333333"/>
                </a:solidFill>
                <a:latin typeface="Arial"/>
                <a:cs typeface="Arial"/>
              </a:rPr>
              <a:t> </a:t>
            </a:r>
            <a:r>
              <a:rPr sz="1350" kern="0" spc="-4" dirty="0">
                <a:solidFill>
                  <a:srgbClr val="333333"/>
                </a:solidFill>
                <a:latin typeface="Arial"/>
                <a:cs typeface="Arial"/>
              </a:rPr>
              <a:t>“Producción</a:t>
            </a:r>
            <a:r>
              <a:rPr sz="1350" kern="0" spc="4" dirty="0">
                <a:solidFill>
                  <a:srgbClr val="333333"/>
                </a:solidFill>
                <a:latin typeface="Arial"/>
                <a:cs typeface="Arial"/>
              </a:rPr>
              <a:t> </a:t>
            </a:r>
            <a:r>
              <a:rPr sz="1350" kern="0" dirty="0">
                <a:solidFill>
                  <a:srgbClr val="333333"/>
                </a:solidFill>
                <a:latin typeface="Arial"/>
                <a:cs typeface="Arial"/>
              </a:rPr>
              <a:t>y</a:t>
            </a:r>
            <a:r>
              <a:rPr sz="1350" kern="0" spc="-4" dirty="0">
                <a:solidFill>
                  <a:srgbClr val="333333"/>
                </a:solidFill>
                <a:latin typeface="Arial"/>
                <a:cs typeface="Arial"/>
              </a:rPr>
              <a:t> </a:t>
            </a:r>
            <a:r>
              <a:rPr sz="1350" kern="0" spc="-8" dirty="0">
                <a:solidFill>
                  <a:srgbClr val="333333"/>
                </a:solidFill>
                <a:latin typeface="Arial"/>
                <a:cs typeface="Arial"/>
              </a:rPr>
              <a:t>Reproducción”</a:t>
            </a:r>
            <a:endParaRPr sz="1350" kern="0" dirty="0">
              <a:solidFill>
                <a:sysClr val="windowText" lastClr="000000"/>
              </a:solidFill>
              <a:latin typeface="Arial"/>
              <a:cs typeface="Arial"/>
            </a:endParaRPr>
          </a:p>
          <a:p>
            <a:pPr marL="580073" algn="just" defTabSz="685800">
              <a:spcBef>
                <a:spcPts val="8"/>
              </a:spcBef>
            </a:pPr>
            <a:r>
              <a:rPr sz="938" kern="0" spc="19" dirty="0">
                <a:solidFill>
                  <a:srgbClr val="90C225"/>
                </a:solidFill>
                <a:latin typeface="Wingdings"/>
                <a:cs typeface="Wingdings"/>
              </a:rPr>
              <a:t></a:t>
            </a:r>
            <a:r>
              <a:rPr sz="938" kern="0" spc="19" dirty="0">
                <a:solidFill>
                  <a:srgbClr val="90C225"/>
                </a:solidFill>
                <a:latin typeface="Times New Roman"/>
                <a:cs typeface="Times New Roman"/>
              </a:rPr>
              <a:t>    </a:t>
            </a:r>
            <a:r>
              <a:rPr sz="938" kern="0" spc="116" dirty="0">
                <a:solidFill>
                  <a:srgbClr val="90C225"/>
                </a:solidFill>
                <a:latin typeface="Times New Roman"/>
                <a:cs typeface="Times New Roman"/>
              </a:rPr>
              <a:t> </a:t>
            </a:r>
            <a:r>
              <a:rPr sz="1200" kern="0" spc="-4" dirty="0">
                <a:solidFill>
                  <a:srgbClr val="333333"/>
                </a:solidFill>
                <a:latin typeface="Arial"/>
                <a:cs typeface="Arial"/>
              </a:rPr>
              <a:t>BO,</a:t>
            </a:r>
            <a:r>
              <a:rPr sz="1200" kern="0" spc="19" dirty="0">
                <a:solidFill>
                  <a:srgbClr val="333333"/>
                </a:solidFill>
                <a:latin typeface="Arial"/>
                <a:cs typeface="Arial"/>
              </a:rPr>
              <a:t> </a:t>
            </a:r>
            <a:r>
              <a:rPr sz="1200" kern="0" spc="-8" dirty="0">
                <a:solidFill>
                  <a:srgbClr val="333333"/>
                </a:solidFill>
                <a:latin typeface="Arial"/>
                <a:cs typeface="Arial"/>
              </a:rPr>
              <a:t>OV</a:t>
            </a:r>
            <a:r>
              <a:rPr sz="1200" kern="0" spc="8" dirty="0">
                <a:solidFill>
                  <a:srgbClr val="333333"/>
                </a:solidFill>
                <a:latin typeface="Arial"/>
                <a:cs typeface="Arial"/>
              </a:rPr>
              <a:t> </a:t>
            </a:r>
            <a:r>
              <a:rPr sz="1200" kern="0" spc="-4" dirty="0">
                <a:solidFill>
                  <a:srgbClr val="333333"/>
                </a:solidFill>
                <a:latin typeface="Arial"/>
                <a:cs typeface="Arial"/>
              </a:rPr>
              <a:t>y</a:t>
            </a:r>
            <a:r>
              <a:rPr sz="1200" kern="0" spc="4" dirty="0">
                <a:solidFill>
                  <a:srgbClr val="333333"/>
                </a:solidFill>
                <a:latin typeface="Arial"/>
                <a:cs typeface="Arial"/>
              </a:rPr>
              <a:t> </a:t>
            </a:r>
            <a:r>
              <a:rPr sz="1200" kern="0" spc="-4" dirty="0">
                <a:solidFill>
                  <a:srgbClr val="333333"/>
                </a:solidFill>
                <a:latin typeface="Arial"/>
                <a:cs typeface="Arial"/>
              </a:rPr>
              <a:t>CA: “producción</a:t>
            </a:r>
            <a:r>
              <a:rPr sz="1200" kern="0" spc="11" dirty="0">
                <a:solidFill>
                  <a:srgbClr val="333333"/>
                </a:solidFill>
                <a:latin typeface="Arial"/>
                <a:cs typeface="Arial"/>
              </a:rPr>
              <a:t> </a:t>
            </a:r>
            <a:r>
              <a:rPr sz="1200" kern="0" spc="-4" dirty="0">
                <a:solidFill>
                  <a:srgbClr val="333333"/>
                </a:solidFill>
                <a:latin typeface="Arial"/>
                <a:cs typeface="Arial"/>
              </a:rPr>
              <a:t>de leche”,</a:t>
            </a:r>
            <a:r>
              <a:rPr sz="1200" kern="0" spc="8" dirty="0">
                <a:solidFill>
                  <a:srgbClr val="333333"/>
                </a:solidFill>
                <a:latin typeface="Arial"/>
                <a:cs typeface="Arial"/>
              </a:rPr>
              <a:t> </a:t>
            </a:r>
            <a:r>
              <a:rPr sz="1200" kern="0" spc="-4" dirty="0">
                <a:solidFill>
                  <a:srgbClr val="333333"/>
                </a:solidFill>
                <a:latin typeface="Arial"/>
                <a:cs typeface="Arial"/>
              </a:rPr>
              <a:t>“producción</a:t>
            </a:r>
            <a:r>
              <a:rPr sz="1200" kern="0" spc="4" dirty="0">
                <a:solidFill>
                  <a:srgbClr val="333333"/>
                </a:solidFill>
                <a:latin typeface="Arial"/>
                <a:cs typeface="Arial"/>
              </a:rPr>
              <a:t> </a:t>
            </a:r>
            <a:r>
              <a:rPr sz="1200" kern="0" spc="-4" dirty="0">
                <a:solidFill>
                  <a:srgbClr val="333333"/>
                </a:solidFill>
                <a:latin typeface="Arial"/>
                <a:cs typeface="Arial"/>
              </a:rPr>
              <a:t>de</a:t>
            </a:r>
            <a:r>
              <a:rPr sz="1200" kern="0" dirty="0">
                <a:solidFill>
                  <a:srgbClr val="333333"/>
                </a:solidFill>
                <a:latin typeface="Arial"/>
                <a:cs typeface="Arial"/>
              </a:rPr>
              <a:t> </a:t>
            </a:r>
            <a:r>
              <a:rPr sz="1200" kern="0" spc="-8" dirty="0">
                <a:solidFill>
                  <a:srgbClr val="333333"/>
                </a:solidFill>
                <a:latin typeface="Arial"/>
                <a:cs typeface="Arial"/>
              </a:rPr>
              <a:t>carne”,</a:t>
            </a:r>
            <a:r>
              <a:rPr sz="1200" kern="0" spc="26" dirty="0">
                <a:solidFill>
                  <a:srgbClr val="333333"/>
                </a:solidFill>
                <a:latin typeface="Arial"/>
                <a:cs typeface="Arial"/>
              </a:rPr>
              <a:t> </a:t>
            </a:r>
            <a:r>
              <a:rPr sz="1200" kern="0" spc="-4" dirty="0">
                <a:solidFill>
                  <a:srgbClr val="333333"/>
                </a:solidFill>
                <a:latin typeface="Arial"/>
                <a:cs typeface="Arial"/>
              </a:rPr>
              <a:t>“</a:t>
            </a:r>
            <a:r>
              <a:rPr sz="1200" kern="0" spc="-4" dirty="0" err="1">
                <a:solidFill>
                  <a:srgbClr val="333333"/>
                </a:solidFill>
                <a:latin typeface="Arial"/>
                <a:cs typeface="Arial"/>
              </a:rPr>
              <a:t>mixta</a:t>
            </a:r>
            <a:r>
              <a:rPr sz="1200" kern="0" spc="-4" dirty="0">
                <a:solidFill>
                  <a:srgbClr val="333333"/>
                </a:solidFill>
                <a:latin typeface="Arial"/>
                <a:cs typeface="Arial"/>
              </a:rPr>
              <a:t>”</a:t>
            </a:r>
            <a:r>
              <a:rPr lang="es-ES" sz="1200" kern="0" spc="-4" dirty="0">
                <a:solidFill>
                  <a:srgbClr val="333333"/>
                </a:solidFill>
                <a:latin typeface="Arial"/>
                <a:cs typeface="Arial"/>
              </a:rPr>
              <a:t>, </a:t>
            </a:r>
            <a:r>
              <a:rPr lang="es-ES" sz="1200" kern="0" spc="-4" dirty="0">
                <a:solidFill>
                  <a:srgbClr val="FF0000"/>
                </a:solidFill>
                <a:latin typeface="Arial"/>
                <a:cs typeface="Arial"/>
              </a:rPr>
              <a:t>recría de novillas</a:t>
            </a:r>
            <a:endParaRPr sz="1200" kern="0" dirty="0">
              <a:solidFill>
                <a:srgbClr val="FF0000"/>
              </a:solidFill>
              <a:latin typeface="Arial"/>
              <a:cs typeface="Arial"/>
            </a:endParaRPr>
          </a:p>
          <a:p>
            <a:pPr marL="580073" algn="just" defTabSz="685800"/>
            <a:r>
              <a:rPr sz="938" kern="0" spc="19" dirty="0">
                <a:solidFill>
                  <a:srgbClr val="90C225"/>
                </a:solidFill>
                <a:latin typeface="Wingdings"/>
                <a:cs typeface="Wingdings"/>
              </a:rPr>
              <a:t></a:t>
            </a:r>
            <a:r>
              <a:rPr sz="938" kern="0" spc="19" dirty="0">
                <a:solidFill>
                  <a:srgbClr val="90C225"/>
                </a:solidFill>
                <a:latin typeface="Times New Roman"/>
                <a:cs typeface="Times New Roman"/>
              </a:rPr>
              <a:t>    </a:t>
            </a:r>
            <a:r>
              <a:rPr sz="938" kern="0" spc="113" dirty="0">
                <a:solidFill>
                  <a:srgbClr val="90C225"/>
                </a:solidFill>
                <a:latin typeface="Times New Roman"/>
                <a:cs typeface="Times New Roman"/>
              </a:rPr>
              <a:t> </a:t>
            </a:r>
            <a:r>
              <a:rPr sz="1200" kern="0" spc="-8" dirty="0">
                <a:solidFill>
                  <a:srgbClr val="333333"/>
                </a:solidFill>
                <a:latin typeface="Arial"/>
                <a:cs typeface="Arial"/>
              </a:rPr>
              <a:t>EQ:</a:t>
            </a:r>
            <a:r>
              <a:rPr sz="1200" kern="0" spc="15" dirty="0">
                <a:solidFill>
                  <a:srgbClr val="333333"/>
                </a:solidFill>
                <a:latin typeface="Arial"/>
                <a:cs typeface="Arial"/>
              </a:rPr>
              <a:t> </a:t>
            </a:r>
            <a:r>
              <a:rPr sz="1200" kern="0" spc="-4" dirty="0">
                <a:solidFill>
                  <a:srgbClr val="333333"/>
                </a:solidFill>
                <a:latin typeface="Arial"/>
                <a:cs typeface="Arial"/>
              </a:rPr>
              <a:t>“producción de </a:t>
            </a:r>
            <a:r>
              <a:rPr sz="1200" kern="0" spc="-8" dirty="0">
                <a:solidFill>
                  <a:srgbClr val="333333"/>
                </a:solidFill>
                <a:latin typeface="Arial"/>
                <a:cs typeface="Arial"/>
              </a:rPr>
              <a:t>carne”,</a:t>
            </a:r>
            <a:r>
              <a:rPr sz="1200" kern="0" spc="26" dirty="0">
                <a:solidFill>
                  <a:srgbClr val="333333"/>
                </a:solidFill>
                <a:latin typeface="Arial"/>
                <a:cs typeface="Arial"/>
              </a:rPr>
              <a:t> </a:t>
            </a:r>
            <a:r>
              <a:rPr sz="1200" kern="0" spc="-4" dirty="0">
                <a:solidFill>
                  <a:srgbClr val="333333"/>
                </a:solidFill>
                <a:latin typeface="Arial"/>
                <a:cs typeface="Arial"/>
              </a:rPr>
              <a:t>“mixtas”</a:t>
            </a:r>
            <a:endParaRPr sz="1200" kern="0" dirty="0">
              <a:solidFill>
                <a:sysClr val="windowText" lastClr="000000"/>
              </a:solidFill>
              <a:latin typeface="Arial"/>
              <a:cs typeface="Arial"/>
            </a:endParaRPr>
          </a:p>
          <a:p>
            <a:pPr defTabSz="685800">
              <a:spcBef>
                <a:spcPts val="30"/>
              </a:spcBef>
            </a:pPr>
            <a:endParaRPr sz="1613" kern="0" dirty="0">
              <a:solidFill>
                <a:sysClr val="windowText" lastClr="000000"/>
              </a:solidFill>
              <a:latin typeface="Arial"/>
              <a:cs typeface="Arial"/>
            </a:endParaRPr>
          </a:p>
          <a:p>
            <a:pPr marL="9525" defTabSz="685800">
              <a:tabLst>
                <a:tab pos="266700" algn="l"/>
              </a:tabLst>
            </a:pPr>
            <a:r>
              <a:rPr sz="1088" kern="0" spc="139" dirty="0">
                <a:solidFill>
                  <a:srgbClr val="90C225"/>
                </a:solidFill>
                <a:latin typeface="Lucida Sans Unicode"/>
                <a:cs typeface="Lucida Sans Unicode"/>
              </a:rPr>
              <a:t>▶	</a:t>
            </a:r>
            <a:r>
              <a:rPr sz="1350" b="1" kern="0" dirty="0">
                <a:solidFill>
                  <a:srgbClr val="404040"/>
                </a:solidFill>
                <a:latin typeface="Arial"/>
                <a:cs typeface="Arial"/>
              </a:rPr>
              <a:t>Dos</a:t>
            </a:r>
            <a:r>
              <a:rPr sz="1350" b="1" kern="0" spc="-34" dirty="0">
                <a:solidFill>
                  <a:srgbClr val="404040"/>
                </a:solidFill>
                <a:latin typeface="Arial"/>
                <a:cs typeface="Arial"/>
              </a:rPr>
              <a:t> </a:t>
            </a:r>
            <a:r>
              <a:rPr sz="1350" b="1" kern="0" spc="-4" dirty="0">
                <a:solidFill>
                  <a:srgbClr val="404040"/>
                </a:solidFill>
                <a:latin typeface="Arial"/>
                <a:cs typeface="Arial"/>
              </a:rPr>
              <a:t>opciones</a:t>
            </a:r>
            <a:endParaRPr sz="1350" kern="0" dirty="0">
              <a:solidFill>
                <a:sysClr val="windowText" lastClr="000000"/>
              </a:solidFill>
              <a:latin typeface="Arial"/>
              <a:cs typeface="Arial"/>
            </a:endParaRPr>
          </a:p>
          <a:p>
            <a:pPr marL="279083" defTabSz="685800">
              <a:tabLst>
                <a:tab pos="550069" algn="l"/>
              </a:tabLst>
            </a:pPr>
            <a:r>
              <a:rPr sz="1088" kern="0" spc="-8" dirty="0">
                <a:solidFill>
                  <a:srgbClr val="90C225"/>
                </a:solidFill>
                <a:latin typeface="Wingdings"/>
                <a:cs typeface="Wingdings"/>
              </a:rPr>
              <a:t></a:t>
            </a:r>
            <a:r>
              <a:rPr sz="1088" kern="0" spc="-8" dirty="0">
                <a:solidFill>
                  <a:srgbClr val="90C225"/>
                </a:solidFill>
                <a:latin typeface="Times New Roman"/>
                <a:cs typeface="Times New Roman"/>
              </a:rPr>
              <a:t>	</a:t>
            </a:r>
            <a:r>
              <a:rPr sz="1350" kern="0" spc="-4" dirty="0">
                <a:solidFill>
                  <a:srgbClr val="333333"/>
                </a:solidFill>
                <a:latin typeface="Arial"/>
                <a:cs typeface="Arial"/>
              </a:rPr>
              <a:t>Hectáreas</a:t>
            </a:r>
            <a:r>
              <a:rPr sz="1350" kern="0" spc="206" dirty="0">
                <a:solidFill>
                  <a:srgbClr val="333333"/>
                </a:solidFill>
                <a:latin typeface="Arial"/>
                <a:cs typeface="Arial"/>
              </a:rPr>
              <a:t> </a:t>
            </a:r>
            <a:r>
              <a:rPr sz="1350" kern="0" spc="-4" dirty="0">
                <a:solidFill>
                  <a:srgbClr val="333333"/>
                </a:solidFill>
                <a:latin typeface="Arial"/>
                <a:cs typeface="Arial"/>
              </a:rPr>
              <a:t>subvencionables</a:t>
            </a:r>
            <a:r>
              <a:rPr sz="1350" kern="0" spc="210" dirty="0">
                <a:solidFill>
                  <a:srgbClr val="333333"/>
                </a:solidFill>
                <a:latin typeface="Arial"/>
                <a:cs typeface="Arial"/>
              </a:rPr>
              <a:t> </a:t>
            </a:r>
            <a:r>
              <a:rPr sz="1350" kern="0" spc="-4" dirty="0">
                <a:solidFill>
                  <a:srgbClr val="333333"/>
                </a:solidFill>
                <a:latin typeface="Arial"/>
                <a:cs typeface="Arial"/>
              </a:rPr>
              <a:t>declaradas</a:t>
            </a:r>
            <a:r>
              <a:rPr sz="1350" kern="0" spc="206" dirty="0">
                <a:solidFill>
                  <a:srgbClr val="333333"/>
                </a:solidFill>
                <a:latin typeface="Arial"/>
                <a:cs typeface="Arial"/>
              </a:rPr>
              <a:t> </a:t>
            </a:r>
            <a:r>
              <a:rPr sz="1350" kern="0" spc="-4" dirty="0">
                <a:solidFill>
                  <a:srgbClr val="333333"/>
                </a:solidFill>
                <a:latin typeface="Arial"/>
                <a:cs typeface="Arial"/>
              </a:rPr>
              <a:t>de</a:t>
            </a:r>
            <a:r>
              <a:rPr sz="1350" kern="0" spc="206" dirty="0">
                <a:solidFill>
                  <a:srgbClr val="333333"/>
                </a:solidFill>
                <a:latin typeface="Arial"/>
                <a:cs typeface="Arial"/>
              </a:rPr>
              <a:t> </a:t>
            </a:r>
            <a:r>
              <a:rPr sz="1350" kern="0" spc="-4" dirty="0">
                <a:solidFill>
                  <a:srgbClr val="333333"/>
                </a:solidFill>
                <a:latin typeface="Arial"/>
                <a:cs typeface="Arial"/>
              </a:rPr>
              <a:t>pastos</a:t>
            </a:r>
            <a:r>
              <a:rPr sz="1350" kern="0" spc="206" dirty="0">
                <a:solidFill>
                  <a:srgbClr val="333333"/>
                </a:solidFill>
                <a:latin typeface="Arial"/>
                <a:cs typeface="Arial"/>
              </a:rPr>
              <a:t> </a:t>
            </a:r>
            <a:r>
              <a:rPr sz="1350" kern="0" spc="-4" dirty="0">
                <a:solidFill>
                  <a:srgbClr val="333333"/>
                </a:solidFill>
                <a:latin typeface="Arial"/>
                <a:cs typeface="Arial"/>
              </a:rPr>
              <a:t>permanentes</a:t>
            </a:r>
            <a:r>
              <a:rPr sz="1350" kern="0" spc="214" dirty="0">
                <a:solidFill>
                  <a:srgbClr val="333333"/>
                </a:solidFill>
                <a:latin typeface="Arial"/>
                <a:cs typeface="Arial"/>
              </a:rPr>
              <a:t> </a:t>
            </a:r>
            <a:r>
              <a:rPr sz="1350" kern="0" dirty="0">
                <a:solidFill>
                  <a:srgbClr val="333333"/>
                </a:solidFill>
                <a:latin typeface="Arial"/>
                <a:cs typeface="Arial"/>
              </a:rPr>
              <a:t>y</a:t>
            </a:r>
            <a:r>
              <a:rPr sz="1350" kern="0" spc="188" dirty="0">
                <a:solidFill>
                  <a:srgbClr val="333333"/>
                </a:solidFill>
                <a:latin typeface="Arial"/>
                <a:cs typeface="Arial"/>
              </a:rPr>
              <a:t> </a:t>
            </a:r>
            <a:r>
              <a:rPr sz="1350" kern="0" dirty="0">
                <a:solidFill>
                  <a:srgbClr val="333333"/>
                </a:solidFill>
                <a:latin typeface="Arial"/>
                <a:cs typeface="Arial"/>
              </a:rPr>
              <a:t>temporales</a:t>
            </a:r>
            <a:endParaRPr sz="1350" kern="0" dirty="0">
              <a:solidFill>
                <a:sysClr val="windowText" lastClr="000000"/>
              </a:solidFill>
              <a:latin typeface="Arial"/>
              <a:cs typeface="Arial"/>
            </a:endParaRPr>
          </a:p>
          <a:p>
            <a:pPr marL="550069" defTabSz="685800">
              <a:spcBef>
                <a:spcPts val="4"/>
              </a:spcBef>
            </a:pPr>
            <a:r>
              <a:rPr sz="1350" kern="0" spc="-4" dirty="0">
                <a:solidFill>
                  <a:srgbClr val="333333"/>
                </a:solidFill>
                <a:latin typeface="Arial"/>
                <a:cs typeface="Arial"/>
              </a:rPr>
              <a:t>de</a:t>
            </a:r>
            <a:r>
              <a:rPr sz="1350" kern="0" spc="-23" dirty="0">
                <a:solidFill>
                  <a:srgbClr val="333333"/>
                </a:solidFill>
                <a:latin typeface="Arial"/>
                <a:cs typeface="Arial"/>
              </a:rPr>
              <a:t> </a:t>
            </a:r>
            <a:r>
              <a:rPr sz="1350" kern="0" spc="-4" dirty="0">
                <a:solidFill>
                  <a:srgbClr val="333333"/>
                </a:solidFill>
                <a:latin typeface="Arial"/>
                <a:cs typeface="Arial"/>
              </a:rPr>
              <a:t>aprovechamiento</a:t>
            </a:r>
            <a:r>
              <a:rPr sz="1350" kern="0" spc="4" dirty="0">
                <a:solidFill>
                  <a:srgbClr val="333333"/>
                </a:solidFill>
                <a:latin typeface="Arial"/>
                <a:cs typeface="Arial"/>
              </a:rPr>
              <a:t> </a:t>
            </a:r>
            <a:r>
              <a:rPr sz="1350" kern="0" spc="-4" dirty="0">
                <a:solidFill>
                  <a:srgbClr val="333333"/>
                </a:solidFill>
                <a:latin typeface="Arial"/>
                <a:cs typeface="Arial"/>
              </a:rPr>
              <a:t>siega.</a:t>
            </a:r>
            <a:endParaRPr sz="1350" kern="0" dirty="0">
              <a:solidFill>
                <a:sysClr val="windowText" lastClr="000000"/>
              </a:solidFill>
              <a:latin typeface="Arial"/>
              <a:cs typeface="Arial"/>
            </a:endParaRPr>
          </a:p>
          <a:p>
            <a:pPr marL="279083" defTabSz="685800">
              <a:tabLst>
                <a:tab pos="550069" algn="l"/>
              </a:tabLst>
            </a:pPr>
            <a:r>
              <a:rPr sz="1088" kern="0" spc="-8" dirty="0">
                <a:solidFill>
                  <a:srgbClr val="90C225"/>
                </a:solidFill>
                <a:latin typeface="Wingdings"/>
                <a:cs typeface="Wingdings"/>
              </a:rPr>
              <a:t></a:t>
            </a:r>
            <a:r>
              <a:rPr sz="1088" kern="0" spc="-8" dirty="0">
                <a:solidFill>
                  <a:srgbClr val="90C225"/>
                </a:solidFill>
                <a:latin typeface="Times New Roman"/>
                <a:cs typeface="Times New Roman"/>
              </a:rPr>
              <a:t>	</a:t>
            </a:r>
            <a:r>
              <a:rPr sz="1350" kern="0" spc="-4" dirty="0">
                <a:solidFill>
                  <a:srgbClr val="333333"/>
                </a:solidFill>
                <a:latin typeface="Arial"/>
                <a:cs typeface="Arial"/>
              </a:rPr>
              <a:t>Establecimiento</a:t>
            </a:r>
            <a:r>
              <a:rPr sz="1350" kern="0" spc="8" dirty="0">
                <a:solidFill>
                  <a:srgbClr val="333333"/>
                </a:solidFill>
                <a:latin typeface="Arial"/>
                <a:cs typeface="Arial"/>
              </a:rPr>
              <a:t> </a:t>
            </a:r>
            <a:r>
              <a:rPr sz="1350" kern="0" spc="-4" dirty="0">
                <a:solidFill>
                  <a:srgbClr val="333333"/>
                </a:solidFill>
                <a:latin typeface="Arial"/>
                <a:cs typeface="Arial"/>
              </a:rPr>
              <a:t>de</a:t>
            </a:r>
            <a:r>
              <a:rPr sz="1350" kern="0" spc="-11" dirty="0">
                <a:solidFill>
                  <a:srgbClr val="333333"/>
                </a:solidFill>
                <a:latin typeface="Arial"/>
                <a:cs typeface="Arial"/>
              </a:rPr>
              <a:t> </a:t>
            </a:r>
            <a:r>
              <a:rPr sz="1350" b="1" kern="0" dirty="0">
                <a:solidFill>
                  <a:srgbClr val="6C911D"/>
                </a:solidFill>
                <a:latin typeface="Arial"/>
                <a:cs typeface="Arial"/>
              </a:rPr>
              <a:t>islas</a:t>
            </a:r>
            <a:r>
              <a:rPr sz="1350" b="1" kern="0" spc="-11" dirty="0">
                <a:solidFill>
                  <a:srgbClr val="6C911D"/>
                </a:solidFill>
                <a:latin typeface="Arial"/>
                <a:cs typeface="Arial"/>
              </a:rPr>
              <a:t> </a:t>
            </a:r>
            <a:r>
              <a:rPr sz="1350" b="1" kern="0" dirty="0">
                <a:solidFill>
                  <a:srgbClr val="6C911D"/>
                </a:solidFill>
                <a:latin typeface="Arial"/>
                <a:cs typeface="Arial"/>
              </a:rPr>
              <a:t>de</a:t>
            </a:r>
            <a:r>
              <a:rPr sz="1350" b="1" kern="0" spc="-11" dirty="0">
                <a:solidFill>
                  <a:srgbClr val="6C911D"/>
                </a:solidFill>
                <a:latin typeface="Arial"/>
                <a:cs typeface="Arial"/>
              </a:rPr>
              <a:t> </a:t>
            </a:r>
            <a:r>
              <a:rPr sz="1350" b="1" kern="0" spc="-4" dirty="0">
                <a:solidFill>
                  <a:srgbClr val="6C911D"/>
                </a:solidFill>
                <a:latin typeface="Arial"/>
                <a:cs typeface="Arial"/>
              </a:rPr>
              <a:t>biodiversidad</a:t>
            </a:r>
            <a:r>
              <a:rPr sz="1350" b="1" kern="0" spc="15" dirty="0">
                <a:solidFill>
                  <a:srgbClr val="6C911D"/>
                </a:solidFill>
                <a:latin typeface="Arial"/>
                <a:cs typeface="Arial"/>
              </a:rPr>
              <a:t> </a:t>
            </a:r>
            <a:r>
              <a:rPr sz="1350" b="1" kern="0" dirty="0">
                <a:solidFill>
                  <a:srgbClr val="6C911D"/>
                </a:solidFill>
                <a:latin typeface="Arial"/>
                <a:cs typeface="Arial"/>
              </a:rPr>
              <a:t>o</a:t>
            </a:r>
            <a:endParaRPr sz="1350" kern="0" dirty="0">
              <a:solidFill>
                <a:sysClr val="windowText" lastClr="000000"/>
              </a:solidFill>
              <a:latin typeface="Arial"/>
              <a:cs typeface="Arial"/>
            </a:endParaRPr>
          </a:p>
          <a:p>
            <a:pPr marL="279083" defTabSz="685800">
              <a:tabLst>
                <a:tab pos="550069" algn="l"/>
              </a:tabLst>
            </a:pPr>
            <a:r>
              <a:rPr sz="1088" kern="0" spc="-8" dirty="0">
                <a:solidFill>
                  <a:srgbClr val="90C225"/>
                </a:solidFill>
                <a:latin typeface="Wingdings"/>
                <a:cs typeface="Wingdings"/>
              </a:rPr>
              <a:t></a:t>
            </a:r>
            <a:r>
              <a:rPr sz="1088" kern="0" spc="-8" dirty="0">
                <a:solidFill>
                  <a:srgbClr val="90C225"/>
                </a:solidFill>
                <a:latin typeface="Times New Roman"/>
                <a:cs typeface="Times New Roman"/>
              </a:rPr>
              <a:t>	</a:t>
            </a:r>
            <a:r>
              <a:rPr sz="1350" b="1" kern="0" dirty="0">
                <a:solidFill>
                  <a:srgbClr val="6C911D"/>
                </a:solidFill>
                <a:latin typeface="Arial"/>
                <a:cs typeface="Arial"/>
              </a:rPr>
              <a:t>Siega</a:t>
            </a:r>
            <a:r>
              <a:rPr sz="1350" b="1" kern="0" spc="-26" dirty="0">
                <a:solidFill>
                  <a:srgbClr val="6C911D"/>
                </a:solidFill>
                <a:latin typeface="Arial"/>
                <a:cs typeface="Arial"/>
              </a:rPr>
              <a:t> </a:t>
            </a:r>
            <a:r>
              <a:rPr sz="1350" b="1" kern="0" spc="-4" dirty="0">
                <a:solidFill>
                  <a:srgbClr val="6C911D"/>
                </a:solidFill>
                <a:latin typeface="Arial"/>
                <a:cs typeface="Arial"/>
              </a:rPr>
              <a:t>sostenible.</a:t>
            </a:r>
            <a:endParaRPr sz="1350" kern="0" dirty="0">
              <a:solidFill>
                <a:sysClr val="windowText" lastClr="000000"/>
              </a:solidFill>
              <a:latin typeface="Arial"/>
              <a:cs typeface="Arial"/>
            </a:endParaRPr>
          </a:p>
        </p:txBody>
      </p:sp>
      <p:pic>
        <p:nvPicPr>
          <p:cNvPr id="4" name="object 4"/>
          <p:cNvPicPr/>
          <p:nvPr/>
        </p:nvPicPr>
        <p:blipFill>
          <a:blip r:embed="rId2" cstate="print"/>
          <a:stretch>
            <a:fillRect/>
          </a:stretch>
        </p:blipFill>
        <p:spPr>
          <a:xfrm>
            <a:off x="4849749" y="4756023"/>
            <a:ext cx="1355598" cy="1017270"/>
          </a:xfrm>
          <a:prstGeom prst="rect">
            <a:avLst/>
          </a:prstGeom>
        </p:spPr>
      </p:pic>
      <p:pic>
        <p:nvPicPr>
          <p:cNvPr id="7" name="Imagen 6">
            <a:extLst>
              <a:ext uri="{FF2B5EF4-FFF2-40B4-BE49-F238E27FC236}">
                <a16:creationId xmlns:a16="http://schemas.microsoft.com/office/drawing/2014/main" id="{EB24D80D-8372-E7DE-E3A7-3D8538E79EB8}"/>
              </a:ext>
            </a:extLst>
          </p:cNvPr>
          <p:cNvPicPr>
            <a:picLocks noChangeAspect="1"/>
          </p:cNvPicPr>
          <p:nvPr/>
        </p:nvPicPr>
        <p:blipFill>
          <a:blip r:embed="rId3"/>
          <a:stretch>
            <a:fillRect/>
          </a:stretch>
        </p:blipFill>
        <p:spPr>
          <a:xfrm>
            <a:off x="6950171" y="6165304"/>
            <a:ext cx="2193829" cy="692696"/>
          </a:xfrm>
          <a:prstGeom prst="rect">
            <a:avLst/>
          </a:prstGeom>
        </p:spPr>
      </p:pic>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06299" y="1172108"/>
            <a:ext cx="5308282" cy="332303"/>
          </a:xfrm>
          <a:prstGeom prst="rect">
            <a:avLst/>
          </a:prstGeom>
        </p:spPr>
        <p:txBody>
          <a:bodyPr vert="horz" wrap="square" lIns="0" tIns="9049" rIns="0" bIns="0" rtlCol="0">
            <a:spAutoFit/>
          </a:bodyPr>
          <a:lstStyle/>
          <a:p>
            <a:pPr marL="9525">
              <a:spcBef>
                <a:spcPts val="71"/>
              </a:spcBef>
            </a:pPr>
            <a:r>
              <a:rPr sz="2100" b="1" spc="-4" dirty="0"/>
              <a:t>3.</a:t>
            </a:r>
            <a:r>
              <a:rPr sz="2100" b="1" spc="-8" dirty="0"/>
              <a:t> </a:t>
            </a:r>
            <a:r>
              <a:rPr sz="2100" b="1" spc="-4" dirty="0"/>
              <a:t>Islas</a:t>
            </a:r>
            <a:r>
              <a:rPr sz="2100" b="1" spc="-19" dirty="0"/>
              <a:t> </a:t>
            </a:r>
            <a:r>
              <a:rPr sz="2100" b="1" spc="-4" dirty="0"/>
              <a:t>de Biodiversidad y</a:t>
            </a:r>
            <a:r>
              <a:rPr sz="2100" b="1" spc="4" dirty="0"/>
              <a:t> </a:t>
            </a:r>
            <a:r>
              <a:rPr sz="2100" b="1" spc="-4" dirty="0"/>
              <a:t>Siega</a:t>
            </a:r>
            <a:r>
              <a:rPr sz="2100" b="1" dirty="0"/>
              <a:t> </a:t>
            </a:r>
            <a:r>
              <a:rPr sz="2100" b="1" spc="-8" dirty="0"/>
              <a:t>sostenible</a:t>
            </a:r>
            <a:endParaRPr sz="2100"/>
          </a:p>
        </p:txBody>
      </p:sp>
      <p:sp>
        <p:nvSpPr>
          <p:cNvPr id="3" name="object 3"/>
          <p:cNvSpPr txBox="1"/>
          <p:nvPr/>
        </p:nvSpPr>
        <p:spPr>
          <a:xfrm>
            <a:off x="406298" y="1761935"/>
            <a:ext cx="7622086" cy="4389856"/>
          </a:xfrm>
          <a:prstGeom prst="rect">
            <a:avLst/>
          </a:prstGeom>
        </p:spPr>
        <p:txBody>
          <a:bodyPr vert="horz" wrap="square" lIns="0" tIns="9525" rIns="0" bIns="0" rtlCol="0">
            <a:spAutoFit/>
          </a:bodyPr>
          <a:lstStyle/>
          <a:p>
            <a:pPr marL="266700" marR="3810" indent="-257651" algn="just" defTabSz="685800">
              <a:spcBef>
                <a:spcPts val="75"/>
              </a:spcBef>
            </a:pPr>
            <a:r>
              <a:rPr sz="1088" kern="0" spc="139" dirty="0">
                <a:solidFill>
                  <a:srgbClr val="90C225"/>
                </a:solidFill>
                <a:latin typeface="Lucida Sans Unicode"/>
                <a:cs typeface="Lucida Sans Unicode"/>
              </a:rPr>
              <a:t>▶</a:t>
            </a:r>
            <a:r>
              <a:rPr sz="1088" kern="0" spc="143" dirty="0">
                <a:solidFill>
                  <a:srgbClr val="90C225"/>
                </a:solidFill>
                <a:latin typeface="Lucida Sans Unicode"/>
                <a:cs typeface="Lucida Sans Unicode"/>
              </a:rPr>
              <a:t> </a:t>
            </a:r>
            <a:r>
              <a:rPr sz="1350" b="1" kern="0" spc="-11" dirty="0">
                <a:solidFill>
                  <a:srgbClr val="404040"/>
                </a:solidFill>
                <a:latin typeface="Arial"/>
                <a:cs typeface="Arial"/>
              </a:rPr>
              <a:t>ESTABLECIMIENTO </a:t>
            </a:r>
            <a:r>
              <a:rPr sz="1350" b="1" kern="0" spc="-4" dirty="0">
                <a:solidFill>
                  <a:srgbClr val="404040"/>
                </a:solidFill>
                <a:latin typeface="Arial"/>
                <a:cs typeface="Arial"/>
              </a:rPr>
              <a:t>DE ISLAS DE BIODIVERSIDAD: </a:t>
            </a:r>
            <a:r>
              <a:rPr sz="1350" b="1" kern="0" spc="-4" dirty="0">
                <a:solidFill>
                  <a:srgbClr val="6C911D"/>
                </a:solidFill>
                <a:latin typeface="Arial"/>
                <a:cs typeface="Arial"/>
              </a:rPr>
              <a:t>7 % sin segar </a:t>
            </a:r>
            <a:r>
              <a:rPr sz="1350" kern="0" dirty="0">
                <a:solidFill>
                  <a:srgbClr val="404040"/>
                </a:solidFill>
                <a:latin typeface="Arial"/>
                <a:cs typeface="Arial"/>
              </a:rPr>
              <a:t>del total </a:t>
            </a:r>
            <a:r>
              <a:rPr sz="1350" kern="0" spc="-8" dirty="0">
                <a:solidFill>
                  <a:srgbClr val="404040"/>
                </a:solidFill>
                <a:latin typeface="Arial"/>
                <a:cs typeface="Arial"/>
              </a:rPr>
              <a:t>de </a:t>
            </a:r>
            <a:r>
              <a:rPr sz="1350" kern="0" spc="-4" dirty="0">
                <a:solidFill>
                  <a:srgbClr val="404040"/>
                </a:solidFill>
                <a:latin typeface="Arial"/>
                <a:cs typeface="Arial"/>
              </a:rPr>
              <a:t> hectáreas</a:t>
            </a:r>
            <a:r>
              <a:rPr sz="1350" kern="0" spc="199" dirty="0">
                <a:solidFill>
                  <a:srgbClr val="404040"/>
                </a:solidFill>
                <a:latin typeface="Arial"/>
                <a:cs typeface="Arial"/>
              </a:rPr>
              <a:t> </a:t>
            </a:r>
            <a:r>
              <a:rPr sz="1350" kern="0" dirty="0">
                <a:solidFill>
                  <a:srgbClr val="404040"/>
                </a:solidFill>
                <a:latin typeface="Arial"/>
                <a:cs typeface="Arial"/>
              </a:rPr>
              <a:t>(pastos</a:t>
            </a:r>
            <a:r>
              <a:rPr sz="1350" kern="0" spc="203" dirty="0">
                <a:solidFill>
                  <a:srgbClr val="404040"/>
                </a:solidFill>
                <a:latin typeface="Arial"/>
                <a:cs typeface="Arial"/>
              </a:rPr>
              <a:t> </a:t>
            </a:r>
            <a:r>
              <a:rPr sz="1350" kern="0" spc="-4" dirty="0">
                <a:solidFill>
                  <a:srgbClr val="404040"/>
                </a:solidFill>
                <a:latin typeface="Arial"/>
                <a:cs typeface="Arial"/>
              </a:rPr>
              <a:t>permanentes</a:t>
            </a:r>
            <a:r>
              <a:rPr sz="1350" kern="0" spc="199" dirty="0">
                <a:solidFill>
                  <a:srgbClr val="404040"/>
                </a:solidFill>
                <a:latin typeface="Arial"/>
                <a:cs typeface="Arial"/>
              </a:rPr>
              <a:t> </a:t>
            </a:r>
            <a:r>
              <a:rPr sz="1350" kern="0" dirty="0">
                <a:solidFill>
                  <a:srgbClr val="404040"/>
                </a:solidFill>
                <a:latin typeface="Arial"/>
                <a:cs typeface="Arial"/>
              </a:rPr>
              <a:t>+</a:t>
            </a:r>
            <a:r>
              <a:rPr sz="1350" kern="0" spc="206" dirty="0">
                <a:solidFill>
                  <a:srgbClr val="404040"/>
                </a:solidFill>
                <a:latin typeface="Arial"/>
                <a:cs typeface="Arial"/>
              </a:rPr>
              <a:t> </a:t>
            </a:r>
            <a:r>
              <a:rPr sz="1350" kern="0" spc="-4" dirty="0">
                <a:solidFill>
                  <a:srgbClr val="404040"/>
                </a:solidFill>
                <a:latin typeface="Arial"/>
                <a:cs typeface="Arial"/>
              </a:rPr>
              <a:t>pastos</a:t>
            </a:r>
            <a:r>
              <a:rPr sz="1350" kern="0" spc="206" dirty="0">
                <a:solidFill>
                  <a:srgbClr val="404040"/>
                </a:solidFill>
                <a:latin typeface="Arial"/>
                <a:cs typeface="Arial"/>
              </a:rPr>
              <a:t> </a:t>
            </a:r>
            <a:r>
              <a:rPr sz="1350" kern="0" spc="-4" dirty="0">
                <a:solidFill>
                  <a:srgbClr val="404040"/>
                </a:solidFill>
                <a:latin typeface="Arial"/>
                <a:cs typeface="Arial"/>
              </a:rPr>
              <a:t>temporales</a:t>
            </a:r>
            <a:r>
              <a:rPr sz="1350" kern="0" spc="203" dirty="0">
                <a:solidFill>
                  <a:srgbClr val="404040"/>
                </a:solidFill>
                <a:latin typeface="Arial"/>
                <a:cs typeface="Arial"/>
              </a:rPr>
              <a:t> </a:t>
            </a:r>
            <a:r>
              <a:rPr sz="1350" kern="0" spc="-4" dirty="0">
                <a:solidFill>
                  <a:srgbClr val="404040"/>
                </a:solidFill>
                <a:latin typeface="Arial"/>
                <a:cs typeface="Arial"/>
              </a:rPr>
              <a:t>aprovechamiento</a:t>
            </a:r>
            <a:r>
              <a:rPr sz="1350" kern="0" spc="203" dirty="0">
                <a:solidFill>
                  <a:srgbClr val="404040"/>
                </a:solidFill>
                <a:latin typeface="Arial"/>
                <a:cs typeface="Arial"/>
              </a:rPr>
              <a:t> </a:t>
            </a:r>
            <a:r>
              <a:rPr sz="1350" kern="0" spc="-4" dirty="0">
                <a:solidFill>
                  <a:srgbClr val="404040"/>
                </a:solidFill>
                <a:latin typeface="Arial"/>
                <a:cs typeface="Arial"/>
              </a:rPr>
              <a:t>siega</a:t>
            </a:r>
            <a:r>
              <a:rPr sz="1350" kern="0" spc="199" dirty="0">
                <a:solidFill>
                  <a:srgbClr val="404040"/>
                </a:solidFill>
                <a:latin typeface="Arial"/>
                <a:cs typeface="Arial"/>
              </a:rPr>
              <a:t> </a:t>
            </a:r>
            <a:r>
              <a:rPr sz="1350" kern="0" spc="-4" dirty="0">
                <a:solidFill>
                  <a:srgbClr val="404040"/>
                </a:solidFill>
                <a:latin typeface="Arial"/>
                <a:cs typeface="Arial"/>
              </a:rPr>
              <a:t>por </a:t>
            </a:r>
            <a:r>
              <a:rPr sz="1350" kern="0" spc="-363" dirty="0">
                <a:solidFill>
                  <a:srgbClr val="404040"/>
                </a:solidFill>
                <a:latin typeface="Arial"/>
                <a:cs typeface="Arial"/>
              </a:rPr>
              <a:t> </a:t>
            </a:r>
            <a:r>
              <a:rPr sz="1350" kern="0" spc="-4" dirty="0">
                <a:solidFill>
                  <a:srgbClr val="404040"/>
                </a:solidFill>
                <a:latin typeface="Arial"/>
                <a:cs typeface="Arial"/>
              </a:rPr>
              <a:t>los </a:t>
            </a:r>
            <a:r>
              <a:rPr sz="1350" kern="0" spc="-8" dirty="0">
                <a:solidFill>
                  <a:srgbClr val="404040"/>
                </a:solidFill>
                <a:latin typeface="Arial"/>
                <a:cs typeface="Arial"/>
              </a:rPr>
              <a:t>que</a:t>
            </a:r>
            <a:r>
              <a:rPr sz="1350" kern="0" spc="8" dirty="0">
                <a:solidFill>
                  <a:srgbClr val="404040"/>
                </a:solidFill>
                <a:latin typeface="Arial"/>
                <a:cs typeface="Arial"/>
              </a:rPr>
              <a:t> </a:t>
            </a:r>
            <a:r>
              <a:rPr sz="1350" kern="0" spc="-4" dirty="0">
                <a:solidFill>
                  <a:srgbClr val="404040"/>
                </a:solidFill>
                <a:latin typeface="Arial"/>
                <a:cs typeface="Arial"/>
              </a:rPr>
              <a:t>solicita</a:t>
            </a:r>
            <a:r>
              <a:rPr sz="1350" kern="0" spc="8" dirty="0">
                <a:solidFill>
                  <a:srgbClr val="404040"/>
                </a:solidFill>
                <a:latin typeface="Arial"/>
                <a:cs typeface="Arial"/>
              </a:rPr>
              <a:t> </a:t>
            </a:r>
            <a:r>
              <a:rPr sz="1350" kern="0" spc="-4" dirty="0">
                <a:solidFill>
                  <a:srgbClr val="404040"/>
                </a:solidFill>
                <a:latin typeface="Arial"/>
                <a:cs typeface="Arial"/>
              </a:rPr>
              <a:t>la </a:t>
            </a:r>
            <a:r>
              <a:rPr sz="1350" kern="0" spc="-8" dirty="0">
                <a:solidFill>
                  <a:srgbClr val="404040"/>
                </a:solidFill>
                <a:latin typeface="Arial"/>
                <a:cs typeface="Arial"/>
              </a:rPr>
              <a:t>ayuda)</a:t>
            </a:r>
            <a:endParaRPr sz="1350" kern="0" dirty="0">
              <a:solidFill>
                <a:sysClr val="windowText" lastClr="000000"/>
              </a:solidFill>
              <a:latin typeface="Arial"/>
              <a:cs typeface="Arial"/>
            </a:endParaRPr>
          </a:p>
          <a:p>
            <a:pPr defTabSz="685800"/>
            <a:endParaRPr kern="0" dirty="0">
              <a:solidFill>
                <a:sysClr val="windowText" lastClr="000000"/>
              </a:solidFill>
              <a:latin typeface="Arial"/>
              <a:cs typeface="Arial"/>
            </a:endParaRPr>
          </a:p>
          <a:p>
            <a:pPr marL="279083" defTabSz="685800">
              <a:tabLst>
                <a:tab pos="550069" algn="l"/>
              </a:tabLst>
            </a:pPr>
            <a:r>
              <a:rPr sz="1088" kern="0" spc="-8" dirty="0">
                <a:solidFill>
                  <a:srgbClr val="90C225"/>
                </a:solidFill>
                <a:latin typeface="Wingdings"/>
                <a:cs typeface="Wingdings"/>
              </a:rPr>
              <a:t></a:t>
            </a:r>
            <a:r>
              <a:rPr sz="1088" kern="0" spc="-8" dirty="0">
                <a:solidFill>
                  <a:srgbClr val="90C225"/>
                </a:solidFill>
                <a:latin typeface="Times New Roman"/>
                <a:cs typeface="Times New Roman"/>
              </a:rPr>
              <a:t>	</a:t>
            </a:r>
            <a:r>
              <a:rPr sz="1350" kern="0" spc="-4" dirty="0">
                <a:solidFill>
                  <a:srgbClr val="333333"/>
                </a:solidFill>
                <a:latin typeface="Arial"/>
                <a:cs typeface="Arial"/>
              </a:rPr>
              <a:t>Computan</a:t>
            </a:r>
            <a:r>
              <a:rPr sz="1350" kern="0" dirty="0">
                <a:solidFill>
                  <a:srgbClr val="333333"/>
                </a:solidFill>
                <a:latin typeface="Arial"/>
                <a:cs typeface="Arial"/>
              </a:rPr>
              <a:t> </a:t>
            </a:r>
            <a:r>
              <a:rPr sz="1350" kern="0" spc="-4" dirty="0">
                <a:solidFill>
                  <a:srgbClr val="333333"/>
                </a:solidFill>
                <a:latin typeface="Arial"/>
                <a:cs typeface="Arial"/>
              </a:rPr>
              <a:t>los</a:t>
            </a:r>
            <a:r>
              <a:rPr sz="1350" kern="0" spc="11" dirty="0">
                <a:solidFill>
                  <a:srgbClr val="333333"/>
                </a:solidFill>
                <a:latin typeface="Arial"/>
                <a:cs typeface="Arial"/>
              </a:rPr>
              <a:t> </a:t>
            </a:r>
            <a:r>
              <a:rPr sz="1350" kern="0" spc="-8" dirty="0">
                <a:solidFill>
                  <a:srgbClr val="333333"/>
                </a:solidFill>
                <a:latin typeface="Arial"/>
                <a:cs typeface="Arial"/>
              </a:rPr>
              <a:t>elementos</a:t>
            </a:r>
            <a:r>
              <a:rPr sz="1350" kern="0" spc="8" dirty="0">
                <a:solidFill>
                  <a:srgbClr val="333333"/>
                </a:solidFill>
                <a:latin typeface="Arial"/>
                <a:cs typeface="Arial"/>
              </a:rPr>
              <a:t> </a:t>
            </a:r>
            <a:r>
              <a:rPr sz="1350" kern="0" spc="-8" dirty="0">
                <a:solidFill>
                  <a:srgbClr val="333333"/>
                </a:solidFill>
                <a:latin typeface="Arial"/>
                <a:cs typeface="Arial"/>
              </a:rPr>
              <a:t>del</a:t>
            </a:r>
            <a:r>
              <a:rPr sz="1350" kern="0" spc="8" dirty="0">
                <a:solidFill>
                  <a:srgbClr val="333333"/>
                </a:solidFill>
                <a:latin typeface="Arial"/>
                <a:cs typeface="Arial"/>
              </a:rPr>
              <a:t> </a:t>
            </a:r>
            <a:r>
              <a:rPr sz="1350" kern="0" spc="-8" dirty="0">
                <a:solidFill>
                  <a:srgbClr val="333333"/>
                </a:solidFill>
                <a:latin typeface="Arial"/>
                <a:cs typeface="Arial"/>
              </a:rPr>
              <a:t>paisaje</a:t>
            </a:r>
            <a:endParaRPr sz="1350" kern="0" dirty="0">
              <a:solidFill>
                <a:sysClr val="windowText" lastClr="000000"/>
              </a:solidFill>
              <a:latin typeface="Arial"/>
              <a:cs typeface="Arial"/>
            </a:endParaRPr>
          </a:p>
          <a:p>
            <a:pPr defTabSz="685800">
              <a:spcBef>
                <a:spcPts val="23"/>
              </a:spcBef>
            </a:pPr>
            <a:endParaRPr sz="1388" kern="0" dirty="0">
              <a:solidFill>
                <a:sysClr val="windowText" lastClr="000000"/>
              </a:solidFill>
              <a:latin typeface="Arial"/>
              <a:cs typeface="Arial"/>
            </a:endParaRPr>
          </a:p>
          <a:p>
            <a:pPr marL="279083" defTabSz="685800">
              <a:spcBef>
                <a:spcPts val="4"/>
              </a:spcBef>
              <a:tabLst>
                <a:tab pos="550069" algn="l"/>
              </a:tabLst>
            </a:pPr>
            <a:r>
              <a:rPr sz="1088" kern="0" spc="-8" dirty="0">
                <a:solidFill>
                  <a:srgbClr val="90C225"/>
                </a:solidFill>
                <a:latin typeface="Wingdings"/>
                <a:cs typeface="Wingdings"/>
              </a:rPr>
              <a:t></a:t>
            </a:r>
            <a:r>
              <a:rPr sz="1088" kern="0" spc="-8" dirty="0">
                <a:solidFill>
                  <a:srgbClr val="90C225"/>
                </a:solidFill>
                <a:latin typeface="Times New Roman"/>
                <a:cs typeface="Times New Roman"/>
              </a:rPr>
              <a:t>	</a:t>
            </a:r>
            <a:r>
              <a:rPr sz="1350" b="1" kern="0" spc="-4" dirty="0">
                <a:solidFill>
                  <a:srgbClr val="333333"/>
                </a:solidFill>
                <a:latin typeface="Arial"/>
                <a:cs typeface="Arial"/>
              </a:rPr>
              <a:t>No</a:t>
            </a:r>
            <a:r>
              <a:rPr sz="1350" b="1" kern="0" dirty="0">
                <a:solidFill>
                  <a:srgbClr val="333333"/>
                </a:solidFill>
                <a:latin typeface="Arial"/>
                <a:cs typeface="Arial"/>
              </a:rPr>
              <a:t> </a:t>
            </a:r>
            <a:r>
              <a:rPr sz="1350" kern="0" dirty="0">
                <a:solidFill>
                  <a:srgbClr val="333333"/>
                </a:solidFill>
                <a:latin typeface="Arial"/>
                <a:cs typeface="Arial"/>
              </a:rPr>
              <a:t>se</a:t>
            </a:r>
            <a:r>
              <a:rPr sz="1350" kern="0" spc="-4" dirty="0">
                <a:solidFill>
                  <a:srgbClr val="333333"/>
                </a:solidFill>
                <a:latin typeface="Arial"/>
                <a:cs typeface="Arial"/>
              </a:rPr>
              <a:t> podrá</a:t>
            </a:r>
            <a:r>
              <a:rPr sz="1350" kern="0" spc="4" dirty="0">
                <a:solidFill>
                  <a:srgbClr val="333333"/>
                </a:solidFill>
                <a:latin typeface="Arial"/>
                <a:cs typeface="Arial"/>
              </a:rPr>
              <a:t> </a:t>
            </a:r>
            <a:r>
              <a:rPr sz="1350" kern="0" spc="-4" dirty="0">
                <a:solidFill>
                  <a:srgbClr val="333333"/>
                </a:solidFill>
                <a:latin typeface="Arial"/>
                <a:cs typeface="Arial"/>
              </a:rPr>
              <a:t>realizar</a:t>
            </a:r>
            <a:r>
              <a:rPr sz="1350" kern="0" spc="8" dirty="0">
                <a:solidFill>
                  <a:srgbClr val="333333"/>
                </a:solidFill>
                <a:latin typeface="Arial"/>
                <a:cs typeface="Arial"/>
              </a:rPr>
              <a:t> </a:t>
            </a:r>
            <a:r>
              <a:rPr sz="1350" b="1" kern="0" spc="-8" dirty="0">
                <a:solidFill>
                  <a:srgbClr val="333333"/>
                </a:solidFill>
                <a:latin typeface="Arial"/>
                <a:cs typeface="Arial"/>
              </a:rPr>
              <a:t>actividad</a:t>
            </a:r>
            <a:r>
              <a:rPr sz="1350" b="1" kern="0" spc="30" dirty="0">
                <a:solidFill>
                  <a:srgbClr val="333333"/>
                </a:solidFill>
                <a:latin typeface="Arial"/>
                <a:cs typeface="Arial"/>
              </a:rPr>
              <a:t> </a:t>
            </a:r>
            <a:r>
              <a:rPr sz="1350" b="1" kern="0" spc="-4" dirty="0">
                <a:solidFill>
                  <a:srgbClr val="333333"/>
                </a:solidFill>
                <a:latin typeface="Arial"/>
                <a:cs typeface="Arial"/>
              </a:rPr>
              <a:t>agraria</a:t>
            </a:r>
            <a:r>
              <a:rPr sz="1350" b="1" kern="0" spc="-8" dirty="0">
                <a:solidFill>
                  <a:srgbClr val="333333"/>
                </a:solidFill>
                <a:latin typeface="Arial"/>
                <a:cs typeface="Arial"/>
              </a:rPr>
              <a:t> </a:t>
            </a:r>
            <a:r>
              <a:rPr sz="1350" kern="0" spc="-4" dirty="0">
                <a:solidFill>
                  <a:srgbClr val="333333"/>
                </a:solidFill>
                <a:latin typeface="Arial"/>
                <a:cs typeface="Arial"/>
              </a:rPr>
              <a:t>en</a:t>
            </a:r>
            <a:r>
              <a:rPr sz="1350" kern="0" spc="8" dirty="0">
                <a:solidFill>
                  <a:srgbClr val="333333"/>
                </a:solidFill>
                <a:latin typeface="Arial"/>
                <a:cs typeface="Arial"/>
              </a:rPr>
              <a:t> </a:t>
            </a:r>
            <a:r>
              <a:rPr sz="1350" kern="0" spc="-4" dirty="0">
                <a:solidFill>
                  <a:srgbClr val="333333"/>
                </a:solidFill>
                <a:latin typeface="Arial"/>
                <a:cs typeface="Arial"/>
              </a:rPr>
              <a:t>esa superficie</a:t>
            </a:r>
            <a:r>
              <a:rPr sz="1350" kern="0" spc="8" dirty="0">
                <a:solidFill>
                  <a:srgbClr val="333333"/>
                </a:solidFill>
                <a:latin typeface="Arial"/>
                <a:cs typeface="Arial"/>
              </a:rPr>
              <a:t> </a:t>
            </a:r>
            <a:r>
              <a:rPr sz="1350" kern="0" spc="-8" dirty="0">
                <a:solidFill>
                  <a:srgbClr val="333333"/>
                </a:solidFill>
                <a:latin typeface="Arial"/>
                <a:cs typeface="Arial"/>
              </a:rPr>
              <a:t>del</a:t>
            </a:r>
            <a:r>
              <a:rPr sz="1350" kern="0" spc="8" dirty="0">
                <a:solidFill>
                  <a:srgbClr val="333333"/>
                </a:solidFill>
                <a:latin typeface="Arial"/>
                <a:cs typeface="Arial"/>
              </a:rPr>
              <a:t> </a:t>
            </a:r>
            <a:r>
              <a:rPr sz="1350" b="1" kern="0" spc="-4" dirty="0">
                <a:solidFill>
                  <a:srgbClr val="333333"/>
                </a:solidFill>
                <a:latin typeface="Arial"/>
                <a:cs typeface="Arial"/>
              </a:rPr>
              <a:t>1/01 al</a:t>
            </a:r>
            <a:r>
              <a:rPr sz="1350" b="1" kern="0" dirty="0">
                <a:solidFill>
                  <a:srgbClr val="333333"/>
                </a:solidFill>
                <a:latin typeface="Arial"/>
                <a:cs typeface="Arial"/>
              </a:rPr>
              <a:t> </a:t>
            </a:r>
            <a:r>
              <a:rPr sz="1350" b="1" kern="0" spc="-4" dirty="0">
                <a:solidFill>
                  <a:srgbClr val="333333"/>
                </a:solidFill>
                <a:latin typeface="Arial"/>
                <a:cs typeface="Arial"/>
              </a:rPr>
              <a:t>31/08</a:t>
            </a:r>
            <a:endParaRPr sz="1350" kern="0" dirty="0">
              <a:solidFill>
                <a:sysClr val="windowText" lastClr="000000"/>
              </a:solidFill>
              <a:latin typeface="Arial"/>
              <a:cs typeface="Arial"/>
            </a:endParaRPr>
          </a:p>
          <a:p>
            <a:pPr defTabSz="685800">
              <a:spcBef>
                <a:spcPts val="23"/>
              </a:spcBef>
            </a:pPr>
            <a:endParaRPr sz="1388" kern="0" dirty="0">
              <a:solidFill>
                <a:sysClr val="windowText" lastClr="000000"/>
              </a:solidFill>
              <a:latin typeface="Arial"/>
              <a:cs typeface="Arial"/>
            </a:endParaRPr>
          </a:p>
          <a:p>
            <a:pPr marL="279083" defTabSz="685800">
              <a:tabLst>
                <a:tab pos="550069" algn="l"/>
              </a:tabLst>
            </a:pPr>
            <a:r>
              <a:rPr sz="1088" kern="0" spc="-8" dirty="0">
                <a:solidFill>
                  <a:srgbClr val="90C225"/>
                </a:solidFill>
                <a:latin typeface="Wingdings"/>
                <a:cs typeface="Wingdings"/>
              </a:rPr>
              <a:t></a:t>
            </a:r>
            <a:r>
              <a:rPr sz="1088" kern="0" spc="-8" dirty="0">
                <a:solidFill>
                  <a:srgbClr val="90C225"/>
                </a:solidFill>
                <a:latin typeface="Times New Roman"/>
                <a:cs typeface="Times New Roman"/>
              </a:rPr>
              <a:t>	</a:t>
            </a:r>
            <a:r>
              <a:rPr sz="1350" kern="0" dirty="0">
                <a:solidFill>
                  <a:srgbClr val="333333"/>
                </a:solidFill>
                <a:latin typeface="Arial"/>
                <a:cs typeface="Arial"/>
              </a:rPr>
              <a:t>A</a:t>
            </a:r>
            <a:r>
              <a:rPr sz="1350" kern="0" spc="-86" dirty="0">
                <a:solidFill>
                  <a:srgbClr val="333333"/>
                </a:solidFill>
                <a:latin typeface="Arial"/>
                <a:cs typeface="Arial"/>
              </a:rPr>
              <a:t> </a:t>
            </a:r>
            <a:r>
              <a:rPr sz="1350" kern="0" spc="-4" dirty="0">
                <a:solidFill>
                  <a:srgbClr val="333333"/>
                </a:solidFill>
                <a:latin typeface="Arial"/>
                <a:cs typeface="Arial"/>
              </a:rPr>
              <a:t>partir</a:t>
            </a:r>
            <a:r>
              <a:rPr sz="1350" kern="0" spc="4" dirty="0">
                <a:solidFill>
                  <a:srgbClr val="333333"/>
                </a:solidFill>
                <a:latin typeface="Arial"/>
                <a:cs typeface="Arial"/>
              </a:rPr>
              <a:t> </a:t>
            </a:r>
            <a:r>
              <a:rPr sz="1350" kern="0" spc="-8" dirty="0">
                <a:solidFill>
                  <a:srgbClr val="333333"/>
                </a:solidFill>
                <a:latin typeface="Arial"/>
                <a:cs typeface="Arial"/>
              </a:rPr>
              <a:t>del</a:t>
            </a:r>
            <a:r>
              <a:rPr sz="1350" kern="0" spc="-4" dirty="0">
                <a:solidFill>
                  <a:srgbClr val="333333"/>
                </a:solidFill>
                <a:latin typeface="Arial"/>
                <a:cs typeface="Arial"/>
              </a:rPr>
              <a:t> 31/08</a:t>
            </a:r>
            <a:r>
              <a:rPr sz="1350" kern="0" dirty="0">
                <a:solidFill>
                  <a:srgbClr val="333333"/>
                </a:solidFill>
                <a:latin typeface="Arial"/>
                <a:cs typeface="Arial"/>
              </a:rPr>
              <a:t> </a:t>
            </a:r>
            <a:r>
              <a:rPr sz="1350" kern="0" spc="-4" dirty="0">
                <a:solidFill>
                  <a:srgbClr val="333333"/>
                </a:solidFill>
                <a:latin typeface="Arial"/>
                <a:cs typeface="Arial"/>
              </a:rPr>
              <a:t>deberá someterse a:</a:t>
            </a:r>
            <a:endParaRPr sz="1350" kern="0" dirty="0">
              <a:solidFill>
                <a:sysClr val="windowText" lastClr="000000"/>
              </a:solidFill>
              <a:latin typeface="Arial"/>
              <a:cs typeface="Arial"/>
            </a:endParaRPr>
          </a:p>
          <a:p>
            <a:pPr marL="849630" marR="4763" indent="-270034" defTabSz="685800">
              <a:spcBef>
                <a:spcPts val="8"/>
              </a:spcBef>
              <a:tabLst>
                <a:tab pos="849630" algn="l"/>
                <a:tab pos="2129790" algn="l"/>
                <a:tab pos="2870359" algn="l"/>
                <a:tab pos="3594259" algn="l"/>
                <a:tab pos="4284821" algn="l"/>
                <a:tab pos="5142071" algn="l"/>
                <a:tab pos="5697379" algn="l"/>
                <a:tab pos="5996940" algn="l"/>
              </a:tabLst>
            </a:pPr>
            <a:r>
              <a:rPr sz="938" kern="0" spc="19" dirty="0">
                <a:solidFill>
                  <a:srgbClr val="90C225"/>
                </a:solidFill>
                <a:latin typeface="Wingdings"/>
                <a:cs typeface="Wingdings"/>
              </a:rPr>
              <a:t></a:t>
            </a:r>
            <a:r>
              <a:rPr sz="938" kern="0" spc="19" dirty="0">
                <a:solidFill>
                  <a:srgbClr val="90C225"/>
                </a:solidFill>
                <a:latin typeface="Times New Roman"/>
                <a:cs typeface="Times New Roman"/>
              </a:rPr>
              <a:t>	</a:t>
            </a:r>
            <a:r>
              <a:rPr sz="1200" kern="0" spc="-4" dirty="0">
                <a:solidFill>
                  <a:srgbClr val="333333"/>
                </a:solidFill>
                <a:latin typeface="Arial"/>
                <a:cs typeface="Arial"/>
              </a:rPr>
              <a:t>Apro</a:t>
            </a:r>
            <a:r>
              <a:rPr sz="1200" kern="0" dirty="0">
                <a:solidFill>
                  <a:srgbClr val="333333"/>
                </a:solidFill>
                <a:latin typeface="Arial"/>
                <a:cs typeface="Arial"/>
              </a:rPr>
              <a:t>v</a:t>
            </a:r>
            <a:r>
              <a:rPr sz="1200" kern="0" spc="-8" dirty="0">
                <a:solidFill>
                  <a:srgbClr val="333333"/>
                </a:solidFill>
                <a:latin typeface="Arial"/>
                <a:cs typeface="Arial"/>
              </a:rPr>
              <a:t>e</a:t>
            </a:r>
            <a:r>
              <a:rPr sz="1200" kern="0" spc="-4" dirty="0">
                <a:solidFill>
                  <a:srgbClr val="333333"/>
                </a:solidFill>
                <a:latin typeface="Arial"/>
                <a:cs typeface="Arial"/>
              </a:rPr>
              <a:t>c</a:t>
            </a:r>
            <a:r>
              <a:rPr sz="1200" kern="0" spc="-8" dirty="0">
                <a:solidFill>
                  <a:srgbClr val="333333"/>
                </a:solidFill>
                <a:latin typeface="Arial"/>
                <a:cs typeface="Arial"/>
              </a:rPr>
              <a:t>ham</a:t>
            </a:r>
            <a:r>
              <a:rPr sz="1200" kern="0" dirty="0">
                <a:solidFill>
                  <a:srgbClr val="333333"/>
                </a:solidFill>
                <a:latin typeface="Arial"/>
                <a:cs typeface="Arial"/>
              </a:rPr>
              <a:t>i</a:t>
            </a:r>
            <a:r>
              <a:rPr sz="1200" kern="0" spc="-8" dirty="0">
                <a:solidFill>
                  <a:srgbClr val="333333"/>
                </a:solidFill>
                <a:latin typeface="Arial"/>
                <a:cs typeface="Arial"/>
              </a:rPr>
              <a:t>en</a:t>
            </a:r>
            <a:r>
              <a:rPr sz="1200" kern="0" spc="-15" dirty="0">
                <a:solidFill>
                  <a:srgbClr val="333333"/>
                </a:solidFill>
                <a:latin typeface="Arial"/>
                <a:cs typeface="Arial"/>
              </a:rPr>
              <a:t>t</a:t>
            </a:r>
            <a:r>
              <a:rPr sz="1200" kern="0" spc="-4" dirty="0">
                <a:solidFill>
                  <a:srgbClr val="333333"/>
                </a:solidFill>
                <a:latin typeface="Arial"/>
                <a:cs typeface="Arial"/>
              </a:rPr>
              <a:t>o</a:t>
            </a:r>
            <a:r>
              <a:rPr sz="1200" kern="0" dirty="0">
                <a:solidFill>
                  <a:srgbClr val="333333"/>
                </a:solidFill>
                <a:latin typeface="Arial"/>
                <a:cs typeface="Arial"/>
              </a:rPr>
              <a:t>	</a:t>
            </a:r>
            <a:r>
              <a:rPr sz="1200" kern="0" spc="-8" dirty="0">
                <a:solidFill>
                  <a:srgbClr val="333333"/>
                </a:solidFill>
                <a:latin typeface="Arial"/>
                <a:cs typeface="Arial"/>
              </a:rPr>
              <a:t>ganader</a:t>
            </a:r>
            <a:r>
              <a:rPr sz="1200" kern="0" spc="-4" dirty="0">
                <a:solidFill>
                  <a:srgbClr val="333333"/>
                </a:solidFill>
                <a:latin typeface="Arial"/>
                <a:cs typeface="Arial"/>
              </a:rPr>
              <a:t>o</a:t>
            </a:r>
            <a:r>
              <a:rPr sz="1200" kern="0" dirty="0">
                <a:solidFill>
                  <a:srgbClr val="333333"/>
                </a:solidFill>
                <a:latin typeface="Arial"/>
                <a:cs typeface="Arial"/>
              </a:rPr>
              <a:t>	</a:t>
            </a:r>
            <a:r>
              <a:rPr sz="1200" kern="0" spc="-4" dirty="0">
                <a:solidFill>
                  <a:srgbClr val="333333"/>
                </a:solidFill>
                <a:latin typeface="Arial"/>
                <a:cs typeface="Arial"/>
              </a:rPr>
              <a:t>m</a:t>
            </a:r>
            <a:r>
              <a:rPr sz="1200" kern="0" spc="4" dirty="0">
                <a:solidFill>
                  <a:srgbClr val="333333"/>
                </a:solidFill>
                <a:latin typeface="Arial"/>
                <a:cs typeface="Arial"/>
              </a:rPr>
              <a:t>e</a:t>
            </a:r>
            <a:r>
              <a:rPr sz="1200" kern="0" spc="-8" dirty="0">
                <a:solidFill>
                  <a:srgbClr val="333333"/>
                </a:solidFill>
                <a:latin typeface="Arial"/>
                <a:cs typeface="Arial"/>
              </a:rPr>
              <a:t>d</a:t>
            </a:r>
            <a:r>
              <a:rPr sz="1200" kern="0" spc="-4" dirty="0">
                <a:solidFill>
                  <a:srgbClr val="333333"/>
                </a:solidFill>
                <a:latin typeface="Arial"/>
                <a:cs typeface="Arial"/>
              </a:rPr>
              <a:t>i</a:t>
            </a:r>
            <a:r>
              <a:rPr sz="1200" kern="0" spc="-8" dirty="0">
                <a:solidFill>
                  <a:srgbClr val="333333"/>
                </a:solidFill>
                <a:latin typeface="Arial"/>
                <a:cs typeface="Arial"/>
              </a:rPr>
              <a:t>ant</a:t>
            </a:r>
            <a:r>
              <a:rPr sz="1200" kern="0" spc="-4" dirty="0">
                <a:solidFill>
                  <a:srgbClr val="333333"/>
                </a:solidFill>
                <a:latin typeface="Arial"/>
                <a:cs typeface="Arial"/>
              </a:rPr>
              <a:t>e</a:t>
            </a:r>
            <a:r>
              <a:rPr sz="1200" kern="0" dirty="0">
                <a:solidFill>
                  <a:srgbClr val="333333"/>
                </a:solidFill>
                <a:latin typeface="Arial"/>
                <a:cs typeface="Arial"/>
              </a:rPr>
              <a:t>	</a:t>
            </a:r>
            <a:r>
              <a:rPr sz="1200" kern="0" spc="-8" dirty="0">
                <a:solidFill>
                  <a:srgbClr val="333333"/>
                </a:solidFill>
                <a:latin typeface="Arial"/>
                <a:cs typeface="Arial"/>
              </a:rPr>
              <a:t>pa</a:t>
            </a:r>
            <a:r>
              <a:rPr sz="1200" kern="0" dirty="0">
                <a:solidFill>
                  <a:srgbClr val="333333"/>
                </a:solidFill>
                <a:latin typeface="Arial"/>
                <a:cs typeface="Arial"/>
              </a:rPr>
              <a:t>s</a:t>
            </a:r>
            <a:r>
              <a:rPr sz="1200" kern="0" spc="-4" dirty="0">
                <a:solidFill>
                  <a:srgbClr val="333333"/>
                </a:solidFill>
                <a:latin typeface="Arial"/>
                <a:cs typeface="Arial"/>
              </a:rPr>
              <a:t>toreo</a:t>
            </a:r>
            <a:r>
              <a:rPr sz="1200" kern="0" dirty="0">
                <a:solidFill>
                  <a:srgbClr val="333333"/>
                </a:solidFill>
                <a:latin typeface="Arial"/>
                <a:cs typeface="Arial"/>
              </a:rPr>
              <a:t>	</a:t>
            </a:r>
            <a:r>
              <a:rPr sz="1200" kern="0" spc="-4" dirty="0">
                <a:solidFill>
                  <a:srgbClr val="333333"/>
                </a:solidFill>
                <a:latin typeface="Arial"/>
                <a:cs typeface="Arial"/>
              </a:rPr>
              <a:t>respeta</a:t>
            </a:r>
            <a:r>
              <a:rPr sz="1200" kern="0" spc="-8" dirty="0">
                <a:solidFill>
                  <a:srgbClr val="333333"/>
                </a:solidFill>
                <a:latin typeface="Arial"/>
                <a:cs typeface="Arial"/>
              </a:rPr>
              <a:t>nd</a:t>
            </a:r>
            <a:r>
              <a:rPr sz="1200" kern="0" spc="-4" dirty="0">
                <a:solidFill>
                  <a:srgbClr val="333333"/>
                </a:solidFill>
                <a:latin typeface="Arial"/>
                <a:cs typeface="Arial"/>
              </a:rPr>
              <a:t>o</a:t>
            </a:r>
            <a:r>
              <a:rPr sz="1200" kern="0" dirty="0">
                <a:solidFill>
                  <a:srgbClr val="333333"/>
                </a:solidFill>
                <a:latin typeface="Arial"/>
                <a:cs typeface="Arial"/>
              </a:rPr>
              <a:t>	</a:t>
            </a:r>
            <a:r>
              <a:rPr sz="1200" kern="0" spc="-4" dirty="0">
                <a:solidFill>
                  <a:srgbClr val="333333"/>
                </a:solidFill>
                <a:latin typeface="Arial"/>
                <a:cs typeface="Arial"/>
              </a:rPr>
              <a:t>c</a:t>
            </a:r>
            <a:r>
              <a:rPr sz="1200" kern="0" spc="4" dirty="0">
                <a:solidFill>
                  <a:srgbClr val="333333"/>
                </a:solidFill>
                <a:latin typeface="Arial"/>
                <a:cs typeface="Arial"/>
              </a:rPr>
              <a:t>a</a:t>
            </a:r>
            <a:r>
              <a:rPr sz="1200" kern="0" dirty="0">
                <a:solidFill>
                  <a:srgbClr val="333333"/>
                </a:solidFill>
                <a:latin typeface="Arial"/>
                <a:cs typeface="Arial"/>
              </a:rPr>
              <a:t>r</a:t>
            </a:r>
            <a:r>
              <a:rPr sz="1200" kern="0" spc="-8" dirty="0">
                <a:solidFill>
                  <a:srgbClr val="333333"/>
                </a:solidFill>
                <a:latin typeface="Arial"/>
                <a:cs typeface="Arial"/>
              </a:rPr>
              <a:t>ga</a:t>
            </a:r>
            <a:r>
              <a:rPr sz="1200" kern="0" spc="-4" dirty="0">
                <a:solidFill>
                  <a:srgbClr val="333333"/>
                </a:solidFill>
                <a:latin typeface="Arial"/>
                <a:cs typeface="Arial"/>
              </a:rPr>
              <a:t>s</a:t>
            </a:r>
            <a:r>
              <a:rPr sz="1200" kern="0" dirty="0">
                <a:solidFill>
                  <a:srgbClr val="333333"/>
                </a:solidFill>
                <a:latin typeface="Arial"/>
                <a:cs typeface="Arial"/>
              </a:rPr>
              <a:t>	</a:t>
            </a:r>
            <a:r>
              <a:rPr sz="1200" kern="0" spc="-4" dirty="0">
                <a:solidFill>
                  <a:srgbClr val="333333"/>
                </a:solidFill>
                <a:latin typeface="Arial"/>
                <a:cs typeface="Arial"/>
              </a:rPr>
              <a:t>del</a:t>
            </a:r>
            <a:r>
              <a:rPr sz="1200" kern="0" dirty="0">
                <a:solidFill>
                  <a:srgbClr val="333333"/>
                </a:solidFill>
                <a:latin typeface="Arial"/>
                <a:cs typeface="Arial"/>
              </a:rPr>
              <a:t>	</a:t>
            </a:r>
            <a:r>
              <a:rPr sz="1200" kern="0" spc="-8" dirty="0">
                <a:solidFill>
                  <a:srgbClr val="333333"/>
                </a:solidFill>
                <a:latin typeface="Arial"/>
                <a:cs typeface="Arial"/>
              </a:rPr>
              <a:t>pa</a:t>
            </a:r>
            <a:r>
              <a:rPr sz="1200" kern="0" dirty="0">
                <a:solidFill>
                  <a:srgbClr val="333333"/>
                </a:solidFill>
                <a:latin typeface="Arial"/>
                <a:cs typeface="Arial"/>
              </a:rPr>
              <a:t>s</a:t>
            </a:r>
            <a:r>
              <a:rPr sz="1200" kern="0" spc="-4" dirty="0">
                <a:solidFill>
                  <a:srgbClr val="333333"/>
                </a:solidFill>
                <a:latin typeface="Arial"/>
                <a:cs typeface="Arial"/>
              </a:rPr>
              <a:t>tor</a:t>
            </a:r>
            <a:r>
              <a:rPr sz="1200" kern="0" dirty="0">
                <a:solidFill>
                  <a:srgbClr val="333333"/>
                </a:solidFill>
                <a:latin typeface="Arial"/>
                <a:cs typeface="Arial"/>
              </a:rPr>
              <a:t>e</a:t>
            </a:r>
            <a:r>
              <a:rPr sz="1200" kern="0" spc="-4" dirty="0">
                <a:solidFill>
                  <a:srgbClr val="333333"/>
                </a:solidFill>
                <a:latin typeface="Arial"/>
                <a:cs typeface="Arial"/>
              </a:rPr>
              <a:t>o  extensivo</a:t>
            </a:r>
            <a:endParaRPr sz="1200" kern="0" dirty="0">
              <a:solidFill>
                <a:sysClr val="windowText" lastClr="000000"/>
              </a:solidFill>
              <a:latin typeface="Arial"/>
              <a:cs typeface="Arial"/>
            </a:endParaRPr>
          </a:p>
          <a:p>
            <a:pPr marL="580073" defTabSz="685800">
              <a:tabLst>
                <a:tab pos="849630" algn="l"/>
              </a:tabLst>
            </a:pPr>
            <a:r>
              <a:rPr sz="938" kern="0" spc="19" dirty="0">
                <a:solidFill>
                  <a:srgbClr val="90C225"/>
                </a:solidFill>
                <a:latin typeface="Wingdings"/>
                <a:cs typeface="Wingdings"/>
              </a:rPr>
              <a:t></a:t>
            </a:r>
            <a:r>
              <a:rPr sz="938" kern="0" spc="19" dirty="0">
                <a:solidFill>
                  <a:srgbClr val="90C225"/>
                </a:solidFill>
                <a:latin typeface="Times New Roman"/>
                <a:cs typeface="Times New Roman"/>
              </a:rPr>
              <a:t>	</a:t>
            </a:r>
            <a:r>
              <a:rPr sz="1200" kern="0" spc="-4" dirty="0">
                <a:solidFill>
                  <a:srgbClr val="333333"/>
                </a:solidFill>
                <a:latin typeface="Arial"/>
                <a:cs typeface="Arial"/>
              </a:rPr>
              <a:t>Aprovechamiento</a:t>
            </a:r>
            <a:r>
              <a:rPr sz="1200" kern="0" dirty="0">
                <a:solidFill>
                  <a:srgbClr val="333333"/>
                </a:solidFill>
                <a:latin typeface="Arial"/>
                <a:cs typeface="Arial"/>
              </a:rPr>
              <a:t> </a:t>
            </a:r>
            <a:r>
              <a:rPr sz="1200" kern="0" spc="-4" dirty="0">
                <a:solidFill>
                  <a:srgbClr val="333333"/>
                </a:solidFill>
                <a:latin typeface="Arial"/>
                <a:cs typeface="Arial"/>
              </a:rPr>
              <a:t>agrícola:</a:t>
            </a:r>
            <a:r>
              <a:rPr sz="1200" kern="0" spc="8" dirty="0">
                <a:solidFill>
                  <a:srgbClr val="333333"/>
                </a:solidFill>
                <a:latin typeface="Arial"/>
                <a:cs typeface="Arial"/>
              </a:rPr>
              <a:t> </a:t>
            </a:r>
            <a:r>
              <a:rPr sz="1200" kern="0" spc="-4" dirty="0">
                <a:solidFill>
                  <a:srgbClr val="333333"/>
                </a:solidFill>
                <a:latin typeface="Arial"/>
                <a:cs typeface="Arial"/>
              </a:rPr>
              <a:t>siega, </a:t>
            </a:r>
            <a:r>
              <a:rPr sz="1200" kern="0" spc="-8" dirty="0">
                <a:solidFill>
                  <a:srgbClr val="333333"/>
                </a:solidFill>
                <a:latin typeface="Arial"/>
                <a:cs typeface="Arial"/>
              </a:rPr>
              <a:t>laboreo,</a:t>
            </a:r>
            <a:r>
              <a:rPr sz="1200" kern="0" dirty="0">
                <a:solidFill>
                  <a:srgbClr val="333333"/>
                </a:solidFill>
                <a:latin typeface="Arial"/>
                <a:cs typeface="Arial"/>
              </a:rPr>
              <a:t> </a:t>
            </a:r>
            <a:r>
              <a:rPr sz="1200" kern="0" spc="-4" dirty="0">
                <a:solidFill>
                  <a:srgbClr val="333333"/>
                </a:solidFill>
                <a:latin typeface="Arial"/>
                <a:cs typeface="Arial"/>
              </a:rPr>
              <a:t>siembra</a:t>
            </a:r>
            <a:r>
              <a:rPr sz="1200" kern="0" spc="8" dirty="0">
                <a:solidFill>
                  <a:srgbClr val="333333"/>
                </a:solidFill>
                <a:latin typeface="Arial"/>
                <a:cs typeface="Arial"/>
              </a:rPr>
              <a:t> </a:t>
            </a:r>
            <a:r>
              <a:rPr sz="1200" kern="0" spc="-4" dirty="0">
                <a:solidFill>
                  <a:srgbClr val="333333"/>
                </a:solidFill>
                <a:latin typeface="Arial"/>
                <a:cs typeface="Arial"/>
              </a:rPr>
              <a:t>etc..</a:t>
            </a:r>
            <a:endParaRPr sz="1200" kern="0" dirty="0">
              <a:solidFill>
                <a:sysClr val="windowText" lastClr="000000"/>
              </a:solidFill>
              <a:latin typeface="Arial"/>
              <a:cs typeface="Arial"/>
            </a:endParaRPr>
          </a:p>
          <a:p>
            <a:pPr marL="580073" defTabSz="685800">
              <a:tabLst>
                <a:tab pos="849630" algn="l"/>
              </a:tabLst>
            </a:pPr>
            <a:r>
              <a:rPr sz="938" kern="0" spc="19" dirty="0">
                <a:solidFill>
                  <a:srgbClr val="90C225"/>
                </a:solidFill>
                <a:latin typeface="Wingdings"/>
                <a:cs typeface="Wingdings"/>
              </a:rPr>
              <a:t></a:t>
            </a:r>
            <a:r>
              <a:rPr sz="938" kern="0" spc="19" dirty="0">
                <a:solidFill>
                  <a:srgbClr val="90C225"/>
                </a:solidFill>
                <a:latin typeface="Times New Roman"/>
                <a:cs typeface="Times New Roman"/>
              </a:rPr>
              <a:t>	</a:t>
            </a:r>
            <a:r>
              <a:rPr sz="1200" kern="0" spc="-4" dirty="0">
                <a:solidFill>
                  <a:srgbClr val="333333"/>
                </a:solidFill>
                <a:latin typeface="Arial"/>
                <a:cs typeface="Arial"/>
              </a:rPr>
              <a:t>Cualquier</a:t>
            </a:r>
            <a:r>
              <a:rPr sz="1200" kern="0" spc="-11" dirty="0">
                <a:solidFill>
                  <a:srgbClr val="333333"/>
                </a:solidFill>
                <a:latin typeface="Arial"/>
                <a:cs typeface="Arial"/>
              </a:rPr>
              <a:t> </a:t>
            </a:r>
            <a:r>
              <a:rPr sz="1200" kern="0" spc="-8" dirty="0">
                <a:solidFill>
                  <a:srgbClr val="333333"/>
                </a:solidFill>
                <a:latin typeface="Arial"/>
                <a:cs typeface="Arial"/>
              </a:rPr>
              <a:t>otra</a:t>
            </a:r>
            <a:r>
              <a:rPr sz="1200" kern="0" spc="15" dirty="0">
                <a:solidFill>
                  <a:srgbClr val="333333"/>
                </a:solidFill>
                <a:latin typeface="Arial"/>
                <a:cs typeface="Arial"/>
              </a:rPr>
              <a:t> </a:t>
            </a:r>
            <a:r>
              <a:rPr sz="1200" kern="0" spc="-4" dirty="0">
                <a:solidFill>
                  <a:srgbClr val="333333"/>
                </a:solidFill>
                <a:latin typeface="Arial"/>
                <a:cs typeface="Arial"/>
              </a:rPr>
              <a:t>actividad</a:t>
            </a:r>
            <a:r>
              <a:rPr sz="1200" kern="0" spc="-11" dirty="0">
                <a:solidFill>
                  <a:srgbClr val="333333"/>
                </a:solidFill>
                <a:latin typeface="Arial"/>
                <a:cs typeface="Arial"/>
              </a:rPr>
              <a:t> </a:t>
            </a:r>
            <a:r>
              <a:rPr sz="1200" kern="0" spc="-4" dirty="0">
                <a:solidFill>
                  <a:srgbClr val="333333"/>
                </a:solidFill>
                <a:latin typeface="Arial"/>
                <a:cs typeface="Arial"/>
              </a:rPr>
              <a:t>de</a:t>
            </a:r>
            <a:r>
              <a:rPr sz="1200" kern="0" spc="8" dirty="0">
                <a:solidFill>
                  <a:srgbClr val="333333"/>
                </a:solidFill>
                <a:latin typeface="Arial"/>
                <a:cs typeface="Arial"/>
              </a:rPr>
              <a:t> </a:t>
            </a:r>
            <a:r>
              <a:rPr sz="1200" kern="0" spc="-4" dirty="0">
                <a:solidFill>
                  <a:srgbClr val="333333"/>
                </a:solidFill>
                <a:latin typeface="Arial"/>
                <a:cs typeface="Arial"/>
              </a:rPr>
              <a:t>mantenimiento</a:t>
            </a:r>
            <a:r>
              <a:rPr sz="1200" kern="0" spc="8" dirty="0">
                <a:solidFill>
                  <a:srgbClr val="333333"/>
                </a:solidFill>
                <a:latin typeface="Arial"/>
                <a:cs typeface="Arial"/>
              </a:rPr>
              <a:t> </a:t>
            </a:r>
            <a:r>
              <a:rPr sz="1200" kern="0" spc="-4" dirty="0">
                <a:solidFill>
                  <a:srgbClr val="333333"/>
                </a:solidFill>
                <a:latin typeface="Arial"/>
                <a:cs typeface="Arial"/>
              </a:rPr>
              <a:t>de</a:t>
            </a:r>
            <a:r>
              <a:rPr sz="1200" kern="0" spc="8" dirty="0">
                <a:solidFill>
                  <a:srgbClr val="333333"/>
                </a:solidFill>
                <a:latin typeface="Arial"/>
                <a:cs typeface="Arial"/>
              </a:rPr>
              <a:t> </a:t>
            </a:r>
            <a:r>
              <a:rPr sz="1200" kern="0" dirty="0">
                <a:solidFill>
                  <a:srgbClr val="333333"/>
                </a:solidFill>
                <a:latin typeface="Arial"/>
                <a:cs typeface="Arial"/>
              </a:rPr>
              <a:t>la</a:t>
            </a:r>
            <a:r>
              <a:rPr sz="1200" kern="0" spc="-8" dirty="0">
                <a:solidFill>
                  <a:srgbClr val="333333"/>
                </a:solidFill>
                <a:latin typeface="Arial"/>
                <a:cs typeface="Arial"/>
              </a:rPr>
              <a:t> </a:t>
            </a:r>
            <a:r>
              <a:rPr sz="1200" kern="0" spc="-4" dirty="0">
                <a:solidFill>
                  <a:srgbClr val="333333"/>
                </a:solidFill>
                <a:latin typeface="Arial"/>
                <a:cs typeface="Arial"/>
              </a:rPr>
              <a:t>superficie</a:t>
            </a:r>
            <a:r>
              <a:rPr sz="1200" kern="0" dirty="0">
                <a:solidFill>
                  <a:srgbClr val="333333"/>
                </a:solidFill>
                <a:latin typeface="Arial"/>
                <a:cs typeface="Arial"/>
              </a:rPr>
              <a:t> </a:t>
            </a:r>
            <a:r>
              <a:rPr sz="1200" kern="0" spc="-4" dirty="0">
                <a:solidFill>
                  <a:srgbClr val="333333"/>
                </a:solidFill>
                <a:latin typeface="Arial"/>
                <a:cs typeface="Arial"/>
              </a:rPr>
              <a:t>en</a:t>
            </a:r>
            <a:r>
              <a:rPr sz="1200" kern="0" dirty="0">
                <a:solidFill>
                  <a:srgbClr val="333333"/>
                </a:solidFill>
                <a:latin typeface="Arial"/>
                <a:cs typeface="Arial"/>
              </a:rPr>
              <a:t> </a:t>
            </a:r>
            <a:r>
              <a:rPr sz="1200" kern="0" spc="-4" dirty="0" err="1">
                <a:solidFill>
                  <a:srgbClr val="333333"/>
                </a:solidFill>
                <a:latin typeface="Arial"/>
                <a:cs typeface="Arial"/>
              </a:rPr>
              <a:t>buenas</a:t>
            </a:r>
            <a:r>
              <a:rPr sz="1200" kern="0" spc="4" dirty="0">
                <a:solidFill>
                  <a:srgbClr val="333333"/>
                </a:solidFill>
                <a:latin typeface="Arial"/>
                <a:cs typeface="Arial"/>
              </a:rPr>
              <a:t> </a:t>
            </a:r>
            <a:r>
              <a:rPr sz="1200" kern="0" spc="-4" dirty="0" err="1">
                <a:solidFill>
                  <a:srgbClr val="333333"/>
                </a:solidFill>
                <a:latin typeface="Arial"/>
                <a:cs typeface="Arial"/>
              </a:rPr>
              <a:t>condiciones</a:t>
            </a:r>
            <a:endParaRPr lang="es-ES" sz="1200" kern="0" dirty="0">
              <a:solidFill>
                <a:sysClr val="windowText" lastClr="000000"/>
              </a:solidFill>
              <a:latin typeface="Arial"/>
              <a:cs typeface="Arial"/>
            </a:endParaRPr>
          </a:p>
          <a:p>
            <a:pPr marL="751523" indent="-171450" defTabSz="685800">
              <a:buFont typeface="Arial" panose="020B0604020202020204" pitchFamily="34" charset="0"/>
              <a:buChar char="•"/>
              <a:tabLst>
                <a:tab pos="849630" algn="l"/>
              </a:tabLst>
            </a:pPr>
            <a:r>
              <a:rPr lang="es-ES" sz="1200" kern="0" spc="-8" dirty="0">
                <a:solidFill>
                  <a:sysClr val="windowText" lastClr="000000"/>
                </a:solidFill>
                <a:latin typeface="Arial"/>
                <a:cs typeface="Arial"/>
              </a:rPr>
              <a:t>	</a:t>
            </a:r>
            <a:r>
              <a:rPr sz="1200" kern="0" spc="-8" dirty="0">
                <a:solidFill>
                  <a:srgbClr val="333333"/>
                </a:solidFill>
                <a:latin typeface="Arial"/>
                <a:cs typeface="Arial"/>
              </a:rPr>
              <a:t>No </a:t>
            </a:r>
            <a:r>
              <a:rPr sz="1200" kern="0" dirty="0">
                <a:solidFill>
                  <a:srgbClr val="333333"/>
                </a:solidFill>
                <a:latin typeface="Arial"/>
                <a:cs typeface="Arial"/>
              </a:rPr>
              <a:t>se</a:t>
            </a:r>
            <a:r>
              <a:rPr sz="1200" kern="0" spc="-8" dirty="0">
                <a:solidFill>
                  <a:srgbClr val="333333"/>
                </a:solidFill>
                <a:latin typeface="Arial"/>
                <a:cs typeface="Arial"/>
              </a:rPr>
              <a:t> </a:t>
            </a:r>
            <a:r>
              <a:rPr sz="1200" kern="0" spc="-4" dirty="0">
                <a:solidFill>
                  <a:srgbClr val="333333"/>
                </a:solidFill>
                <a:latin typeface="Arial"/>
                <a:cs typeface="Arial"/>
              </a:rPr>
              <a:t>permite</a:t>
            </a:r>
            <a:r>
              <a:rPr sz="1200" kern="0" spc="15" dirty="0">
                <a:solidFill>
                  <a:srgbClr val="333333"/>
                </a:solidFill>
                <a:latin typeface="Arial"/>
                <a:cs typeface="Arial"/>
              </a:rPr>
              <a:t> </a:t>
            </a:r>
            <a:r>
              <a:rPr sz="1200" kern="0" spc="-4" dirty="0">
                <a:solidFill>
                  <a:srgbClr val="333333"/>
                </a:solidFill>
                <a:latin typeface="Arial"/>
                <a:cs typeface="Arial"/>
              </a:rPr>
              <a:t>el</a:t>
            </a:r>
            <a:r>
              <a:rPr sz="1200" kern="0" spc="-8" dirty="0">
                <a:solidFill>
                  <a:srgbClr val="333333"/>
                </a:solidFill>
                <a:latin typeface="Arial"/>
                <a:cs typeface="Arial"/>
              </a:rPr>
              <a:t> </a:t>
            </a:r>
            <a:r>
              <a:rPr sz="1200" kern="0" spc="-4" dirty="0">
                <a:solidFill>
                  <a:srgbClr val="333333"/>
                </a:solidFill>
                <a:latin typeface="Arial"/>
                <a:cs typeface="Arial"/>
              </a:rPr>
              <a:t>uso de</a:t>
            </a:r>
            <a:r>
              <a:rPr sz="1200" kern="0" spc="4" dirty="0">
                <a:solidFill>
                  <a:srgbClr val="333333"/>
                </a:solidFill>
                <a:latin typeface="Arial"/>
                <a:cs typeface="Arial"/>
              </a:rPr>
              <a:t> </a:t>
            </a:r>
            <a:r>
              <a:rPr sz="1200" kern="0" spc="-8" dirty="0" err="1">
                <a:solidFill>
                  <a:srgbClr val="333333"/>
                </a:solidFill>
                <a:latin typeface="Arial"/>
                <a:cs typeface="Arial"/>
              </a:rPr>
              <a:t>herbicidas</a:t>
            </a:r>
            <a:endParaRPr lang="es-ES" sz="1200" kern="0" dirty="0">
              <a:solidFill>
                <a:sysClr val="windowText" lastClr="000000"/>
              </a:solidFill>
              <a:latin typeface="Arial"/>
              <a:cs typeface="Arial"/>
            </a:endParaRPr>
          </a:p>
          <a:p>
            <a:pPr marL="751523" indent="-171450" defTabSz="685800">
              <a:buFont typeface="Arial" panose="020B0604020202020204" pitchFamily="34" charset="0"/>
              <a:buChar char="•"/>
              <a:tabLst>
                <a:tab pos="849630" algn="l"/>
              </a:tabLst>
            </a:pPr>
            <a:r>
              <a:rPr lang="es-ES" sz="1200" kern="0" spc="-4" dirty="0">
                <a:solidFill>
                  <a:sysClr val="windowText" lastClr="000000"/>
                </a:solidFill>
                <a:latin typeface="Arial"/>
                <a:cs typeface="Arial"/>
              </a:rPr>
              <a:t>	</a:t>
            </a:r>
            <a:r>
              <a:rPr sz="1050" kern="0" spc="-4" dirty="0" err="1">
                <a:solidFill>
                  <a:srgbClr val="333333"/>
                </a:solidFill>
                <a:latin typeface="Arial"/>
                <a:cs typeface="Arial"/>
              </a:rPr>
              <a:t>Declaración</a:t>
            </a:r>
            <a:r>
              <a:rPr sz="1050" kern="0" spc="-41" dirty="0">
                <a:solidFill>
                  <a:srgbClr val="333333"/>
                </a:solidFill>
                <a:latin typeface="Arial"/>
                <a:cs typeface="Arial"/>
              </a:rPr>
              <a:t> </a:t>
            </a:r>
            <a:r>
              <a:rPr sz="1050" kern="0" dirty="0">
                <a:solidFill>
                  <a:srgbClr val="333333"/>
                </a:solidFill>
                <a:latin typeface="Arial"/>
                <a:cs typeface="Arial"/>
              </a:rPr>
              <a:t>responsable</a:t>
            </a:r>
            <a:r>
              <a:rPr sz="1050" kern="0" spc="-56" dirty="0">
                <a:solidFill>
                  <a:srgbClr val="333333"/>
                </a:solidFill>
                <a:latin typeface="Arial"/>
                <a:cs typeface="Arial"/>
              </a:rPr>
              <a:t> </a:t>
            </a:r>
            <a:r>
              <a:rPr sz="1050" kern="0" dirty="0">
                <a:solidFill>
                  <a:srgbClr val="333333"/>
                </a:solidFill>
                <a:latin typeface="Arial"/>
                <a:cs typeface="Arial"/>
              </a:rPr>
              <a:t>en</a:t>
            </a:r>
            <a:r>
              <a:rPr sz="1050" kern="0" spc="-23" dirty="0">
                <a:solidFill>
                  <a:srgbClr val="333333"/>
                </a:solidFill>
                <a:latin typeface="Arial"/>
                <a:cs typeface="Arial"/>
              </a:rPr>
              <a:t> </a:t>
            </a:r>
            <a:r>
              <a:rPr sz="1050" kern="0" dirty="0">
                <a:solidFill>
                  <a:srgbClr val="333333"/>
                </a:solidFill>
                <a:latin typeface="Arial"/>
                <a:cs typeface="Arial"/>
              </a:rPr>
              <a:t>la</a:t>
            </a:r>
            <a:r>
              <a:rPr sz="1050" kern="0" spc="-19" dirty="0">
                <a:solidFill>
                  <a:srgbClr val="333333"/>
                </a:solidFill>
                <a:latin typeface="Arial"/>
                <a:cs typeface="Arial"/>
              </a:rPr>
              <a:t> </a:t>
            </a:r>
            <a:r>
              <a:rPr sz="1050" kern="0" spc="-4" dirty="0">
                <a:solidFill>
                  <a:srgbClr val="333333"/>
                </a:solidFill>
                <a:latin typeface="Arial"/>
                <a:cs typeface="Arial"/>
              </a:rPr>
              <a:t>SU</a:t>
            </a:r>
            <a:endParaRPr lang="es-ES" sz="1050" kern="0" spc="-4" dirty="0">
              <a:solidFill>
                <a:srgbClr val="333333"/>
              </a:solidFill>
              <a:latin typeface="Arial"/>
              <a:cs typeface="Arial"/>
            </a:endParaRPr>
          </a:p>
          <a:p>
            <a:pPr marL="751523" indent="-171450" defTabSz="685800">
              <a:buFont typeface="Arial" panose="020B0604020202020204" pitchFamily="34" charset="0"/>
              <a:buChar char="•"/>
              <a:tabLst>
                <a:tab pos="849630" algn="l"/>
              </a:tabLst>
            </a:pPr>
            <a:endParaRPr sz="1050" kern="0" dirty="0">
              <a:solidFill>
                <a:sysClr val="windowText" lastClr="000000"/>
              </a:solidFill>
              <a:latin typeface="Arial"/>
              <a:cs typeface="Arial"/>
            </a:endParaRPr>
          </a:p>
          <a:p>
            <a:pPr defTabSz="685800">
              <a:spcBef>
                <a:spcPts val="23"/>
              </a:spcBef>
            </a:pPr>
            <a:endParaRPr sz="1388" kern="0" dirty="0">
              <a:solidFill>
                <a:sysClr val="windowText" lastClr="000000"/>
              </a:solidFill>
              <a:latin typeface="Arial"/>
              <a:cs typeface="Arial"/>
            </a:endParaRPr>
          </a:p>
          <a:p>
            <a:pPr marL="279083" defTabSz="685800">
              <a:spcBef>
                <a:spcPts val="4"/>
              </a:spcBef>
              <a:tabLst>
                <a:tab pos="550069" algn="l"/>
              </a:tabLst>
            </a:pPr>
            <a:r>
              <a:rPr sz="1088" kern="0" spc="-8" dirty="0">
                <a:solidFill>
                  <a:srgbClr val="90C225"/>
                </a:solidFill>
                <a:latin typeface="Wingdings"/>
                <a:cs typeface="Wingdings"/>
              </a:rPr>
              <a:t></a:t>
            </a:r>
            <a:r>
              <a:rPr sz="1088" kern="0" spc="-8" dirty="0">
                <a:solidFill>
                  <a:srgbClr val="90C225"/>
                </a:solidFill>
                <a:latin typeface="Times New Roman"/>
                <a:cs typeface="Times New Roman"/>
              </a:rPr>
              <a:t>	</a:t>
            </a:r>
            <a:r>
              <a:rPr sz="1350" kern="0" spc="-4" dirty="0">
                <a:solidFill>
                  <a:srgbClr val="333333"/>
                </a:solidFill>
                <a:latin typeface="Arial"/>
                <a:cs typeface="Arial"/>
              </a:rPr>
              <a:t>Anotación</a:t>
            </a:r>
            <a:r>
              <a:rPr sz="1350" kern="0" spc="4" dirty="0">
                <a:solidFill>
                  <a:srgbClr val="333333"/>
                </a:solidFill>
                <a:latin typeface="Arial"/>
                <a:cs typeface="Arial"/>
              </a:rPr>
              <a:t> </a:t>
            </a:r>
            <a:r>
              <a:rPr sz="1350" kern="0" spc="-4" dirty="0">
                <a:solidFill>
                  <a:srgbClr val="333333"/>
                </a:solidFill>
                <a:latin typeface="Arial"/>
                <a:cs typeface="Arial"/>
              </a:rPr>
              <a:t>en</a:t>
            </a:r>
            <a:r>
              <a:rPr sz="1350" kern="0" spc="8" dirty="0">
                <a:solidFill>
                  <a:srgbClr val="333333"/>
                </a:solidFill>
                <a:latin typeface="Arial"/>
                <a:cs typeface="Arial"/>
              </a:rPr>
              <a:t> </a:t>
            </a:r>
            <a:r>
              <a:rPr sz="1350" kern="0" spc="-4" dirty="0">
                <a:solidFill>
                  <a:srgbClr val="333333"/>
                </a:solidFill>
                <a:latin typeface="Arial"/>
                <a:cs typeface="Arial"/>
              </a:rPr>
              <a:t>el</a:t>
            </a:r>
            <a:r>
              <a:rPr sz="1350" kern="0" dirty="0">
                <a:solidFill>
                  <a:srgbClr val="333333"/>
                </a:solidFill>
                <a:latin typeface="Arial"/>
                <a:cs typeface="Arial"/>
              </a:rPr>
              <a:t> </a:t>
            </a:r>
            <a:r>
              <a:rPr sz="1350" kern="0" spc="-8" dirty="0">
                <a:solidFill>
                  <a:srgbClr val="333333"/>
                </a:solidFill>
                <a:latin typeface="Arial"/>
                <a:cs typeface="Arial"/>
              </a:rPr>
              <a:t>Cuaderno</a:t>
            </a:r>
            <a:r>
              <a:rPr sz="1350" kern="0" spc="15" dirty="0">
                <a:solidFill>
                  <a:srgbClr val="333333"/>
                </a:solidFill>
                <a:latin typeface="Arial"/>
                <a:cs typeface="Arial"/>
              </a:rPr>
              <a:t> </a:t>
            </a:r>
            <a:r>
              <a:rPr sz="1350" kern="0" spc="-4" dirty="0">
                <a:solidFill>
                  <a:srgbClr val="333333"/>
                </a:solidFill>
                <a:latin typeface="Arial"/>
                <a:cs typeface="Arial"/>
              </a:rPr>
              <a:t>digital</a:t>
            </a:r>
            <a:r>
              <a:rPr sz="1350" kern="0" spc="8" dirty="0">
                <a:solidFill>
                  <a:srgbClr val="333333"/>
                </a:solidFill>
                <a:latin typeface="Arial"/>
                <a:cs typeface="Arial"/>
              </a:rPr>
              <a:t> </a:t>
            </a:r>
            <a:r>
              <a:rPr sz="1350" kern="0" spc="-4" dirty="0">
                <a:solidFill>
                  <a:srgbClr val="333333"/>
                </a:solidFill>
                <a:latin typeface="Arial"/>
                <a:cs typeface="Arial"/>
              </a:rPr>
              <a:t>de</a:t>
            </a:r>
            <a:r>
              <a:rPr sz="1350" kern="0" spc="8" dirty="0">
                <a:solidFill>
                  <a:srgbClr val="333333"/>
                </a:solidFill>
                <a:latin typeface="Arial"/>
                <a:cs typeface="Arial"/>
              </a:rPr>
              <a:t> </a:t>
            </a:r>
            <a:r>
              <a:rPr sz="1350" kern="0" spc="-8" dirty="0">
                <a:solidFill>
                  <a:srgbClr val="333333"/>
                </a:solidFill>
                <a:latin typeface="Arial"/>
                <a:cs typeface="Arial"/>
              </a:rPr>
              <a:t>explotación</a:t>
            </a:r>
            <a:r>
              <a:rPr sz="1350" kern="0" spc="26" dirty="0">
                <a:solidFill>
                  <a:srgbClr val="333333"/>
                </a:solidFill>
                <a:latin typeface="Arial"/>
                <a:cs typeface="Arial"/>
              </a:rPr>
              <a:t> </a:t>
            </a:r>
            <a:r>
              <a:rPr sz="1350" b="1" kern="0" spc="-4" dirty="0">
                <a:solidFill>
                  <a:srgbClr val="333333"/>
                </a:solidFill>
                <a:latin typeface="Arial"/>
                <a:cs typeface="Arial"/>
              </a:rPr>
              <a:t>(CUE)</a:t>
            </a:r>
            <a:endParaRPr sz="1350" kern="0" dirty="0">
              <a:solidFill>
                <a:sysClr val="windowText" lastClr="000000"/>
              </a:solidFill>
              <a:latin typeface="Arial"/>
              <a:cs typeface="Arial"/>
            </a:endParaRPr>
          </a:p>
          <a:p>
            <a:pPr marL="580073" defTabSz="685800">
              <a:spcBef>
                <a:spcPts val="4"/>
              </a:spcBef>
              <a:tabLst>
                <a:tab pos="849630" algn="l"/>
              </a:tabLst>
            </a:pPr>
            <a:r>
              <a:rPr sz="938" kern="0" spc="19" dirty="0">
                <a:solidFill>
                  <a:srgbClr val="90C225"/>
                </a:solidFill>
                <a:latin typeface="Wingdings"/>
                <a:cs typeface="Wingdings"/>
              </a:rPr>
              <a:t></a:t>
            </a:r>
            <a:r>
              <a:rPr sz="938" kern="0" spc="19" dirty="0">
                <a:solidFill>
                  <a:srgbClr val="90C225"/>
                </a:solidFill>
                <a:latin typeface="Times New Roman"/>
                <a:cs typeface="Times New Roman"/>
              </a:rPr>
              <a:t>	</a:t>
            </a:r>
            <a:r>
              <a:rPr sz="1200" kern="0" spc="-8" dirty="0" err="1">
                <a:solidFill>
                  <a:srgbClr val="FF0000"/>
                </a:solidFill>
                <a:latin typeface="Arial"/>
                <a:cs typeface="Arial"/>
              </a:rPr>
              <a:t>Cuando</a:t>
            </a:r>
            <a:r>
              <a:rPr sz="1200" kern="0" spc="-11" dirty="0">
                <a:solidFill>
                  <a:srgbClr val="FF0000"/>
                </a:solidFill>
                <a:latin typeface="Arial"/>
                <a:cs typeface="Arial"/>
              </a:rPr>
              <a:t> </a:t>
            </a:r>
            <a:r>
              <a:rPr lang="es-ES" sz="1200" kern="0" spc="-8" dirty="0">
                <a:solidFill>
                  <a:srgbClr val="FF0000"/>
                </a:solidFill>
                <a:latin typeface="Arial"/>
                <a:cs typeface="Arial"/>
              </a:rPr>
              <a:t>sea exigible</a:t>
            </a:r>
            <a:endParaRPr sz="1200" kern="0" dirty="0">
              <a:solidFill>
                <a:srgbClr val="FF0000"/>
              </a:solidFill>
              <a:latin typeface="Arial"/>
              <a:cs typeface="Arial"/>
            </a:endParaRPr>
          </a:p>
          <a:p>
            <a:pPr marL="580073" defTabSz="685800">
              <a:tabLst>
                <a:tab pos="849630" algn="l"/>
              </a:tabLst>
            </a:pPr>
            <a:r>
              <a:rPr sz="938" kern="0" spc="19" dirty="0">
                <a:solidFill>
                  <a:srgbClr val="90C225"/>
                </a:solidFill>
                <a:latin typeface="Wingdings"/>
                <a:cs typeface="Wingdings"/>
              </a:rPr>
              <a:t></a:t>
            </a:r>
            <a:r>
              <a:rPr sz="938" kern="0" spc="19" dirty="0">
                <a:solidFill>
                  <a:srgbClr val="90C225"/>
                </a:solidFill>
                <a:latin typeface="Times New Roman"/>
                <a:cs typeface="Times New Roman"/>
              </a:rPr>
              <a:t>	</a:t>
            </a:r>
            <a:r>
              <a:rPr sz="1200" kern="0" spc="-4" dirty="0">
                <a:solidFill>
                  <a:srgbClr val="333333"/>
                </a:solidFill>
                <a:latin typeface="Arial"/>
                <a:cs typeface="Arial"/>
              </a:rPr>
              <a:t>Fechas</a:t>
            </a:r>
            <a:r>
              <a:rPr sz="1200" kern="0" spc="-8" dirty="0">
                <a:solidFill>
                  <a:srgbClr val="333333"/>
                </a:solidFill>
                <a:latin typeface="Arial"/>
                <a:cs typeface="Arial"/>
              </a:rPr>
              <a:t> </a:t>
            </a:r>
            <a:r>
              <a:rPr sz="1200" kern="0" spc="-4" dirty="0">
                <a:solidFill>
                  <a:srgbClr val="333333"/>
                </a:solidFill>
                <a:latin typeface="Arial"/>
                <a:cs typeface="Arial"/>
              </a:rPr>
              <a:t>y actividades</a:t>
            </a:r>
            <a:r>
              <a:rPr sz="1200" kern="0" spc="-19" dirty="0">
                <a:solidFill>
                  <a:srgbClr val="333333"/>
                </a:solidFill>
                <a:latin typeface="Arial"/>
                <a:cs typeface="Arial"/>
              </a:rPr>
              <a:t> </a:t>
            </a:r>
            <a:r>
              <a:rPr sz="1200" kern="0" spc="-4" dirty="0">
                <a:solidFill>
                  <a:srgbClr val="333333"/>
                </a:solidFill>
                <a:latin typeface="Arial"/>
                <a:cs typeface="Arial"/>
              </a:rPr>
              <a:t>realizadas</a:t>
            </a:r>
            <a:endParaRPr sz="1200" kern="0" dirty="0">
              <a:solidFill>
                <a:sysClr val="windowText" lastClr="000000"/>
              </a:solidFill>
              <a:latin typeface="Arial"/>
              <a:cs typeface="Arial"/>
            </a:endParaRPr>
          </a:p>
          <a:p>
            <a:pPr marL="580073" defTabSz="685800">
              <a:tabLst>
                <a:tab pos="849630" algn="l"/>
              </a:tabLst>
            </a:pPr>
            <a:r>
              <a:rPr sz="938" kern="0" spc="19" dirty="0">
                <a:solidFill>
                  <a:srgbClr val="90C225"/>
                </a:solidFill>
                <a:latin typeface="Wingdings"/>
                <a:cs typeface="Wingdings"/>
              </a:rPr>
              <a:t></a:t>
            </a:r>
            <a:r>
              <a:rPr sz="938" kern="0" spc="19" dirty="0">
                <a:solidFill>
                  <a:srgbClr val="90C225"/>
                </a:solidFill>
                <a:latin typeface="Times New Roman"/>
                <a:cs typeface="Times New Roman"/>
              </a:rPr>
              <a:t>	</a:t>
            </a:r>
            <a:r>
              <a:rPr sz="1200" kern="0" spc="-4" dirty="0">
                <a:solidFill>
                  <a:srgbClr val="333333"/>
                </a:solidFill>
                <a:latin typeface="Arial"/>
                <a:cs typeface="Arial"/>
              </a:rPr>
              <a:t>A</a:t>
            </a:r>
            <a:r>
              <a:rPr sz="1200" kern="0" spc="-64" dirty="0">
                <a:solidFill>
                  <a:srgbClr val="333333"/>
                </a:solidFill>
                <a:latin typeface="Arial"/>
                <a:cs typeface="Arial"/>
              </a:rPr>
              <a:t> </a:t>
            </a:r>
            <a:r>
              <a:rPr sz="1200" kern="0" spc="-4" dirty="0">
                <a:solidFill>
                  <a:srgbClr val="333333"/>
                </a:solidFill>
                <a:latin typeface="Arial"/>
                <a:cs typeface="Arial"/>
              </a:rPr>
              <a:t>más</a:t>
            </a:r>
            <a:r>
              <a:rPr sz="1200" kern="0" spc="8" dirty="0">
                <a:solidFill>
                  <a:srgbClr val="333333"/>
                </a:solidFill>
                <a:latin typeface="Arial"/>
                <a:cs typeface="Arial"/>
              </a:rPr>
              <a:t> </a:t>
            </a:r>
            <a:r>
              <a:rPr sz="1200" kern="0" spc="-4" dirty="0">
                <a:solidFill>
                  <a:srgbClr val="333333"/>
                </a:solidFill>
                <a:latin typeface="Arial"/>
                <a:cs typeface="Arial"/>
              </a:rPr>
              <a:t>tardar</a:t>
            </a:r>
            <a:r>
              <a:rPr sz="1200" kern="0" spc="19" dirty="0">
                <a:solidFill>
                  <a:srgbClr val="333333"/>
                </a:solidFill>
                <a:latin typeface="Arial"/>
                <a:cs typeface="Arial"/>
              </a:rPr>
              <a:t> </a:t>
            </a:r>
            <a:r>
              <a:rPr sz="1200" kern="0" spc="-4" dirty="0">
                <a:solidFill>
                  <a:srgbClr val="333333"/>
                </a:solidFill>
                <a:latin typeface="Arial"/>
                <a:cs typeface="Arial"/>
              </a:rPr>
              <a:t>en</a:t>
            </a:r>
            <a:r>
              <a:rPr sz="1200" kern="0" dirty="0">
                <a:solidFill>
                  <a:srgbClr val="333333"/>
                </a:solidFill>
                <a:latin typeface="Arial"/>
                <a:cs typeface="Arial"/>
              </a:rPr>
              <a:t> </a:t>
            </a:r>
            <a:r>
              <a:rPr lang="es-ES" sz="1200" kern="0" spc="-4" dirty="0">
                <a:solidFill>
                  <a:srgbClr val="333333"/>
                </a:solidFill>
                <a:latin typeface="Arial"/>
                <a:cs typeface="Arial"/>
              </a:rPr>
              <a:t>un mes</a:t>
            </a:r>
            <a:r>
              <a:rPr sz="1200" kern="0" spc="8" dirty="0">
                <a:solidFill>
                  <a:srgbClr val="333333"/>
                </a:solidFill>
                <a:latin typeface="Arial"/>
                <a:cs typeface="Arial"/>
              </a:rPr>
              <a:t> </a:t>
            </a:r>
            <a:r>
              <a:rPr sz="1200" kern="0" spc="-4" dirty="0">
                <a:solidFill>
                  <a:srgbClr val="333333"/>
                </a:solidFill>
                <a:latin typeface="Arial"/>
                <a:cs typeface="Arial"/>
              </a:rPr>
              <a:t>posterior</a:t>
            </a:r>
            <a:r>
              <a:rPr sz="1200" kern="0" spc="11" dirty="0">
                <a:solidFill>
                  <a:srgbClr val="333333"/>
                </a:solidFill>
                <a:latin typeface="Arial"/>
                <a:cs typeface="Arial"/>
              </a:rPr>
              <a:t> </a:t>
            </a:r>
            <a:r>
              <a:rPr sz="1200" kern="0" spc="-4" dirty="0">
                <a:solidFill>
                  <a:srgbClr val="333333"/>
                </a:solidFill>
                <a:latin typeface="Arial"/>
                <a:cs typeface="Arial"/>
              </a:rPr>
              <a:t>a</a:t>
            </a:r>
            <a:r>
              <a:rPr sz="1200" kern="0" spc="11" dirty="0">
                <a:solidFill>
                  <a:srgbClr val="333333"/>
                </a:solidFill>
                <a:latin typeface="Arial"/>
                <a:cs typeface="Arial"/>
              </a:rPr>
              <a:t> </a:t>
            </a:r>
            <a:r>
              <a:rPr sz="1200" kern="0" dirty="0">
                <a:solidFill>
                  <a:srgbClr val="333333"/>
                </a:solidFill>
                <a:latin typeface="Arial"/>
                <a:cs typeface="Arial"/>
              </a:rPr>
              <a:t>la</a:t>
            </a:r>
            <a:r>
              <a:rPr sz="1200" kern="0" spc="-11" dirty="0">
                <a:solidFill>
                  <a:srgbClr val="333333"/>
                </a:solidFill>
                <a:latin typeface="Arial"/>
                <a:cs typeface="Arial"/>
              </a:rPr>
              <a:t> </a:t>
            </a:r>
            <a:r>
              <a:rPr sz="1200" kern="0" spc="-4" dirty="0">
                <a:solidFill>
                  <a:srgbClr val="333333"/>
                </a:solidFill>
                <a:latin typeface="Arial"/>
                <a:cs typeface="Arial"/>
              </a:rPr>
              <a:t>fecha</a:t>
            </a:r>
            <a:r>
              <a:rPr sz="1200" kern="0" spc="11" dirty="0">
                <a:solidFill>
                  <a:srgbClr val="333333"/>
                </a:solidFill>
                <a:latin typeface="Arial"/>
                <a:cs typeface="Arial"/>
              </a:rPr>
              <a:t> </a:t>
            </a:r>
            <a:r>
              <a:rPr sz="1200" kern="0" spc="-4" dirty="0">
                <a:solidFill>
                  <a:srgbClr val="333333"/>
                </a:solidFill>
                <a:latin typeface="Arial"/>
                <a:cs typeface="Arial"/>
              </a:rPr>
              <a:t>de</a:t>
            </a:r>
            <a:r>
              <a:rPr sz="1200" kern="0" dirty="0">
                <a:solidFill>
                  <a:srgbClr val="333333"/>
                </a:solidFill>
                <a:latin typeface="Arial"/>
                <a:cs typeface="Arial"/>
              </a:rPr>
              <a:t> </a:t>
            </a:r>
            <a:r>
              <a:rPr sz="1200" kern="0" spc="-4" dirty="0" err="1">
                <a:solidFill>
                  <a:srgbClr val="333333"/>
                </a:solidFill>
                <a:latin typeface="Arial"/>
                <a:cs typeface="Arial"/>
              </a:rPr>
              <a:t>realización</a:t>
            </a:r>
            <a:r>
              <a:rPr lang="es-ES" sz="1200" kern="0" spc="-4" dirty="0">
                <a:solidFill>
                  <a:srgbClr val="333333"/>
                </a:solidFill>
                <a:latin typeface="Arial"/>
                <a:cs typeface="Arial"/>
              </a:rPr>
              <a:t>.</a:t>
            </a:r>
          </a:p>
          <a:p>
            <a:pPr marL="751523" indent="-171450" defTabSz="685800">
              <a:buFont typeface="Arial" panose="020B0604020202020204" pitchFamily="34" charset="0"/>
              <a:buChar char="•"/>
              <a:tabLst>
                <a:tab pos="849630" algn="l"/>
              </a:tabLst>
            </a:pPr>
            <a:r>
              <a:rPr lang="es-ES" sz="1200" kern="0" spc="-4" dirty="0">
                <a:solidFill>
                  <a:srgbClr val="333333"/>
                </a:solidFill>
                <a:latin typeface="Arial"/>
                <a:cs typeface="Arial"/>
              </a:rPr>
              <a:t>	</a:t>
            </a:r>
            <a:r>
              <a:rPr lang="es-ES" sz="1200" kern="0" spc="-4" dirty="0">
                <a:solidFill>
                  <a:srgbClr val="FF0000"/>
                </a:solidFill>
                <a:latin typeface="Arial"/>
                <a:cs typeface="Arial"/>
              </a:rPr>
              <a:t>Si no obligación CUED: anotación en papel.</a:t>
            </a:r>
          </a:p>
          <a:p>
            <a:pPr marL="751523" indent="-171450" defTabSz="685800">
              <a:buFont typeface="Arial" panose="020B0604020202020204" pitchFamily="34" charset="0"/>
              <a:buChar char="•"/>
              <a:tabLst>
                <a:tab pos="849630" algn="l"/>
              </a:tabLst>
            </a:pPr>
            <a:r>
              <a:rPr lang="es-ES" sz="1200" kern="0" spc="-4" dirty="0">
                <a:solidFill>
                  <a:srgbClr val="FF0000"/>
                </a:solidFill>
                <a:latin typeface="Arial"/>
                <a:cs typeface="Arial"/>
              </a:rPr>
              <a:t>	AC pedirá al 1% en plazo de un mes foto georreferenciada</a:t>
            </a:r>
            <a:endParaRPr sz="1200" kern="0" dirty="0">
              <a:solidFill>
                <a:srgbClr val="FF0000"/>
              </a:solidFill>
              <a:latin typeface="Arial"/>
              <a:cs typeface="Arial"/>
            </a:endParaRPr>
          </a:p>
        </p:txBody>
      </p:sp>
      <p:pic>
        <p:nvPicPr>
          <p:cNvPr id="7" name="Imagen 6">
            <a:extLst>
              <a:ext uri="{FF2B5EF4-FFF2-40B4-BE49-F238E27FC236}">
                <a16:creationId xmlns:a16="http://schemas.microsoft.com/office/drawing/2014/main" id="{E8262EC8-94E6-D9D0-3F27-5DE720CC0E81}"/>
              </a:ext>
            </a:extLst>
          </p:cNvPr>
          <p:cNvPicPr>
            <a:picLocks noChangeAspect="1"/>
          </p:cNvPicPr>
          <p:nvPr/>
        </p:nvPicPr>
        <p:blipFill>
          <a:blip r:embed="rId2"/>
          <a:stretch>
            <a:fillRect/>
          </a:stretch>
        </p:blipFill>
        <p:spPr>
          <a:xfrm>
            <a:off x="6950171" y="6165304"/>
            <a:ext cx="2193829" cy="692696"/>
          </a:xfrm>
          <a:prstGeom prst="rect">
            <a:avLst/>
          </a:prstGeom>
        </p:spPr>
      </p:pic>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06299" y="1172108"/>
            <a:ext cx="5308282" cy="332303"/>
          </a:xfrm>
          <a:prstGeom prst="rect">
            <a:avLst/>
          </a:prstGeom>
        </p:spPr>
        <p:txBody>
          <a:bodyPr vert="horz" wrap="square" lIns="0" tIns="9049" rIns="0" bIns="0" rtlCol="0">
            <a:spAutoFit/>
          </a:bodyPr>
          <a:lstStyle/>
          <a:p>
            <a:pPr marL="9525">
              <a:spcBef>
                <a:spcPts val="71"/>
              </a:spcBef>
            </a:pPr>
            <a:r>
              <a:rPr sz="2100" b="1" spc="-4" dirty="0"/>
              <a:t>3.</a:t>
            </a:r>
            <a:r>
              <a:rPr sz="2100" b="1" spc="-8" dirty="0"/>
              <a:t> </a:t>
            </a:r>
            <a:r>
              <a:rPr sz="2100" b="1" spc="-4" dirty="0"/>
              <a:t>Islas</a:t>
            </a:r>
            <a:r>
              <a:rPr sz="2100" b="1" spc="-19" dirty="0"/>
              <a:t> </a:t>
            </a:r>
            <a:r>
              <a:rPr sz="2100" b="1" spc="-4" dirty="0"/>
              <a:t>de Biodiversidad y</a:t>
            </a:r>
            <a:r>
              <a:rPr sz="2100" b="1" spc="4" dirty="0"/>
              <a:t> </a:t>
            </a:r>
            <a:r>
              <a:rPr sz="2100" b="1" spc="-4" dirty="0"/>
              <a:t>Siega</a:t>
            </a:r>
            <a:r>
              <a:rPr sz="2100" b="1" dirty="0"/>
              <a:t> </a:t>
            </a:r>
            <a:r>
              <a:rPr sz="2100" b="1" spc="-8" dirty="0"/>
              <a:t>sostenible</a:t>
            </a:r>
            <a:endParaRPr sz="2100"/>
          </a:p>
        </p:txBody>
      </p:sp>
      <p:sp>
        <p:nvSpPr>
          <p:cNvPr id="3" name="object 3"/>
          <p:cNvSpPr txBox="1"/>
          <p:nvPr/>
        </p:nvSpPr>
        <p:spPr>
          <a:xfrm>
            <a:off x="406299" y="1761934"/>
            <a:ext cx="6602254" cy="5143909"/>
          </a:xfrm>
          <a:prstGeom prst="rect">
            <a:avLst/>
          </a:prstGeom>
        </p:spPr>
        <p:txBody>
          <a:bodyPr vert="horz" wrap="square" lIns="0" tIns="9525" rIns="0" bIns="0" rtlCol="0">
            <a:spAutoFit/>
          </a:bodyPr>
          <a:lstStyle/>
          <a:p>
            <a:pPr marL="9525" defTabSz="685800">
              <a:spcBef>
                <a:spcPts val="75"/>
              </a:spcBef>
              <a:tabLst>
                <a:tab pos="266700" algn="l"/>
              </a:tabLst>
            </a:pPr>
            <a:r>
              <a:rPr sz="1088" kern="0" spc="139" dirty="0">
                <a:solidFill>
                  <a:srgbClr val="90C225"/>
                </a:solidFill>
                <a:latin typeface="Lucida Sans Unicode"/>
                <a:cs typeface="Lucida Sans Unicode"/>
              </a:rPr>
              <a:t>▶	</a:t>
            </a:r>
            <a:r>
              <a:rPr sz="1350" b="1" kern="0" dirty="0">
                <a:solidFill>
                  <a:srgbClr val="404040"/>
                </a:solidFill>
                <a:latin typeface="Arial"/>
                <a:cs typeface="Arial"/>
              </a:rPr>
              <a:t>SIEGA</a:t>
            </a:r>
            <a:r>
              <a:rPr sz="1350" b="1" kern="0" spc="-86" dirty="0">
                <a:solidFill>
                  <a:srgbClr val="404040"/>
                </a:solidFill>
                <a:latin typeface="Arial"/>
                <a:cs typeface="Arial"/>
              </a:rPr>
              <a:t> </a:t>
            </a:r>
            <a:r>
              <a:rPr sz="1350" b="1" kern="0" dirty="0">
                <a:solidFill>
                  <a:srgbClr val="404040"/>
                </a:solidFill>
                <a:latin typeface="Arial"/>
                <a:cs typeface="Arial"/>
              </a:rPr>
              <a:t>SOSTENIBLE:</a:t>
            </a:r>
            <a:endParaRPr sz="1350" kern="0" dirty="0">
              <a:solidFill>
                <a:sysClr val="windowText" lastClr="000000"/>
              </a:solidFill>
              <a:latin typeface="Arial"/>
              <a:cs typeface="Arial"/>
            </a:endParaRPr>
          </a:p>
          <a:p>
            <a:pPr defTabSz="685800"/>
            <a:endParaRPr kern="0" dirty="0">
              <a:solidFill>
                <a:sysClr val="windowText" lastClr="000000"/>
              </a:solidFill>
              <a:latin typeface="Arial"/>
              <a:cs typeface="Arial"/>
            </a:endParaRPr>
          </a:p>
          <a:p>
            <a:pPr marL="550069" marR="6668" indent="-270986" algn="just" defTabSz="685800"/>
            <a:r>
              <a:rPr sz="1088" kern="0" spc="-8" dirty="0">
                <a:solidFill>
                  <a:srgbClr val="90C225"/>
                </a:solidFill>
                <a:latin typeface="Wingdings"/>
                <a:cs typeface="Wingdings"/>
              </a:rPr>
              <a:t></a:t>
            </a:r>
            <a:r>
              <a:rPr sz="1088" kern="0" spc="-4" dirty="0">
                <a:solidFill>
                  <a:srgbClr val="90C225"/>
                </a:solidFill>
                <a:latin typeface="Times New Roman"/>
                <a:cs typeface="Times New Roman"/>
              </a:rPr>
              <a:t> </a:t>
            </a:r>
            <a:r>
              <a:rPr sz="1350" kern="0" spc="-4" dirty="0">
                <a:solidFill>
                  <a:srgbClr val="333333"/>
                </a:solidFill>
                <a:latin typeface="Arial"/>
                <a:cs typeface="Arial"/>
              </a:rPr>
              <a:t>Período de </a:t>
            </a:r>
            <a:r>
              <a:rPr sz="1350" b="1" kern="0" dirty="0">
                <a:solidFill>
                  <a:srgbClr val="6C911D"/>
                </a:solidFill>
                <a:latin typeface="Arial"/>
                <a:cs typeface="Arial"/>
              </a:rPr>
              <a:t>no </a:t>
            </a:r>
            <a:r>
              <a:rPr sz="1350" b="1" kern="0" spc="-4" dirty="0">
                <a:solidFill>
                  <a:srgbClr val="6C911D"/>
                </a:solidFill>
                <a:latin typeface="Arial"/>
                <a:cs typeface="Arial"/>
              </a:rPr>
              <a:t>aprovechamiento </a:t>
            </a:r>
            <a:r>
              <a:rPr sz="1350" b="1" kern="0" dirty="0">
                <a:solidFill>
                  <a:srgbClr val="6C911D"/>
                </a:solidFill>
                <a:latin typeface="Arial"/>
                <a:cs typeface="Arial"/>
              </a:rPr>
              <a:t>de </a:t>
            </a:r>
            <a:r>
              <a:rPr sz="1350" b="1" kern="0" spc="-4" dirty="0">
                <a:solidFill>
                  <a:srgbClr val="6C911D"/>
                </a:solidFill>
                <a:latin typeface="Arial"/>
                <a:cs typeface="Arial"/>
              </a:rPr>
              <a:t>60 días </a:t>
            </a:r>
            <a:r>
              <a:rPr sz="1350" kern="0" dirty="0">
                <a:solidFill>
                  <a:srgbClr val="333333"/>
                </a:solidFill>
                <a:latin typeface="Arial"/>
                <a:cs typeface="Arial"/>
              </a:rPr>
              <a:t>a </a:t>
            </a:r>
            <a:r>
              <a:rPr sz="1350" kern="0" spc="-4" dirty="0">
                <a:solidFill>
                  <a:srgbClr val="333333"/>
                </a:solidFill>
                <a:latin typeface="Arial"/>
                <a:cs typeface="Arial"/>
              </a:rPr>
              <a:t>determinar </a:t>
            </a:r>
            <a:r>
              <a:rPr sz="1350" kern="0" spc="-8" dirty="0">
                <a:solidFill>
                  <a:srgbClr val="333333"/>
                </a:solidFill>
                <a:latin typeface="Arial"/>
                <a:cs typeface="Arial"/>
              </a:rPr>
              <a:t>por </a:t>
            </a:r>
            <a:r>
              <a:rPr sz="1350" kern="0" spc="-4" dirty="0">
                <a:solidFill>
                  <a:srgbClr val="333333"/>
                </a:solidFill>
                <a:latin typeface="Arial"/>
                <a:cs typeface="Arial"/>
              </a:rPr>
              <a:t>las AC de las </a:t>
            </a:r>
            <a:r>
              <a:rPr sz="1350" kern="0" dirty="0">
                <a:solidFill>
                  <a:srgbClr val="333333"/>
                </a:solidFill>
                <a:latin typeface="Arial"/>
                <a:cs typeface="Arial"/>
              </a:rPr>
              <a:t> </a:t>
            </a:r>
            <a:r>
              <a:rPr sz="1350" kern="0" spc="-4" dirty="0">
                <a:solidFill>
                  <a:srgbClr val="333333"/>
                </a:solidFill>
                <a:latin typeface="Arial"/>
                <a:cs typeface="Arial"/>
              </a:rPr>
              <a:t>CCAA</a:t>
            </a:r>
            <a:r>
              <a:rPr sz="1350" kern="0" spc="-75" dirty="0">
                <a:solidFill>
                  <a:srgbClr val="333333"/>
                </a:solidFill>
                <a:latin typeface="Arial"/>
                <a:cs typeface="Arial"/>
              </a:rPr>
              <a:t> </a:t>
            </a:r>
            <a:r>
              <a:rPr sz="1350" kern="0" spc="-4" dirty="0">
                <a:solidFill>
                  <a:srgbClr val="333333"/>
                </a:solidFill>
                <a:latin typeface="Arial"/>
                <a:cs typeface="Arial"/>
              </a:rPr>
              <a:t>entre</a:t>
            </a:r>
            <a:r>
              <a:rPr sz="1350" kern="0" dirty="0">
                <a:solidFill>
                  <a:srgbClr val="333333"/>
                </a:solidFill>
                <a:latin typeface="Arial"/>
                <a:cs typeface="Arial"/>
              </a:rPr>
              <a:t> </a:t>
            </a:r>
            <a:r>
              <a:rPr sz="1350" kern="0" spc="-4" dirty="0">
                <a:solidFill>
                  <a:srgbClr val="333333"/>
                </a:solidFill>
                <a:latin typeface="Arial"/>
                <a:cs typeface="Arial"/>
              </a:rPr>
              <a:t>los</a:t>
            </a:r>
            <a:r>
              <a:rPr sz="1350" kern="0" spc="11" dirty="0">
                <a:solidFill>
                  <a:srgbClr val="333333"/>
                </a:solidFill>
                <a:latin typeface="Arial"/>
                <a:cs typeface="Arial"/>
              </a:rPr>
              <a:t> </a:t>
            </a:r>
            <a:r>
              <a:rPr sz="1350" kern="0" spc="-4" dirty="0">
                <a:solidFill>
                  <a:srgbClr val="333333"/>
                </a:solidFill>
                <a:latin typeface="Arial"/>
                <a:cs typeface="Arial"/>
              </a:rPr>
              <a:t>meses</a:t>
            </a:r>
            <a:r>
              <a:rPr sz="1350" kern="0" spc="4" dirty="0">
                <a:solidFill>
                  <a:srgbClr val="333333"/>
                </a:solidFill>
                <a:latin typeface="Arial"/>
                <a:cs typeface="Arial"/>
              </a:rPr>
              <a:t> </a:t>
            </a:r>
            <a:r>
              <a:rPr sz="1350" kern="0" spc="-4" dirty="0">
                <a:solidFill>
                  <a:srgbClr val="333333"/>
                </a:solidFill>
                <a:latin typeface="Arial"/>
                <a:cs typeface="Arial"/>
              </a:rPr>
              <a:t>de </a:t>
            </a:r>
            <a:r>
              <a:rPr sz="1350" kern="0" spc="-8" dirty="0">
                <a:solidFill>
                  <a:srgbClr val="333333"/>
                </a:solidFill>
                <a:latin typeface="Arial"/>
                <a:cs typeface="Arial"/>
              </a:rPr>
              <a:t>junio,</a:t>
            </a:r>
            <a:r>
              <a:rPr sz="1350" kern="0" spc="11" dirty="0">
                <a:solidFill>
                  <a:srgbClr val="333333"/>
                </a:solidFill>
                <a:latin typeface="Arial"/>
                <a:cs typeface="Arial"/>
              </a:rPr>
              <a:t> </a:t>
            </a:r>
            <a:r>
              <a:rPr sz="1350" kern="0" spc="-8" dirty="0">
                <a:solidFill>
                  <a:srgbClr val="333333"/>
                </a:solidFill>
                <a:latin typeface="Arial"/>
                <a:cs typeface="Arial"/>
              </a:rPr>
              <a:t>julio</a:t>
            </a:r>
            <a:r>
              <a:rPr sz="1350" kern="0" spc="15" dirty="0">
                <a:solidFill>
                  <a:srgbClr val="333333"/>
                </a:solidFill>
                <a:latin typeface="Arial"/>
                <a:cs typeface="Arial"/>
              </a:rPr>
              <a:t> </a:t>
            </a:r>
            <a:r>
              <a:rPr sz="1350" kern="0" dirty="0">
                <a:solidFill>
                  <a:srgbClr val="333333"/>
                </a:solidFill>
                <a:latin typeface="Arial"/>
                <a:cs typeface="Arial"/>
              </a:rPr>
              <a:t>y</a:t>
            </a:r>
            <a:r>
              <a:rPr sz="1350" kern="0" spc="-8" dirty="0">
                <a:solidFill>
                  <a:srgbClr val="333333"/>
                </a:solidFill>
                <a:latin typeface="Arial"/>
                <a:cs typeface="Arial"/>
              </a:rPr>
              <a:t> </a:t>
            </a:r>
            <a:r>
              <a:rPr sz="1350" kern="0" spc="-4" dirty="0" err="1">
                <a:solidFill>
                  <a:srgbClr val="333333"/>
                </a:solidFill>
                <a:latin typeface="Arial"/>
                <a:cs typeface="Arial"/>
              </a:rPr>
              <a:t>agosto</a:t>
            </a:r>
            <a:r>
              <a:rPr sz="1350" kern="0" spc="-4" dirty="0">
                <a:solidFill>
                  <a:srgbClr val="333333"/>
                </a:solidFill>
                <a:latin typeface="Arial"/>
                <a:cs typeface="Arial"/>
              </a:rPr>
              <a:t>.</a:t>
            </a:r>
            <a:endParaRPr lang="es-ES" sz="1350" kern="0" spc="-4" dirty="0">
              <a:solidFill>
                <a:srgbClr val="333333"/>
              </a:solidFill>
              <a:latin typeface="Arial"/>
              <a:cs typeface="Arial"/>
            </a:endParaRPr>
          </a:p>
          <a:p>
            <a:pPr marL="550069" marR="6668" indent="-270986" algn="just" defTabSz="685800"/>
            <a:r>
              <a:rPr lang="es-ES" sz="1800" b="0" i="0" u="none" strike="noStrike" baseline="0" dirty="0">
                <a:solidFill>
                  <a:srgbClr val="FF0000"/>
                </a:solidFill>
                <a:latin typeface="Arial" panose="020B0604020202020204" pitchFamily="34" charset="0"/>
              </a:rPr>
              <a:t>	</a:t>
            </a:r>
            <a:r>
              <a:rPr lang="es-ES" sz="1400" b="0" i="0" u="none" strike="noStrike" baseline="0" dirty="0">
                <a:solidFill>
                  <a:srgbClr val="FF0000"/>
                </a:solidFill>
                <a:latin typeface="Arial" panose="020B0604020202020204" pitchFamily="34" charset="0"/>
              </a:rPr>
              <a:t>3 de julio al 31 de agosto, excepto para las comarcas de Gredos, La Montaña de Luna y La Montaña de Riaño que serán del 1 de junio al 30 de julio. </a:t>
            </a:r>
            <a:endParaRPr sz="1100" kern="0" dirty="0">
              <a:solidFill>
                <a:srgbClr val="FF0000"/>
              </a:solidFill>
              <a:latin typeface="Arial"/>
              <a:cs typeface="Arial"/>
            </a:endParaRPr>
          </a:p>
          <a:p>
            <a:pPr defTabSz="685800">
              <a:spcBef>
                <a:spcPts val="23"/>
              </a:spcBef>
            </a:pPr>
            <a:endParaRPr sz="1388" kern="0" dirty="0">
              <a:solidFill>
                <a:sysClr val="windowText" lastClr="000000"/>
              </a:solidFill>
              <a:latin typeface="Arial"/>
              <a:cs typeface="Arial"/>
            </a:endParaRPr>
          </a:p>
          <a:p>
            <a:pPr marL="279083" defTabSz="685800">
              <a:spcBef>
                <a:spcPts val="4"/>
              </a:spcBef>
              <a:tabLst>
                <a:tab pos="550069" algn="l"/>
              </a:tabLst>
            </a:pPr>
            <a:r>
              <a:rPr sz="1088" kern="0" spc="-8" dirty="0">
                <a:solidFill>
                  <a:srgbClr val="90C225"/>
                </a:solidFill>
                <a:latin typeface="Wingdings"/>
                <a:cs typeface="Wingdings"/>
              </a:rPr>
              <a:t></a:t>
            </a:r>
            <a:r>
              <a:rPr sz="1088" kern="0" spc="-8" dirty="0">
                <a:solidFill>
                  <a:srgbClr val="90C225"/>
                </a:solidFill>
                <a:latin typeface="Times New Roman"/>
                <a:cs typeface="Times New Roman"/>
              </a:rPr>
              <a:t>	</a:t>
            </a:r>
            <a:r>
              <a:rPr sz="1350" b="1" kern="0" spc="-4" dirty="0">
                <a:solidFill>
                  <a:srgbClr val="6C911D"/>
                </a:solidFill>
                <a:latin typeface="Arial"/>
                <a:cs typeface="Arial"/>
              </a:rPr>
              <a:t>Frecuencia</a:t>
            </a:r>
            <a:r>
              <a:rPr sz="1350" b="1" kern="0" spc="-11" dirty="0">
                <a:solidFill>
                  <a:srgbClr val="6C911D"/>
                </a:solidFill>
                <a:latin typeface="Arial"/>
                <a:cs typeface="Arial"/>
              </a:rPr>
              <a:t> </a:t>
            </a:r>
            <a:r>
              <a:rPr sz="1350" b="1" kern="0" dirty="0">
                <a:solidFill>
                  <a:srgbClr val="6C911D"/>
                </a:solidFill>
                <a:latin typeface="Arial"/>
                <a:cs typeface="Arial"/>
              </a:rPr>
              <a:t>de</a:t>
            </a:r>
            <a:r>
              <a:rPr sz="1350" b="1" kern="0" spc="-11" dirty="0">
                <a:solidFill>
                  <a:srgbClr val="6C911D"/>
                </a:solidFill>
                <a:latin typeface="Arial"/>
                <a:cs typeface="Arial"/>
              </a:rPr>
              <a:t> </a:t>
            </a:r>
            <a:r>
              <a:rPr sz="1350" b="1" kern="0" spc="-4" dirty="0">
                <a:solidFill>
                  <a:srgbClr val="6C911D"/>
                </a:solidFill>
                <a:latin typeface="Arial"/>
                <a:cs typeface="Arial"/>
              </a:rPr>
              <a:t>siega </a:t>
            </a:r>
            <a:r>
              <a:rPr sz="1350" kern="0" spc="-4" dirty="0">
                <a:solidFill>
                  <a:srgbClr val="333333"/>
                </a:solidFill>
                <a:latin typeface="Arial"/>
                <a:cs typeface="Arial"/>
              </a:rPr>
              <a:t>no</a:t>
            </a:r>
            <a:r>
              <a:rPr sz="1350" kern="0" spc="-11" dirty="0">
                <a:solidFill>
                  <a:srgbClr val="333333"/>
                </a:solidFill>
                <a:latin typeface="Arial"/>
                <a:cs typeface="Arial"/>
              </a:rPr>
              <a:t> </a:t>
            </a:r>
            <a:r>
              <a:rPr sz="1350" kern="0" spc="-4" dirty="0">
                <a:solidFill>
                  <a:srgbClr val="333333"/>
                </a:solidFill>
                <a:latin typeface="Arial"/>
                <a:cs typeface="Arial"/>
              </a:rPr>
              <a:t>superará:</a:t>
            </a:r>
            <a:endParaRPr sz="1350" kern="0" dirty="0">
              <a:solidFill>
                <a:sysClr val="windowText" lastClr="000000"/>
              </a:solidFill>
              <a:latin typeface="Arial"/>
              <a:cs typeface="Arial"/>
            </a:endParaRPr>
          </a:p>
          <a:p>
            <a:pPr marL="849630" marR="3810" indent="-270034" defTabSz="685800">
              <a:spcBef>
                <a:spcPts val="4"/>
              </a:spcBef>
              <a:tabLst>
                <a:tab pos="849630" algn="l"/>
              </a:tabLst>
            </a:pPr>
            <a:r>
              <a:rPr sz="938" kern="0" spc="19" dirty="0">
                <a:solidFill>
                  <a:srgbClr val="90C225"/>
                </a:solidFill>
                <a:latin typeface="Wingdings"/>
                <a:cs typeface="Wingdings"/>
              </a:rPr>
              <a:t></a:t>
            </a:r>
            <a:r>
              <a:rPr sz="938" kern="0" spc="19" dirty="0">
                <a:solidFill>
                  <a:srgbClr val="90C225"/>
                </a:solidFill>
                <a:latin typeface="Times New Roman"/>
                <a:cs typeface="Times New Roman"/>
              </a:rPr>
              <a:t>	</a:t>
            </a:r>
            <a:r>
              <a:rPr sz="1200" kern="0" spc="-4" dirty="0">
                <a:solidFill>
                  <a:srgbClr val="333333"/>
                </a:solidFill>
                <a:latin typeface="Arial"/>
                <a:cs typeface="Arial"/>
              </a:rPr>
              <a:t>3</a:t>
            </a:r>
            <a:r>
              <a:rPr sz="1200" kern="0" spc="53" dirty="0">
                <a:solidFill>
                  <a:srgbClr val="333333"/>
                </a:solidFill>
                <a:latin typeface="Arial"/>
                <a:cs typeface="Arial"/>
              </a:rPr>
              <a:t> </a:t>
            </a:r>
            <a:r>
              <a:rPr sz="1200" kern="0" spc="-8" dirty="0">
                <a:solidFill>
                  <a:srgbClr val="333333"/>
                </a:solidFill>
                <a:latin typeface="Arial"/>
                <a:cs typeface="Arial"/>
              </a:rPr>
              <a:t>cortes/año</a:t>
            </a:r>
            <a:r>
              <a:rPr sz="1200" kern="0" spc="60" dirty="0">
                <a:solidFill>
                  <a:srgbClr val="333333"/>
                </a:solidFill>
                <a:latin typeface="Arial"/>
                <a:cs typeface="Arial"/>
              </a:rPr>
              <a:t> </a:t>
            </a:r>
            <a:r>
              <a:rPr sz="1200" kern="0" spc="-4" dirty="0">
                <a:solidFill>
                  <a:srgbClr val="333333"/>
                </a:solidFill>
                <a:latin typeface="Arial"/>
                <a:cs typeface="Arial"/>
              </a:rPr>
              <a:t>en</a:t>
            </a:r>
            <a:r>
              <a:rPr sz="1200" kern="0" spc="71" dirty="0">
                <a:solidFill>
                  <a:srgbClr val="333333"/>
                </a:solidFill>
                <a:latin typeface="Arial"/>
                <a:cs typeface="Arial"/>
              </a:rPr>
              <a:t> </a:t>
            </a:r>
            <a:r>
              <a:rPr sz="1200" kern="0" spc="-4" dirty="0">
                <a:solidFill>
                  <a:srgbClr val="333333"/>
                </a:solidFill>
                <a:latin typeface="Arial"/>
                <a:cs typeface="Arial"/>
              </a:rPr>
              <a:t>explotaciones</a:t>
            </a:r>
            <a:r>
              <a:rPr sz="1200" kern="0" spc="53" dirty="0">
                <a:solidFill>
                  <a:srgbClr val="333333"/>
                </a:solidFill>
                <a:latin typeface="Arial"/>
                <a:cs typeface="Arial"/>
              </a:rPr>
              <a:t> </a:t>
            </a:r>
            <a:r>
              <a:rPr sz="1200" kern="0" spc="-4" dirty="0">
                <a:solidFill>
                  <a:srgbClr val="333333"/>
                </a:solidFill>
                <a:latin typeface="Arial"/>
                <a:cs typeface="Arial"/>
              </a:rPr>
              <a:t>en</a:t>
            </a:r>
            <a:r>
              <a:rPr sz="1200" kern="0" spc="41" dirty="0">
                <a:solidFill>
                  <a:srgbClr val="333333"/>
                </a:solidFill>
                <a:latin typeface="Arial"/>
                <a:cs typeface="Arial"/>
              </a:rPr>
              <a:t> </a:t>
            </a:r>
            <a:r>
              <a:rPr sz="1200" kern="0" spc="-4" dirty="0">
                <a:solidFill>
                  <a:srgbClr val="333333"/>
                </a:solidFill>
                <a:latin typeface="Arial"/>
                <a:cs typeface="Arial"/>
              </a:rPr>
              <a:t>las</a:t>
            </a:r>
            <a:r>
              <a:rPr sz="1200" kern="0" spc="60" dirty="0">
                <a:solidFill>
                  <a:srgbClr val="333333"/>
                </a:solidFill>
                <a:latin typeface="Arial"/>
                <a:cs typeface="Arial"/>
              </a:rPr>
              <a:t> </a:t>
            </a:r>
            <a:r>
              <a:rPr sz="1200" kern="0" spc="-4" dirty="0">
                <a:solidFill>
                  <a:srgbClr val="333333"/>
                </a:solidFill>
                <a:latin typeface="Arial"/>
                <a:cs typeface="Arial"/>
              </a:rPr>
              <a:t>que</a:t>
            </a:r>
            <a:r>
              <a:rPr sz="1200" kern="0" spc="56" dirty="0">
                <a:solidFill>
                  <a:srgbClr val="333333"/>
                </a:solidFill>
                <a:latin typeface="Arial"/>
                <a:cs typeface="Arial"/>
              </a:rPr>
              <a:t> </a:t>
            </a:r>
            <a:r>
              <a:rPr sz="1200" kern="0" spc="-4" dirty="0">
                <a:solidFill>
                  <a:srgbClr val="333333"/>
                </a:solidFill>
                <a:latin typeface="Arial"/>
                <a:cs typeface="Arial"/>
              </a:rPr>
              <a:t>más</a:t>
            </a:r>
            <a:r>
              <a:rPr sz="1200" kern="0" spc="60" dirty="0">
                <a:solidFill>
                  <a:srgbClr val="333333"/>
                </a:solidFill>
                <a:latin typeface="Arial"/>
                <a:cs typeface="Arial"/>
              </a:rPr>
              <a:t> </a:t>
            </a:r>
            <a:r>
              <a:rPr sz="1200" kern="0" spc="-4" dirty="0">
                <a:solidFill>
                  <a:srgbClr val="333333"/>
                </a:solidFill>
                <a:latin typeface="Arial"/>
                <a:cs typeface="Arial"/>
              </a:rPr>
              <a:t>del</a:t>
            </a:r>
            <a:r>
              <a:rPr sz="1200" kern="0" spc="49" dirty="0">
                <a:solidFill>
                  <a:srgbClr val="333333"/>
                </a:solidFill>
                <a:latin typeface="Arial"/>
                <a:cs typeface="Arial"/>
              </a:rPr>
              <a:t> </a:t>
            </a:r>
            <a:r>
              <a:rPr sz="1200" kern="0" spc="-4" dirty="0">
                <a:solidFill>
                  <a:srgbClr val="333333"/>
                </a:solidFill>
                <a:latin typeface="Arial"/>
                <a:cs typeface="Arial"/>
              </a:rPr>
              <a:t>50</a:t>
            </a:r>
            <a:r>
              <a:rPr sz="1200" kern="0" spc="53" dirty="0">
                <a:solidFill>
                  <a:srgbClr val="333333"/>
                </a:solidFill>
                <a:latin typeface="Arial"/>
                <a:cs typeface="Arial"/>
              </a:rPr>
              <a:t> </a:t>
            </a:r>
            <a:r>
              <a:rPr sz="1200" kern="0" spc="-4" dirty="0">
                <a:solidFill>
                  <a:srgbClr val="333333"/>
                </a:solidFill>
                <a:latin typeface="Arial"/>
                <a:cs typeface="Arial"/>
              </a:rPr>
              <a:t>%</a:t>
            </a:r>
            <a:r>
              <a:rPr sz="1200" kern="0" spc="64" dirty="0">
                <a:solidFill>
                  <a:srgbClr val="333333"/>
                </a:solidFill>
                <a:latin typeface="Arial"/>
                <a:cs typeface="Arial"/>
              </a:rPr>
              <a:t> </a:t>
            </a:r>
            <a:r>
              <a:rPr sz="1200" kern="0" spc="-4" dirty="0">
                <a:solidFill>
                  <a:srgbClr val="333333"/>
                </a:solidFill>
                <a:latin typeface="Arial"/>
                <a:cs typeface="Arial"/>
              </a:rPr>
              <a:t>de</a:t>
            </a:r>
            <a:r>
              <a:rPr sz="1200" kern="0" spc="56" dirty="0">
                <a:solidFill>
                  <a:srgbClr val="333333"/>
                </a:solidFill>
                <a:latin typeface="Arial"/>
                <a:cs typeface="Arial"/>
              </a:rPr>
              <a:t> </a:t>
            </a:r>
            <a:r>
              <a:rPr sz="1200" kern="0" dirty="0">
                <a:solidFill>
                  <a:srgbClr val="333333"/>
                </a:solidFill>
                <a:latin typeface="Arial"/>
                <a:cs typeface="Arial"/>
              </a:rPr>
              <a:t>la</a:t>
            </a:r>
            <a:r>
              <a:rPr sz="1200" kern="0" spc="53" dirty="0">
                <a:solidFill>
                  <a:srgbClr val="333333"/>
                </a:solidFill>
                <a:latin typeface="Arial"/>
                <a:cs typeface="Arial"/>
              </a:rPr>
              <a:t> </a:t>
            </a:r>
            <a:r>
              <a:rPr sz="1200" kern="0" spc="-4" dirty="0">
                <a:solidFill>
                  <a:srgbClr val="333333"/>
                </a:solidFill>
                <a:latin typeface="Arial"/>
                <a:cs typeface="Arial"/>
              </a:rPr>
              <a:t>superficie</a:t>
            </a:r>
            <a:r>
              <a:rPr sz="1200" kern="0" spc="60" dirty="0">
                <a:solidFill>
                  <a:srgbClr val="333333"/>
                </a:solidFill>
                <a:latin typeface="Arial"/>
                <a:cs typeface="Arial"/>
              </a:rPr>
              <a:t> </a:t>
            </a:r>
            <a:r>
              <a:rPr sz="1200" kern="0" spc="-4" dirty="0">
                <a:solidFill>
                  <a:srgbClr val="333333"/>
                </a:solidFill>
                <a:latin typeface="Arial"/>
                <a:cs typeface="Arial"/>
              </a:rPr>
              <a:t>de</a:t>
            </a:r>
            <a:r>
              <a:rPr sz="1200" kern="0" spc="53" dirty="0">
                <a:solidFill>
                  <a:srgbClr val="333333"/>
                </a:solidFill>
                <a:latin typeface="Arial"/>
                <a:cs typeface="Arial"/>
              </a:rPr>
              <a:t> </a:t>
            </a:r>
            <a:r>
              <a:rPr sz="1200" kern="0" spc="-4" dirty="0">
                <a:solidFill>
                  <a:srgbClr val="333333"/>
                </a:solidFill>
                <a:latin typeface="Arial"/>
                <a:cs typeface="Arial"/>
              </a:rPr>
              <a:t>pasto</a:t>
            </a:r>
            <a:r>
              <a:rPr sz="1200" kern="0" spc="56" dirty="0">
                <a:solidFill>
                  <a:srgbClr val="333333"/>
                </a:solidFill>
                <a:latin typeface="Arial"/>
                <a:cs typeface="Arial"/>
              </a:rPr>
              <a:t> </a:t>
            </a:r>
            <a:r>
              <a:rPr sz="1200" kern="0" dirty="0">
                <a:solidFill>
                  <a:srgbClr val="333333"/>
                </a:solidFill>
                <a:latin typeface="Arial"/>
                <a:cs typeface="Arial"/>
              </a:rPr>
              <a:t>se </a:t>
            </a:r>
            <a:r>
              <a:rPr sz="1200" kern="0" spc="-323" dirty="0">
                <a:solidFill>
                  <a:srgbClr val="333333"/>
                </a:solidFill>
                <a:latin typeface="Arial"/>
                <a:cs typeface="Arial"/>
              </a:rPr>
              <a:t> </a:t>
            </a:r>
            <a:r>
              <a:rPr sz="1200" kern="0" spc="-8" dirty="0">
                <a:solidFill>
                  <a:srgbClr val="333333"/>
                </a:solidFill>
                <a:latin typeface="Arial"/>
                <a:cs typeface="Arial"/>
              </a:rPr>
              <a:t>encuentra</a:t>
            </a:r>
            <a:r>
              <a:rPr sz="1200" kern="0" spc="8" dirty="0">
                <a:solidFill>
                  <a:srgbClr val="333333"/>
                </a:solidFill>
                <a:latin typeface="Arial"/>
                <a:cs typeface="Arial"/>
              </a:rPr>
              <a:t> </a:t>
            </a:r>
            <a:r>
              <a:rPr sz="1200" kern="0" spc="-4" dirty="0">
                <a:solidFill>
                  <a:srgbClr val="333333"/>
                </a:solidFill>
                <a:latin typeface="Arial"/>
                <a:cs typeface="Arial"/>
              </a:rPr>
              <a:t>a</a:t>
            </a:r>
            <a:r>
              <a:rPr sz="1200" kern="0" spc="8" dirty="0">
                <a:solidFill>
                  <a:srgbClr val="333333"/>
                </a:solidFill>
                <a:latin typeface="Arial"/>
                <a:cs typeface="Arial"/>
              </a:rPr>
              <a:t> </a:t>
            </a:r>
            <a:r>
              <a:rPr sz="1200" kern="0" spc="-4" dirty="0">
                <a:solidFill>
                  <a:srgbClr val="333333"/>
                </a:solidFill>
                <a:latin typeface="Arial"/>
                <a:cs typeface="Arial"/>
              </a:rPr>
              <a:t>una altitud</a:t>
            </a:r>
            <a:r>
              <a:rPr sz="1200" kern="0" dirty="0">
                <a:solidFill>
                  <a:srgbClr val="333333"/>
                </a:solidFill>
                <a:latin typeface="Arial"/>
                <a:cs typeface="Arial"/>
              </a:rPr>
              <a:t> </a:t>
            </a:r>
            <a:r>
              <a:rPr sz="1200" kern="0" spc="-4" dirty="0">
                <a:solidFill>
                  <a:srgbClr val="333333"/>
                </a:solidFill>
                <a:latin typeface="Arial"/>
                <a:cs typeface="Arial"/>
              </a:rPr>
              <a:t>igual</a:t>
            </a:r>
            <a:r>
              <a:rPr sz="1200" kern="0" spc="-15" dirty="0">
                <a:solidFill>
                  <a:srgbClr val="333333"/>
                </a:solidFill>
                <a:latin typeface="Arial"/>
                <a:cs typeface="Arial"/>
              </a:rPr>
              <a:t> </a:t>
            </a:r>
            <a:r>
              <a:rPr sz="1200" kern="0" spc="-4" dirty="0">
                <a:solidFill>
                  <a:srgbClr val="333333"/>
                </a:solidFill>
                <a:latin typeface="Arial"/>
                <a:cs typeface="Arial"/>
              </a:rPr>
              <a:t>o</a:t>
            </a:r>
            <a:r>
              <a:rPr sz="1200" kern="0" spc="8" dirty="0">
                <a:solidFill>
                  <a:srgbClr val="333333"/>
                </a:solidFill>
                <a:latin typeface="Arial"/>
                <a:cs typeface="Arial"/>
              </a:rPr>
              <a:t> </a:t>
            </a:r>
            <a:r>
              <a:rPr sz="1200" kern="0" spc="-8" dirty="0">
                <a:solidFill>
                  <a:srgbClr val="333333"/>
                </a:solidFill>
                <a:latin typeface="Arial"/>
                <a:cs typeface="Arial"/>
              </a:rPr>
              <a:t>inferior</a:t>
            </a:r>
            <a:r>
              <a:rPr sz="1200" kern="0" spc="8" dirty="0">
                <a:solidFill>
                  <a:srgbClr val="333333"/>
                </a:solidFill>
                <a:latin typeface="Arial"/>
                <a:cs typeface="Arial"/>
              </a:rPr>
              <a:t> </a:t>
            </a:r>
            <a:r>
              <a:rPr sz="1200" kern="0" spc="-4" dirty="0">
                <a:solidFill>
                  <a:srgbClr val="333333"/>
                </a:solidFill>
                <a:latin typeface="Arial"/>
                <a:cs typeface="Arial"/>
              </a:rPr>
              <a:t>a 300</a:t>
            </a:r>
            <a:r>
              <a:rPr sz="1200" kern="0" spc="8" dirty="0">
                <a:solidFill>
                  <a:srgbClr val="333333"/>
                </a:solidFill>
                <a:latin typeface="Arial"/>
                <a:cs typeface="Arial"/>
              </a:rPr>
              <a:t> </a:t>
            </a:r>
            <a:r>
              <a:rPr sz="1200" kern="0" spc="-4" dirty="0">
                <a:solidFill>
                  <a:srgbClr val="333333"/>
                </a:solidFill>
                <a:latin typeface="Arial"/>
                <a:cs typeface="Arial"/>
              </a:rPr>
              <a:t>m</a:t>
            </a:r>
            <a:endParaRPr sz="1200" kern="0" dirty="0">
              <a:solidFill>
                <a:sysClr val="windowText" lastClr="000000"/>
              </a:solidFill>
              <a:latin typeface="Arial"/>
              <a:cs typeface="Arial"/>
            </a:endParaRPr>
          </a:p>
          <a:p>
            <a:pPr marL="580073" defTabSz="685800">
              <a:tabLst>
                <a:tab pos="849630" algn="l"/>
              </a:tabLst>
            </a:pPr>
            <a:r>
              <a:rPr sz="938" kern="0" spc="19" dirty="0">
                <a:solidFill>
                  <a:srgbClr val="90C225"/>
                </a:solidFill>
                <a:latin typeface="Wingdings"/>
                <a:cs typeface="Wingdings"/>
              </a:rPr>
              <a:t></a:t>
            </a:r>
            <a:r>
              <a:rPr sz="938" kern="0" spc="19" dirty="0">
                <a:solidFill>
                  <a:srgbClr val="90C225"/>
                </a:solidFill>
                <a:latin typeface="Times New Roman"/>
                <a:cs typeface="Times New Roman"/>
              </a:rPr>
              <a:t>	</a:t>
            </a:r>
            <a:r>
              <a:rPr sz="1200" kern="0" spc="-4" dirty="0">
                <a:solidFill>
                  <a:srgbClr val="333333"/>
                </a:solidFill>
                <a:latin typeface="Arial"/>
                <a:cs typeface="Arial"/>
              </a:rPr>
              <a:t>2</a:t>
            </a:r>
            <a:r>
              <a:rPr sz="1200" kern="0" spc="45" dirty="0">
                <a:solidFill>
                  <a:srgbClr val="333333"/>
                </a:solidFill>
                <a:latin typeface="Arial"/>
                <a:cs typeface="Arial"/>
              </a:rPr>
              <a:t> </a:t>
            </a:r>
            <a:r>
              <a:rPr sz="1200" kern="0" spc="-4" dirty="0">
                <a:solidFill>
                  <a:srgbClr val="333333"/>
                </a:solidFill>
                <a:latin typeface="Arial"/>
                <a:cs typeface="Arial"/>
              </a:rPr>
              <a:t>corte/años</a:t>
            </a:r>
            <a:r>
              <a:rPr sz="1200" kern="0" spc="64" dirty="0">
                <a:solidFill>
                  <a:srgbClr val="333333"/>
                </a:solidFill>
                <a:latin typeface="Arial"/>
                <a:cs typeface="Arial"/>
              </a:rPr>
              <a:t> </a:t>
            </a:r>
            <a:r>
              <a:rPr sz="1200" kern="0" spc="-4" dirty="0">
                <a:solidFill>
                  <a:srgbClr val="333333"/>
                </a:solidFill>
                <a:latin typeface="Arial"/>
                <a:cs typeface="Arial"/>
              </a:rPr>
              <a:t>en</a:t>
            </a:r>
            <a:r>
              <a:rPr sz="1200" kern="0" spc="56" dirty="0">
                <a:solidFill>
                  <a:srgbClr val="333333"/>
                </a:solidFill>
                <a:latin typeface="Arial"/>
                <a:cs typeface="Arial"/>
              </a:rPr>
              <a:t> </a:t>
            </a:r>
            <a:r>
              <a:rPr sz="1200" kern="0" spc="-4" dirty="0">
                <a:solidFill>
                  <a:srgbClr val="333333"/>
                </a:solidFill>
                <a:latin typeface="Arial"/>
                <a:cs typeface="Arial"/>
              </a:rPr>
              <a:t>explotaciones</a:t>
            </a:r>
            <a:r>
              <a:rPr sz="1200" kern="0" spc="41" dirty="0">
                <a:solidFill>
                  <a:srgbClr val="333333"/>
                </a:solidFill>
                <a:latin typeface="Arial"/>
                <a:cs typeface="Arial"/>
              </a:rPr>
              <a:t> </a:t>
            </a:r>
            <a:r>
              <a:rPr sz="1200" kern="0" spc="-4" dirty="0">
                <a:solidFill>
                  <a:srgbClr val="333333"/>
                </a:solidFill>
                <a:latin typeface="Arial"/>
                <a:cs typeface="Arial"/>
              </a:rPr>
              <a:t>en</a:t>
            </a:r>
            <a:r>
              <a:rPr sz="1200" kern="0" spc="38" dirty="0">
                <a:solidFill>
                  <a:srgbClr val="333333"/>
                </a:solidFill>
                <a:latin typeface="Arial"/>
                <a:cs typeface="Arial"/>
              </a:rPr>
              <a:t> </a:t>
            </a:r>
            <a:r>
              <a:rPr sz="1200" kern="0" spc="-4" dirty="0">
                <a:solidFill>
                  <a:srgbClr val="333333"/>
                </a:solidFill>
                <a:latin typeface="Arial"/>
                <a:cs typeface="Arial"/>
              </a:rPr>
              <a:t>las</a:t>
            </a:r>
            <a:r>
              <a:rPr sz="1200" kern="0" spc="53" dirty="0">
                <a:solidFill>
                  <a:srgbClr val="333333"/>
                </a:solidFill>
                <a:latin typeface="Arial"/>
                <a:cs typeface="Arial"/>
              </a:rPr>
              <a:t> </a:t>
            </a:r>
            <a:r>
              <a:rPr sz="1200" kern="0" spc="-4" dirty="0">
                <a:solidFill>
                  <a:srgbClr val="333333"/>
                </a:solidFill>
                <a:latin typeface="Arial"/>
                <a:cs typeface="Arial"/>
              </a:rPr>
              <a:t>que</a:t>
            </a:r>
            <a:r>
              <a:rPr sz="1200" kern="0" spc="53" dirty="0">
                <a:solidFill>
                  <a:srgbClr val="333333"/>
                </a:solidFill>
                <a:latin typeface="Arial"/>
                <a:cs typeface="Arial"/>
              </a:rPr>
              <a:t> </a:t>
            </a:r>
            <a:r>
              <a:rPr sz="1200" kern="0" spc="-4" dirty="0">
                <a:solidFill>
                  <a:srgbClr val="333333"/>
                </a:solidFill>
                <a:latin typeface="Arial"/>
                <a:cs typeface="Arial"/>
              </a:rPr>
              <a:t>más</a:t>
            </a:r>
            <a:r>
              <a:rPr sz="1200" kern="0" spc="56" dirty="0">
                <a:solidFill>
                  <a:srgbClr val="333333"/>
                </a:solidFill>
                <a:latin typeface="Arial"/>
                <a:cs typeface="Arial"/>
              </a:rPr>
              <a:t> </a:t>
            </a:r>
            <a:r>
              <a:rPr sz="1200" kern="0" spc="-4" dirty="0">
                <a:solidFill>
                  <a:srgbClr val="333333"/>
                </a:solidFill>
                <a:latin typeface="Arial"/>
                <a:cs typeface="Arial"/>
              </a:rPr>
              <a:t>de</a:t>
            </a:r>
            <a:r>
              <a:rPr sz="1200" kern="0" spc="64" dirty="0">
                <a:solidFill>
                  <a:srgbClr val="333333"/>
                </a:solidFill>
                <a:latin typeface="Arial"/>
                <a:cs typeface="Arial"/>
              </a:rPr>
              <a:t> </a:t>
            </a:r>
            <a:r>
              <a:rPr sz="1200" kern="0" spc="-4" dirty="0">
                <a:solidFill>
                  <a:srgbClr val="333333"/>
                </a:solidFill>
                <a:latin typeface="Arial"/>
                <a:cs typeface="Arial"/>
              </a:rPr>
              <a:t>del</a:t>
            </a:r>
            <a:r>
              <a:rPr sz="1200" kern="0" spc="49" dirty="0">
                <a:solidFill>
                  <a:srgbClr val="333333"/>
                </a:solidFill>
                <a:latin typeface="Arial"/>
                <a:cs typeface="Arial"/>
              </a:rPr>
              <a:t> </a:t>
            </a:r>
            <a:r>
              <a:rPr sz="1200" kern="0" spc="-4" dirty="0">
                <a:solidFill>
                  <a:srgbClr val="333333"/>
                </a:solidFill>
                <a:latin typeface="Arial"/>
                <a:cs typeface="Arial"/>
              </a:rPr>
              <a:t>50</a:t>
            </a:r>
            <a:r>
              <a:rPr sz="1200" kern="0" spc="45" dirty="0">
                <a:solidFill>
                  <a:srgbClr val="333333"/>
                </a:solidFill>
                <a:latin typeface="Arial"/>
                <a:cs typeface="Arial"/>
              </a:rPr>
              <a:t> </a:t>
            </a:r>
            <a:r>
              <a:rPr sz="1200" kern="0" spc="-4" dirty="0">
                <a:solidFill>
                  <a:srgbClr val="333333"/>
                </a:solidFill>
                <a:latin typeface="Arial"/>
                <a:cs typeface="Arial"/>
              </a:rPr>
              <a:t>%</a:t>
            </a:r>
            <a:r>
              <a:rPr sz="1200" kern="0" spc="53" dirty="0">
                <a:solidFill>
                  <a:srgbClr val="333333"/>
                </a:solidFill>
                <a:latin typeface="Arial"/>
                <a:cs typeface="Arial"/>
              </a:rPr>
              <a:t> </a:t>
            </a:r>
            <a:r>
              <a:rPr sz="1200" kern="0" spc="-4" dirty="0">
                <a:solidFill>
                  <a:srgbClr val="333333"/>
                </a:solidFill>
                <a:latin typeface="Arial"/>
                <a:cs typeface="Arial"/>
              </a:rPr>
              <a:t>de</a:t>
            </a:r>
            <a:r>
              <a:rPr sz="1200" kern="0" spc="56" dirty="0">
                <a:solidFill>
                  <a:srgbClr val="333333"/>
                </a:solidFill>
                <a:latin typeface="Arial"/>
                <a:cs typeface="Arial"/>
              </a:rPr>
              <a:t> </a:t>
            </a:r>
            <a:r>
              <a:rPr sz="1200" kern="0" dirty="0">
                <a:solidFill>
                  <a:srgbClr val="333333"/>
                </a:solidFill>
                <a:latin typeface="Arial"/>
                <a:cs typeface="Arial"/>
              </a:rPr>
              <a:t>la</a:t>
            </a:r>
            <a:r>
              <a:rPr sz="1200" kern="0" spc="41" dirty="0">
                <a:solidFill>
                  <a:srgbClr val="333333"/>
                </a:solidFill>
                <a:latin typeface="Arial"/>
                <a:cs typeface="Arial"/>
              </a:rPr>
              <a:t> </a:t>
            </a:r>
            <a:r>
              <a:rPr sz="1200" kern="0" spc="-4" dirty="0">
                <a:solidFill>
                  <a:srgbClr val="333333"/>
                </a:solidFill>
                <a:latin typeface="Arial"/>
                <a:cs typeface="Arial"/>
              </a:rPr>
              <a:t>superficie</a:t>
            </a:r>
            <a:r>
              <a:rPr sz="1200" kern="0" spc="53" dirty="0">
                <a:solidFill>
                  <a:srgbClr val="333333"/>
                </a:solidFill>
                <a:latin typeface="Arial"/>
                <a:cs typeface="Arial"/>
              </a:rPr>
              <a:t> </a:t>
            </a:r>
            <a:r>
              <a:rPr sz="1200" kern="0" spc="-4" dirty="0">
                <a:solidFill>
                  <a:srgbClr val="333333"/>
                </a:solidFill>
                <a:latin typeface="Arial"/>
                <a:cs typeface="Arial"/>
              </a:rPr>
              <a:t>de</a:t>
            </a:r>
            <a:r>
              <a:rPr sz="1200" kern="0" spc="45" dirty="0">
                <a:solidFill>
                  <a:srgbClr val="333333"/>
                </a:solidFill>
                <a:latin typeface="Arial"/>
                <a:cs typeface="Arial"/>
              </a:rPr>
              <a:t> </a:t>
            </a:r>
            <a:r>
              <a:rPr sz="1200" kern="0" spc="-4" dirty="0">
                <a:solidFill>
                  <a:srgbClr val="333333"/>
                </a:solidFill>
                <a:latin typeface="Arial"/>
                <a:cs typeface="Arial"/>
              </a:rPr>
              <a:t>pasto</a:t>
            </a:r>
            <a:endParaRPr sz="1200" kern="0" dirty="0">
              <a:solidFill>
                <a:sysClr val="windowText" lastClr="000000"/>
              </a:solidFill>
              <a:latin typeface="Arial"/>
              <a:cs typeface="Arial"/>
            </a:endParaRPr>
          </a:p>
          <a:p>
            <a:pPr marL="849630" defTabSz="685800"/>
            <a:r>
              <a:rPr sz="1200" kern="0" spc="-4" dirty="0">
                <a:solidFill>
                  <a:srgbClr val="333333"/>
                </a:solidFill>
                <a:latin typeface="Arial"/>
                <a:cs typeface="Arial"/>
              </a:rPr>
              <a:t>se </a:t>
            </a:r>
            <a:r>
              <a:rPr sz="1200" kern="0" spc="-8" dirty="0">
                <a:solidFill>
                  <a:srgbClr val="333333"/>
                </a:solidFill>
                <a:latin typeface="Arial"/>
                <a:cs typeface="Arial"/>
              </a:rPr>
              <a:t>encuentre</a:t>
            </a:r>
            <a:r>
              <a:rPr sz="1200" kern="0" spc="4" dirty="0">
                <a:solidFill>
                  <a:srgbClr val="333333"/>
                </a:solidFill>
                <a:latin typeface="Arial"/>
                <a:cs typeface="Arial"/>
              </a:rPr>
              <a:t> </a:t>
            </a:r>
            <a:r>
              <a:rPr sz="1200" kern="0" spc="-4" dirty="0">
                <a:solidFill>
                  <a:srgbClr val="333333"/>
                </a:solidFill>
                <a:latin typeface="Arial"/>
                <a:cs typeface="Arial"/>
              </a:rPr>
              <a:t>a</a:t>
            </a:r>
            <a:r>
              <a:rPr sz="1200" kern="0" spc="11" dirty="0">
                <a:solidFill>
                  <a:srgbClr val="333333"/>
                </a:solidFill>
                <a:latin typeface="Arial"/>
                <a:cs typeface="Arial"/>
              </a:rPr>
              <a:t> </a:t>
            </a:r>
            <a:r>
              <a:rPr sz="1200" kern="0" spc="-4" dirty="0">
                <a:solidFill>
                  <a:srgbClr val="333333"/>
                </a:solidFill>
                <a:latin typeface="Arial"/>
                <a:cs typeface="Arial"/>
              </a:rPr>
              <a:t>una altitud </a:t>
            </a:r>
            <a:r>
              <a:rPr sz="1200" kern="0" spc="-8" dirty="0">
                <a:solidFill>
                  <a:srgbClr val="333333"/>
                </a:solidFill>
                <a:latin typeface="Arial"/>
                <a:cs typeface="Arial"/>
              </a:rPr>
              <a:t>mayor</a:t>
            </a:r>
            <a:r>
              <a:rPr sz="1200" kern="0" spc="26" dirty="0">
                <a:solidFill>
                  <a:srgbClr val="333333"/>
                </a:solidFill>
                <a:latin typeface="Arial"/>
                <a:cs typeface="Arial"/>
              </a:rPr>
              <a:t> </a:t>
            </a:r>
            <a:r>
              <a:rPr sz="1200" kern="0" spc="-4" dirty="0">
                <a:solidFill>
                  <a:srgbClr val="333333"/>
                </a:solidFill>
                <a:latin typeface="Arial"/>
                <a:cs typeface="Arial"/>
              </a:rPr>
              <a:t>a</a:t>
            </a:r>
            <a:r>
              <a:rPr sz="1200" kern="0" spc="8" dirty="0">
                <a:solidFill>
                  <a:srgbClr val="333333"/>
                </a:solidFill>
                <a:latin typeface="Arial"/>
                <a:cs typeface="Arial"/>
              </a:rPr>
              <a:t> </a:t>
            </a:r>
            <a:r>
              <a:rPr sz="1200" kern="0" spc="-4" dirty="0">
                <a:solidFill>
                  <a:srgbClr val="333333"/>
                </a:solidFill>
                <a:latin typeface="Arial"/>
                <a:cs typeface="Arial"/>
              </a:rPr>
              <a:t>300</a:t>
            </a:r>
            <a:r>
              <a:rPr sz="1200" kern="0" dirty="0">
                <a:solidFill>
                  <a:srgbClr val="333333"/>
                </a:solidFill>
                <a:latin typeface="Arial"/>
                <a:cs typeface="Arial"/>
              </a:rPr>
              <a:t> </a:t>
            </a:r>
            <a:r>
              <a:rPr sz="1200" kern="0" spc="-4" dirty="0">
                <a:solidFill>
                  <a:srgbClr val="333333"/>
                </a:solidFill>
                <a:latin typeface="Arial"/>
                <a:cs typeface="Arial"/>
              </a:rPr>
              <a:t>m</a:t>
            </a:r>
            <a:endParaRPr sz="1200" kern="0" dirty="0">
              <a:solidFill>
                <a:sysClr val="windowText" lastClr="000000"/>
              </a:solidFill>
              <a:latin typeface="Arial"/>
              <a:cs typeface="Arial"/>
            </a:endParaRPr>
          </a:p>
          <a:p>
            <a:pPr defTabSz="685800">
              <a:spcBef>
                <a:spcPts val="19"/>
              </a:spcBef>
            </a:pPr>
            <a:endParaRPr sz="1388" kern="0" dirty="0">
              <a:solidFill>
                <a:sysClr val="windowText" lastClr="000000"/>
              </a:solidFill>
              <a:latin typeface="Arial"/>
              <a:cs typeface="Arial"/>
            </a:endParaRPr>
          </a:p>
          <a:p>
            <a:pPr marL="550069" marR="5239" indent="-270986" algn="just" defTabSz="685800">
              <a:spcBef>
                <a:spcPts val="4"/>
              </a:spcBef>
            </a:pPr>
            <a:r>
              <a:rPr sz="1088" kern="0" spc="-8" dirty="0">
                <a:solidFill>
                  <a:srgbClr val="90C225"/>
                </a:solidFill>
                <a:latin typeface="Wingdings"/>
                <a:cs typeface="Wingdings"/>
              </a:rPr>
              <a:t></a:t>
            </a:r>
            <a:r>
              <a:rPr sz="1088" kern="0" spc="-4" dirty="0">
                <a:solidFill>
                  <a:srgbClr val="90C225"/>
                </a:solidFill>
                <a:latin typeface="Times New Roman"/>
                <a:cs typeface="Times New Roman"/>
              </a:rPr>
              <a:t> </a:t>
            </a:r>
            <a:r>
              <a:rPr sz="1350" kern="0" spc="-4" dirty="0">
                <a:solidFill>
                  <a:srgbClr val="333333"/>
                </a:solidFill>
                <a:latin typeface="Arial"/>
                <a:cs typeface="Arial"/>
              </a:rPr>
              <a:t>Siempre</a:t>
            </a:r>
            <a:r>
              <a:rPr sz="1350" kern="0" dirty="0">
                <a:solidFill>
                  <a:srgbClr val="333333"/>
                </a:solidFill>
                <a:latin typeface="Arial"/>
                <a:cs typeface="Arial"/>
              </a:rPr>
              <a:t> </a:t>
            </a:r>
            <a:r>
              <a:rPr sz="1350" kern="0" spc="-4" dirty="0">
                <a:solidFill>
                  <a:srgbClr val="333333"/>
                </a:solidFill>
                <a:latin typeface="Arial"/>
                <a:cs typeface="Arial"/>
              </a:rPr>
              <a:t>que</a:t>
            </a:r>
            <a:r>
              <a:rPr sz="1350" kern="0" dirty="0">
                <a:solidFill>
                  <a:srgbClr val="333333"/>
                </a:solidFill>
                <a:latin typeface="Arial"/>
                <a:cs typeface="Arial"/>
              </a:rPr>
              <a:t> sea</a:t>
            </a:r>
            <a:r>
              <a:rPr sz="1350" kern="0" spc="4" dirty="0">
                <a:solidFill>
                  <a:srgbClr val="333333"/>
                </a:solidFill>
                <a:latin typeface="Arial"/>
                <a:cs typeface="Arial"/>
              </a:rPr>
              <a:t> </a:t>
            </a:r>
            <a:r>
              <a:rPr sz="1350" kern="0" spc="-4" dirty="0">
                <a:solidFill>
                  <a:srgbClr val="333333"/>
                </a:solidFill>
                <a:latin typeface="Arial"/>
                <a:cs typeface="Arial"/>
              </a:rPr>
              <a:t>posible</a:t>
            </a:r>
            <a:r>
              <a:rPr sz="1350" kern="0" dirty="0">
                <a:solidFill>
                  <a:srgbClr val="333333"/>
                </a:solidFill>
                <a:latin typeface="Arial"/>
                <a:cs typeface="Arial"/>
              </a:rPr>
              <a:t> </a:t>
            </a:r>
            <a:r>
              <a:rPr sz="1350" kern="0" spc="-4" dirty="0">
                <a:solidFill>
                  <a:srgbClr val="333333"/>
                </a:solidFill>
                <a:latin typeface="Arial"/>
                <a:cs typeface="Arial"/>
              </a:rPr>
              <a:t>(condiciones</a:t>
            </a:r>
            <a:r>
              <a:rPr sz="1350" kern="0" dirty="0">
                <a:solidFill>
                  <a:srgbClr val="333333"/>
                </a:solidFill>
                <a:latin typeface="Arial"/>
                <a:cs typeface="Arial"/>
              </a:rPr>
              <a:t> </a:t>
            </a:r>
            <a:r>
              <a:rPr sz="1350" kern="0" spc="-4" dirty="0">
                <a:solidFill>
                  <a:srgbClr val="333333"/>
                </a:solidFill>
                <a:latin typeface="Arial"/>
                <a:cs typeface="Arial"/>
              </a:rPr>
              <a:t>lo</a:t>
            </a:r>
            <a:r>
              <a:rPr sz="1350" kern="0" dirty="0">
                <a:solidFill>
                  <a:srgbClr val="333333"/>
                </a:solidFill>
                <a:latin typeface="Arial"/>
                <a:cs typeface="Arial"/>
              </a:rPr>
              <a:t> </a:t>
            </a:r>
            <a:r>
              <a:rPr sz="1350" kern="0" spc="-4" dirty="0">
                <a:solidFill>
                  <a:srgbClr val="333333"/>
                </a:solidFill>
                <a:latin typeface="Arial"/>
                <a:cs typeface="Arial"/>
              </a:rPr>
              <a:t>permitan,</a:t>
            </a:r>
            <a:r>
              <a:rPr sz="1350" kern="0" dirty="0">
                <a:solidFill>
                  <a:srgbClr val="333333"/>
                </a:solidFill>
                <a:latin typeface="Arial"/>
                <a:cs typeface="Arial"/>
              </a:rPr>
              <a:t> </a:t>
            </a:r>
            <a:r>
              <a:rPr sz="1350" kern="0" spc="-4" dirty="0">
                <a:solidFill>
                  <a:srgbClr val="333333"/>
                </a:solidFill>
                <a:latin typeface="Arial"/>
                <a:cs typeface="Arial"/>
              </a:rPr>
              <a:t>Red</a:t>
            </a:r>
            <a:r>
              <a:rPr sz="1350" kern="0" spc="368" dirty="0">
                <a:solidFill>
                  <a:srgbClr val="333333"/>
                </a:solidFill>
                <a:latin typeface="Arial"/>
                <a:cs typeface="Arial"/>
              </a:rPr>
              <a:t> </a:t>
            </a:r>
            <a:r>
              <a:rPr sz="1350" kern="0" spc="-4" dirty="0">
                <a:solidFill>
                  <a:srgbClr val="333333"/>
                </a:solidFill>
                <a:latin typeface="Arial"/>
                <a:cs typeface="Arial"/>
              </a:rPr>
              <a:t>Natura</a:t>
            </a:r>
            <a:r>
              <a:rPr sz="1350" kern="0" spc="368" dirty="0">
                <a:solidFill>
                  <a:srgbClr val="333333"/>
                </a:solidFill>
                <a:latin typeface="Arial"/>
                <a:cs typeface="Arial"/>
              </a:rPr>
              <a:t> </a:t>
            </a:r>
            <a:r>
              <a:rPr sz="1350" kern="0" spc="-4" dirty="0">
                <a:solidFill>
                  <a:srgbClr val="333333"/>
                </a:solidFill>
                <a:latin typeface="Arial"/>
                <a:cs typeface="Arial"/>
              </a:rPr>
              <a:t>2000..) </a:t>
            </a:r>
            <a:r>
              <a:rPr sz="1350" kern="0" dirty="0">
                <a:solidFill>
                  <a:srgbClr val="333333"/>
                </a:solidFill>
                <a:latin typeface="Arial"/>
                <a:cs typeface="Arial"/>
              </a:rPr>
              <a:t> </a:t>
            </a:r>
            <a:r>
              <a:rPr sz="1350" kern="0" spc="-4" dirty="0">
                <a:solidFill>
                  <a:srgbClr val="333333"/>
                </a:solidFill>
                <a:latin typeface="Arial"/>
                <a:cs typeface="Arial"/>
              </a:rPr>
              <a:t>henificado</a:t>
            </a:r>
            <a:r>
              <a:rPr sz="1350" kern="0" dirty="0">
                <a:solidFill>
                  <a:srgbClr val="333333"/>
                </a:solidFill>
                <a:latin typeface="Arial"/>
                <a:cs typeface="Arial"/>
              </a:rPr>
              <a:t> o</a:t>
            </a:r>
            <a:r>
              <a:rPr sz="1350" kern="0" spc="4" dirty="0">
                <a:solidFill>
                  <a:srgbClr val="333333"/>
                </a:solidFill>
                <a:latin typeface="Arial"/>
                <a:cs typeface="Arial"/>
              </a:rPr>
              <a:t> </a:t>
            </a:r>
            <a:r>
              <a:rPr sz="1350" kern="0" spc="-4" dirty="0">
                <a:solidFill>
                  <a:srgbClr val="333333"/>
                </a:solidFill>
                <a:latin typeface="Arial"/>
                <a:cs typeface="Arial"/>
              </a:rPr>
              <a:t>cualquier</a:t>
            </a:r>
            <a:r>
              <a:rPr sz="1350" kern="0" dirty="0">
                <a:solidFill>
                  <a:srgbClr val="333333"/>
                </a:solidFill>
                <a:latin typeface="Arial"/>
                <a:cs typeface="Arial"/>
              </a:rPr>
              <a:t> </a:t>
            </a:r>
            <a:r>
              <a:rPr sz="1350" kern="0" spc="-4" dirty="0">
                <a:solidFill>
                  <a:srgbClr val="333333"/>
                </a:solidFill>
                <a:latin typeface="Arial"/>
                <a:cs typeface="Arial"/>
              </a:rPr>
              <a:t>otra</a:t>
            </a:r>
            <a:r>
              <a:rPr sz="1350" kern="0" dirty="0">
                <a:solidFill>
                  <a:srgbClr val="333333"/>
                </a:solidFill>
                <a:latin typeface="Arial"/>
                <a:cs typeface="Arial"/>
              </a:rPr>
              <a:t> </a:t>
            </a:r>
            <a:r>
              <a:rPr sz="1350" kern="0" spc="-4" dirty="0">
                <a:solidFill>
                  <a:srgbClr val="333333"/>
                </a:solidFill>
                <a:latin typeface="Arial"/>
                <a:cs typeface="Arial"/>
              </a:rPr>
              <a:t>actividad</a:t>
            </a:r>
            <a:r>
              <a:rPr sz="1350" kern="0" dirty="0">
                <a:solidFill>
                  <a:srgbClr val="333333"/>
                </a:solidFill>
                <a:latin typeface="Arial"/>
                <a:cs typeface="Arial"/>
              </a:rPr>
              <a:t> </a:t>
            </a:r>
            <a:r>
              <a:rPr sz="1350" kern="0" spc="-4" dirty="0">
                <a:solidFill>
                  <a:srgbClr val="333333"/>
                </a:solidFill>
                <a:latin typeface="Arial"/>
                <a:cs typeface="Arial"/>
              </a:rPr>
              <a:t>alternativa</a:t>
            </a:r>
            <a:r>
              <a:rPr sz="1350" kern="0" dirty="0">
                <a:solidFill>
                  <a:srgbClr val="333333"/>
                </a:solidFill>
                <a:latin typeface="Arial"/>
                <a:cs typeface="Arial"/>
              </a:rPr>
              <a:t> </a:t>
            </a:r>
            <a:r>
              <a:rPr sz="1350" kern="0" spc="-4" dirty="0">
                <a:solidFill>
                  <a:srgbClr val="333333"/>
                </a:solidFill>
                <a:latin typeface="Arial"/>
                <a:cs typeface="Arial"/>
              </a:rPr>
              <a:t>al</a:t>
            </a:r>
            <a:r>
              <a:rPr sz="1350" kern="0" dirty="0">
                <a:solidFill>
                  <a:srgbClr val="333333"/>
                </a:solidFill>
                <a:latin typeface="Arial"/>
                <a:cs typeface="Arial"/>
              </a:rPr>
              <a:t> </a:t>
            </a:r>
            <a:r>
              <a:rPr sz="1350" kern="0" spc="-4" dirty="0">
                <a:solidFill>
                  <a:srgbClr val="333333"/>
                </a:solidFill>
                <a:latin typeface="Arial"/>
                <a:cs typeface="Arial"/>
              </a:rPr>
              <a:t>ensilado</a:t>
            </a:r>
            <a:r>
              <a:rPr sz="1350" kern="0" dirty="0">
                <a:solidFill>
                  <a:srgbClr val="333333"/>
                </a:solidFill>
                <a:latin typeface="Arial"/>
                <a:cs typeface="Arial"/>
              </a:rPr>
              <a:t> </a:t>
            </a:r>
            <a:r>
              <a:rPr sz="1350" kern="0" spc="-4" dirty="0">
                <a:solidFill>
                  <a:srgbClr val="333333"/>
                </a:solidFill>
                <a:latin typeface="Arial"/>
                <a:cs typeface="Arial"/>
              </a:rPr>
              <a:t>(favorecer</a:t>
            </a:r>
            <a:r>
              <a:rPr sz="1350" kern="0" dirty="0">
                <a:solidFill>
                  <a:srgbClr val="333333"/>
                </a:solidFill>
                <a:latin typeface="Arial"/>
                <a:cs typeface="Arial"/>
              </a:rPr>
              <a:t> </a:t>
            </a:r>
            <a:r>
              <a:rPr sz="1350" kern="0" spc="-4" dirty="0">
                <a:solidFill>
                  <a:srgbClr val="333333"/>
                </a:solidFill>
                <a:latin typeface="Arial"/>
                <a:cs typeface="Arial"/>
              </a:rPr>
              <a:t>la </a:t>
            </a:r>
            <a:r>
              <a:rPr sz="1350" kern="0" dirty="0">
                <a:solidFill>
                  <a:srgbClr val="333333"/>
                </a:solidFill>
                <a:latin typeface="Arial"/>
                <a:cs typeface="Arial"/>
              </a:rPr>
              <a:t> </a:t>
            </a:r>
            <a:r>
              <a:rPr sz="1350" kern="0" spc="-8" dirty="0">
                <a:solidFill>
                  <a:srgbClr val="333333"/>
                </a:solidFill>
                <a:latin typeface="Arial"/>
                <a:cs typeface="Arial"/>
              </a:rPr>
              <a:t>heterogeneidad</a:t>
            </a:r>
            <a:r>
              <a:rPr sz="1350" kern="0" spc="15" dirty="0">
                <a:solidFill>
                  <a:srgbClr val="333333"/>
                </a:solidFill>
                <a:latin typeface="Arial"/>
                <a:cs typeface="Arial"/>
              </a:rPr>
              <a:t> </a:t>
            </a:r>
            <a:r>
              <a:rPr sz="1350" kern="0" spc="-8" dirty="0">
                <a:solidFill>
                  <a:srgbClr val="333333"/>
                </a:solidFill>
                <a:latin typeface="Arial"/>
                <a:cs typeface="Arial"/>
              </a:rPr>
              <a:t>del</a:t>
            </a:r>
            <a:r>
              <a:rPr sz="1350" kern="0" spc="8" dirty="0">
                <a:solidFill>
                  <a:srgbClr val="333333"/>
                </a:solidFill>
                <a:latin typeface="Arial"/>
                <a:cs typeface="Arial"/>
              </a:rPr>
              <a:t> </a:t>
            </a:r>
            <a:r>
              <a:rPr sz="1350" kern="0" spc="-4" dirty="0">
                <a:solidFill>
                  <a:srgbClr val="333333"/>
                </a:solidFill>
                <a:latin typeface="Arial"/>
                <a:cs typeface="Arial"/>
              </a:rPr>
              <a:t>hábitat).</a:t>
            </a:r>
            <a:endParaRPr sz="1350" kern="0" dirty="0">
              <a:solidFill>
                <a:sysClr val="windowText" lastClr="000000"/>
              </a:solidFill>
              <a:latin typeface="Arial"/>
              <a:cs typeface="Arial"/>
            </a:endParaRPr>
          </a:p>
          <a:p>
            <a:pPr defTabSz="685800">
              <a:spcBef>
                <a:spcPts val="26"/>
              </a:spcBef>
            </a:pPr>
            <a:endParaRPr sz="1388" kern="0" dirty="0">
              <a:solidFill>
                <a:sysClr val="windowText" lastClr="000000"/>
              </a:solidFill>
              <a:latin typeface="Arial"/>
              <a:cs typeface="Arial"/>
            </a:endParaRPr>
          </a:p>
          <a:p>
            <a:pPr marL="279083" defTabSz="685800">
              <a:tabLst>
                <a:tab pos="550069" algn="l"/>
              </a:tabLst>
            </a:pPr>
            <a:r>
              <a:rPr sz="1088" kern="0" spc="-8" dirty="0">
                <a:solidFill>
                  <a:srgbClr val="90C225"/>
                </a:solidFill>
                <a:latin typeface="Wingdings"/>
                <a:cs typeface="Wingdings"/>
              </a:rPr>
              <a:t></a:t>
            </a:r>
            <a:r>
              <a:rPr sz="1088" kern="0" spc="-8" dirty="0">
                <a:solidFill>
                  <a:srgbClr val="90C225"/>
                </a:solidFill>
                <a:latin typeface="Times New Roman"/>
                <a:cs typeface="Times New Roman"/>
              </a:rPr>
              <a:t>	</a:t>
            </a:r>
            <a:r>
              <a:rPr sz="1350" kern="0" spc="-4" dirty="0">
                <a:solidFill>
                  <a:srgbClr val="333333"/>
                </a:solidFill>
                <a:latin typeface="Arial"/>
                <a:cs typeface="Arial"/>
              </a:rPr>
              <a:t>Anotación</a:t>
            </a:r>
            <a:r>
              <a:rPr sz="1350" kern="0" spc="4" dirty="0">
                <a:solidFill>
                  <a:srgbClr val="333333"/>
                </a:solidFill>
                <a:latin typeface="Arial"/>
                <a:cs typeface="Arial"/>
              </a:rPr>
              <a:t> </a:t>
            </a:r>
            <a:r>
              <a:rPr sz="1350" kern="0" spc="-4" dirty="0">
                <a:solidFill>
                  <a:srgbClr val="333333"/>
                </a:solidFill>
                <a:latin typeface="Arial"/>
                <a:cs typeface="Arial"/>
              </a:rPr>
              <a:t>en</a:t>
            </a:r>
            <a:r>
              <a:rPr sz="1350" kern="0" spc="8" dirty="0">
                <a:solidFill>
                  <a:srgbClr val="333333"/>
                </a:solidFill>
                <a:latin typeface="Arial"/>
                <a:cs typeface="Arial"/>
              </a:rPr>
              <a:t> </a:t>
            </a:r>
            <a:r>
              <a:rPr sz="1350" kern="0" spc="-4" dirty="0">
                <a:solidFill>
                  <a:srgbClr val="333333"/>
                </a:solidFill>
                <a:latin typeface="Arial"/>
                <a:cs typeface="Arial"/>
              </a:rPr>
              <a:t>el</a:t>
            </a:r>
            <a:r>
              <a:rPr sz="1350" kern="0" dirty="0">
                <a:solidFill>
                  <a:srgbClr val="333333"/>
                </a:solidFill>
                <a:latin typeface="Arial"/>
                <a:cs typeface="Arial"/>
              </a:rPr>
              <a:t> </a:t>
            </a:r>
            <a:r>
              <a:rPr sz="1350" kern="0" spc="-8" dirty="0">
                <a:solidFill>
                  <a:srgbClr val="333333"/>
                </a:solidFill>
                <a:latin typeface="Arial"/>
                <a:cs typeface="Arial"/>
              </a:rPr>
              <a:t>Cuaderno</a:t>
            </a:r>
            <a:r>
              <a:rPr sz="1350" kern="0" spc="15" dirty="0">
                <a:solidFill>
                  <a:srgbClr val="333333"/>
                </a:solidFill>
                <a:latin typeface="Arial"/>
                <a:cs typeface="Arial"/>
              </a:rPr>
              <a:t> </a:t>
            </a:r>
            <a:r>
              <a:rPr sz="1350" kern="0" spc="-4" dirty="0">
                <a:solidFill>
                  <a:srgbClr val="333333"/>
                </a:solidFill>
                <a:latin typeface="Arial"/>
                <a:cs typeface="Arial"/>
              </a:rPr>
              <a:t>digital</a:t>
            </a:r>
            <a:r>
              <a:rPr sz="1350" kern="0" spc="8" dirty="0">
                <a:solidFill>
                  <a:srgbClr val="333333"/>
                </a:solidFill>
                <a:latin typeface="Arial"/>
                <a:cs typeface="Arial"/>
              </a:rPr>
              <a:t> </a:t>
            </a:r>
            <a:r>
              <a:rPr sz="1350" kern="0" spc="-4" dirty="0">
                <a:solidFill>
                  <a:srgbClr val="333333"/>
                </a:solidFill>
                <a:latin typeface="Arial"/>
                <a:cs typeface="Arial"/>
              </a:rPr>
              <a:t>de</a:t>
            </a:r>
            <a:r>
              <a:rPr sz="1350" kern="0" spc="8" dirty="0">
                <a:solidFill>
                  <a:srgbClr val="333333"/>
                </a:solidFill>
                <a:latin typeface="Arial"/>
                <a:cs typeface="Arial"/>
              </a:rPr>
              <a:t> </a:t>
            </a:r>
            <a:r>
              <a:rPr sz="1350" kern="0" spc="-8" dirty="0">
                <a:solidFill>
                  <a:srgbClr val="333333"/>
                </a:solidFill>
                <a:latin typeface="Arial"/>
                <a:cs typeface="Arial"/>
              </a:rPr>
              <a:t>explotación</a:t>
            </a:r>
            <a:r>
              <a:rPr sz="1350" kern="0" spc="26" dirty="0">
                <a:solidFill>
                  <a:srgbClr val="333333"/>
                </a:solidFill>
                <a:latin typeface="Arial"/>
                <a:cs typeface="Arial"/>
              </a:rPr>
              <a:t> </a:t>
            </a:r>
            <a:r>
              <a:rPr sz="1350" b="1" kern="0" spc="-4" dirty="0">
                <a:solidFill>
                  <a:srgbClr val="333333"/>
                </a:solidFill>
                <a:latin typeface="Arial"/>
                <a:cs typeface="Arial"/>
              </a:rPr>
              <a:t>(CUE)</a:t>
            </a:r>
            <a:endParaRPr sz="1350" kern="0" dirty="0">
              <a:solidFill>
                <a:sysClr val="windowText" lastClr="000000"/>
              </a:solidFill>
              <a:latin typeface="Arial"/>
              <a:cs typeface="Arial"/>
            </a:endParaRPr>
          </a:p>
          <a:p>
            <a:pPr marL="580073" defTabSz="685800">
              <a:spcBef>
                <a:spcPts val="4"/>
              </a:spcBef>
              <a:tabLst>
                <a:tab pos="849630" algn="l"/>
              </a:tabLst>
            </a:pPr>
            <a:r>
              <a:rPr sz="938" kern="0" spc="19" dirty="0">
                <a:solidFill>
                  <a:srgbClr val="90C225"/>
                </a:solidFill>
                <a:latin typeface="Wingdings"/>
                <a:cs typeface="Wingdings"/>
              </a:rPr>
              <a:t></a:t>
            </a:r>
            <a:r>
              <a:rPr sz="938" kern="0" spc="19" dirty="0">
                <a:solidFill>
                  <a:srgbClr val="90C225"/>
                </a:solidFill>
                <a:latin typeface="Times New Roman"/>
                <a:cs typeface="Times New Roman"/>
              </a:rPr>
              <a:t>	</a:t>
            </a:r>
            <a:r>
              <a:rPr sz="1200" kern="0" spc="-8" dirty="0" err="1">
                <a:solidFill>
                  <a:srgbClr val="FF0000"/>
                </a:solidFill>
                <a:latin typeface="Arial"/>
                <a:cs typeface="Arial"/>
              </a:rPr>
              <a:t>Cuando</a:t>
            </a:r>
            <a:r>
              <a:rPr sz="1200" kern="0" spc="-11" dirty="0">
                <a:solidFill>
                  <a:srgbClr val="FF0000"/>
                </a:solidFill>
                <a:latin typeface="Arial"/>
                <a:cs typeface="Arial"/>
              </a:rPr>
              <a:t> </a:t>
            </a:r>
            <a:r>
              <a:rPr lang="es-ES" sz="1200" kern="0" spc="-8" dirty="0">
                <a:solidFill>
                  <a:srgbClr val="FF0000"/>
                </a:solidFill>
                <a:latin typeface="Arial"/>
                <a:cs typeface="Arial"/>
              </a:rPr>
              <a:t>sea exigible</a:t>
            </a:r>
            <a:endParaRPr sz="1200" kern="0" dirty="0">
              <a:solidFill>
                <a:srgbClr val="FF0000"/>
              </a:solidFill>
              <a:latin typeface="Arial"/>
              <a:cs typeface="Arial"/>
            </a:endParaRPr>
          </a:p>
          <a:p>
            <a:pPr marL="580073" defTabSz="685800">
              <a:tabLst>
                <a:tab pos="849630" algn="l"/>
              </a:tabLst>
            </a:pPr>
            <a:r>
              <a:rPr sz="938" kern="0" spc="19" dirty="0">
                <a:solidFill>
                  <a:srgbClr val="90C225"/>
                </a:solidFill>
                <a:latin typeface="Wingdings"/>
                <a:cs typeface="Wingdings"/>
              </a:rPr>
              <a:t></a:t>
            </a:r>
            <a:r>
              <a:rPr sz="938" kern="0" spc="19" dirty="0">
                <a:solidFill>
                  <a:srgbClr val="90C225"/>
                </a:solidFill>
                <a:latin typeface="Times New Roman"/>
                <a:cs typeface="Times New Roman"/>
              </a:rPr>
              <a:t>	</a:t>
            </a:r>
            <a:r>
              <a:rPr sz="1200" kern="0" spc="-4" dirty="0">
                <a:solidFill>
                  <a:srgbClr val="333333"/>
                </a:solidFill>
                <a:latin typeface="Arial"/>
                <a:cs typeface="Arial"/>
              </a:rPr>
              <a:t>Labores</a:t>
            </a:r>
            <a:r>
              <a:rPr sz="1200" kern="0" dirty="0">
                <a:solidFill>
                  <a:srgbClr val="333333"/>
                </a:solidFill>
                <a:latin typeface="Arial"/>
                <a:cs typeface="Arial"/>
              </a:rPr>
              <a:t> </a:t>
            </a:r>
            <a:r>
              <a:rPr sz="1200" kern="0" spc="-4" dirty="0">
                <a:solidFill>
                  <a:srgbClr val="333333"/>
                </a:solidFill>
                <a:latin typeface="Arial"/>
                <a:cs typeface="Arial"/>
              </a:rPr>
              <a:t>de</a:t>
            </a:r>
            <a:r>
              <a:rPr sz="1200" kern="0" spc="-15" dirty="0">
                <a:solidFill>
                  <a:srgbClr val="333333"/>
                </a:solidFill>
                <a:latin typeface="Arial"/>
                <a:cs typeface="Arial"/>
              </a:rPr>
              <a:t> </a:t>
            </a:r>
            <a:r>
              <a:rPr sz="1200" kern="0" spc="-4" dirty="0">
                <a:solidFill>
                  <a:srgbClr val="333333"/>
                </a:solidFill>
                <a:latin typeface="Arial"/>
                <a:cs typeface="Arial"/>
              </a:rPr>
              <a:t>siega</a:t>
            </a:r>
            <a:r>
              <a:rPr sz="1200" kern="0" spc="-15" dirty="0">
                <a:solidFill>
                  <a:srgbClr val="333333"/>
                </a:solidFill>
                <a:latin typeface="Arial"/>
                <a:cs typeface="Arial"/>
              </a:rPr>
              <a:t> </a:t>
            </a:r>
            <a:r>
              <a:rPr sz="1200" kern="0" spc="-4" dirty="0">
                <a:solidFill>
                  <a:srgbClr val="333333"/>
                </a:solidFill>
                <a:latin typeface="Arial"/>
                <a:cs typeface="Arial"/>
              </a:rPr>
              <a:t>realizadas</a:t>
            </a:r>
            <a:endParaRPr sz="1200" kern="0" dirty="0">
              <a:solidFill>
                <a:sysClr val="windowText" lastClr="000000"/>
              </a:solidFill>
              <a:latin typeface="Arial"/>
              <a:cs typeface="Arial"/>
            </a:endParaRPr>
          </a:p>
          <a:p>
            <a:pPr marL="580073" defTabSz="685800">
              <a:tabLst>
                <a:tab pos="849630" algn="l"/>
              </a:tabLst>
            </a:pPr>
            <a:r>
              <a:rPr sz="938" kern="0" spc="19" dirty="0">
                <a:solidFill>
                  <a:srgbClr val="90C225"/>
                </a:solidFill>
                <a:latin typeface="Wingdings"/>
                <a:cs typeface="Wingdings"/>
              </a:rPr>
              <a:t></a:t>
            </a:r>
            <a:r>
              <a:rPr sz="938" kern="0" spc="19" dirty="0">
                <a:solidFill>
                  <a:srgbClr val="90C225"/>
                </a:solidFill>
                <a:latin typeface="Times New Roman"/>
                <a:cs typeface="Times New Roman"/>
              </a:rPr>
              <a:t>	</a:t>
            </a:r>
            <a:r>
              <a:rPr sz="1200" kern="0" spc="-4" dirty="0">
                <a:solidFill>
                  <a:srgbClr val="333333"/>
                </a:solidFill>
                <a:latin typeface="Arial"/>
                <a:cs typeface="Arial"/>
              </a:rPr>
              <a:t>A</a:t>
            </a:r>
            <a:r>
              <a:rPr sz="1200" kern="0" spc="-64" dirty="0">
                <a:solidFill>
                  <a:srgbClr val="333333"/>
                </a:solidFill>
                <a:latin typeface="Arial"/>
                <a:cs typeface="Arial"/>
              </a:rPr>
              <a:t> </a:t>
            </a:r>
            <a:r>
              <a:rPr sz="1200" kern="0" spc="-4" dirty="0">
                <a:solidFill>
                  <a:srgbClr val="333333"/>
                </a:solidFill>
                <a:latin typeface="Arial"/>
                <a:cs typeface="Arial"/>
              </a:rPr>
              <a:t>más</a:t>
            </a:r>
            <a:r>
              <a:rPr sz="1200" kern="0" spc="8" dirty="0">
                <a:solidFill>
                  <a:srgbClr val="333333"/>
                </a:solidFill>
                <a:latin typeface="Arial"/>
                <a:cs typeface="Arial"/>
              </a:rPr>
              <a:t> </a:t>
            </a:r>
            <a:r>
              <a:rPr sz="1200" kern="0" spc="-4" dirty="0">
                <a:solidFill>
                  <a:srgbClr val="333333"/>
                </a:solidFill>
                <a:latin typeface="Arial"/>
                <a:cs typeface="Arial"/>
              </a:rPr>
              <a:t>tardar</a:t>
            </a:r>
            <a:r>
              <a:rPr sz="1200" kern="0" spc="19" dirty="0">
                <a:solidFill>
                  <a:srgbClr val="333333"/>
                </a:solidFill>
                <a:latin typeface="Arial"/>
                <a:cs typeface="Arial"/>
              </a:rPr>
              <a:t> </a:t>
            </a:r>
            <a:r>
              <a:rPr sz="1200" kern="0" spc="-4" dirty="0">
                <a:solidFill>
                  <a:srgbClr val="333333"/>
                </a:solidFill>
                <a:latin typeface="Arial"/>
                <a:cs typeface="Arial"/>
              </a:rPr>
              <a:t>en</a:t>
            </a:r>
            <a:r>
              <a:rPr sz="1200" kern="0" dirty="0">
                <a:solidFill>
                  <a:srgbClr val="333333"/>
                </a:solidFill>
                <a:latin typeface="Arial"/>
                <a:cs typeface="Arial"/>
              </a:rPr>
              <a:t> </a:t>
            </a:r>
            <a:r>
              <a:rPr lang="es-ES" sz="1200" kern="0" spc="-4" dirty="0">
                <a:solidFill>
                  <a:srgbClr val="333333"/>
                </a:solidFill>
                <a:latin typeface="Arial"/>
                <a:cs typeface="Arial"/>
              </a:rPr>
              <a:t>mes </a:t>
            </a:r>
            <a:r>
              <a:rPr sz="1200" kern="0" spc="-4" dirty="0">
                <a:solidFill>
                  <a:srgbClr val="333333"/>
                </a:solidFill>
                <a:latin typeface="Arial"/>
                <a:cs typeface="Arial"/>
              </a:rPr>
              <a:t>posterior</a:t>
            </a:r>
            <a:r>
              <a:rPr sz="1200" kern="0" spc="11" dirty="0">
                <a:solidFill>
                  <a:srgbClr val="333333"/>
                </a:solidFill>
                <a:latin typeface="Arial"/>
                <a:cs typeface="Arial"/>
              </a:rPr>
              <a:t> </a:t>
            </a:r>
            <a:r>
              <a:rPr sz="1200" kern="0" spc="-4" dirty="0">
                <a:solidFill>
                  <a:srgbClr val="333333"/>
                </a:solidFill>
                <a:latin typeface="Arial"/>
                <a:cs typeface="Arial"/>
              </a:rPr>
              <a:t>a</a:t>
            </a:r>
            <a:r>
              <a:rPr sz="1200" kern="0" spc="11" dirty="0">
                <a:solidFill>
                  <a:srgbClr val="333333"/>
                </a:solidFill>
                <a:latin typeface="Arial"/>
                <a:cs typeface="Arial"/>
              </a:rPr>
              <a:t> </a:t>
            </a:r>
            <a:r>
              <a:rPr sz="1200" kern="0" dirty="0">
                <a:solidFill>
                  <a:srgbClr val="333333"/>
                </a:solidFill>
                <a:latin typeface="Arial"/>
                <a:cs typeface="Arial"/>
              </a:rPr>
              <a:t>la</a:t>
            </a:r>
            <a:r>
              <a:rPr sz="1200" kern="0" spc="-11" dirty="0">
                <a:solidFill>
                  <a:srgbClr val="333333"/>
                </a:solidFill>
                <a:latin typeface="Arial"/>
                <a:cs typeface="Arial"/>
              </a:rPr>
              <a:t> </a:t>
            </a:r>
            <a:r>
              <a:rPr sz="1200" kern="0" spc="-4" dirty="0">
                <a:solidFill>
                  <a:srgbClr val="333333"/>
                </a:solidFill>
                <a:latin typeface="Arial"/>
                <a:cs typeface="Arial"/>
              </a:rPr>
              <a:t>fecha</a:t>
            </a:r>
            <a:r>
              <a:rPr sz="1200" kern="0" spc="11" dirty="0">
                <a:solidFill>
                  <a:srgbClr val="333333"/>
                </a:solidFill>
                <a:latin typeface="Arial"/>
                <a:cs typeface="Arial"/>
              </a:rPr>
              <a:t> </a:t>
            </a:r>
            <a:r>
              <a:rPr sz="1200" kern="0" spc="-4" dirty="0">
                <a:solidFill>
                  <a:srgbClr val="333333"/>
                </a:solidFill>
                <a:latin typeface="Arial"/>
                <a:cs typeface="Arial"/>
              </a:rPr>
              <a:t>de</a:t>
            </a:r>
            <a:r>
              <a:rPr sz="1200" kern="0" dirty="0">
                <a:solidFill>
                  <a:srgbClr val="333333"/>
                </a:solidFill>
                <a:latin typeface="Arial"/>
                <a:cs typeface="Arial"/>
              </a:rPr>
              <a:t> </a:t>
            </a:r>
            <a:r>
              <a:rPr sz="1200" kern="0" spc="-4" dirty="0" err="1">
                <a:solidFill>
                  <a:srgbClr val="333333"/>
                </a:solidFill>
                <a:latin typeface="Arial"/>
                <a:cs typeface="Arial"/>
              </a:rPr>
              <a:t>realización</a:t>
            </a:r>
            <a:endParaRPr lang="es-ES" sz="1200" kern="0" spc="-4" dirty="0">
              <a:solidFill>
                <a:srgbClr val="333333"/>
              </a:solidFill>
              <a:latin typeface="Arial"/>
              <a:cs typeface="Arial"/>
            </a:endParaRPr>
          </a:p>
          <a:p>
            <a:pPr marL="751523" indent="-171450" defTabSz="685800">
              <a:buFont typeface="Arial" panose="020B0604020202020204" pitchFamily="34" charset="0"/>
              <a:buChar char="•"/>
              <a:tabLst>
                <a:tab pos="849630" algn="l"/>
              </a:tabLst>
            </a:pPr>
            <a:r>
              <a:rPr lang="es-ES" sz="1200" kern="0" spc="-4" dirty="0">
                <a:solidFill>
                  <a:srgbClr val="333333"/>
                </a:solidFill>
                <a:latin typeface="Arial"/>
                <a:cs typeface="Arial"/>
              </a:rPr>
              <a:t>	</a:t>
            </a:r>
            <a:r>
              <a:rPr lang="es-ES" sz="1200" kern="0" spc="-4" dirty="0">
                <a:solidFill>
                  <a:srgbClr val="FF0000"/>
                </a:solidFill>
                <a:latin typeface="Arial"/>
                <a:cs typeface="Arial"/>
              </a:rPr>
              <a:t>Si no obligación CUED: anotación en papel.</a:t>
            </a:r>
          </a:p>
          <a:p>
            <a:pPr marL="751523" indent="-171450" defTabSz="685800">
              <a:buFont typeface="Arial" panose="020B0604020202020204" pitchFamily="34" charset="0"/>
              <a:buChar char="•"/>
              <a:tabLst>
                <a:tab pos="849630" algn="l"/>
              </a:tabLst>
            </a:pPr>
            <a:r>
              <a:rPr lang="es-ES" sz="1200" kern="0" spc="-4" dirty="0">
                <a:solidFill>
                  <a:srgbClr val="FF0000"/>
                </a:solidFill>
                <a:latin typeface="Arial"/>
                <a:cs typeface="Arial"/>
              </a:rPr>
              <a:t>	AC pedirá al 1% en plazo de un mes foto georreferenciada</a:t>
            </a:r>
            <a:endParaRPr lang="es-ES" sz="1200" kern="0" dirty="0">
              <a:solidFill>
                <a:srgbClr val="FF0000"/>
              </a:solidFill>
              <a:latin typeface="Arial"/>
              <a:cs typeface="Arial"/>
            </a:endParaRPr>
          </a:p>
          <a:p>
            <a:pPr marL="580073" defTabSz="685800">
              <a:tabLst>
                <a:tab pos="849630" algn="l"/>
              </a:tabLst>
            </a:pPr>
            <a:endParaRPr sz="1200" kern="0" dirty="0">
              <a:solidFill>
                <a:sysClr val="windowText" lastClr="000000"/>
              </a:solidFill>
              <a:latin typeface="Arial"/>
              <a:cs typeface="Arial"/>
            </a:endParaRPr>
          </a:p>
        </p:txBody>
      </p:sp>
      <p:pic>
        <p:nvPicPr>
          <p:cNvPr id="7" name="Imagen 6">
            <a:extLst>
              <a:ext uri="{FF2B5EF4-FFF2-40B4-BE49-F238E27FC236}">
                <a16:creationId xmlns:a16="http://schemas.microsoft.com/office/drawing/2014/main" id="{538D351F-47AD-2D65-D5DF-614D9E6B3CBE}"/>
              </a:ext>
            </a:extLst>
          </p:cNvPr>
          <p:cNvPicPr>
            <a:picLocks noChangeAspect="1"/>
          </p:cNvPicPr>
          <p:nvPr/>
        </p:nvPicPr>
        <p:blipFill>
          <a:blip r:embed="rId2"/>
          <a:stretch>
            <a:fillRect/>
          </a:stretch>
        </p:blipFill>
        <p:spPr>
          <a:xfrm>
            <a:off x="6950171" y="6165304"/>
            <a:ext cx="2193829" cy="692696"/>
          </a:xfrm>
          <a:prstGeom prst="rect">
            <a:avLst/>
          </a:prstGeom>
        </p:spPr>
      </p:pic>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06299" y="1172108"/>
            <a:ext cx="1449229" cy="332303"/>
          </a:xfrm>
          <a:prstGeom prst="rect">
            <a:avLst/>
          </a:prstGeom>
        </p:spPr>
        <p:txBody>
          <a:bodyPr vert="horz" wrap="square" lIns="0" tIns="9049" rIns="0" bIns="0" rtlCol="0">
            <a:spAutoFit/>
          </a:bodyPr>
          <a:lstStyle/>
          <a:p>
            <a:pPr marL="9525">
              <a:spcBef>
                <a:spcPts val="71"/>
              </a:spcBef>
            </a:pPr>
            <a:r>
              <a:rPr sz="2100" b="1" spc="-4" dirty="0"/>
              <a:t>4.</a:t>
            </a:r>
            <a:r>
              <a:rPr sz="2100" b="1" spc="-45" dirty="0"/>
              <a:t> </a:t>
            </a:r>
            <a:r>
              <a:rPr sz="2100" b="1" spc="-8" dirty="0"/>
              <a:t>Importes</a:t>
            </a:r>
            <a:endParaRPr sz="2100"/>
          </a:p>
        </p:txBody>
      </p:sp>
      <p:sp>
        <p:nvSpPr>
          <p:cNvPr id="5" name="object 5"/>
          <p:cNvSpPr txBox="1">
            <a:spLocks noGrp="1"/>
          </p:cNvSpPr>
          <p:nvPr>
            <p:ph type="sldNum" sz="quarter" idx="7"/>
          </p:nvPr>
        </p:nvSpPr>
        <p:spPr>
          <a:xfrm>
            <a:off x="40004" y="6595464"/>
            <a:ext cx="179070" cy="230832"/>
          </a:xfrm>
          <a:prstGeom prst="rect">
            <a:avLst/>
          </a:prstGeom>
        </p:spPr>
        <p:txBody>
          <a:bodyPr vert="horz" wrap="square" lIns="0" tIns="0" rIns="0" bIns="0" rtlCol="0">
            <a:spAutoFit/>
          </a:bodyPr>
          <a:lstStyle>
            <a:defPPr>
              <a:defRPr lang="es-ES"/>
            </a:defPPr>
            <a:lvl1pPr marL="0" algn="l" defTabSz="914400" rtl="0" eaLnBrk="1" latinLnBrk="0" hangingPunct="1">
              <a:defRPr sz="750" b="1" i="0" kern="1200">
                <a:solidFill>
                  <a:srgbClr val="476012"/>
                </a:solidFill>
                <a:latin typeface="Trebuchet MS"/>
                <a:ea typeface="+mn-ea"/>
                <a:cs typeface="Trebuchet M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 algn="ctr" defTabSz="685800">
              <a:spcBef>
                <a:spcPts val="26"/>
              </a:spcBef>
            </a:pPr>
            <a:fld id="{81D60167-4931-47E6-BA6A-407CBD079E47}" type="slidenum">
              <a:rPr lang="es-ES" spc="-4" smtClean="0"/>
              <a:pPr marL="28575">
                <a:spcBef>
                  <a:spcPts val="26"/>
                </a:spcBef>
              </a:pPr>
              <a:t>118</a:t>
            </a:fld>
            <a:endParaRPr sz="2800" kern="0" spc="-4" dirty="0">
              <a:solidFill>
                <a:srgbClr val="FF0000"/>
              </a:solidFill>
            </a:endParaRPr>
          </a:p>
        </p:txBody>
      </p:sp>
      <p:pic>
        <p:nvPicPr>
          <p:cNvPr id="8" name="Imagen 7">
            <a:extLst>
              <a:ext uri="{FF2B5EF4-FFF2-40B4-BE49-F238E27FC236}">
                <a16:creationId xmlns:a16="http://schemas.microsoft.com/office/drawing/2014/main" id="{D86B8A41-E244-33BB-97BD-682B165A526A}"/>
              </a:ext>
            </a:extLst>
          </p:cNvPr>
          <p:cNvPicPr>
            <a:picLocks noChangeAspect="1"/>
          </p:cNvPicPr>
          <p:nvPr/>
        </p:nvPicPr>
        <p:blipFill rotWithShape="1">
          <a:blip r:embed="rId2"/>
          <a:srcRect l="31203" t="42813" r="5590" b="37623"/>
          <a:stretch/>
        </p:blipFill>
        <p:spPr>
          <a:xfrm>
            <a:off x="97154" y="2060848"/>
            <a:ext cx="8960516" cy="2376264"/>
          </a:xfrm>
          <a:prstGeom prst="rect">
            <a:avLst/>
          </a:prstGeom>
        </p:spPr>
      </p:pic>
      <p:pic>
        <p:nvPicPr>
          <p:cNvPr id="9" name="Imagen 8">
            <a:extLst>
              <a:ext uri="{FF2B5EF4-FFF2-40B4-BE49-F238E27FC236}">
                <a16:creationId xmlns:a16="http://schemas.microsoft.com/office/drawing/2014/main" id="{6479352B-846E-C8AB-CFFD-8C52F71E5554}"/>
              </a:ext>
            </a:extLst>
          </p:cNvPr>
          <p:cNvPicPr>
            <a:picLocks noChangeAspect="1"/>
          </p:cNvPicPr>
          <p:nvPr/>
        </p:nvPicPr>
        <p:blipFill>
          <a:blip r:embed="rId3"/>
          <a:stretch>
            <a:fillRect/>
          </a:stretch>
        </p:blipFill>
        <p:spPr>
          <a:xfrm>
            <a:off x="6950171" y="6165304"/>
            <a:ext cx="2193829" cy="692696"/>
          </a:xfrm>
          <a:prstGeom prst="rect">
            <a:avLst/>
          </a:prstGeom>
        </p:spPr>
      </p:pic>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381672" y="1049338"/>
            <a:ext cx="7344816" cy="5331990"/>
          </a:xfrm>
        </p:spPr>
        <p:txBody>
          <a:bodyPr>
            <a:noAutofit/>
          </a:bodyPr>
          <a:lstStyle/>
          <a:p>
            <a:pPr algn="just"/>
            <a:r>
              <a:rPr lang="es-ES" sz="1600" dirty="0">
                <a:cs typeface="Arial" panose="020B0604020202020204" pitchFamily="34" charset="0"/>
              </a:rPr>
              <a:t>Son</a:t>
            </a:r>
            <a:r>
              <a:rPr lang="es-ES" sz="1600" b="1" dirty="0">
                <a:cs typeface="Arial" panose="020B0604020202020204" pitchFamily="34" charset="0"/>
              </a:rPr>
              <a:t> </a:t>
            </a:r>
            <a:r>
              <a:rPr lang="es-ES" sz="1600" dirty="0">
                <a:cs typeface="Arial" panose="020B0604020202020204" pitchFamily="34" charset="0"/>
              </a:rPr>
              <a:t>para </a:t>
            </a:r>
            <a:r>
              <a:rPr lang="es-ES" sz="1600" b="1" u="sng" dirty="0">
                <a:cs typeface="Arial" panose="020B0604020202020204" pitchFamily="34" charset="0"/>
              </a:rPr>
              <a:t>sectores vulnerables desde el punto de vista social y económico</a:t>
            </a:r>
            <a:r>
              <a:rPr lang="es-ES" sz="1600" dirty="0">
                <a:cs typeface="Arial" panose="020B0604020202020204" pitchFamily="34" charset="0"/>
              </a:rPr>
              <a:t>. </a:t>
            </a:r>
          </a:p>
          <a:p>
            <a:pPr algn="just"/>
            <a:endParaRPr lang="es-ES" sz="1100" dirty="0">
              <a:cs typeface="Arial" panose="020B0604020202020204" pitchFamily="34" charset="0"/>
            </a:endParaRPr>
          </a:p>
          <a:p>
            <a:pPr marL="685800" lvl="1" algn="just"/>
            <a:r>
              <a:rPr lang="es-ES" sz="1600" u="sng" dirty="0">
                <a:cs typeface="Arial" panose="020B0604020202020204" pitchFamily="34" charset="0"/>
              </a:rPr>
              <a:t>ganaderos</a:t>
            </a:r>
            <a:r>
              <a:rPr lang="es-ES" sz="1600" dirty="0">
                <a:cs typeface="Arial" panose="020B0604020202020204" pitchFamily="34" charset="0"/>
              </a:rPr>
              <a:t> en especial los extensivos, los de orientación láctea y disponen de suficiente base territorial propia (extensivos / </a:t>
            </a:r>
            <a:r>
              <a:rPr lang="es-ES" sz="1600" dirty="0" err="1">
                <a:cs typeface="Arial" panose="020B0604020202020204" pitchFamily="34" charset="0"/>
              </a:rPr>
              <a:t>semiextensivos</a:t>
            </a:r>
            <a:r>
              <a:rPr lang="es-ES" sz="1600" dirty="0">
                <a:cs typeface="Arial" panose="020B0604020202020204" pitchFamily="34" charset="0"/>
              </a:rPr>
              <a:t>).</a:t>
            </a:r>
          </a:p>
          <a:p>
            <a:pPr marL="685800" lvl="1" algn="just"/>
            <a:r>
              <a:rPr lang="es-ES" sz="1600" u="sng" dirty="0">
                <a:cs typeface="Arial" panose="020B0604020202020204" pitchFamily="34" charset="0"/>
              </a:rPr>
              <a:t>agrícolas</a:t>
            </a:r>
            <a:r>
              <a:rPr lang="es-ES" sz="1600" dirty="0">
                <a:cs typeface="Arial" panose="020B0604020202020204" pitchFamily="34" charset="0"/>
              </a:rPr>
              <a:t>, incluyendo las ayudas asociadas dirigidas a reducir la dependencia externa de España en proteínas de origen vegetal.</a:t>
            </a:r>
          </a:p>
          <a:p>
            <a:pPr marL="285750" indent="-285750" algn="just"/>
            <a:endParaRPr lang="es-ES" sz="1000" dirty="0">
              <a:cs typeface="Arial" panose="020B0604020202020204" pitchFamily="34" charset="0"/>
            </a:endParaRPr>
          </a:p>
          <a:p>
            <a:pPr algn="just"/>
            <a:r>
              <a:rPr lang="es-ES" sz="1600" u="sng" dirty="0">
                <a:cs typeface="Arial" panose="020B0604020202020204" pitchFamily="34" charset="0"/>
              </a:rPr>
              <a:t>Presupuesto:</a:t>
            </a:r>
            <a:r>
              <a:rPr lang="es-ES" sz="1600" dirty="0">
                <a:cs typeface="Arial" panose="020B0604020202020204" pitchFamily="34" charset="0"/>
              </a:rPr>
              <a:t> </a:t>
            </a:r>
          </a:p>
          <a:p>
            <a:pPr lvl="1" algn="just"/>
            <a:r>
              <a:rPr lang="es-ES" sz="1600" dirty="0">
                <a:cs typeface="Arial" panose="020B0604020202020204" pitchFamily="34" charset="0"/>
              </a:rPr>
              <a:t>12,43% para los pagos asociados distintos a los cultivos proteicos </a:t>
            </a:r>
          </a:p>
          <a:p>
            <a:pPr lvl="1" algn="just"/>
            <a:r>
              <a:rPr lang="es-ES" sz="1600" dirty="0">
                <a:cs typeface="Arial" panose="020B0604020202020204" pitchFamily="34" charset="0"/>
              </a:rPr>
              <a:t>1,95% para los cultivos proteicos. </a:t>
            </a:r>
          </a:p>
          <a:p>
            <a:pPr algn="just"/>
            <a:endParaRPr lang="es-ES" sz="1000" dirty="0">
              <a:cs typeface="Arial" panose="020B0604020202020204" pitchFamily="34" charset="0"/>
            </a:endParaRPr>
          </a:p>
          <a:p>
            <a:pPr algn="just"/>
            <a:r>
              <a:rPr lang="es-ES" sz="1600" dirty="0">
                <a:cs typeface="Arial" panose="020B0604020202020204" pitchFamily="34" charset="0"/>
              </a:rPr>
              <a:t>Sin </a:t>
            </a:r>
            <a:r>
              <a:rPr lang="es-ES" sz="1600" dirty="0" err="1">
                <a:cs typeface="Arial" panose="020B0604020202020204" pitchFamily="34" charset="0"/>
              </a:rPr>
              <a:t>degresividad</a:t>
            </a:r>
            <a:endParaRPr lang="es-ES" sz="1600" dirty="0">
              <a:cs typeface="Arial" panose="020B0604020202020204" pitchFamily="34" charset="0"/>
            </a:endParaRPr>
          </a:p>
          <a:p>
            <a:pPr algn="just"/>
            <a:endParaRPr lang="es-ES" sz="1000" dirty="0">
              <a:cs typeface="Arial" panose="020B0604020202020204" pitchFamily="34" charset="0"/>
            </a:endParaRPr>
          </a:p>
          <a:p>
            <a:pPr algn="just"/>
            <a:r>
              <a:rPr lang="es-ES" sz="1600" dirty="0">
                <a:cs typeface="Arial" panose="020B0604020202020204" pitchFamily="34" charset="0"/>
              </a:rPr>
              <a:t>Las ayudas asociadas incorporarán criterios de elegibilidad que permitan contribuir positivamente a la consecución de los objetivos de la </a:t>
            </a:r>
            <a:r>
              <a:rPr lang="es-ES" sz="1600" u="sng" dirty="0">
                <a:cs typeface="Arial" panose="020B0604020202020204" pitchFamily="34" charset="0"/>
              </a:rPr>
              <a:t>Estrategia de la Granja a la Mesa</a:t>
            </a:r>
            <a:r>
              <a:rPr lang="es-ES" sz="1600" dirty="0">
                <a:cs typeface="Arial" panose="020B0604020202020204" pitchFamily="34" charset="0"/>
              </a:rPr>
              <a:t>.  </a:t>
            </a:r>
          </a:p>
          <a:p>
            <a:pPr algn="just"/>
            <a:endParaRPr lang="es-ES" sz="1000" dirty="0">
              <a:latin typeface="Calibri" panose="020F0502020204030204" pitchFamily="34" charset="0"/>
              <a:ea typeface="Calibri" panose="020F0502020204030204" pitchFamily="34" charset="0"/>
              <a:cs typeface="Arial" panose="020B0604020202020204" pitchFamily="34" charset="0"/>
            </a:endParaRPr>
          </a:p>
          <a:p>
            <a:pPr algn="just"/>
            <a:r>
              <a:rPr lang="es-ES" sz="1600" dirty="0">
                <a:latin typeface="Calibri" panose="020F0502020204030204" pitchFamily="34" charset="0"/>
                <a:ea typeface="Calibri" panose="020F0502020204030204" pitchFamily="34" charset="0"/>
                <a:cs typeface="Times New Roman" panose="02020603050405020304" pitchFamily="18" charset="0"/>
              </a:rPr>
              <a:t>A efectos de las ayudas asociadas, se considera “</a:t>
            </a:r>
            <a:r>
              <a:rPr lang="es-ES" sz="1600" b="1" u="sng" dirty="0">
                <a:latin typeface="Calibri" panose="020F0502020204030204" pitchFamily="34" charset="0"/>
                <a:ea typeface="Calibri" panose="020F0502020204030204" pitchFamily="34" charset="0"/>
                <a:cs typeface="Times New Roman" panose="02020603050405020304" pitchFamily="18" charset="0"/>
              </a:rPr>
              <a:t>regadío</a:t>
            </a:r>
            <a:r>
              <a:rPr lang="es-ES" sz="1600" dirty="0">
                <a:latin typeface="Calibri" panose="020F0502020204030204" pitchFamily="34" charset="0"/>
                <a:ea typeface="Calibri" panose="020F0502020204030204" pitchFamily="34" charset="0"/>
                <a:cs typeface="Times New Roman" panose="02020603050405020304" pitchFamily="18" charset="0"/>
              </a:rPr>
              <a:t>” aquella superficie para la que el sistema de explotación declarado por el agricultor, sea regadío y que además esté definida como tal en el SIGPAC.</a:t>
            </a:r>
            <a:endParaRPr lang="es-ES" sz="1600" dirty="0">
              <a:cs typeface="Arial" panose="020B0604020202020204" pitchFamily="34" charset="0"/>
            </a:endParaRPr>
          </a:p>
          <a:p>
            <a:pPr lvl="1"/>
            <a:endParaRPr lang="es-ES" sz="2000" dirty="0">
              <a:cs typeface="Arial" panose="020B0604020202020204" pitchFamily="34" charset="0"/>
            </a:endParaRPr>
          </a:p>
        </p:txBody>
      </p:sp>
      <p:grpSp>
        <p:nvGrpSpPr>
          <p:cNvPr id="4" name="2 Grupo"/>
          <p:cNvGrpSpPr>
            <a:grpSpLocks/>
          </p:cNvGrpSpPr>
          <p:nvPr/>
        </p:nvGrpSpPr>
        <p:grpSpPr bwMode="auto">
          <a:xfrm>
            <a:off x="1258888" y="188913"/>
            <a:ext cx="7467600" cy="777875"/>
            <a:chOff x="0" y="0"/>
            <a:chExt cx="7467600" cy="777644"/>
          </a:xfrm>
        </p:grpSpPr>
        <p:sp>
          <p:nvSpPr>
            <p:cNvPr id="5" name="4 Rectángulo redondeado"/>
            <p:cNvSpPr/>
            <p:nvPr/>
          </p:nvSpPr>
          <p:spPr>
            <a:xfrm>
              <a:off x="0" y="0"/>
              <a:ext cx="7467600" cy="777644"/>
            </a:xfrm>
            <a:prstGeom prst="roundRect">
              <a:avLst/>
            </a:prstGeom>
            <a:solidFill>
              <a:srgbClr val="BED6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6" name="5 Rectángulo"/>
            <p:cNvSpPr/>
            <p:nvPr/>
          </p:nvSpPr>
          <p:spPr>
            <a:xfrm>
              <a:off x="38100" y="38089"/>
              <a:ext cx="7391400" cy="701467"/>
            </a:xfrm>
            <a:prstGeom prst="rect">
              <a:avLst/>
            </a:prstGeom>
          </p:spPr>
          <p:style>
            <a:lnRef idx="0">
              <a:scrgbClr r="0" g="0" b="0"/>
            </a:lnRef>
            <a:fillRef idx="0">
              <a:scrgbClr r="0" g="0" b="0"/>
            </a:fillRef>
            <a:effectRef idx="0">
              <a:scrgbClr r="0" g="0" b="0"/>
            </a:effectRef>
            <a:fontRef idx="minor">
              <a:schemeClr val="lt1"/>
            </a:fontRef>
          </p:style>
          <p:txBody>
            <a:bodyPr tIns="91440" bIns="91440" spcCol="1270" anchor="ctr"/>
            <a:lstStyle/>
            <a:p>
              <a:pPr defTabSz="1066800">
                <a:lnSpc>
                  <a:spcPct val="90000"/>
                </a:lnSpc>
                <a:spcAft>
                  <a:spcPct val="35000"/>
                </a:spcAft>
                <a:defRPr/>
              </a:pPr>
              <a:endParaRPr lang="es-ES" sz="2000" b="1" dirty="0">
                <a:solidFill>
                  <a:srgbClr val="FF0000"/>
                </a:solidFill>
              </a:endParaRPr>
            </a:p>
          </p:txBody>
        </p:sp>
      </p:grpSp>
      <p:sp>
        <p:nvSpPr>
          <p:cNvPr id="7" name="2 Rectángulo"/>
          <p:cNvSpPr>
            <a:spLocks noChangeArrowheads="1"/>
          </p:cNvSpPr>
          <p:nvPr/>
        </p:nvSpPr>
        <p:spPr bwMode="auto">
          <a:xfrm>
            <a:off x="1547813" y="347663"/>
            <a:ext cx="267977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D6EF2C"/>
              </a:buClr>
              <a:buChar char="&gt;"/>
              <a:defRPr sz="1400">
                <a:solidFill>
                  <a:srgbClr val="575757"/>
                </a:solidFill>
                <a:latin typeface="Arial" charset="0"/>
                <a:ea typeface="ＭＳ Ｐゴシック" pitchFamily="34" charset="-128"/>
              </a:defRPr>
            </a:lvl1pPr>
            <a:lvl2pPr marL="742950" indent="-285750" eaLnBrk="0" hangingPunct="0">
              <a:spcBef>
                <a:spcPct val="20000"/>
              </a:spcBef>
              <a:buChar char="–"/>
              <a:defRPr sz="1400">
                <a:solidFill>
                  <a:schemeClr val="tx1"/>
                </a:solidFill>
                <a:latin typeface="Arial" charset="0"/>
                <a:ea typeface="ＭＳ Ｐゴシック" pitchFamily="34" charset="-128"/>
              </a:defRPr>
            </a:lvl2pPr>
            <a:lvl3pPr marL="1143000" indent="-228600" eaLnBrk="0" hangingPunct="0">
              <a:spcBef>
                <a:spcPct val="20000"/>
              </a:spcBef>
              <a:buChar char="•"/>
              <a:defRPr sz="1400">
                <a:solidFill>
                  <a:schemeClr val="tx1"/>
                </a:solidFill>
                <a:latin typeface="Arial" charset="0"/>
                <a:ea typeface="ＭＳ Ｐゴシック" pitchFamily="34" charset="-128"/>
              </a:defRPr>
            </a:lvl3pPr>
            <a:lvl4pPr marL="1600200" indent="-228600" eaLnBrk="0" hangingPunct="0">
              <a:spcBef>
                <a:spcPct val="20000"/>
              </a:spcBef>
              <a:buChar char="–"/>
              <a:defRPr sz="1400">
                <a:solidFill>
                  <a:schemeClr val="tx1"/>
                </a:solidFill>
                <a:latin typeface="Arial" charset="0"/>
                <a:ea typeface="ＭＳ Ｐゴシック" pitchFamily="34" charset="-128"/>
              </a:defRPr>
            </a:lvl4pPr>
            <a:lvl5pPr marL="2057400" indent="-228600" eaLnBrk="0" hangingPunct="0">
              <a:spcBef>
                <a:spcPct val="20000"/>
              </a:spcBef>
              <a:buChar char="»"/>
              <a:defRPr sz="14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9pPr>
          </a:lstStyle>
          <a:p>
            <a:pPr eaLnBrk="1" hangingPunct="1">
              <a:spcBef>
                <a:spcPct val="0"/>
              </a:spcBef>
              <a:buClrTx/>
              <a:buFontTx/>
              <a:buNone/>
            </a:pPr>
            <a:r>
              <a:rPr lang="es-ES" altLang="es-ES" sz="2400" dirty="0">
                <a:solidFill>
                  <a:schemeClr val="tx1"/>
                </a:solidFill>
              </a:rPr>
              <a:t>Ayudas asociadas</a:t>
            </a:r>
          </a:p>
        </p:txBody>
      </p:sp>
      <p:pic>
        <p:nvPicPr>
          <p:cNvPr id="2" name="3 Imagen">
            <a:extLst>
              <a:ext uri="{FF2B5EF4-FFF2-40B4-BE49-F238E27FC236}">
                <a16:creationId xmlns:a16="http://schemas.microsoft.com/office/drawing/2014/main" id="{92D31BEC-18C1-D66A-AEB0-3F56FCE4B378}"/>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510542" y="5949280"/>
            <a:ext cx="1572892" cy="496636"/>
          </a:xfrm>
          <a:prstGeom prst="rect">
            <a:avLst/>
          </a:prstGeom>
        </p:spPr>
      </p:pic>
      <p:sp>
        <p:nvSpPr>
          <p:cNvPr id="8" name="Explosión: 8 puntos 7">
            <a:extLst>
              <a:ext uri="{FF2B5EF4-FFF2-40B4-BE49-F238E27FC236}">
                <a16:creationId xmlns:a16="http://schemas.microsoft.com/office/drawing/2014/main" id="{1144D7D4-3150-D1B2-53E2-364BB2A85AA7}"/>
              </a:ext>
            </a:extLst>
          </p:cNvPr>
          <p:cNvSpPr/>
          <p:nvPr/>
        </p:nvSpPr>
        <p:spPr>
          <a:xfrm>
            <a:off x="1021632" y="5454170"/>
            <a:ext cx="360040" cy="360040"/>
          </a:xfrm>
          <a:prstGeom prst="irregularSeal1">
            <a:avLst/>
          </a:prstGeom>
          <a:solidFill>
            <a:srgbClr val="FFFF0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Tree>
    <p:extLst>
      <p:ext uri="{BB962C8B-B14F-4D97-AF65-F5344CB8AC3E}">
        <p14:creationId xmlns:p14="http://schemas.microsoft.com/office/powerpoint/2010/main" val="662003945"/>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2 Grupo"/>
          <p:cNvGrpSpPr>
            <a:grpSpLocks/>
          </p:cNvGrpSpPr>
          <p:nvPr/>
        </p:nvGrpSpPr>
        <p:grpSpPr bwMode="auto">
          <a:xfrm>
            <a:off x="1258888" y="188913"/>
            <a:ext cx="7467600" cy="777875"/>
            <a:chOff x="0" y="0"/>
            <a:chExt cx="7467600" cy="777644"/>
          </a:xfrm>
        </p:grpSpPr>
        <p:sp>
          <p:nvSpPr>
            <p:cNvPr id="5" name="4 Rectángulo redondeado"/>
            <p:cNvSpPr/>
            <p:nvPr/>
          </p:nvSpPr>
          <p:spPr>
            <a:xfrm>
              <a:off x="0" y="0"/>
              <a:ext cx="7467600" cy="777644"/>
            </a:xfrm>
            <a:prstGeom prst="roundRect">
              <a:avLst/>
            </a:prstGeom>
            <a:solidFill>
              <a:srgbClr val="BED6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6" name="5 Rectángulo"/>
            <p:cNvSpPr/>
            <p:nvPr/>
          </p:nvSpPr>
          <p:spPr>
            <a:xfrm>
              <a:off x="38100" y="38089"/>
              <a:ext cx="7391400" cy="701467"/>
            </a:xfrm>
            <a:prstGeom prst="rect">
              <a:avLst/>
            </a:prstGeom>
          </p:spPr>
          <p:style>
            <a:lnRef idx="0">
              <a:scrgbClr r="0" g="0" b="0"/>
            </a:lnRef>
            <a:fillRef idx="0">
              <a:scrgbClr r="0" g="0" b="0"/>
            </a:fillRef>
            <a:effectRef idx="0">
              <a:scrgbClr r="0" g="0" b="0"/>
            </a:effectRef>
            <a:fontRef idx="minor">
              <a:schemeClr val="lt1"/>
            </a:fontRef>
          </p:style>
          <p:txBody>
            <a:bodyPr tIns="91440" bIns="91440" spcCol="1270" anchor="ctr"/>
            <a:lstStyle/>
            <a:p>
              <a:pPr defTabSz="1066800">
                <a:lnSpc>
                  <a:spcPct val="90000"/>
                </a:lnSpc>
                <a:spcAft>
                  <a:spcPct val="35000"/>
                </a:spcAft>
                <a:defRPr/>
              </a:pPr>
              <a:endParaRPr lang="es-ES" sz="2000" b="1" dirty="0">
                <a:solidFill>
                  <a:srgbClr val="FF0000"/>
                </a:solidFill>
              </a:endParaRPr>
            </a:p>
          </p:txBody>
        </p:sp>
      </p:grpSp>
      <p:sp>
        <p:nvSpPr>
          <p:cNvPr id="7" name="2 Rectángulo"/>
          <p:cNvSpPr>
            <a:spLocks noChangeArrowheads="1"/>
          </p:cNvSpPr>
          <p:nvPr/>
        </p:nvSpPr>
        <p:spPr bwMode="auto">
          <a:xfrm>
            <a:off x="1547813" y="347663"/>
            <a:ext cx="267977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D6EF2C"/>
              </a:buClr>
              <a:buChar char="&gt;"/>
              <a:defRPr sz="1400">
                <a:solidFill>
                  <a:srgbClr val="575757"/>
                </a:solidFill>
                <a:latin typeface="Arial" charset="0"/>
                <a:ea typeface="ＭＳ Ｐゴシック" pitchFamily="34" charset="-128"/>
              </a:defRPr>
            </a:lvl1pPr>
            <a:lvl2pPr marL="742950" indent="-285750" eaLnBrk="0" hangingPunct="0">
              <a:spcBef>
                <a:spcPct val="20000"/>
              </a:spcBef>
              <a:buChar char="–"/>
              <a:defRPr sz="1400">
                <a:solidFill>
                  <a:schemeClr val="tx1"/>
                </a:solidFill>
                <a:latin typeface="Arial" charset="0"/>
                <a:ea typeface="ＭＳ Ｐゴシック" pitchFamily="34" charset="-128"/>
              </a:defRPr>
            </a:lvl2pPr>
            <a:lvl3pPr marL="1143000" indent="-228600" eaLnBrk="0" hangingPunct="0">
              <a:spcBef>
                <a:spcPct val="20000"/>
              </a:spcBef>
              <a:buChar char="•"/>
              <a:defRPr sz="1400">
                <a:solidFill>
                  <a:schemeClr val="tx1"/>
                </a:solidFill>
                <a:latin typeface="Arial" charset="0"/>
                <a:ea typeface="ＭＳ Ｐゴシック" pitchFamily="34" charset="-128"/>
              </a:defRPr>
            </a:lvl3pPr>
            <a:lvl4pPr marL="1600200" indent="-228600" eaLnBrk="0" hangingPunct="0">
              <a:spcBef>
                <a:spcPct val="20000"/>
              </a:spcBef>
              <a:buChar char="–"/>
              <a:defRPr sz="1400">
                <a:solidFill>
                  <a:schemeClr val="tx1"/>
                </a:solidFill>
                <a:latin typeface="Arial" charset="0"/>
                <a:ea typeface="ＭＳ Ｐゴシック" pitchFamily="34" charset="-128"/>
              </a:defRPr>
            </a:lvl4pPr>
            <a:lvl5pPr marL="2057400" indent="-228600" eaLnBrk="0" hangingPunct="0">
              <a:spcBef>
                <a:spcPct val="20000"/>
              </a:spcBef>
              <a:buChar char="»"/>
              <a:defRPr sz="14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9pPr>
          </a:lstStyle>
          <a:p>
            <a:pPr eaLnBrk="1" hangingPunct="1">
              <a:spcBef>
                <a:spcPct val="0"/>
              </a:spcBef>
              <a:buClrTx/>
              <a:buFontTx/>
              <a:buNone/>
            </a:pPr>
            <a:r>
              <a:rPr lang="es-ES" altLang="es-ES" sz="2400" dirty="0">
                <a:solidFill>
                  <a:schemeClr val="tx1"/>
                </a:solidFill>
              </a:rPr>
              <a:t>Ayudas asociadas</a:t>
            </a:r>
          </a:p>
        </p:txBody>
      </p:sp>
      <p:pic>
        <p:nvPicPr>
          <p:cNvPr id="153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966788"/>
            <a:ext cx="9096562" cy="51339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 name="3 Imagen">
            <a:extLst>
              <a:ext uri="{FF2B5EF4-FFF2-40B4-BE49-F238E27FC236}">
                <a16:creationId xmlns:a16="http://schemas.microsoft.com/office/drawing/2014/main" id="{2E8FA47D-B476-E1F3-3300-4540BD828FBF}"/>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510542" y="5949280"/>
            <a:ext cx="1572892" cy="496636"/>
          </a:xfrm>
          <a:prstGeom prst="rect">
            <a:avLst/>
          </a:prstGeom>
        </p:spPr>
      </p:pic>
    </p:spTree>
    <p:extLst>
      <p:ext uri="{BB962C8B-B14F-4D97-AF65-F5344CB8AC3E}">
        <p14:creationId xmlns:p14="http://schemas.microsoft.com/office/powerpoint/2010/main" val="1986831296"/>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2 Grupo"/>
          <p:cNvGrpSpPr>
            <a:grpSpLocks/>
          </p:cNvGrpSpPr>
          <p:nvPr/>
        </p:nvGrpSpPr>
        <p:grpSpPr bwMode="auto">
          <a:xfrm>
            <a:off x="1258888" y="188913"/>
            <a:ext cx="7467600" cy="777875"/>
            <a:chOff x="0" y="0"/>
            <a:chExt cx="7467600" cy="777644"/>
          </a:xfrm>
        </p:grpSpPr>
        <p:sp>
          <p:nvSpPr>
            <p:cNvPr id="5" name="4 Rectángulo redondeado"/>
            <p:cNvSpPr/>
            <p:nvPr/>
          </p:nvSpPr>
          <p:spPr>
            <a:xfrm>
              <a:off x="0" y="0"/>
              <a:ext cx="7467600" cy="777644"/>
            </a:xfrm>
            <a:prstGeom prst="roundRect">
              <a:avLst/>
            </a:prstGeom>
            <a:solidFill>
              <a:srgbClr val="BED6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6" name="5 Rectángulo"/>
            <p:cNvSpPr/>
            <p:nvPr/>
          </p:nvSpPr>
          <p:spPr>
            <a:xfrm>
              <a:off x="38100" y="38089"/>
              <a:ext cx="7391400" cy="701467"/>
            </a:xfrm>
            <a:prstGeom prst="rect">
              <a:avLst/>
            </a:prstGeom>
          </p:spPr>
          <p:style>
            <a:lnRef idx="0">
              <a:scrgbClr r="0" g="0" b="0"/>
            </a:lnRef>
            <a:fillRef idx="0">
              <a:scrgbClr r="0" g="0" b="0"/>
            </a:fillRef>
            <a:effectRef idx="0">
              <a:scrgbClr r="0" g="0" b="0"/>
            </a:effectRef>
            <a:fontRef idx="minor">
              <a:schemeClr val="lt1"/>
            </a:fontRef>
          </p:style>
          <p:txBody>
            <a:bodyPr tIns="91440" bIns="91440" spcCol="1270" anchor="ctr"/>
            <a:lstStyle/>
            <a:p>
              <a:pPr defTabSz="1066800">
                <a:lnSpc>
                  <a:spcPct val="90000"/>
                </a:lnSpc>
                <a:spcAft>
                  <a:spcPct val="35000"/>
                </a:spcAft>
                <a:defRPr/>
              </a:pPr>
              <a:endParaRPr lang="es-ES" sz="2000" b="1" dirty="0">
                <a:solidFill>
                  <a:srgbClr val="FF0000"/>
                </a:solidFill>
              </a:endParaRPr>
            </a:p>
          </p:txBody>
        </p:sp>
      </p:grpSp>
      <p:sp>
        <p:nvSpPr>
          <p:cNvPr id="7" name="2 Rectángulo"/>
          <p:cNvSpPr>
            <a:spLocks noChangeArrowheads="1"/>
          </p:cNvSpPr>
          <p:nvPr/>
        </p:nvSpPr>
        <p:spPr bwMode="auto">
          <a:xfrm>
            <a:off x="1547813" y="347663"/>
            <a:ext cx="267977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D6EF2C"/>
              </a:buClr>
              <a:buChar char="&gt;"/>
              <a:defRPr sz="1400">
                <a:solidFill>
                  <a:srgbClr val="575757"/>
                </a:solidFill>
                <a:latin typeface="Arial" charset="0"/>
                <a:ea typeface="ＭＳ Ｐゴシック" pitchFamily="34" charset="-128"/>
              </a:defRPr>
            </a:lvl1pPr>
            <a:lvl2pPr marL="742950" indent="-285750" eaLnBrk="0" hangingPunct="0">
              <a:spcBef>
                <a:spcPct val="20000"/>
              </a:spcBef>
              <a:buChar char="–"/>
              <a:defRPr sz="1400">
                <a:solidFill>
                  <a:schemeClr val="tx1"/>
                </a:solidFill>
                <a:latin typeface="Arial" charset="0"/>
                <a:ea typeface="ＭＳ Ｐゴシック" pitchFamily="34" charset="-128"/>
              </a:defRPr>
            </a:lvl2pPr>
            <a:lvl3pPr marL="1143000" indent="-228600" eaLnBrk="0" hangingPunct="0">
              <a:spcBef>
                <a:spcPct val="20000"/>
              </a:spcBef>
              <a:buChar char="•"/>
              <a:defRPr sz="1400">
                <a:solidFill>
                  <a:schemeClr val="tx1"/>
                </a:solidFill>
                <a:latin typeface="Arial" charset="0"/>
                <a:ea typeface="ＭＳ Ｐゴシック" pitchFamily="34" charset="-128"/>
              </a:defRPr>
            </a:lvl3pPr>
            <a:lvl4pPr marL="1600200" indent="-228600" eaLnBrk="0" hangingPunct="0">
              <a:spcBef>
                <a:spcPct val="20000"/>
              </a:spcBef>
              <a:buChar char="–"/>
              <a:defRPr sz="1400">
                <a:solidFill>
                  <a:schemeClr val="tx1"/>
                </a:solidFill>
                <a:latin typeface="Arial" charset="0"/>
                <a:ea typeface="ＭＳ Ｐゴシック" pitchFamily="34" charset="-128"/>
              </a:defRPr>
            </a:lvl4pPr>
            <a:lvl5pPr marL="2057400" indent="-228600" eaLnBrk="0" hangingPunct="0">
              <a:spcBef>
                <a:spcPct val="20000"/>
              </a:spcBef>
              <a:buChar char="»"/>
              <a:defRPr sz="14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9pPr>
          </a:lstStyle>
          <a:p>
            <a:pPr eaLnBrk="1" hangingPunct="1">
              <a:spcBef>
                <a:spcPct val="0"/>
              </a:spcBef>
              <a:buClrTx/>
              <a:buFontTx/>
              <a:buNone/>
            </a:pPr>
            <a:r>
              <a:rPr lang="es-ES" altLang="es-ES" sz="2400" dirty="0">
                <a:solidFill>
                  <a:schemeClr val="tx1"/>
                </a:solidFill>
              </a:rPr>
              <a:t>Ayudas asociadas</a:t>
            </a:r>
          </a:p>
        </p:txBody>
      </p:sp>
      <p:pic>
        <p:nvPicPr>
          <p:cNvPr id="10" name="Imagen 9">
            <a:extLst>
              <a:ext uri="{FF2B5EF4-FFF2-40B4-BE49-F238E27FC236}">
                <a16:creationId xmlns:a16="http://schemas.microsoft.com/office/drawing/2014/main" id="{07BFC212-C797-5C3E-15E0-CB3D01BCBA1F}"/>
              </a:ext>
            </a:extLst>
          </p:cNvPr>
          <p:cNvPicPr>
            <a:picLocks noChangeAspect="1"/>
          </p:cNvPicPr>
          <p:nvPr/>
        </p:nvPicPr>
        <p:blipFill>
          <a:blip r:embed="rId2"/>
          <a:stretch>
            <a:fillRect/>
          </a:stretch>
        </p:blipFill>
        <p:spPr>
          <a:xfrm>
            <a:off x="2348753" y="1020940"/>
            <a:ext cx="4446494" cy="5761654"/>
          </a:xfrm>
          <a:prstGeom prst="rect">
            <a:avLst/>
          </a:prstGeom>
        </p:spPr>
      </p:pic>
      <p:pic>
        <p:nvPicPr>
          <p:cNvPr id="11" name="3 Imagen">
            <a:extLst>
              <a:ext uri="{FF2B5EF4-FFF2-40B4-BE49-F238E27FC236}">
                <a16:creationId xmlns:a16="http://schemas.microsoft.com/office/drawing/2014/main" id="{7B39B3EE-41D2-0BFE-6B74-0909D14D3253}"/>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510542" y="5949280"/>
            <a:ext cx="1572892" cy="496636"/>
          </a:xfrm>
          <a:prstGeom prst="rect">
            <a:avLst/>
          </a:prstGeom>
        </p:spPr>
      </p:pic>
    </p:spTree>
    <p:extLst>
      <p:ext uri="{BB962C8B-B14F-4D97-AF65-F5344CB8AC3E}">
        <p14:creationId xmlns:p14="http://schemas.microsoft.com/office/powerpoint/2010/main" val="3429402077"/>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2 Grupo"/>
          <p:cNvGrpSpPr>
            <a:grpSpLocks/>
          </p:cNvGrpSpPr>
          <p:nvPr/>
        </p:nvGrpSpPr>
        <p:grpSpPr bwMode="auto">
          <a:xfrm>
            <a:off x="1258888" y="188913"/>
            <a:ext cx="7467600" cy="777875"/>
            <a:chOff x="0" y="0"/>
            <a:chExt cx="7467600" cy="777644"/>
          </a:xfrm>
        </p:grpSpPr>
        <p:sp>
          <p:nvSpPr>
            <p:cNvPr id="5" name="4 Rectángulo redondeado"/>
            <p:cNvSpPr/>
            <p:nvPr/>
          </p:nvSpPr>
          <p:spPr>
            <a:xfrm>
              <a:off x="0" y="0"/>
              <a:ext cx="7467600" cy="777644"/>
            </a:xfrm>
            <a:prstGeom prst="roundRect">
              <a:avLst/>
            </a:prstGeom>
            <a:solidFill>
              <a:srgbClr val="BED6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6" name="5 Rectángulo"/>
            <p:cNvSpPr/>
            <p:nvPr/>
          </p:nvSpPr>
          <p:spPr>
            <a:xfrm>
              <a:off x="38100" y="38089"/>
              <a:ext cx="7391400" cy="701467"/>
            </a:xfrm>
            <a:prstGeom prst="rect">
              <a:avLst/>
            </a:prstGeom>
          </p:spPr>
          <p:style>
            <a:lnRef idx="0">
              <a:scrgbClr r="0" g="0" b="0"/>
            </a:lnRef>
            <a:fillRef idx="0">
              <a:scrgbClr r="0" g="0" b="0"/>
            </a:fillRef>
            <a:effectRef idx="0">
              <a:scrgbClr r="0" g="0" b="0"/>
            </a:effectRef>
            <a:fontRef idx="minor">
              <a:schemeClr val="lt1"/>
            </a:fontRef>
          </p:style>
          <p:txBody>
            <a:bodyPr tIns="91440" bIns="91440" spcCol="1270" anchor="ctr"/>
            <a:lstStyle/>
            <a:p>
              <a:pPr defTabSz="1066800">
                <a:lnSpc>
                  <a:spcPct val="90000"/>
                </a:lnSpc>
                <a:spcAft>
                  <a:spcPct val="35000"/>
                </a:spcAft>
                <a:defRPr/>
              </a:pPr>
              <a:endParaRPr lang="es-ES" sz="2000" b="1" dirty="0">
                <a:solidFill>
                  <a:srgbClr val="FF0000"/>
                </a:solidFill>
              </a:endParaRPr>
            </a:p>
          </p:txBody>
        </p:sp>
      </p:grpSp>
      <p:sp>
        <p:nvSpPr>
          <p:cNvPr id="7" name="2 Rectángulo"/>
          <p:cNvSpPr>
            <a:spLocks noChangeArrowheads="1"/>
          </p:cNvSpPr>
          <p:nvPr/>
        </p:nvSpPr>
        <p:spPr bwMode="auto">
          <a:xfrm>
            <a:off x="1547813" y="347663"/>
            <a:ext cx="267977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D6EF2C"/>
              </a:buClr>
              <a:buChar char="&gt;"/>
              <a:defRPr sz="1400">
                <a:solidFill>
                  <a:srgbClr val="575757"/>
                </a:solidFill>
                <a:latin typeface="Arial" charset="0"/>
                <a:ea typeface="ＭＳ Ｐゴシック" pitchFamily="34" charset="-128"/>
              </a:defRPr>
            </a:lvl1pPr>
            <a:lvl2pPr marL="742950" indent="-285750" eaLnBrk="0" hangingPunct="0">
              <a:spcBef>
                <a:spcPct val="20000"/>
              </a:spcBef>
              <a:buChar char="–"/>
              <a:defRPr sz="1400">
                <a:solidFill>
                  <a:schemeClr val="tx1"/>
                </a:solidFill>
                <a:latin typeface="Arial" charset="0"/>
                <a:ea typeface="ＭＳ Ｐゴシック" pitchFamily="34" charset="-128"/>
              </a:defRPr>
            </a:lvl2pPr>
            <a:lvl3pPr marL="1143000" indent="-228600" eaLnBrk="0" hangingPunct="0">
              <a:spcBef>
                <a:spcPct val="20000"/>
              </a:spcBef>
              <a:buChar char="•"/>
              <a:defRPr sz="1400">
                <a:solidFill>
                  <a:schemeClr val="tx1"/>
                </a:solidFill>
                <a:latin typeface="Arial" charset="0"/>
                <a:ea typeface="ＭＳ Ｐゴシック" pitchFamily="34" charset="-128"/>
              </a:defRPr>
            </a:lvl3pPr>
            <a:lvl4pPr marL="1600200" indent="-228600" eaLnBrk="0" hangingPunct="0">
              <a:spcBef>
                <a:spcPct val="20000"/>
              </a:spcBef>
              <a:buChar char="–"/>
              <a:defRPr sz="1400">
                <a:solidFill>
                  <a:schemeClr val="tx1"/>
                </a:solidFill>
                <a:latin typeface="Arial" charset="0"/>
                <a:ea typeface="ＭＳ Ｐゴシック" pitchFamily="34" charset="-128"/>
              </a:defRPr>
            </a:lvl4pPr>
            <a:lvl5pPr marL="2057400" indent="-228600" eaLnBrk="0" hangingPunct="0">
              <a:spcBef>
                <a:spcPct val="20000"/>
              </a:spcBef>
              <a:buChar char="»"/>
              <a:defRPr sz="14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9pPr>
          </a:lstStyle>
          <a:p>
            <a:pPr eaLnBrk="1" hangingPunct="1">
              <a:spcBef>
                <a:spcPct val="0"/>
              </a:spcBef>
              <a:buClrTx/>
              <a:buFontTx/>
              <a:buNone/>
            </a:pPr>
            <a:r>
              <a:rPr lang="es-ES" altLang="es-ES" sz="2400" dirty="0">
                <a:solidFill>
                  <a:schemeClr val="tx1"/>
                </a:solidFill>
              </a:rPr>
              <a:t>Ayudas asociadas</a:t>
            </a:r>
          </a:p>
        </p:txBody>
      </p:sp>
      <p:pic>
        <p:nvPicPr>
          <p:cNvPr id="3" name="Imagen 2">
            <a:extLst>
              <a:ext uri="{FF2B5EF4-FFF2-40B4-BE49-F238E27FC236}">
                <a16:creationId xmlns:a16="http://schemas.microsoft.com/office/drawing/2014/main" id="{B884EF12-4A33-CB82-D58F-BB0172FE36BC}"/>
              </a:ext>
            </a:extLst>
          </p:cNvPr>
          <p:cNvPicPr>
            <a:picLocks noChangeAspect="1"/>
          </p:cNvPicPr>
          <p:nvPr/>
        </p:nvPicPr>
        <p:blipFill>
          <a:blip r:embed="rId2"/>
          <a:stretch>
            <a:fillRect/>
          </a:stretch>
        </p:blipFill>
        <p:spPr>
          <a:xfrm>
            <a:off x="2339752" y="1017188"/>
            <a:ext cx="4178484" cy="5847476"/>
          </a:xfrm>
          <a:prstGeom prst="rect">
            <a:avLst/>
          </a:prstGeom>
        </p:spPr>
      </p:pic>
      <p:pic>
        <p:nvPicPr>
          <p:cNvPr id="9" name="3 Imagen">
            <a:extLst>
              <a:ext uri="{FF2B5EF4-FFF2-40B4-BE49-F238E27FC236}">
                <a16:creationId xmlns:a16="http://schemas.microsoft.com/office/drawing/2014/main" id="{4C50FD4A-2F64-D2ED-299A-FC487AEA4DB8}"/>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510542" y="5949280"/>
            <a:ext cx="1572892" cy="496636"/>
          </a:xfrm>
          <a:prstGeom prst="rect">
            <a:avLst/>
          </a:prstGeom>
        </p:spPr>
      </p:pic>
    </p:spTree>
    <p:extLst>
      <p:ext uri="{BB962C8B-B14F-4D97-AF65-F5344CB8AC3E}">
        <p14:creationId xmlns:p14="http://schemas.microsoft.com/office/powerpoint/2010/main" val="3774996725"/>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2 Grupo"/>
          <p:cNvGrpSpPr>
            <a:grpSpLocks/>
          </p:cNvGrpSpPr>
          <p:nvPr/>
        </p:nvGrpSpPr>
        <p:grpSpPr bwMode="auto">
          <a:xfrm>
            <a:off x="1258888" y="188913"/>
            <a:ext cx="7467600" cy="777875"/>
            <a:chOff x="0" y="0"/>
            <a:chExt cx="7467600" cy="777644"/>
          </a:xfrm>
        </p:grpSpPr>
        <p:sp>
          <p:nvSpPr>
            <p:cNvPr id="5" name="4 Rectángulo redondeado"/>
            <p:cNvSpPr/>
            <p:nvPr/>
          </p:nvSpPr>
          <p:spPr>
            <a:xfrm>
              <a:off x="0" y="0"/>
              <a:ext cx="7467600" cy="777644"/>
            </a:xfrm>
            <a:prstGeom prst="roundRect">
              <a:avLst/>
            </a:prstGeom>
            <a:solidFill>
              <a:srgbClr val="BED6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6" name="5 Rectángulo"/>
            <p:cNvSpPr/>
            <p:nvPr/>
          </p:nvSpPr>
          <p:spPr>
            <a:xfrm>
              <a:off x="38100" y="38089"/>
              <a:ext cx="7391400" cy="701467"/>
            </a:xfrm>
            <a:prstGeom prst="rect">
              <a:avLst/>
            </a:prstGeom>
          </p:spPr>
          <p:style>
            <a:lnRef idx="0">
              <a:scrgbClr r="0" g="0" b="0"/>
            </a:lnRef>
            <a:fillRef idx="0">
              <a:scrgbClr r="0" g="0" b="0"/>
            </a:fillRef>
            <a:effectRef idx="0">
              <a:scrgbClr r="0" g="0" b="0"/>
            </a:effectRef>
            <a:fontRef idx="minor">
              <a:schemeClr val="lt1"/>
            </a:fontRef>
          </p:style>
          <p:txBody>
            <a:bodyPr tIns="91440" bIns="91440" spcCol="1270" anchor="ctr"/>
            <a:lstStyle/>
            <a:p>
              <a:pPr defTabSz="1066800">
                <a:lnSpc>
                  <a:spcPct val="90000"/>
                </a:lnSpc>
                <a:spcAft>
                  <a:spcPct val="35000"/>
                </a:spcAft>
                <a:defRPr/>
              </a:pPr>
              <a:endParaRPr lang="es-ES" sz="2000" b="1" dirty="0">
                <a:solidFill>
                  <a:srgbClr val="FF0000"/>
                </a:solidFill>
              </a:endParaRPr>
            </a:p>
          </p:txBody>
        </p:sp>
      </p:grpSp>
      <p:sp>
        <p:nvSpPr>
          <p:cNvPr id="7" name="2 Rectángulo"/>
          <p:cNvSpPr>
            <a:spLocks noChangeArrowheads="1"/>
          </p:cNvSpPr>
          <p:nvPr/>
        </p:nvSpPr>
        <p:spPr bwMode="auto">
          <a:xfrm>
            <a:off x="1547813" y="347663"/>
            <a:ext cx="267977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D6EF2C"/>
              </a:buClr>
              <a:buChar char="&gt;"/>
              <a:defRPr sz="1400">
                <a:solidFill>
                  <a:srgbClr val="575757"/>
                </a:solidFill>
                <a:latin typeface="Arial" charset="0"/>
                <a:ea typeface="ＭＳ Ｐゴシック" pitchFamily="34" charset="-128"/>
              </a:defRPr>
            </a:lvl1pPr>
            <a:lvl2pPr marL="742950" indent="-285750" eaLnBrk="0" hangingPunct="0">
              <a:spcBef>
                <a:spcPct val="20000"/>
              </a:spcBef>
              <a:buChar char="–"/>
              <a:defRPr sz="1400">
                <a:solidFill>
                  <a:schemeClr val="tx1"/>
                </a:solidFill>
                <a:latin typeface="Arial" charset="0"/>
                <a:ea typeface="ＭＳ Ｐゴシック" pitchFamily="34" charset="-128"/>
              </a:defRPr>
            </a:lvl2pPr>
            <a:lvl3pPr marL="1143000" indent="-228600" eaLnBrk="0" hangingPunct="0">
              <a:spcBef>
                <a:spcPct val="20000"/>
              </a:spcBef>
              <a:buChar char="•"/>
              <a:defRPr sz="1400">
                <a:solidFill>
                  <a:schemeClr val="tx1"/>
                </a:solidFill>
                <a:latin typeface="Arial" charset="0"/>
                <a:ea typeface="ＭＳ Ｐゴシック" pitchFamily="34" charset="-128"/>
              </a:defRPr>
            </a:lvl3pPr>
            <a:lvl4pPr marL="1600200" indent="-228600" eaLnBrk="0" hangingPunct="0">
              <a:spcBef>
                <a:spcPct val="20000"/>
              </a:spcBef>
              <a:buChar char="–"/>
              <a:defRPr sz="1400">
                <a:solidFill>
                  <a:schemeClr val="tx1"/>
                </a:solidFill>
                <a:latin typeface="Arial" charset="0"/>
                <a:ea typeface="ＭＳ Ｐゴシック" pitchFamily="34" charset="-128"/>
              </a:defRPr>
            </a:lvl4pPr>
            <a:lvl5pPr marL="2057400" indent="-228600" eaLnBrk="0" hangingPunct="0">
              <a:spcBef>
                <a:spcPct val="20000"/>
              </a:spcBef>
              <a:buChar char="»"/>
              <a:defRPr sz="14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9pPr>
          </a:lstStyle>
          <a:p>
            <a:pPr eaLnBrk="1" hangingPunct="1">
              <a:spcBef>
                <a:spcPct val="0"/>
              </a:spcBef>
              <a:buClrTx/>
              <a:buFontTx/>
              <a:buNone/>
            </a:pPr>
            <a:r>
              <a:rPr lang="es-ES" altLang="es-ES" sz="2400" dirty="0">
                <a:solidFill>
                  <a:schemeClr val="tx1"/>
                </a:solidFill>
              </a:rPr>
              <a:t>Ayudas asociadas</a:t>
            </a:r>
          </a:p>
        </p:txBody>
      </p:sp>
      <p:pic>
        <p:nvPicPr>
          <p:cNvPr id="3" name="Imagen 2">
            <a:extLst>
              <a:ext uri="{FF2B5EF4-FFF2-40B4-BE49-F238E27FC236}">
                <a16:creationId xmlns:a16="http://schemas.microsoft.com/office/drawing/2014/main" id="{D6186629-7708-B7F7-A2EC-8A5B2CC1DB7A}"/>
              </a:ext>
            </a:extLst>
          </p:cNvPr>
          <p:cNvPicPr>
            <a:picLocks noChangeAspect="1"/>
          </p:cNvPicPr>
          <p:nvPr/>
        </p:nvPicPr>
        <p:blipFill>
          <a:blip r:embed="rId2"/>
          <a:stretch>
            <a:fillRect/>
          </a:stretch>
        </p:blipFill>
        <p:spPr>
          <a:xfrm>
            <a:off x="2553891" y="982002"/>
            <a:ext cx="3458270" cy="5875998"/>
          </a:xfrm>
          <a:prstGeom prst="rect">
            <a:avLst/>
          </a:prstGeom>
        </p:spPr>
      </p:pic>
      <p:pic>
        <p:nvPicPr>
          <p:cNvPr id="9" name="3 Imagen">
            <a:extLst>
              <a:ext uri="{FF2B5EF4-FFF2-40B4-BE49-F238E27FC236}">
                <a16:creationId xmlns:a16="http://schemas.microsoft.com/office/drawing/2014/main" id="{9F078736-A823-E25A-EE08-7A807B4D7AF1}"/>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510542" y="5949280"/>
            <a:ext cx="1572892" cy="496636"/>
          </a:xfrm>
          <a:prstGeom prst="rect">
            <a:avLst/>
          </a:prstGeom>
        </p:spPr>
      </p:pic>
      <p:sp>
        <p:nvSpPr>
          <p:cNvPr id="10" name="CuadroTexto 9">
            <a:extLst>
              <a:ext uri="{FF2B5EF4-FFF2-40B4-BE49-F238E27FC236}">
                <a16:creationId xmlns:a16="http://schemas.microsoft.com/office/drawing/2014/main" id="{A96FE820-B15A-AC4C-F636-180C297BE5AE}"/>
              </a:ext>
            </a:extLst>
          </p:cNvPr>
          <p:cNvSpPr txBox="1"/>
          <p:nvPr/>
        </p:nvSpPr>
        <p:spPr>
          <a:xfrm>
            <a:off x="6325847" y="2852936"/>
            <a:ext cx="2426296" cy="1384995"/>
          </a:xfrm>
          <a:prstGeom prst="rect">
            <a:avLst/>
          </a:prstGeom>
          <a:noFill/>
        </p:spPr>
        <p:txBody>
          <a:bodyPr wrap="square" rtlCol="0">
            <a:spAutoFit/>
          </a:bodyPr>
          <a:lstStyle/>
          <a:p>
            <a:pPr algn="ctr"/>
            <a:r>
              <a:rPr lang="es-ES" sz="2800" b="1" dirty="0">
                <a:solidFill>
                  <a:srgbClr val="FF0000"/>
                </a:solidFill>
              </a:rPr>
              <a:t>Desaparece la ayuda a las oleaginosas </a:t>
            </a:r>
          </a:p>
        </p:txBody>
      </p:sp>
      <p:sp>
        <p:nvSpPr>
          <p:cNvPr id="2" name="CuadroTexto 1">
            <a:extLst>
              <a:ext uri="{FF2B5EF4-FFF2-40B4-BE49-F238E27FC236}">
                <a16:creationId xmlns:a16="http://schemas.microsoft.com/office/drawing/2014/main" id="{D219D421-705F-D8C2-85BD-63C0BAB3B10C}"/>
              </a:ext>
            </a:extLst>
          </p:cNvPr>
          <p:cNvSpPr txBox="1"/>
          <p:nvPr/>
        </p:nvSpPr>
        <p:spPr>
          <a:xfrm>
            <a:off x="6241698" y="4995173"/>
            <a:ext cx="2426296" cy="954107"/>
          </a:xfrm>
          <a:prstGeom prst="rect">
            <a:avLst/>
          </a:prstGeom>
          <a:noFill/>
          <a:ln>
            <a:noFill/>
          </a:ln>
        </p:spPr>
        <p:txBody>
          <a:bodyPr wrap="square">
            <a:spAutoFit/>
          </a:bodyPr>
          <a:lstStyle/>
          <a:p>
            <a:pPr algn="ctr"/>
            <a:r>
              <a:rPr lang="es-ES" sz="1400" dirty="0"/>
              <a:t>La actual ayuda a leguminosas de consumo humano con DO, IGP o AE, están </a:t>
            </a:r>
            <a:r>
              <a:rPr lang="es-ES" sz="1400" dirty="0" err="1"/>
              <a:t>incluídas</a:t>
            </a:r>
            <a:r>
              <a:rPr lang="es-ES" sz="1400" dirty="0"/>
              <a:t> en esta ayuda </a:t>
            </a:r>
          </a:p>
        </p:txBody>
      </p:sp>
      <p:sp>
        <p:nvSpPr>
          <p:cNvPr id="8" name="CuadroTexto 7">
            <a:extLst>
              <a:ext uri="{FF2B5EF4-FFF2-40B4-BE49-F238E27FC236}">
                <a16:creationId xmlns:a16="http://schemas.microsoft.com/office/drawing/2014/main" id="{1CFFBBE2-57CB-1B4C-F93D-A45A0B12CB4B}"/>
              </a:ext>
            </a:extLst>
          </p:cNvPr>
          <p:cNvSpPr txBox="1"/>
          <p:nvPr/>
        </p:nvSpPr>
        <p:spPr>
          <a:xfrm>
            <a:off x="6268160" y="5967858"/>
            <a:ext cx="2426296" cy="738664"/>
          </a:xfrm>
          <a:prstGeom prst="rect">
            <a:avLst/>
          </a:prstGeom>
          <a:noFill/>
          <a:ln>
            <a:noFill/>
          </a:ln>
        </p:spPr>
        <p:txBody>
          <a:bodyPr wrap="square">
            <a:spAutoFit/>
          </a:bodyPr>
          <a:lstStyle/>
          <a:p>
            <a:pPr algn="ctr"/>
            <a:r>
              <a:rPr lang="es-ES" sz="1400" dirty="0"/>
              <a:t>“Resto de leguminosas”: </a:t>
            </a:r>
          </a:p>
          <a:p>
            <a:pPr algn="ctr"/>
            <a:r>
              <a:rPr lang="es-ES" sz="1400" dirty="0"/>
              <a:t>Aquellas para grano seco y forrajeras</a:t>
            </a:r>
          </a:p>
        </p:txBody>
      </p:sp>
      <p:sp>
        <p:nvSpPr>
          <p:cNvPr id="11" name="Botón de acción: ir hacia delante o siguiente 10">
            <a:hlinkClick r:id="rId4" action="ppaction://hlinksldjump" highlightClick="1"/>
            <a:extLst>
              <a:ext uri="{FF2B5EF4-FFF2-40B4-BE49-F238E27FC236}">
                <a16:creationId xmlns:a16="http://schemas.microsoft.com/office/drawing/2014/main" id="{87851316-9141-6AB1-80DC-AD78146849B5}"/>
              </a:ext>
            </a:extLst>
          </p:cNvPr>
          <p:cNvSpPr/>
          <p:nvPr/>
        </p:nvSpPr>
        <p:spPr>
          <a:xfrm>
            <a:off x="2041782" y="6353742"/>
            <a:ext cx="432048" cy="359767"/>
          </a:xfrm>
          <a:prstGeom prst="actionButtonForwardNex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3490661389"/>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5565124" y="857251"/>
            <a:ext cx="3579971" cy="5151119"/>
            <a:chOff x="7420165" y="0"/>
            <a:chExt cx="4773295" cy="6868159"/>
          </a:xfrm>
        </p:grpSpPr>
        <p:sp>
          <p:nvSpPr>
            <p:cNvPr id="3" name="object 3"/>
            <p:cNvSpPr/>
            <p:nvPr/>
          </p:nvSpPr>
          <p:spPr>
            <a:xfrm>
              <a:off x="9371076" y="0"/>
              <a:ext cx="1219200" cy="6858000"/>
            </a:xfrm>
            <a:custGeom>
              <a:avLst/>
              <a:gdLst/>
              <a:ahLst/>
              <a:cxnLst/>
              <a:rect l="l" t="t" r="r" b="b"/>
              <a:pathLst>
                <a:path w="1219200" h="6858000">
                  <a:moveTo>
                    <a:pt x="0" y="0"/>
                  </a:moveTo>
                  <a:lnTo>
                    <a:pt x="1219200" y="6857999"/>
                  </a:lnTo>
                </a:path>
              </a:pathLst>
            </a:custGeom>
            <a:ln w="9525">
              <a:solidFill>
                <a:srgbClr val="BEBEBE"/>
              </a:solidFill>
            </a:ln>
          </p:spPr>
          <p:txBody>
            <a:bodyPr wrap="square" lIns="0" tIns="0" rIns="0" bIns="0" rtlCol="0"/>
            <a:lstStyle/>
            <a:p>
              <a:pPr defTabSz="685800"/>
              <a:endParaRPr sz="1350" kern="0">
                <a:solidFill>
                  <a:sysClr val="windowText" lastClr="000000"/>
                </a:solidFill>
              </a:endParaRPr>
            </a:p>
          </p:txBody>
        </p:sp>
        <p:sp>
          <p:nvSpPr>
            <p:cNvPr id="4" name="object 4"/>
            <p:cNvSpPr/>
            <p:nvPr/>
          </p:nvSpPr>
          <p:spPr>
            <a:xfrm>
              <a:off x="7424928" y="3681984"/>
              <a:ext cx="4763770" cy="3176905"/>
            </a:xfrm>
            <a:custGeom>
              <a:avLst/>
              <a:gdLst/>
              <a:ahLst/>
              <a:cxnLst/>
              <a:rect l="l" t="t" r="r" b="b"/>
              <a:pathLst>
                <a:path w="4763770" h="3176904">
                  <a:moveTo>
                    <a:pt x="4763516" y="0"/>
                  </a:moveTo>
                  <a:lnTo>
                    <a:pt x="0" y="3176586"/>
                  </a:lnTo>
                </a:path>
              </a:pathLst>
            </a:custGeom>
            <a:ln w="9525">
              <a:solidFill>
                <a:srgbClr val="D9D9D9"/>
              </a:solidFill>
            </a:ln>
          </p:spPr>
          <p:txBody>
            <a:bodyPr wrap="square" lIns="0" tIns="0" rIns="0" bIns="0" rtlCol="0"/>
            <a:lstStyle/>
            <a:p>
              <a:pPr defTabSz="685800"/>
              <a:endParaRPr sz="1350" kern="0">
                <a:solidFill>
                  <a:sysClr val="windowText" lastClr="000000"/>
                </a:solidFill>
              </a:endParaRPr>
            </a:p>
          </p:txBody>
        </p:sp>
        <p:sp>
          <p:nvSpPr>
            <p:cNvPr id="5" name="object 5"/>
            <p:cNvSpPr/>
            <p:nvPr/>
          </p:nvSpPr>
          <p:spPr>
            <a:xfrm>
              <a:off x="9182101" y="0"/>
              <a:ext cx="3007360" cy="6858000"/>
            </a:xfrm>
            <a:custGeom>
              <a:avLst/>
              <a:gdLst/>
              <a:ahLst/>
              <a:cxnLst/>
              <a:rect l="l" t="t" r="r" b="b"/>
              <a:pathLst>
                <a:path w="3007359" h="6858000">
                  <a:moveTo>
                    <a:pt x="3006850" y="0"/>
                  </a:moveTo>
                  <a:lnTo>
                    <a:pt x="2042483" y="0"/>
                  </a:lnTo>
                  <a:lnTo>
                    <a:pt x="0" y="6857996"/>
                  </a:lnTo>
                  <a:lnTo>
                    <a:pt x="3006850" y="6857996"/>
                  </a:lnTo>
                  <a:lnTo>
                    <a:pt x="3006850" y="0"/>
                  </a:lnTo>
                  <a:close/>
                </a:path>
              </a:pathLst>
            </a:custGeom>
            <a:solidFill>
              <a:srgbClr val="90C225">
                <a:alpha val="30195"/>
              </a:srgbClr>
            </a:solidFill>
          </p:spPr>
          <p:txBody>
            <a:bodyPr wrap="square" lIns="0" tIns="0" rIns="0" bIns="0" rtlCol="0"/>
            <a:lstStyle/>
            <a:p>
              <a:pPr defTabSz="685800"/>
              <a:endParaRPr sz="1350" kern="0">
                <a:solidFill>
                  <a:sysClr val="windowText" lastClr="000000"/>
                </a:solidFill>
              </a:endParaRPr>
            </a:p>
          </p:txBody>
        </p:sp>
        <p:sp>
          <p:nvSpPr>
            <p:cNvPr id="6" name="object 6"/>
            <p:cNvSpPr/>
            <p:nvPr/>
          </p:nvSpPr>
          <p:spPr>
            <a:xfrm>
              <a:off x="9604335" y="0"/>
              <a:ext cx="2588260" cy="6858000"/>
            </a:xfrm>
            <a:custGeom>
              <a:avLst/>
              <a:gdLst/>
              <a:ahLst/>
              <a:cxnLst/>
              <a:rect l="l" t="t" r="r" b="b"/>
              <a:pathLst>
                <a:path w="2588259" h="6858000">
                  <a:moveTo>
                    <a:pt x="2587664" y="0"/>
                  </a:moveTo>
                  <a:lnTo>
                    <a:pt x="0" y="0"/>
                  </a:lnTo>
                  <a:lnTo>
                    <a:pt x="1208190" y="6857996"/>
                  </a:lnTo>
                  <a:lnTo>
                    <a:pt x="2587664" y="6857996"/>
                  </a:lnTo>
                  <a:lnTo>
                    <a:pt x="2587664" y="0"/>
                  </a:lnTo>
                  <a:close/>
                </a:path>
              </a:pathLst>
            </a:custGeom>
            <a:solidFill>
              <a:srgbClr val="90C225">
                <a:alpha val="19999"/>
              </a:srgbClr>
            </a:solidFill>
          </p:spPr>
          <p:txBody>
            <a:bodyPr wrap="square" lIns="0" tIns="0" rIns="0" bIns="0" rtlCol="0"/>
            <a:lstStyle/>
            <a:p>
              <a:pPr defTabSz="685800"/>
              <a:endParaRPr sz="1350" kern="0">
                <a:solidFill>
                  <a:sysClr val="windowText" lastClr="000000"/>
                </a:solidFill>
              </a:endParaRPr>
            </a:p>
          </p:txBody>
        </p:sp>
        <p:sp>
          <p:nvSpPr>
            <p:cNvPr id="7" name="object 7"/>
            <p:cNvSpPr/>
            <p:nvPr/>
          </p:nvSpPr>
          <p:spPr>
            <a:xfrm>
              <a:off x="8932164" y="3048000"/>
              <a:ext cx="3260090" cy="3810000"/>
            </a:xfrm>
            <a:custGeom>
              <a:avLst/>
              <a:gdLst/>
              <a:ahLst/>
              <a:cxnLst/>
              <a:rect l="l" t="t" r="r" b="b"/>
              <a:pathLst>
                <a:path w="3260090" h="3810000">
                  <a:moveTo>
                    <a:pt x="3259835" y="0"/>
                  </a:moveTo>
                  <a:lnTo>
                    <a:pt x="0" y="3809999"/>
                  </a:lnTo>
                  <a:lnTo>
                    <a:pt x="3259835" y="3809999"/>
                  </a:lnTo>
                  <a:lnTo>
                    <a:pt x="3259835" y="0"/>
                  </a:lnTo>
                  <a:close/>
                </a:path>
              </a:pathLst>
            </a:custGeom>
            <a:solidFill>
              <a:srgbClr val="539F20">
                <a:alpha val="72155"/>
              </a:srgbClr>
            </a:solidFill>
          </p:spPr>
          <p:txBody>
            <a:bodyPr wrap="square" lIns="0" tIns="0" rIns="0" bIns="0" rtlCol="0"/>
            <a:lstStyle/>
            <a:p>
              <a:pPr defTabSz="685800"/>
              <a:endParaRPr sz="1350" kern="0">
                <a:solidFill>
                  <a:sysClr val="windowText" lastClr="000000"/>
                </a:solidFill>
              </a:endParaRPr>
            </a:p>
          </p:txBody>
        </p:sp>
        <p:sp>
          <p:nvSpPr>
            <p:cNvPr id="8" name="object 8"/>
            <p:cNvSpPr/>
            <p:nvPr/>
          </p:nvSpPr>
          <p:spPr>
            <a:xfrm>
              <a:off x="9337790" y="0"/>
              <a:ext cx="2851785" cy="6858000"/>
            </a:xfrm>
            <a:custGeom>
              <a:avLst/>
              <a:gdLst/>
              <a:ahLst/>
              <a:cxnLst/>
              <a:rect l="l" t="t" r="r" b="b"/>
              <a:pathLst>
                <a:path w="2851784" h="6858000">
                  <a:moveTo>
                    <a:pt x="2851161" y="0"/>
                  </a:moveTo>
                  <a:lnTo>
                    <a:pt x="0" y="0"/>
                  </a:lnTo>
                  <a:lnTo>
                    <a:pt x="2467620" y="6857996"/>
                  </a:lnTo>
                  <a:lnTo>
                    <a:pt x="2851161" y="6857996"/>
                  </a:lnTo>
                  <a:lnTo>
                    <a:pt x="2851161" y="0"/>
                  </a:lnTo>
                  <a:close/>
                </a:path>
              </a:pathLst>
            </a:custGeom>
            <a:solidFill>
              <a:srgbClr val="3E7818">
                <a:alpha val="70195"/>
              </a:srgbClr>
            </a:solidFill>
          </p:spPr>
          <p:txBody>
            <a:bodyPr wrap="square" lIns="0" tIns="0" rIns="0" bIns="0" rtlCol="0"/>
            <a:lstStyle/>
            <a:p>
              <a:pPr defTabSz="685800"/>
              <a:endParaRPr sz="1350" kern="0">
                <a:solidFill>
                  <a:sysClr val="windowText" lastClr="000000"/>
                </a:solidFill>
              </a:endParaRPr>
            </a:p>
          </p:txBody>
        </p:sp>
        <p:sp>
          <p:nvSpPr>
            <p:cNvPr id="9" name="object 9"/>
            <p:cNvSpPr/>
            <p:nvPr/>
          </p:nvSpPr>
          <p:spPr>
            <a:xfrm>
              <a:off x="10898124" y="0"/>
              <a:ext cx="1290955" cy="6858000"/>
            </a:xfrm>
            <a:custGeom>
              <a:avLst/>
              <a:gdLst/>
              <a:ahLst/>
              <a:cxnLst/>
              <a:rect l="l" t="t" r="r" b="b"/>
              <a:pathLst>
                <a:path w="1290954" h="6858000">
                  <a:moveTo>
                    <a:pt x="1290827" y="0"/>
                  </a:moveTo>
                  <a:lnTo>
                    <a:pt x="1018958" y="0"/>
                  </a:lnTo>
                  <a:lnTo>
                    <a:pt x="0" y="6857996"/>
                  </a:lnTo>
                  <a:lnTo>
                    <a:pt x="1290827" y="6857996"/>
                  </a:lnTo>
                  <a:lnTo>
                    <a:pt x="1290827" y="0"/>
                  </a:lnTo>
                  <a:close/>
                </a:path>
              </a:pathLst>
            </a:custGeom>
            <a:solidFill>
              <a:srgbClr val="C0E374">
                <a:alpha val="70195"/>
              </a:srgbClr>
            </a:solidFill>
          </p:spPr>
          <p:txBody>
            <a:bodyPr wrap="square" lIns="0" tIns="0" rIns="0" bIns="0" rtlCol="0"/>
            <a:lstStyle/>
            <a:p>
              <a:pPr defTabSz="685800"/>
              <a:endParaRPr sz="1350" kern="0">
                <a:solidFill>
                  <a:sysClr val="windowText" lastClr="000000"/>
                </a:solidFill>
              </a:endParaRPr>
            </a:p>
          </p:txBody>
        </p:sp>
        <p:sp>
          <p:nvSpPr>
            <p:cNvPr id="10" name="object 10"/>
            <p:cNvSpPr/>
            <p:nvPr/>
          </p:nvSpPr>
          <p:spPr>
            <a:xfrm>
              <a:off x="10940749" y="0"/>
              <a:ext cx="1248410" cy="6858000"/>
            </a:xfrm>
            <a:custGeom>
              <a:avLst/>
              <a:gdLst/>
              <a:ahLst/>
              <a:cxnLst/>
              <a:rect l="l" t="t" r="r" b="b"/>
              <a:pathLst>
                <a:path w="1248409" h="6858000">
                  <a:moveTo>
                    <a:pt x="1248203" y="0"/>
                  </a:moveTo>
                  <a:lnTo>
                    <a:pt x="0" y="0"/>
                  </a:lnTo>
                  <a:lnTo>
                    <a:pt x="1107740" y="6857996"/>
                  </a:lnTo>
                  <a:lnTo>
                    <a:pt x="1248203" y="6857996"/>
                  </a:lnTo>
                  <a:lnTo>
                    <a:pt x="1248203" y="0"/>
                  </a:lnTo>
                  <a:close/>
                </a:path>
              </a:pathLst>
            </a:custGeom>
            <a:solidFill>
              <a:srgbClr val="90C225">
                <a:alpha val="65097"/>
              </a:srgbClr>
            </a:solidFill>
          </p:spPr>
          <p:txBody>
            <a:bodyPr wrap="square" lIns="0" tIns="0" rIns="0" bIns="0" rtlCol="0"/>
            <a:lstStyle/>
            <a:p>
              <a:pPr defTabSz="685800"/>
              <a:endParaRPr sz="1350" kern="0">
                <a:solidFill>
                  <a:sysClr val="windowText" lastClr="000000"/>
                </a:solidFill>
              </a:endParaRPr>
            </a:p>
          </p:txBody>
        </p:sp>
        <p:sp>
          <p:nvSpPr>
            <p:cNvPr id="11" name="object 11"/>
            <p:cNvSpPr/>
            <p:nvPr/>
          </p:nvSpPr>
          <p:spPr>
            <a:xfrm>
              <a:off x="10372344" y="3590544"/>
              <a:ext cx="1816735" cy="3267710"/>
            </a:xfrm>
            <a:custGeom>
              <a:avLst/>
              <a:gdLst/>
              <a:ahLst/>
              <a:cxnLst/>
              <a:rect l="l" t="t" r="r" b="b"/>
              <a:pathLst>
                <a:path w="1816734" h="3267709">
                  <a:moveTo>
                    <a:pt x="1816607" y="0"/>
                  </a:moveTo>
                  <a:lnTo>
                    <a:pt x="0" y="3267455"/>
                  </a:lnTo>
                  <a:lnTo>
                    <a:pt x="1816607" y="3267455"/>
                  </a:lnTo>
                  <a:lnTo>
                    <a:pt x="1816607" y="0"/>
                  </a:lnTo>
                  <a:close/>
                </a:path>
              </a:pathLst>
            </a:custGeom>
            <a:solidFill>
              <a:srgbClr val="90C225">
                <a:alpha val="79998"/>
              </a:srgbClr>
            </a:solidFill>
          </p:spPr>
          <p:txBody>
            <a:bodyPr wrap="square" lIns="0" tIns="0" rIns="0" bIns="0" rtlCol="0"/>
            <a:lstStyle/>
            <a:p>
              <a:pPr defTabSz="685800"/>
              <a:endParaRPr sz="1350" kern="0">
                <a:solidFill>
                  <a:sysClr val="windowText" lastClr="000000"/>
                </a:solidFill>
              </a:endParaRPr>
            </a:p>
          </p:txBody>
        </p:sp>
      </p:grpSp>
      <p:sp>
        <p:nvSpPr>
          <p:cNvPr id="12" name="object 12"/>
          <p:cNvSpPr/>
          <p:nvPr/>
        </p:nvSpPr>
        <p:spPr>
          <a:xfrm>
            <a:off x="0" y="857250"/>
            <a:ext cx="632460" cy="4250055"/>
          </a:xfrm>
          <a:custGeom>
            <a:avLst/>
            <a:gdLst/>
            <a:ahLst/>
            <a:cxnLst/>
            <a:rect l="l" t="t" r="r" b="b"/>
            <a:pathLst>
              <a:path w="843280" h="5666740">
                <a:moveTo>
                  <a:pt x="842772" y="0"/>
                </a:moveTo>
                <a:lnTo>
                  <a:pt x="0" y="0"/>
                </a:lnTo>
                <a:lnTo>
                  <a:pt x="0" y="5666232"/>
                </a:lnTo>
                <a:lnTo>
                  <a:pt x="842772" y="0"/>
                </a:lnTo>
                <a:close/>
              </a:path>
            </a:pathLst>
          </a:custGeom>
          <a:solidFill>
            <a:srgbClr val="90C225">
              <a:alpha val="85096"/>
            </a:srgbClr>
          </a:solidFill>
        </p:spPr>
        <p:txBody>
          <a:bodyPr wrap="square" lIns="0" tIns="0" rIns="0" bIns="0" rtlCol="0"/>
          <a:lstStyle/>
          <a:p>
            <a:pPr defTabSz="685800"/>
            <a:endParaRPr sz="1350" kern="0">
              <a:solidFill>
                <a:sysClr val="windowText" lastClr="000000"/>
              </a:solidFill>
            </a:endParaRPr>
          </a:p>
        </p:txBody>
      </p:sp>
      <p:sp>
        <p:nvSpPr>
          <p:cNvPr id="18" name="object 18"/>
          <p:cNvSpPr txBox="1">
            <a:spLocks noGrp="1"/>
          </p:cNvSpPr>
          <p:nvPr>
            <p:ph type="title"/>
          </p:nvPr>
        </p:nvSpPr>
        <p:spPr>
          <a:xfrm>
            <a:off x="1136357" y="2826501"/>
            <a:ext cx="5578983" cy="736548"/>
          </a:xfrm>
          <a:prstGeom prst="rect">
            <a:avLst/>
          </a:prstGeom>
        </p:spPr>
        <p:txBody>
          <a:bodyPr vert="horz" wrap="square" lIns="0" tIns="9525" rIns="0" bIns="0" rtlCol="0">
            <a:spAutoFit/>
          </a:bodyPr>
          <a:lstStyle/>
          <a:p>
            <a:pPr marL="1195864" marR="3810" indent="-1186815">
              <a:lnSpc>
                <a:spcPct val="130100"/>
              </a:lnSpc>
              <a:spcBef>
                <a:spcPts val="75"/>
              </a:spcBef>
            </a:pPr>
            <a:r>
              <a:rPr lang="es-ES" sz="4050" b="1" spc="-26" dirty="0"/>
              <a:t>3. AYUDAS ASOCIADAS</a:t>
            </a:r>
            <a:endParaRPr sz="4050" b="1" dirty="0"/>
          </a:p>
        </p:txBody>
      </p:sp>
      <p:pic>
        <p:nvPicPr>
          <p:cNvPr id="19" name="object 19"/>
          <p:cNvPicPr/>
          <p:nvPr/>
        </p:nvPicPr>
        <p:blipFill>
          <a:blip r:embed="rId2" cstate="print"/>
          <a:stretch>
            <a:fillRect/>
          </a:stretch>
        </p:blipFill>
        <p:spPr>
          <a:xfrm>
            <a:off x="1" y="5170932"/>
            <a:ext cx="5252084" cy="829817"/>
          </a:xfrm>
          <a:prstGeom prst="rect">
            <a:avLst/>
          </a:prstGeom>
        </p:spPr>
      </p:pic>
      <p:pic>
        <p:nvPicPr>
          <p:cNvPr id="16" name="Imagen 15">
            <a:extLst>
              <a:ext uri="{FF2B5EF4-FFF2-40B4-BE49-F238E27FC236}">
                <a16:creationId xmlns:a16="http://schemas.microsoft.com/office/drawing/2014/main" id="{D7DD5607-9908-DDBE-CFDE-7EDE13A236F2}"/>
              </a:ext>
            </a:extLst>
          </p:cNvPr>
          <p:cNvPicPr>
            <a:picLocks noChangeAspect="1"/>
          </p:cNvPicPr>
          <p:nvPr/>
        </p:nvPicPr>
        <p:blipFill>
          <a:blip r:embed="rId3"/>
          <a:stretch>
            <a:fillRect/>
          </a:stretch>
        </p:blipFill>
        <p:spPr>
          <a:xfrm rot="16200000">
            <a:off x="5619363" y="3243897"/>
            <a:ext cx="5353856" cy="1690468"/>
          </a:xfrm>
          <a:prstGeom prst="rect">
            <a:avLst/>
          </a:prstGeom>
        </p:spPr>
      </p:pic>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object 11"/>
          <p:cNvSpPr txBox="1"/>
          <p:nvPr/>
        </p:nvSpPr>
        <p:spPr>
          <a:xfrm>
            <a:off x="760042" y="2949798"/>
            <a:ext cx="6211253" cy="1825019"/>
          </a:xfrm>
          <a:prstGeom prst="rect">
            <a:avLst/>
          </a:prstGeom>
        </p:spPr>
        <p:txBody>
          <a:bodyPr vert="horz" wrap="square" lIns="0" tIns="9049" rIns="0" bIns="0" rtlCol="0">
            <a:spAutoFit/>
          </a:bodyPr>
          <a:lstStyle/>
          <a:p>
            <a:pPr marL="9525" defTabSz="685800">
              <a:spcBef>
                <a:spcPts val="71"/>
              </a:spcBef>
            </a:pPr>
            <a:r>
              <a:rPr sz="2100" kern="0" spc="-8" dirty="0">
                <a:solidFill>
                  <a:srgbClr val="585858"/>
                </a:solidFill>
                <a:latin typeface="Trebuchet MS"/>
                <a:cs typeface="Trebuchet MS"/>
              </a:rPr>
              <a:t>1.Generalidades,</a:t>
            </a:r>
            <a:r>
              <a:rPr sz="2100" kern="0" spc="19" dirty="0">
                <a:solidFill>
                  <a:srgbClr val="585858"/>
                </a:solidFill>
                <a:latin typeface="Trebuchet MS"/>
                <a:cs typeface="Trebuchet MS"/>
              </a:rPr>
              <a:t> </a:t>
            </a:r>
            <a:r>
              <a:rPr sz="2100" kern="0" spc="-15" dirty="0">
                <a:solidFill>
                  <a:srgbClr val="585858"/>
                </a:solidFill>
                <a:latin typeface="Trebuchet MS"/>
                <a:cs typeface="Trebuchet MS"/>
              </a:rPr>
              <a:t>Presupuesto</a:t>
            </a:r>
            <a:r>
              <a:rPr sz="2100" kern="0" spc="19" dirty="0">
                <a:solidFill>
                  <a:srgbClr val="585858"/>
                </a:solidFill>
                <a:latin typeface="Trebuchet MS"/>
                <a:cs typeface="Trebuchet MS"/>
              </a:rPr>
              <a:t> </a:t>
            </a:r>
            <a:r>
              <a:rPr sz="2100" kern="0" spc="-4" dirty="0">
                <a:solidFill>
                  <a:srgbClr val="585858"/>
                </a:solidFill>
                <a:latin typeface="Trebuchet MS"/>
                <a:cs typeface="Trebuchet MS"/>
              </a:rPr>
              <a:t>y</a:t>
            </a:r>
            <a:r>
              <a:rPr sz="2100" kern="0" spc="4" dirty="0">
                <a:solidFill>
                  <a:srgbClr val="585858"/>
                </a:solidFill>
                <a:latin typeface="Trebuchet MS"/>
                <a:cs typeface="Trebuchet MS"/>
              </a:rPr>
              <a:t> </a:t>
            </a:r>
            <a:r>
              <a:rPr sz="2100" kern="0" spc="-15" dirty="0">
                <a:solidFill>
                  <a:srgbClr val="585858"/>
                </a:solidFill>
                <a:latin typeface="Trebuchet MS"/>
                <a:cs typeface="Trebuchet MS"/>
              </a:rPr>
              <a:t>Requisitos</a:t>
            </a:r>
            <a:r>
              <a:rPr sz="2100" kern="0" spc="23" dirty="0">
                <a:solidFill>
                  <a:srgbClr val="585858"/>
                </a:solidFill>
                <a:latin typeface="Trebuchet MS"/>
                <a:cs typeface="Trebuchet MS"/>
              </a:rPr>
              <a:t> </a:t>
            </a:r>
            <a:r>
              <a:rPr sz="2100" kern="0" spc="-8" dirty="0">
                <a:solidFill>
                  <a:srgbClr val="585858"/>
                </a:solidFill>
                <a:latin typeface="Trebuchet MS"/>
                <a:cs typeface="Trebuchet MS"/>
              </a:rPr>
              <a:t>Comunes</a:t>
            </a:r>
            <a:endParaRPr sz="2100" kern="0" dirty="0">
              <a:solidFill>
                <a:sysClr val="windowText" lastClr="000000"/>
              </a:solidFill>
              <a:latin typeface="Trebuchet MS"/>
              <a:cs typeface="Trebuchet MS"/>
            </a:endParaRPr>
          </a:p>
          <a:p>
            <a:pPr marL="9525" defTabSz="685800">
              <a:spcBef>
                <a:spcPts val="1654"/>
              </a:spcBef>
            </a:pPr>
            <a:r>
              <a:rPr sz="2100" kern="0" spc="-8" dirty="0">
                <a:solidFill>
                  <a:srgbClr val="585858"/>
                </a:solidFill>
                <a:latin typeface="Trebuchet MS"/>
                <a:cs typeface="Trebuchet MS"/>
              </a:rPr>
              <a:t>2.Novedades</a:t>
            </a:r>
            <a:r>
              <a:rPr sz="2100" kern="0" spc="8" dirty="0">
                <a:solidFill>
                  <a:srgbClr val="585858"/>
                </a:solidFill>
                <a:latin typeface="Trebuchet MS"/>
                <a:cs typeface="Trebuchet MS"/>
              </a:rPr>
              <a:t> </a:t>
            </a:r>
            <a:r>
              <a:rPr sz="2100" kern="0" spc="-4" dirty="0">
                <a:solidFill>
                  <a:srgbClr val="585858"/>
                </a:solidFill>
                <a:latin typeface="Trebuchet MS"/>
                <a:cs typeface="Trebuchet MS"/>
              </a:rPr>
              <a:t>respecto</a:t>
            </a:r>
            <a:r>
              <a:rPr sz="2100" kern="0" spc="11" dirty="0">
                <a:solidFill>
                  <a:srgbClr val="585858"/>
                </a:solidFill>
                <a:latin typeface="Trebuchet MS"/>
                <a:cs typeface="Trebuchet MS"/>
              </a:rPr>
              <a:t> </a:t>
            </a:r>
            <a:r>
              <a:rPr sz="2100" kern="0" spc="-4" dirty="0">
                <a:solidFill>
                  <a:srgbClr val="585858"/>
                </a:solidFill>
                <a:latin typeface="Trebuchet MS"/>
                <a:cs typeface="Trebuchet MS"/>
              </a:rPr>
              <a:t>a la</a:t>
            </a:r>
            <a:r>
              <a:rPr sz="2100" kern="0" spc="-8" dirty="0">
                <a:solidFill>
                  <a:srgbClr val="585858"/>
                </a:solidFill>
                <a:latin typeface="Trebuchet MS"/>
                <a:cs typeface="Trebuchet MS"/>
              </a:rPr>
              <a:t> </a:t>
            </a:r>
            <a:r>
              <a:rPr sz="2100" kern="0" spc="-83" dirty="0">
                <a:solidFill>
                  <a:srgbClr val="585858"/>
                </a:solidFill>
                <a:latin typeface="Trebuchet MS"/>
                <a:cs typeface="Trebuchet MS"/>
              </a:rPr>
              <a:t>PAC</a:t>
            </a:r>
            <a:r>
              <a:rPr sz="2100" kern="0" spc="-8" dirty="0">
                <a:solidFill>
                  <a:srgbClr val="585858"/>
                </a:solidFill>
                <a:latin typeface="Trebuchet MS"/>
                <a:cs typeface="Trebuchet MS"/>
              </a:rPr>
              <a:t> actual</a:t>
            </a:r>
            <a:endParaRPr sz="2100" kern="0" dirty="0">
              <a:solidFill>
                <a:sysClr val="windowText" lastClr="000000"/>
              </a:solidFill>
              <a:latin typeface="Trebuchet MS"/>
              <a:cs typeface="Trebuchet MS"/>
            </a:endParaRPr>
          </a:p>
          <a:p>
            <a:pPr marL="352425" defTabSz="685800">
              <a:spcBef>
                <a:spcPts val="1609"/>
              </a:spcBef>
            </a:pPr>
            <a:r>
              <a:rPr kern="0" spc="-4" dirty="0">
                <a:solidFill>
                  <a:srgbClr val="585858"/>
                </a:solidFill>
                <a:latin typeface="Wingdings"/>
                <a:cs typeface="Wingdings"/>
              </a:rPr>
              <a:t></a:t>
            </a:r>
            <a:r>
              <a:rPr kern="0" spc="-4" dirty="0">
                <a:solidFill>
                  <a:srgbClr val="585858"/>
                </a:solidFill>
                <a:latin typeface="Trebuchet MS"/>
                <a:cs typeface="Trebuchet MS"/>
              </a:rPr>
              <a:t>Sector</a:t>
            </a:r>
            <a:r>
              <a:rPr kern="0" spc="-23" dirty="0">
                <a:solidFill>
                  <a:srgbClr val="585858"/>
                </a:solidFill>
                <a:latin typeface="Trebuchet MS"/>
                <a:cs typeface="Trebuchet MS"/>
              </a:rPr>
              <a:t> </a:t>
            </a:r>
            <a:r>
              <a:rPr kern="0" dirty="0">
                <a:solidFill>
                  <a:srgbClr val="585858"/>
                </a:solidFill>
                <a:latin typeface="Trebuchet MS"/>
                <a:cs typeface="Trebuchet MS"/>
              </a:rPr>
              <a:t>vacuno</a:t>
            </a:r>
            <a:endParaRPr kern="0" dirty="0">
              <a:solidFill>
                <a:sysClr val="windowText" lastClr="000000"/>
              </a:solidFill>
              <a:latin typeface="Trebuchet MS"/>
              <a:cs typeface="Trebuchet MS"/>
            </a:endParaRPr>
          </a:p>
          <a:p>
            <a:pPr marL="352425" defTabSz="685800">
              <a:spcBef>
                <a:spcPts val="1549"/>
              </a:spcBef>
            </a:pPr>
            <a:r>
              <a:rPr kern="0" spc="-4" dirty="0">
                <a:solidFill>
                  <a:srgbClr val="585858"/>
                </a:solidFill>
                <a:latin typeface="Wingdings"/>
                <a:cs typeface="Wingdings"/>
              </a:rPr>
              <a:t></a:t>
            </a:r>
            <a:r>
              <a:rPr kern="0" spc="-4" dirty="0">
                <a:solidFill>
                  <a:srgbClr val="585858"/>
                </a:solidFill>
                <a:latin typeface="Trebuchet MS"/>
                <a:cs typeface="Trebuchet MS"/>
              </a:rPr>
              <a:t>Sectores</a:t>
            </a:r>
            <a:r>
              <a:rPr kern="0" dirty="0">
                <a:solidFill>
                  <a:srgbClr val="585858"/>
                </a:solidFill>
                <a:latin typeface="Trebuchet MS"/>
                <a:cs typeface="Trebuchet MS"/>
              </a:rPr>
              <a:t> </a:t>
            </a:r>
            <a:r>
              <a:rPr kern="0" spc="-4" dirty="0">
                <a:solidFill>
                  <a:srgbClr val="585858"/>
                </a:solidFill>
                <a:latin typeface="Trebuchet MS"/>
                <a:cs typeface="Trebuchet MS"/>
              </a:rPr>
              <a:t>ovino</a:t>
            </a:r>
            <a:r>
              <a:rPr kern="0" spc="-8" dirty="0">
                <a:solidFill>
                  <a:srgbClr val="585858"/>
                </a:solidFill>
                <a:latin typeface="Trebuchet MS"/>
                <a:cs typeface="Trebuchet MS"/>
              </a:rPr>
              <a:t> </a:t>
            </a:r>
            <a:r>
              <a:rPr kern="0" dirty="0">
                <a:solidFill>
                  <a:srgbClr val="585858"/>
                </a:solidFill>
                <a:latin typeface="Trebuchet MS"/>
                <a:cs typeface="Trebuchet MS"/>
              </a:rPr>
              <a:t>y </a:t>
            </a:r>
            <a:r>
              <a:rPr kern="0" spc="-4" dirty="0">
                <a:solidFill>
                  <a:srgbClr val="585858"/>
                </a:solidFill>
                <a:latin typeface="Trebuchet MS"/>
                <a:cs typeface="Trebuchet MS"/>
              </a:rPr>
              <a:t>caprino</a:t>
            </a:r>
            <a:endParaRPr kern="0" dirty="0">
              <a:solidFill>
                <a:sysClr val="windowText" lastClr="000000"/>
              </a:solidFill>
              <a:latin typeface="Trebuchet MS"/>
              <a:cs typeface="Trebuchet MS"/>
            </a:endParaRPr>
          </a:p>
        </p:txBody>
      </p:sp>
      <p:sp>
        <p:nvSpPr>
          <p:cNvPr id="13" name="object 13"/>
          <p:cNvSpPr txBox="1">
            <a:spLocks noGrp="1"/>
          </p:cNvSpPr>
          <p:nvPr>
            <p:ph type="title"/>
          </p:nvPr>
        </p:nvSpPr>
        <p:spPr>
          <a:xfrm>
            <a:off x="341965" y="1896523"/>
            <a:ext cx="1479233" cy="379431"/>
          </a:xfrm>
          <a:prstGeom prst="rect">
            <a:avLst/>
          </a:prstGeom>
        </p:spPr>
        <p:txBody>
          <a:bodyPr vert="horz" wrap="square" lIns="0" tIns="10001" rIns="0" bIns="0" rtlCol="0">
            <a:spAutoFit/>
          </a:bodyPr>
          <a:lstStyle/>
          <a:p>
            <a:pPr marL="9525">
              <a:spcBef>
                <a:spcPts val="79"/>
              </a:spcBef>
            </a:pPr>
            <a:r>
              <a:rPr sz="2400" b="1" dirty="0"/>
              <a:t>Contenido</a:t>
            </a:r>
            <a:endParaRPr sz="2400" dirty="0"/>
          </a:p>
        </p:txBody>
      </p:sp>
      <p:pic>
        <p:nvPicPr>
          <p:cNvPr id="2" name="Imagen 1">
            <a:extLst>
              <a:ext uri="{FF2B5EF4-FFF2-40B4-BE49-F238E27FC236}">
                <a16:creationId xmlns:a16="http://schemas.microsoft.com/office/drawing/2014/main" id="{759DD702-8581-A1BF-7F8F-BE9E8C35EC81}"/>
              </a:ext>
            </a:extLst>
          </p:cNvPr>
          <p:cNvPicPr>
            <a:picLocks noChangeAspect="1"/>
          </p:cNvPicPr>
          <p:nvPr/>
        </p:nvPicPr>
        <p:blipFill>
          <a:blip r:embed="rId2"/>
          <a:stretch>
            <a:fillRect/>
          </a:stretch>
        </p:blipFill>
        <p:spPr>
          <a:xfrm>
            <a:off x="6950171" y="6165304"/>
            <a:ext cx="2193829" cy="692696"/>
          </a:xfrm>
          <a:prstGeom prst="rect">
            <a:avLst/>
          </a:prstGeom>
        </p:spPr>
      </p:pic>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a:spLocks noGrp="1"/>
          </p:cNvSpPr>
          <p:nvPr>
            <p:ph type="title"/>
          </p:nvPr>
        </p:nvSpPr>
        <p:spPr>
          <a:xfrm>
            <a:off x="406298" y="1172109"/>
            <a:ext cx="6158865" cy="310181"/>
          </a:xfrm>
          <a:prstGeom prst="rect">
            <a:avLst/>
          </a:prstGeom>
        </p:spPr>
        <p:txBody>
          <a:bodyPr vert="horz" wrap="square" lIns="0" tIns="10001" rIns="0" bIns="0" rtlCol="0">
            <a:spAutoFit/>
          </a:bodyPr>
          <a:lstStyle/>
          <a:p>
            <a:pPr marL="9525">
              <a:spcBef>
                <a:spcPts val="79"/>
              </a:spcBef>
            </a:pPr>
            <a:r>
              <a:rPr sz="1950" b="1" dirty="0"/>
              <a:t>1. </a:t>
            </a:r>
            <a:r>
              <a:rPr sz="1950" b="1" spc="-4" dirty="0"/>
              <a:t>Generalidades,</a:t>
            </a:r>
            <a:r>
              <a:rPr sz="1950" b="1" spc="-8" dirty="0"/>
              <a:t> </a:t>
            </a:r>
            <a:r>
              <a:rPr sz="1950" b="1" spc="-4" dirty="0"/>
              <a:t>Presupuesto</a:t>
            </a:r>
            <a:r>
              <a:rPr sz="1950" b="1" spc="4" dirty="0"/>
              <a:t> </a:t>
            </a:r>
            <a:r>
              <a:rPr sz="1950" b="1" dirty="0"/>
              <a:t>y</a:t>
            </a:r>
            <a:r>
              <a:rPr sz="1950" b="1" spc="4" dirty="0"/>
              <a:t> </a:t>
            </a:r>
            <a:r>
              <a:rPr sz="1950" b="1" dirty="0"/>
              <a:t>Requisitos</a:t>
            </a:r>
            <a:r>
              <a:rPr sz="1950" b="1" spc="-15" dirty="0"/>
              <a:t> </a:t>
            </a:r>
            <a:r>
              <a:rPr sz="1950" b="1" dirty="0"/>
              <a:t>Comunes</a:t>
            </a:r>
            <a:endParaRPr sz="1950"/>
          </a:p>
        </p:txBody>
      </p:sp>
      <p:pic>
        <p:nvPicPr>
          <p:cNvPr id="6" name="Imagen 5">
            <a:extLst>
              <a:ext uri="{FF2B5EF4-FFF2-40B4-BE49-F238E27FC236}">
                <a16:creationId xmlns:a16="http://schemas.microsoft.com/office/drawing/2014/main" id="{CD0EBD4D-99BE-CFCF-429F-A4385BC7F200}"/>
              </a:ext>
            </a:extLst>
          </p:cNvPr>
          <p:cNvPicPr>
            <a:picLocks noChangeAspect="1"/>
          </p:cNvPicPr>
          <p:nvPr/>
        </p:nvPicPr>
        <p:blipFill>
          <a:blip r:embed="rId2"/>
          <a:stretch>
            <a:fillRect/>
          </a:stretch>
        </p:blipFill>
        <p:spPr>
          <a:xfrm>
            <a:off x="6950171" y="6165304"/>
            <a:ext cx="2193829" cy="692696"/>
          </a:xfrm>
          <a:prstGeom prst="rect">
            <a:avLst/>
          </a:prstGeom>
        </p:spPr>
      </p:pic>
      <p:pic>
        <p:nvPicPr>
          <p:cNvPr id="8" name="Imagen 7">
            <a:extLst>
              <a:ext uri="{FF2B5EF4-FFF2-40B4-BE49-F238E27FC236}">
                <a16:creationId xmlns:a16="http://schemas.microsoft.com/office/drawing/2014/main" id="{A9861A19-465B-CBD8-8713-40160B0A86B1}"/>
              </a:ext>
            </a:extLst>
          </p:cNvPr>
          <p:cNvPicPr>
            <a:picLocks noChangeAspect="1"/>
          </p:cNvPicPr>
          <p:nvPr/>
        </p:nvPicPr>
        <p:blipFill rotWithShape="1">
          <a:blip r:embed="rId3"/>
          <a:srcRect b="53849"/>
          <a:stretch/>
        </p:blipFill>
        <p:spPr>
          <a:xfrm>
            <a:off x="323171" y="2312876"/>
            <a:ext cx="8497657" cy="2232248"/>
          </a:xfrm>
          <a:prstGeom prst="rect">
            <a:avLst/>
          </a:prstGeom>
        </p:spPr>
      </p:pic>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3439572" y="1968255"/>
            <a:ext cx="3531394" cy="1835468"/>
            <a:chOff x="4586096" y="1481340"/>
            <a:chExt cx="4708525" cy="2447290"/>
          </a:xfrm>
        </p:grpSpPr>
        <p:sp>
          <p:nvSpPr>
            <p:cNvPr id="3" name="object 3"/>
            <p:cNvSpPr/>
            <p:nvPr/>
          </p:nvSpPr>
          <p:spPr>
            <a:xfrm>
              <a:off x="4595621" y="3364230"/>
              <a:ext cx="1259205" cy="554990"/>
            </a:xfrm>
            <a:custGeom>
              <a:avLst/>
              <a:gdLst/>
              <a:ahLst/>
              <a:cxnLst/>
              <a:rect l="l" t="t" r="r" b="b"/>
              <a:pathLst>
                <a:path w="1259204" h="554989">
                  <a:moveTo>
                    <a:pt x="981455" y="0"/>
                  </a:moveTo>
                  <a:lnTo>
                    <a:pt x="981455" y="138684"/>
                  </a:lnTo>
                  <a:lnTo>
                    <a:pt x="0" y="138684"/>
                  </a:lnTo>
                  <a:lnTo>
                    <a:pt x="0" y="416052"/>
                  </a:lnTo>
                  <a:lnTo>
                    <a:pt x="981455" y="416052"/>
                  </a:lnTo>
                  <a:lnTo>
                    <a:pt x="981455" y="554736"/>
                  </a:lnTo>
                  <a:lnTo>
                    <a:pt x="1258824" y="277368"/>
                  </a:lnTo>
                  <a:lnTo>
                    <a:pt x="981455" y="0"/>
                  </a:lnTo>
                  <a:close/>
                </a:path>
              </a:pathLst>
            </a:custGeom>
            <a:solidFill>
              <a:srgbClr val="757575"/>
            </a:solidFill>
          </p:spPr>
          <p:txBody>
            <a:bodyPr wrap="square" lIns="0" tIns="0" rIns="0" bIns="0" rtlCol="0"/>
            <a:lstStyle/>
            <a:p>
              <a:pPr defTabSz="685800"/>
              <a:endParaRPr sz="1350" kern="0">
                <a:solidFill>
                  <a:sysClr val="windowText" lastClr="000000"/>
                </a:solidFill>
              </a:endParaRPr>
            </a:p>
          </p:txBody>
        </p:sp>
        <p:sp>
          <p:nvSpPr>
            <p:cNvPr id="4" name="object 4"/>
            <p:cNvSpPr/>
            <p:nvPr/>
          </p:nvSpPr>
          <p:spPr>
            <a:xfrm>
              <a:off x="4595621" y="3364230"/>
              <a:ext cx="1259205" cy="554990"/>
            </a:xfrm>
            <a:custGeom>
              <a:avLst/>
              <a:gdLst/>
              <a:ahLst/>
              <a:cxnLst/>
              <a:rect l="l" t="t" r="r" b="b"/>
              <a:pathLst>
                <a:path w="1259204" h="554989">
                  <a:moveTo>
                    <a:pt x="0" y="138684"/>
                  </a:moveTo>
                  <a:lnTo>
                    <a:pt x="981455" y="138684"/>
                  </a:lnTo>
                  <a:lnTo>
                    <a:pt x="981455" y="0"/>
                  </a:lnTo>
                  <a:lnTo>
                    <a:pt x="1258824" y="277368"/>
                  </a:lnTo>
                  <a:lnTo>
                    <a:pt x="981455" y="554736"/>
                  </a:lnTo>
                  <a:lnTo>
                    <a:pt x="981455" y="416052"/>
                  </a:lnTo>
                  <a:lnTo>
                    <a:pt x="0" y="416052"/>
                  </a:lnTo>
                  <a:lnTo>
                    <a:pt x="0" y="138684"/>
                  </a:lnTo>
                  <a:close/>
                </a:path>
              </a:pathLst>
            </a:custGeom>
            <a:ln w="19050">
              <a:solidFill>
                <a:srgbClr val="000000"/>
              </a:solidFill>
            </a:ln>
          </p:spPr>
          <p:txBody>
            <a:bodyPr wrap="square" lIns="0" tIns="0" rIns="0" bIns="0" rtlCol="0"/>
            <a:lstStyle/>
            <a:p>
              <a:pPr defTabSz="685800"/>
              <a:endParaRPr sz="1350" kern="0">
                <a:solidFill>
                  <a:sysClr val="windowText" lastClr="000000"/>
                </a:solidFill>
              </a:endParaRPr>
            </a:p>
          </p:txBody>
        </p:sp>
        <p:pic>
          <p:nvPicPr>
            <p:cNvPr id="5" name="object 5"/>
            <p:cNvPicPr/>
            <p:nvPr/>
          </p:nvPicPr>
          <p:blipFill>
            <a:blip r:embed="rId2" cstate="print"/>
            <a:stretch>
              <a:fillRect/>
            </a:stretch>
          </p:blipFill>
          <p:spPr>
            <a:xfrm>
              <a:off x="8211311" y="1481340"/>
              <a:ext cx="1082802" cy="511289"/>
            </a:xfrm>
            <a:prstGeom prst="rect">
              <a:avLst/>
            </a:prstGeom>
          </p:spPr>
        </p:pic>
      </p:grpSp>
      <p:pic>
        <p:nvPicPr>
          <p:cNvPr id="6" name="object 6"/>
          <p:cNvPicPr/>
          <p:nvPr/>
        </p:nvPicPr>
        <p:blipFill>
          <a:blip r:embed="rId3" cstate="print"/>
          <a:stretch>
            <a:fillRect/>
          </a:stretch>
        </p:blipFill>
        <p:spPr>
          <a:xfrm>
            <a:off x="1809369" y="1985391"/>
            <a:ext cx="935546" cy="425767"/>
          </a:xfrm>
          <a:prstGeom prst="rect">
            <a:avLst/>
          </a:prstGeom>
        </p:spPr>
      </p:pic>
      <p:sp>
        <p:nvSpPr>
          <p:cNvPr id="7" name="object 7"/>
          <p:cNvSpPr txBox="1"/>
          <p:nvPr/>
        </p:nvSpPr>
        <p:spPr>
          <a:xfrm>
            <a:off x="539572" y="1665636"/>
            <a:ext cx="3460909" cy="599523"/>
          </a:xfrm>
          <a:prstGeom prst="rect">
            <a:avLst/>
          </a:prstGeom>
        </p:spPr>
        <p:txBody>
          <a:bodyPr vert="horz" wrap="square" lIns="0" tIns="9525" rIns="0" bIns="0" rtlCol="0">
            <a:spAutoFit/>
          </a:bodyPr>
          <a:lstStyle/>
          <a:p>
            <a:pPr algn="ctr" defTabSz="685800">
              <a:lnSpc>
                <a:spcPts val="1538"/>
              </a:lnSpc>
              <a:spcBef>
                <a:spcPts val="75"/>
              </a:spcBef>
            </a:pPr>
            <a:r>
              <a:rPr sz="1350" kern="0" spc="-23" dirty="0">
                <a:solidFill>
                  <a:srgbClr val="001F5F"/>
                </a:solidFill>
                <a:latin typeface="Segoe UI"/>
                <a:cs typeface="Segoe UI"/>
              </a:rPr>
              <a:t>NUEVA</a:t>
            </a:r>
            <a:r>
              <a:rPr sz="1350" kern="0" spc="-26" dirty="0">
                <a:solidFill>
                  <a:srgbClr val="001F5F"/>
                </a:solidFill>
                <a:latin typeface="Segoe UI"/>
                <a:cs typeface="Segoe UI"/>
              </a:rPr>
              <a:t> </a:t>
            </a:r>
            <a:r>
              <a:rPr sz="1350" kern="0" spc="-45" dirty="0">
                <a:solidFill>
                  <a:srgbClr val="001F5F"/>
                </a:solidFill>
                <a:latin typeface="Segoe UI"/>
                <a:cs typeface="Segoe UI"/>
              </a:rPr>
              <a:t>PAC</a:t>
            </a:r>
            <a:endParaRPr sz="1350" kern="0">
              <a:solidFill>
                <a:sysClr val="windowText" lastClr="000000"/>
              </a:solidFill>
              <a:latin typeface="Segoe UI"/>
              <a:cs typeface="Segoe UI"/>
            </a:endParaRPr>
          </a:p>
          <a:p>
            <a:pPr algn="ctr" defTabSz="685800">
              <a:lnSpc>
                <a:spcPts val="1448"/>
              </a:lnSpc>
            </a:pPr>
            <a:r>
              <a:rPr sz="1350" kern="0" spc="-11" dirty="0">
                <a:solidFill>
                  <a:srgbClr val="001F5F"/>
                </a:solidFill>
                <a:latin typeface="Segoe UI"/>
                <a:cs typeface="Segoe UI"/>
              </a:rPr>
              <a:t>CONJUNTO</a:t>
            </a:r>
            <a:r>
              <a:rPr sz="1350" kern="0" spc="-4" dirty="0">
                <a:solidFill>
                  <a:srgbClr val="001F5F"/>
                </a:solidFill>
                <a:latin typeface="Segoe UI"/>
                <a:cs typeface="Segoe UI"/>
              </a:rPr>
              <a:t> </a:t>
            </a:r>
            <a:r>
              <a:rPr sz="1350" kern="0" spc="-23" dirty="0">
                <a:solidFill>
                  <a:srgbClr val="001F5F"/>
                </a:solidFill>
                <a:latin typeface="Segoe UI"/>
                <a:cs typeface="Segoe UI"/>
              </a:rPr>
              <a:t>AYUDAS</a:t>
            </a:r>
            <a:r>
              <a:rPr sz="1350" kern="0" spc="4" dirty="0">
                <a:solidFill>
                  <a:srgbClr val="001F5F"/>
                </a:solidFill>
                <a:latin typeface="Segoe UI"/>
                <a:cs typeface="Segoe UI"/>
              </a:rPr>
              <a:t> </a:t>
            </a:r>
            <a:r>
              <a:rPr sz="1350" kern="0" spc="-4" dirty="0">
                <a:solidFill>
                  <a:srgbClr val="001F5F"/>
                </a:solidFill>
                <a:latin typeface="Segoe UI"/>
                <a:cs typeface="Segoe UI"/>
              </a:rPr>
              <a:t>ASOCIADAS:</a:t>
            </a:r>
            <a:r>
              <a:rPr sz="1350" kern="0" spc="-11" dirty="0">
                <a:solidFill>
                  <a:srgbClr val="001F5F"/>
                </a:solidFill>
                <a:latin typeface="Segoe UI"/>
                <a:cs typeface="Segoe UI"/>
              </a:rPr>
              <a:t> </a:t>
            </a:r>
            <a:r>
              <a:rPr sz="1350" kern="0" spc="-4" dirty="0">
                <a:solidFill>
                  <a:srgbClr val="001F5F"/>
                </a:solidFill>
                <a:latin typeface="Arial"/>
                <a:cs typeface="Arial"/>
              </a:rPr>
              <a:t>~677</a:t>
            </a:r>
            <a:r>
              <a:rPr sz="1350" kern="0" spc="-15" dirty="0">
                <a:solidFill>
                  <a:srgbClr val="001F5F"/>
                </a:solidFill>
                <a:latin typeface="Arial"/>
                <a:cs typeface="Arial"/>
              </a:rPr>
              <a:t> </a:t>
            </a:r>
            <a:r>
              <a:rPr sz="1350" kern="0" spc="-4" dirty="0">
                <a:solidFill>
                  <a:srgbClr val="001F5F"/>
                </a:solidFill>
                <a:latin typeface="Segoe UI"/>
                <a:cs typeface="Segoe UI"/>
              </a:rPr>
              <a:t>Mill.€</a:t>
            </a:r>
            <a:endParaRPr sz="1350" kern="0">
              <a:solidFill>
                <a:sysClr val="windowText" lastClr="000000"/>
              </a:solidFill>
              <a:latin typeface="Segoe UI"/>
              <a:cs typeface="Segoe UI"/>
            </a:endParaRPr>
          </a:p>
          <a:p>
            <a:pPr algn="ctr" defTabSz="685800">
              <a:lnSpc>
                <a:spcPts val="1706"/>
              </a:lnSpc>
            </a:pPr>
            <a:r>
              <a:rPr sz="1500" b="1" kern="0" spc="-4" dirty="0">
                <a:solidFill>
                  <a:srgbClr val="00AF50"/>
                </a:solidFill>
                <a:latin typeface="Segoe UI"/>
                <a:cs typeface="Segoe UI"/>
              </a:rPr>
              <a:t>+18,3%</a:t>
            </a:r>
            <a:endParaRPr sz="1500" kern="0">
              <a:solidFill>
                <a:sysClr val="windowText" lastClr="000000"/>
              </a:solidFill>
              <a:latin typeface="Segoe UI"/>
              <a:cs typeface="Segoe UI"/>
            </a:endParaRPr>
          </a:p>
        </p:txBody>
      </p:sp>
      <p:sp>
        <p:nvSpPr>
          <p:cNvPr id="8" name="object 8"/>
          <p:cNvSpPr txBox="1"/>
          <p:nvPr/>
        </p:nvSpPr>
        <p:spPr>
          <a:xfrm>
            <a:off x="5181314" y="1640967"/>
            <a:ext cx="2753201" cy="586699"/>
          </a:xfrm>
          <a:prstGeom prst="rect">
            <a:avLst/>
          </a:prstGeom>
        </p:spPr>
        <p:txBody>
          <a:bodyPr vert="horz" wrap="square" lIns="0" tIns="9525" rIns="0" bIns="0" rtlCol="0">
            <a:spAutoFit/>
          </a:bodyPr>
          <a:lstStyle/>
          <a:p>
            <a:pPr algn="ctr" defTabSz="685800">
              <a:lnSpc>
                <a:spcPts val="1538"/>
              </a:lnSpc>
              <a:spcBef>
                <a:spcPts val="75"/>
              </a:spcBef>
            </a:pPr>
            <a:r>
              <a:rPr sz="1350" kern="0" spc="-4" dirty="0">
                <a:solidFill>
                  <a:srgbClr val="001F5F"/>
                </a:solidFill>
                <a:latin typeface="Trebuchet MS"/>
                <a:cs typeface="Trebuchet MS"/>
              </a:rPr>
              <a:t>NUE</a:t>
            </a:r>
            <a:r>
              <a:rPr sz="1350" kern="0" spc="-139" dirty="0">
                <a:solidFill>
                  <a:srgbClr val="001F5F"/>
                </a:solidFill>
                <a:latin typeface="Trebuchet MS"/>
                <a:cs typeface="Trebuchet MS"/>
              </a:rPr>
              <a:t>V</a:t>
            </a:r>
            <a:r>
              <a:rPr sz="1350" kern="0" dirty="0">
                <a:solidFill>
                  <a:srgbClr val="001F5F"/>
                </a:solidFill>
                <a:latin typeface="Trebuchet MS"/>
                <a:cs typeface="Trebuchet MS"/>
              </a:rPr>
              <a:t>A</a:t>
            </a:r>
            <a:r>
              <a:rPr sz="1350" kern="0" spc="-79" dirty="0">
                <a:solidFill>
                  <a:srgbClr val="001F5F"/>
                </a:solidFill>
                <a:latin typeface="Trebuchet MS"/>
                <a:cs typeface="Trebuchet MS"/>
              </a:rPr>
              <a:t> </a:t>
            </a:r>
            <a:r>
              <a:rPr sz="1350" kern="0" spc="-153" dirty="0">
                <a:solidFill>
                  <a:srgbClr val="001F5F"/>
                </a:solidFill>
                <a:latin typeface="Trebuchet MS"/>
                <a:cs typeface="Trebuchet MS"/>
              </a:rPr>
              <a:t>P</a:t>
            </a:r>
            <a:r>
              <a:rPr sz="1350" kern="0" spc="-8" dirty="0">
                <a:solidFill>
                  <a:srgbClr val="001F5F"/>
                </a:solidFill>
                <a:latin typeface="Trebuchet MS"/>
                <a:cs typeface="Trebuchet MS"/>
              </a:rPr>
              <a:t>A</a:t>
            </a:r>
            <a:r>
              <a:rPr sz="1350" kern="0" dirty="0">
                <a:solidFill>
                  <a:srgbClr val="001F5F"/>
                </a:solidFill>
                <a:latin typeface="Trebuchet MS"/>
                <a:cs typeface="Trebuchet MS"/>
              </a:rPr>
              <a:t>C</a:t>
            </a:r>
            <a:endParaRPr sz="1350" kern="0">
              <a:solidFill>
                <a:sysClr val="windowText" lastClr="000000"/>
              </a:solidFill>
              <a:latin typeface="Trebuchet MS"/>
              <a:cs typeface="Trebuchet MS"/>
            </a:endParaRPr>
          </a:p>
          <a:p>
            <a:pPr algn="ctr" defTabSz="685800">
              <a:lnSpc>
                <a:spcPts val="1459"/>
              </a:lnSpc>
            </a:pPr>
            <a:r>
              <a:rPr sz="1350" kern="0" spc="-30" dirty="0">
                <a:solidFill>
                  <a:srgbClr val="001F5F"/>
                </a:solidFill>
                <a:latin typeface="Trebuchet MS"/>
                <a:cs typeface="Trebuchet MS"/>
              </a:rPr>
              <a:t>AYUDAS</a:t>
            </a:r>
            <a:r>
              <a:rPr sz="1350" kern="0" spc="-8" dirty="0">
                <a:solidFill>
                  <a:srgbClr val="001F5F"/>
                </a:solidFill>
                <a:latin typeface="Trebuchet MS"/>
                <a:cs typeface="Trebuchet MS"/>
              </a:rPr>
              <a:t> GANADERAS:</a:t>
            </a:r>
            <a:r>
              <a:rPr sz="1350" kern="0" spc="15" dirty="0">
                <a:solidFill>
                  <a:srgbClr val="001F5F"/>
                </a:solidFill>
                <a:latin typeface="Trebuchet MS"/>
                <a:cs typeface="Trebuchet MS"/>
              </a:rPr>
              <a:t> </a:t>
            </a:r>
            <a:r>
              <a:rPr sz="1350" kern="0" spc="-4" dirty="0">
                <a:solidFill>
                  <a:srgbClr val="001F5F"/>
                </a:solidFill>
                <a:latin typeface="Trebuchet MS"/>
                <a:cs typeface="Trebuchet MS"/>
              </a:rPr>
              <a:t>~543,20</a:t>
            </a:r>
            <a:r>
              <a:rPr sz="1350" kern="0" spc="11" dirty="0">
                <a:solidFill>
                  <a:srgbClr val="001F5F"/>
                </a:solidFill>
                <a:latin typeface="Trebuchet MS"/>
                <a:cs typeface="Trebuchet MS"/>
              </a:rPr>
              <a:t> </a:t>
            </a:r>
            <a:r>
              <a:rPr sz="1350" kern="0" spc="-4" dirty="0">
                <a:solidFill>
                  <a:srgbClr val="001F5F"/>
                </a:solidFill>
                <a:latin typeface="Trebuchet MS"/>
                <a:cs typeface="Trebuchet MS"/>
              </a:rPr>
              <a:t>Mill.€</a:t>
            </a:r>
            <a:endParaRPr sz="1350" kern="0">
              <a:solidFill>
                <a:sysClr val="windowText" lastClr="000000"/>
              </a:solidFill>
              <a:latin typeface="Trebuchet MS"/>
              <a:cs typeface="Trebuchet MS"/>
            </a:endParaRPr>
          </a:p>
          <a:p>
            <a:pPr algn="ctr" defTabSz="685800">
              <a:lnSpc>
                <a:spcPts val="1538"/>
              </a:lnSpc>
            </a:pPr>
            <a:r>
              <a:rPr sz="1350" b="1" kern="0" dirty="0">
                <a:solidFill>
                  <a:srgbClr val="00AF50"/>
                </a:solidFill>
                <a:latin typeface="Trebuchet MS"/>
                <a:cs typeface="Trebuchet MS"/>
              </a:rPr>
              <a:t>+11,5%</a:t>
            </a:r>
            <a:endParaRPr sz="1350" kern="0">
              <a:solidFill>
                <a:sysClr val="windowText" lastClr="000000"/>
              </a:solidFill>
              <a:latin typeface="Trebuchet MS"/>
              <a:cs typeface="Trebuchet MS"/>
            </a:endParaRPr>
          </a:p>
        </p:txBody>
      </p:sp>
      <p:pic>
        <p:nvPicPr>
          <p:cNvPr id="9" name="object 9"/>
          <p:cNvPicPr/>
          <p:nvPr/>
        </p:nvPicPr>
        <p:blipFill>
          <a:blip r:embed="rId4" cstate="print"/>
          <a:stretch>
            <a:fillRect/>
          </a:stretch>
        </p:blipFill>
        <p:spPr>
          <a:xfrm>
            <a:off x="4248532" y="2239138"/>
            <a:ext cx="4062221" cy="2867786"/>
          </a:xfrm>
          <a:prstGeom prst="rect">
            <a:avLst/>
          </a:prstGeom>
        </p:spPr>
      </p:pic>
      <p:sp>
        <p:nvSpPr>
          <p:cNvPr id="10" name="object 10"/>
          <p:cNvSpPr txBox="1"/>
          <p:nvPr/>
        </p:nvSpPr>
        <p:spPr>
          <a:xfrm>
            <a:off x="4684586" y="2503932"/>
            <a:ext cx="364331" cy="217367"/>
          </a:xfrm>
          <a:prstGeom prst="rect">
            <a:avLst/>
          </a:prstGeom>
        </p:spPr>
        <p:txBody>
          <a:bodyPr vert="horz" wrap="square" lIns="0" tIns="9525" rIns="0" bIns="0" rtlCol="0">
            <a:spAutoFit/>
          </a:bodyPr>
          <a:lstStyle/>
          <a:p>
            <a:pPr marL="9525" defTabSz="685800">
              <a:spcBef>
                <a:spcPts val="75"/>
              </a:spcBef>
            </a:pPr>
            <a:r>
              <a:rPr sz="1350" b="1" kern="0" spc="-4" dirty="0">
                <a:solidFill>
                  <a:srgbClr val="FFFFFF"/>
                </a:solidFill>
                <a:latin typeface="Segoe UI"/>
                <a:cs typeface="Segoe UI"/>
              </a:rPr>
              <a:t>41%</a:t>
            </a:r>
            <a:endParaRPr sz="1350" kern="0">
              <a:solidFill>
                <a:sysClr val="windowText" lastClr="000000"/>
              </a:solidFill>
              <a:latin typeface="Segoe UI"/>
              <a:cs typeface="Segoe UI"/>
            </a:endParaRPr>
          </a:p>
        </p:txBody>
      </p:sp>
      <p:sp>
        <p:nvSpPr>
          <p:cNvPr id="11" name="object 11"/>
          <p:cNvSpPr txBox="1"/>
          <p:nvPr/>
        </p:nvSpPr>
        <p:spPr>
          <a:xfrm>
            <a:off x="6062567" y="2772060"/>
            <a:ext cx="364331" cy="217367"/>
          </a:xfrm>
          <a:prstGeom prst="rect">
            <a:avLst/>
          </a:prstGeom>
        </p:spPr>
        <p:txBody>
          <a:bodyPr vert="horz" wrap="square" lIns="0" tIns="9525" rIns="0" bIns="0" rtlCol="0">
            <a:spAutoFit/>
          </a:bodyPr>
          <a:lstStyle/>
          <a:p>
            <a:pPr marL="9525" defTabSz="685800">
              <a:spcBef>
                <a:spcPts val="75"/>
              </a:spcBef>
            </a:pPr>
            <a:r>
              <a:rPr sz="1350" b="1" kern="0" spc="-4" dirty="0">
                <a:solidFill>
                  <a:srgbClr val="FFFFFF"/>
                </a:solidFill>
                <a:latin typeface="Segoe UI"/>
                <a:cs typeface="Segoe UI"/>
              </a:rPr>
              <a:t>36%</a:t>
            </a:r>
            <a:endParaRPr sz="1350" kern="0">
              <a:solidFill>
                <a:sysClr val="windowText" lastClr="000000"/>
              </a:solidFill>
              <a:latin typeface="Segoe UI"/>
              <a:cs typeface="Segoe UI"/>
            </a:endParaRPr>
          </a:p>
        </p:txBody>
      </p:sp>
      <p:sp>
        <p:nvSpPr>
          <p:cNvPr id="12" name="object 12"/>
          <p:cNvSpPr txBox="1"/>
          <p:nvPr/>
        </p:nvSpPr>
        <p:spPr>
          <a:xfrm>
            <a:off x="7466838" y="3489922"/>
            <a:ext cx="364331" cy="217367"/>
          </a:xfrm>
          <a:prstGeom prst="rect">
            <a:avLst/>
          </a:prstGeom>
        </p:spPr>
        <p:txBody>
          <a:bodyPr vert="horz" wrap="square" lIns="0" tIns="9525" rIns="0" bIns="0" rtlCol="0">
            <a:spAutoFit/>
          </a:bodyPr>
          <a:lstStyle/>
          <a:p>
            <a:pPr marL="9525" defTabSz="685800">
              <a:spcBef>
                <a:spcPts val="75"/>
              </a:spcBef>
            </a:pPr>
            <a:r>
              <a:rPr sz="1350" b="1" kern="0" spc="-4" dirty="0">
                <a:solidFill>
                  <a:srgbClr val="FFFFFF"/>
                </a:solidFill>
                <a:latin typeface="Segoe UI"/>
                <a:cs typeface="Segoe UI"/>
              </a:rPr>
              <a:t>22%</a:t>
            </a:r>
            <a:endParaRPr sz="1350" kern="0">
              <a:solidFill>
                <a:sysClr val="windowText" lastClr="000000"/>
              </a:solidFill>
              <a:latin typeface="Segoe UI"/>
              <a:cs typeface="Segoe UI"/>
            </a:endParaRPr>
          </a:p>
        </p:txBody>
      </p:sp>
      <p:sp>
        <p:nvSpPr>
          <p:cNvPr id="13" name="object 13"/>
          <p:cNvSpPr txBox="1"/>
          <p:nvPr/>
        </p:nvSpPr>
        <p:spPr>
          <a:xfrm>
            <a:off x="4685728" y="4958181"/>
            <a:ext cx="362426" cy="217367"/>
          </a:xfrm>
          <a:prstGeom prst="rect">
            <a:avLst/>
          </a:prstGeom>
        </p:spPr>
        <p:txBody>
          <a:bodyPr vert="horz" wrap="square" lIns="0" tIns="9525" rIns="0" bIns="0" rtlCol="0">
            <a:spAutoFit/>
          </a:bodyPr>
          <a:lstStyle/>
          <a:p>
            <a:pPr marL="9525" defTabSz="685800">
              <a:spcBef>
                <a:spcPts val="75"/>
              </a:spcBef>
            </a:pPr>
            <a:r>
              <a:rPr sz="1350" b="1" kern="0" dirty="0">
                <a:solidFill>
                  <a:srgbClr val="2A500F"/>
                </a:solidFill>
                <a:latin typeface="Segoe UI"/>
                <a:cs typeface="Segoe UI"/>
              </a:rPr>
              <a:t>[</a:t>
            </a:r>
            <a:r>
              <a:rPr sz="1350" b="1" kern="0" spc="-34" dirty="0">
                <a:solidFill>
                  <a:srgbClr val="2A500F"/>
                </a:solidFill>
                <a:latin typeface="Segoe UI"/>
                <a:cs typeface="Segoe UI"/>
              </a:rPr>
              <a:t> </a:t>
            </a:r>
            <a:r>
              <a:rPr sz="1350" b="1" kern="0" dirty="0">
                <a:solidFill>
                  <a:srgbClr val="2A500F"/>
                </a:solidFill>
                <a:latin typeface="Segoe UI"/>
                <a:cs typeface="Segoe UI"/>
              </a:rPr>
              <a:t>=</a:t>
            </a:r>
            <a:r>
              <a:rPr sz="1350" b="1" kern="0" spc="-34" dirty="0">
                <a:solidFill>
                  <a:srgbClr val="2A500F"/>
                </a:solidFill>
                <a:latin typeface="Segoe UI"/>
                <a:cs typeface="Segoe UI"/>
              </a:rPr>
              <a:t> </a:t>
            </a:r>
            <a:r>
              <a:rPr sz="1350" b="1" kern="0" dirty="0">
                <a:solidFill>
                  <a:srgbClr val="2A500F"/>
                </a:solidFill>
                <a:latin typeface="Segoe UI"/>
                <a:cs typeface="Segoe UI"/>
              </a:rPr>
              <a:t>]</a:t>
            </a:r>
            <a:endParaRPr sz="1350" kern="0">
              <a:solidFill>
                <a:sysClr val="windowText" lastClr="000000"/>
              </a:solidFill>
              <a:latin typeface="Segoe UI"/>
              <a:cs typeface="Segoe UI"/>
            </a:endParaRPr>
          </a:p>
        </p:txBody>
      </p:sp>
      <p:sp>
        <p:nvSpPr>
          <p:cNvPr id="14" name="object 14"/>
          <p:cNvSpPr txBox="1"/>
          <p:nvPr/>
        </p:nvSpPr>
        <p:spPr>
          <a:xfrm>
            <a:off x="5914454" y="4951095"/>
            <a:ext cx="709136" cy="217367"/>
          </a:xfrm>
          <a:prstGeom prst="rect">
            <a:avLst/>
          </a:prstGeom>
        </p:spPr>
        <p:txBody>
          <a:bodyPr vert="horz" wrap="square" lIns="0" tIns="9525" rIns="0" bIns="0" rtlCol="0">
            <a:spAutoFit/>
          </a:bodyPr>
          <a:lstStyle/>
          <a:p>
            <a:pPr marL="9525" defTabSz="685800">
              <a:spcBef>
                <a:spcPts val="75"/>
              </a:spcBef>
            </a:pPr>
            <a:r>
              <a:rPr sz="1350" b="1" kern="0" dirty="0">
                <a:solidFill>
                  <a:srgbClr val="2A500F"/>
                </a:solidFill>
                <a:latin typeface="Segoe UI"/>
                <a:cs typeface="Segoe UI"/>
              </a:rPr>
              <a:t>[</a:t>
            </a:r>
            <a:r>
              <a:rPr sz="1350" b="1" kern="0" spc="-34" dirty="0">
                <a:solidFill>
                  <a:srgbClr val="2A500F"/>
                </a:solidFill>
                <a:latin typeface="Segoe UI"/>
                <a:cs typeface="Segoe UI"/>
              </a:rPr>
              <a:t> </a:t>
            </a:r>
            <a:r>
              <a:rPr sz="1350" b="1" kern="0" spc="-4" dirty="0">
                <a:solidFill>
                  <a:srgbClr val="2A500F"/>
                </a:solidFill>
                <a:latin typeface="Segoe UI"/>
                <a:cs typeface="Segoe UI"/>
              </a:rPr>
              <a:t>+17%</a:t>
            </a:r>
            <a:r>
              <a:rPr sz="1350" b="1" kern="0" spc="-23" dirty="0">
                <a:solidFill>
                  <a:srgbClr val="2A500F"/>
                </a:solidFill>
                <a:latin typeface="Segoe UI"/>
                <a:cs typeface="Segoe UI"/>
              </a:rPr>
              <a:t> </a:t>
            </a:r>
            <a:r>
              <a:rPr sz="1350" b="1" kern="0" dirty="0">
                <a:solidFill>
                  <a:srgbClr val="2A500F"/>
                </a:solidFill>
                <a:latin typeface="Segoe UI"/>
                <a:cs typeface="Segoe UI"/>
              </a:rPr>
              <a:t>]</a:t>
            </a:r>
            <a:endParaRPr sz="1350" kern="0">
              <a:solidFill>
                <a:sysClr val="windowText" lastClr="000000"/>
              </a:solidFill>
              <a:latin typeface="Segoe UI"/>
              <a:cs typeface="Segoe UI"/>
            </a:endParaRPr>
          </a:p>
        </p:txBody>
      </p:sp>
      <p:sp>
        <p:nvSpPr>
          <p:cNvPr id="15" name="object 15"/>
          <p:cNvSpPr txBox="1"/>
          <p:nvPr/>
        </p:nvSpPr>
        <p:spPr>
          <a:xfrm>
            <a:off x="7326439" y="4940808"/>
            <a:ext cx="853916" cy="217367"/>
          </a:xfrm>
          <a:prstGeom prst="rect">
            <a:avLst/>
          </a:prstGeom>
        </p:spPr>
        <p:txBody>
          <a:bodyPr vert="horz" wrap="square" lIns="0" tIns="9525" rIns="0" bIns="0" rtlCol="0">
            <a:spAutoFit/>
          </a:bodyPr>
          <a:lstStyle/>
          <a:p>
            <a:pPr marL="9525" defTabSz="685800">
              <a:spcBef>
                <a:spcPts val="75"/>
              </a:spcBef>
            </a:pPr>
            <a:r>
              <a:rPr sz="1350" b="1" kern="0" dirty="0">
                <a:solidFill>
                  <a:srgbClr val="2A500F"/>
                </a:solidFill>
                <a:latin typeface="Segoe UI"/>
                <a:cs typeface="Segoe UI"/>
              </a:rPr>
              <a:t>[</a:t>
            </a:r>
            <a:r>
              <a:rPr sz="1350" b="1" kern="0" spc="-38" dirty="0">
                <a:solidFill>
                  <a:srgbClr val="2A500F"/>
                </a:solidFill>
                <a:latin typeface="Segoe UI"/>
                <a:cs typeface="Segoe UI"/>
              </a:rPr>
              <a:t> </a:t>
            </a:r>
            <a:r>
              <a:rPr sz="1350" b="1" kern="0" spc="-4" dirty="0">
                <a:solidFill>
                  <a:srgbClr val="2A500F"/>
                </a:solidFill>
                <a:latin typeface="Segoe UI"/>
                <a:cs typeface="Segoe UI"/>
              </a:rPr>
              <a:t>+30,4%</a:t>
            </a:r>
            <a:r>
              <a:rPr sz="1350" b="1" kern="0" spc="-23" dirty="0">
                <a:solidFill>
                  <a:srgbClr val="2A500F"/>
                </a:solidFill>
                <a:latin typeface="Segoe UI"/>
                <a:cs typeface="Segoe UI"/>
              </a:rPr>
              <a:t> </a:t>
            </a:r>
            <a:r>
              <a:rPr sz="1350" b="1" kern="0" dirty="0">
                <a:solidFill>
                  <a:srgbClr val="2A500F"/>
                </a:solidFill>
                <a:latin typeface="Segoe UI"/>
                <a:cs typeface="Segoe UI"/>
              </a:rPr>
              <a:t>]</a:t>
            </a:r>
            <a:endParaRPr sz="1350" kern="0">
              <a:solidFill>
                <a:sysClr val="windowText" lastClr="000000"/>
              </a:solidFill>
              <a:latin typeface="Segoe UI"/>
              <a:cs typeface="Segoe UI"/>
            </a:endParaRPr>
          </a:p>
        </p:txBody>
      </p:sp>
      <p:sp>
        <p:nvSpPr>
          <p:cNvPr id="16" name="object 16"/>
          <p:cNvSpPr txBox="1"/>
          <p:nvPr/>
        </p:nvSpPr>
        <p:spPr>
          <a:xfrm>
            <a:off x="4618482" y="4100284"/>
            <a:ext cx="480060" cy="266098"/>
          </a:xfrm>
          <a:prstGeom prst="rect">
            <a:avLst/>
          </a:prstGeom>
        </p:spPr>
        <p:txBody>
          <a:bodyPr vert="horz" wrap="square" lIns="0" tIns="9525" rIns="0" bIns="0" rtlCol="0">
            <a:spAutoFit/>
          </a:bodyPr>
          <a:lstStyle/>
          <a:p>
            <a:pPr marL="26670" defTabSz="685800">
              <a:lnSpc>
                <a:spcPts val="1028"/>
              </a:lnSpc>
              <a:spcBef>
                <a:spcPts val="75"/>
              </a:spcBef>
            </a:pPr>
            <a:r>
              <a:rPr sz="900" b="1" kern="0" spc="-4" dirty="0">
                <a:solidFill>
                  <a:srgbClr val="1F5766"/>
                </a:solidFill>
                <a:latin typeface="Segoe UI"/>
                <a:cs typeface="Segoe UI"/>
              </a:rPr>
              <a:t>Nodriza</a:t>
            </a:r>
            <a:endParaRPr sz="900" kern="0">
              <a:solidFill>
                <a:sysClr val="windowText" lastClr="000000"/>
              </a:solidFill>
              <a:latin typeface="Segoe UI"/>
              <a:cs typeface="Segoe UI"/>
            </a:endParaRPr>
          </a:p>
          <a:p>
            <a:pPr marL="9525" defTabSz="685800">
              <a:lnSpc>
                <a:spcPts val="1028"/>
              </a:lnSpc>
            </a:pPr>
            <a:r>
              <a:rPr sz="900" b="1" kern="0" spc="-79" dirty="0">
                <a:solidFill>
                  <a:srgbClr val="1F5766"/>
                </a:solidFill>
                <a:latin typeface="Segoe UI"/>
                <a:cs typeface="Segoe UI"/>
              </a:rPr>
              <a:t>T</a:t>
            </a:r>
            <a:r>
              <a:rPr sz="900" b="1" kern="0" dirty="0">
                <a:solidFill>
                  <a:srgbClr val="1F5766"/>
                </a:solidFill>
                <a:latin typeface="Segoe UI"/>
                <a:cs typeface="Segoe UI"/>
              </a:rPr>
              <a:t>er</a:t>
            </a:r>
            <a:r>
              <a:rPr sz="900" b="1" kern="0" spc="-4" dirty="0">
                <a:solidFill>
                  <a:srgbClr val="1F5766"/>
                </a:solidFill>
                <a:latin typeface="Segoe UI"/>
                <a:cs typeface="Segoe UI"/>
              </a:rPr>
              <a:t>n</a:t>
            </a:r>
            <a:r>
              <a:rPr sz="900" b="1" kern="0" dirty="0">
                <a:solidFill>
                  <a:srgbClr val="1F5766"/>
                </a:solidFill>
                <a:latin typeface="Segoe UI"/>
                <a:cs typeface="Segoe UI"/>
              </a:rPr>
              <a:t>eros</a:t>
            </a:r>
            <a:endParaRPr sz="900" kern="0">
              <a:solidFill>
                <a:sysClr val="windowText" lastClr="000000"/>
              </a:solidFill>
              <a:latin typeface="Segoe UI"/>
              <a:cs typeface="Segoe UI"/>
            </a:endParaRPr>
          </a:p>
        </p:txBody>
      </p:sp>
      <p:sp>
        <p:nvSpPr>
          <p:cNvPr id="17" name="object 17"/>
          <p:cNvSpPr txBox="1"/>
          <p:nvPr/>
        </p:nvSpPr>
        <p:spPr>
          <a:xfrm>
            <a:off x="5959697" y="4155376"/>
            <a:ext cx="617220" cy="409727"/>
          </a:xfrm>
          <a:prstGeom prst="rect">
            <a:avLst/>
          </a:prstGeom>
        </p:spPr>
        <p:txBody>
          <a:bodyPr vert="horz" wrap="square" lIns="0" tIns="24764" rIns="0" bIns="0" rtlCol="0">
            <a:spAutoFit/>
          </a:bodyPr>
          <a:lstStyle/>
          <a:p>
            <a:pPr marL="9049" marR="3810" indent="-1429" algn="ctr" defTabSz="685800">
              <a:lnSpc>
                <a:spcPts val="975"/>
              </a:lnSpc>
              <a:spcBef>
                <a:spcPts val="194"/>
              </a:spcBef>
            </a:pPr>
            <a:r>
              <a:rPr sz="900" b="1" kern="0" spc="-4" dirty="0">
                <a:solidFill>
                  <a:srgbClr val="1F5766"/>
                </a:solidFill>
                <a:latin typeface="Segoe UI"/>
                <a:cs typeface="Segoe UI"/>
              </a:rPr>
              <a:t>Carne </a:t>
            </a:r>
            <a:r>
              <a:rPr sz="900" b="1" kern="0" dirty="0">
                <a:solidFill>
                  <a:srgbClr val="1F5766"/>
                </a:solidFill>
                <a:latin typeface="Segoe UI"/>
                <a:cs typeface="Segoe UI"/>
              </a:rPr>
              <a:t> </a:t>
            </a:r>
            <a:r>
              <a:rPr sz="900" b="1" kern="0" spc="-4" dirty="0">
                <a:solidFill>
                  <a:srgbClr val="1F5766"/>
                </a:solidFill>
                <a:latin typeface="Segoe UI"/>
                <a:cs typeface="Segoe UI"/>
              </a:rPr>
              <a:t>Leche </a:t>
            </a:r>
            <a:r>
              <a:rPr sz="900" b="1" kern="0" dirty="0">
                <a:solidFill>
                  <a:srgbClr val="1F5766"/>
                </a:solidFill>
                <a:latin typeface="Segoe UI"/>
                <a:cs typeface="Segoe UI"/>
              </a:rPr>
              <a:t> </a:t>
            </a:r>
            <a:r>
              <a:rPr sz="900" b="1" kern="0" spc="-4" dirty="0">
                <a:solidFill>
                  <a:srgbClr val="1F5766"/>
                </a:solidFill>
                <a:latin typeface="Segoe UI"/>
                <a:cs typeface="Segoe UI"/>
              </a:rPr>
              <a:t>Rastro</a:t>
            </a:r>
            <a:r>
              <a:rPr sz="900" b="1" kern="0" spc="-8" dirty="0">
                <a:solidFill>
                  <a:srgbClr val="1F5766"/>
                </a:solidFill>
                <a:latin typeface="Segoe UI"/>
                <a:cs typeface="Segoe UI"/>
              </a:rPr>
              <a:t>j</a:t>
            </a:r>
            <a:r>
              <a:rPr sz="900" b="1" kern="0" dirty="0">
                <a:solidFill>
                  <a:srgbClr val="1F5766"/>
                </a:solidFill>
                <a:latin typeface="Segoe UI"/>
                <a:cs typeface="Segoe UI"/>
              </a:rPr>
              <a:t>eras</a:t>
            </a:r>
            <a:endParaRPr sz="900" kern="0">
              <a:solidFill>
                <a:sysClr val="windowText" lastClr="000000"/>
              </a:solidFill>
              <a:latin typeface="Segoe UI"/>
              <a:cs typeface="Segoe UI"/>
            </a:endParaRPr>
          </a:p>
        </p:txBody>
      </p:sp>
      <p:grpSp>
        <p:nvGrpSpPr>
          <p:cNvPr id="18" name="object 18"/>
          <p:cNvGrpSpPr/>
          <p:nvPr/>
        </p:nvGrpSpPr>
        <p:grpSpPr>
          <a:xfrm>
            <a:off x="157734" y="2428875"/>
            <a:ext cx="3142297" cy="2198370"/>
            <a:chOff x="210311" y="2095500"/>
            <a:chExt cx="4189729" cy="2931160"/>
          </a:xfrm>
        </p:grpSpPr>
        <p:pic>
          <p:nvPicPr>
            <p:cNvPr id="19" name="object 19"/>
            <p:cNvPicPr/>
            <p:nvPr/>
          </p:nvPicPr>
          <p:blipFill>
            <a:blip r:embed="rId5" cstate="print"/>
            <a:stretch>
              <a:fillRect/>
            </a:stretch>
          </p:blipFill>
          <p:spPr>
            <a:xfrm>
              <a:off x="210311" y="2095500"/>
              <a:ext cx="4189476" cy="2930652"/>
            </a:xfrm>
            <a:prstGeom prst="rect">
              <a:avLst/>
            </a:prstGeom>
          </p:spPr>
        </p:pic>
        <p:sp>
          <p:nvSpPr>
            <p:cNvPr id="20" name="object 20"/>
            <p:cNvSpPr/>
            <p:nvPr/>
          </p:nvSpPr>
          <p:spPr>
            <a:xfrm>
              <a:off x="2458211" y="3553967"/>
              <a:ext cx="1259205" cy="175260"/>
            </a:xfrm>
            <a:custGeom>
              <a:avLst/>
              <a:gdLst/>
              <a:ahLst/>
              <a:cxnLst/>
              <a:rect l="l" t="t" r="r" b="b"/>
              <a:pathLst>
                <a:path w="1259204" h="175260">
                  <a:moveTo>
                    <a:pt x="1258824" y="0"/>
                  </a:moveTo>
                  <a:lnTo>
                    <a:pt x="0" y="0"/>
                  </a:lnTo>
                  <a:lnTo>
                    <a:pt x="0" y="175260"/>
                  </a:lnTo>
                  <a:lnTo>
                    <a:pt x="1258824" y="175260"/>
                  </a:lnTo>
                  <a:lnTo>
                    <a:pt x="1258824" y="0"/>
                  </a:lnTo>
                  <a:close/>
                </a:path>
              </a:pathLst>
            </a:custGeom>
            <a:solidFill>
              <a:srgbClr val="009696"/>
            </a:solidFill>
          </p:spPr>
          <p:txBody>
            <a:bodyPr wrap="square" lIns="0" tIns="0" rIns="0" bIns="0" rtlCol="0"/>
            <a:lstStyle/>
            <a:p>
              <a:pPr defTabSz="685800"/>
              <a:endParaRPr sz="1350" kern="0">
                <a:solidFill>
                  <a:sysClr val="windowText" lastClr="000000"/>
                </a:solidFill>
              </a:endParaRPr>
            </a:p>
          </p:txBody>
        </p:sp>
        <p:sp>
          <p:nvSpPr>
            <p:cNvPr id="21" name="object 21"/>
            <p:cNvSpPr/>
            <p:nvPr/>
          </p:nvSpPr>
          <p:spPr>
            <a:xfrm>
              <a:off x="960120" y="2775204"/>
              <a:ext cx="1259205" cy="218440"/>
            </a:xfrm>
            <a:custGeom>
              <a:avLst/>
              <a:gdLst/>
              <a:ahLst/>
              <a:cxnLst/>
              <a:rect l="l" t="t" r="r" b="b"/>
              <a:pathLst>
                <a:path w="1259205" h="218439">
                  <a:moveTo>
                    <a:pt x="1258824" y="0"/>
                  </a:moveTo>
                  <a:lnTo>
                    <a:pt x="0" y="0"/>
                  </a:lnTo>
                  <a:lnTo>
                    <a:pt x="0" y="217932"/>
                  </a:lnTo>
                  <a:lnTo>
                    <a:pt x="1258824" y="217932"/>
                  </a:lnTo>
                  <a:lnTo>
                    <a:pt x="1258824" y="0"/>
                  </a:lnTo>
                  <a:close/>
                </a:path>
              </a:pathLst>
            </a:custGeom>
            <a:solidFill>
              <a:srgbClr val="DDB81E"/>
            </a:solidFill>
          </p:spPr>
          <p:txBody>
            <a:bodyPr wrap="square" lIns="0" tIns="0" rIns="0" bIns="0" rtlCol="0"/>
            <a:lstStyle/>
            <a:p>
              <a:pPr defTabSz="685800"/>
              <a:endParaRPr sz="1350" kern="0">
                <a:solidFill>
                  <a:sysClr val="windowText" lastClr="000000"/>
                </a:solidFill>
              </a:endParaRPr>
            </a:p>
          </p:txBody>
        </p:sp>
      </p:grpSp>
      <p:sp>
        <p:nvSpPr>
          <p:cNvPr id="22" name="object 22"/>
          <p:cNvSpPr txBox="1">
            <a:spLocks noGrp="1"/>
          </p:cNvSpPr>
          <p:nvPr>
            <p:ph type="title"/>
          </p:nvPr>
        </p:nvSpPr>
        <p:spPr>
          <a:xfrm>
            <a:off x="406298" y="1172109"/>
            <a:ext cx="6158865" cy="310181"/>
          </a:xfrm>
          <a:prstGeom prst="rect">
            <a:avLst/>
          </a:prstGeom>
        </p:spPr>
        <p:txBody>
          <a:bodyPr vert="horz" wrap="square" lIns="0" tIns="10001" rIns="0" bIns="0" rtlCol="0">
            <a:spAutoFit/>
          </a:bodyPr>
          <a:lstStyle/>
          <a:p>
            <a:pPr marL="9525">
              <a:spcBef>
                <a:spcPts val="79"/>
              </a:spcBef>
            </a:pPr>
            <a:r>
              <a:rPr sz="1950" b="1" dirty="0"/>
              <a:t>1. </a:t>
            </a:r>
            <a:r>
              <a:rPr sz="1950" b="1" spc="-4" dirty="0"/>
              <a:t>Generalidades,</a:t>
            </a:r>
            <a:r>
              <a:rPr sz="1950" b="1" spc="-8" dirty="0"/>
              <a:t> </a:t>
            </a:r>
            <a:r>
              <a:rPr sz="1950" b="1" spc="-4" dirty="0"/>
              <a:t>Presupuesto</a:t>
            </a:r>
            <a:r>
              <a:rPr sz="1950" b="1" spc="4" dirty="0"/>
              <a:t> </a:t>
            </a:r>
            <a:r>
              <a:rPr sz="1950" b="1" dirty="0"/>
              <a:t>y</a:t>
            </a:r>
            <a:r>
              <a:rPr sz="1950" b="1" spc="4" dirty="0"/>
              <a:t> </a:t>
            </a:r>
            <a:r>
              <a:rPr sz="1950" b="1" dirty="0"/>
              <a:t>Requisitos</a:t>
            </a:r>
            <a:r>
              <a:rPr sz="1950" b="1" spc="-15" dirty="0"/>
              <a:t> </a:t>
            </a:r>
            <a:r>
              <a:rPr sz="1950" b="1" dirty="0"/>
              <a:t>Comunes</a:t>
            </a:r>
            <a:endParaRPr sz="1950"/>
          </a:p>
        </p:txBody>
      </p:sp>
      <p:pic>
        <p:nvPicPr>
          <p:cNvPr id="26" name="Imagen 25">
            <a:extLst>
              <a:ext uri="{FF2B5EF4-FFF2-40B4-BE49-F238E27FC236}">
                <a16:creationId xmlns:a16="http://schemas.microsoft.com/office/drawing/2014/main" id="{0948E722-FBC0-EAA9-F702-2C365C69BE5E}"/>
              </a:ext>
            </a:extLst>
          </p:cNvPr>
          <p:cNvPicPr>
            <a:picLocks noChangeAspect="1"/>
          </p:cNvPicPr>
          <p:nvPr/>
        </p:nvPicPr>
        <p:blipFill>
          <a:blip r:embed="rId6"/>
          <a:stretch>
            <a:fillRect/>
          </a:stretch>
        </p:blipFill>
        <p:spPr>
          <a:xfrm>
            <a:off x="6950171" y="6165304"/>
            <a:ext cx="2193829" cy="692696"/>
          </a:xfrm>
          <a:prstGeom prst="rect">
            <a:avLst/>
          </a:prstGeom>
        </p:spPr>
      </p:pic>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p:nvPr/>
        </p:nvSpPr>
        <p:spPr>
          <a:xfrm>
            <a:off x="582006" y="1830515"/>
            <a:ext cx="5869305" cy="18574"/>
          </a:xfrm>
          <a:custGeom>
            <a:avLst/>
            <a:gdLst/>
            <a:ahLst/>
            <a:cxnLst/>
            <a:rect l="l" t="t" r="r" b="b"/>
            <a:pathLst>
              <a:path w="7825740" h="24765">
                <a:moveTo>
                  <a:pt x="7825701" y="0"/>
                </a:moveTo>
                <a:lnTo>
                  <a:pt x="0" y="0"/>
                </a:lnTo>
                <a:lnTo>
                  <a:pt x="0" y="24384"/>
                </a:lnTo>
                <a:lnTo>
                  <a:pt x="7825701" y="24384"/>
                </a:lnTo>
                <a:lnTo>
                  <a:pt x="7825701" y="0"/>
                </a:lnTo>
                <a:close/>
              </a:path>
            </a:pathLst>
          </a:custGeom>
          <a:solidFill>
            <a:srgbClr val="7E7E7E"/>
          </a:solidFill>
        </p:spPr>
        <p:txBody>
          <a:bodyPr wrap="square" lIns="0" tIns="0" rIns="0" bIns="0" rtlCol="0"/>
          <a:lstStyle/>
          <a:p>
            <a:pPr defTabSz="685800"/>
            <a:endParaRPr sz="1350" kern="0">
              <a:solidFill>
                <a:sysClr val="windowText" lastClr="000000"/>
              </a:solidFill>
            </a:endParaRPr>
          </a:p>
        </p:txBody>
      </p:sp>
      <p:sp>
        <p:nvSpPr>
          <p:cNvPr id="4" name="object 4"/>
          <p:cNvSpPr txBox="1"/>
          <p:nvPr/>
        </p:nvSpPr>
        <p:spPr>
          <a:xfrm>
            <a:off x="3705796" y="1628204"/>
            <a:ext cx="953929" cy="218008"/>
          </a:xfrm>
          <a:prstGeom prst="rect">
            <a:avLst/>
          </a:prstGeom>
          <a:solidFill>
            <a:srgbClr val="FFFF00"/>
          </a:solidFill>
        </p:spPr>
        <p:txBody>
          <a:bodyPr vert="horz" wrap="square" lIns="0" tIns="0" rIns="0" bIns="0" rtlCol="0">
            <a:spAutoFit/>
          </a:bodyPr>
          <a:lstStyle/>
          <a:p>
            <a:pPr marL="476" defTabSz="685800">
              <a:lnSpc>
                <a:spcPts val="1706"/>
              </a:lnSpc>
            </a:pPr>
            <a:r>
              <a:rPr sz="1500" b="1" kern="0" dirty="0">
                <a:solidFill>
                  <a:srgbClr val="7E7E7E"/>
                </a:solidFill>
                <a:latin typeface="Trebuchet MS"/>
                <a:cs typeface="Trebuchet MS"/>
              </a:rPr>
              <a:t>extensiv</a:t>
            </a:r>
            <a:r>
              <a:rPr sz="1500" b="1" kern="0" spc="4" dirty="0">
                <a:solidFill>
                  <a:srgbClr val="7E7E7E"/>
                </a:solidFill>
                <a:latin typeface="Trebuchet MS"/>
                <a:cs typeface="Trebuchet MS"/>
              </a:rPr>
              <a:t>o</a:t>
            </a:r>
            <a:r>
              <a:rPr sz="1500" b="1" kern="0" dirty="0">
                <a:solidFill>
                  <a:srgbClr val="7E7E7E"/>
                </a:solidFill>
                <a:latin typeface="Trebuchet MS"/>
                <a:cs typeface="Trebuchet MS"/>
              </a:rPr>
              <a:t>s</a:t>
            </a:r>
            <a:endParaRPr sz="1500" kern="0">
              <a:solidFill>
                <a:sysClr val="windowText" lastClr="000000"/>
              </a:solidFill>
              <a:latin typeface="Trebuchet MS"/>
              <a:cs typeface="Trebuchet MS"/>
            </a:endParaRPr>
          </a:p>
        </p:txBody>
      </p:sp>
      <p:sp>
        <p:nvSpPr>
          <p:cNvPr id="5" name="object 5"/>
          <p:cNvSpPr txBox="1"/>
          <p:nvPr/>
        </p:nvSpPr>
        <p:spPr>
          <a:xfrm>
            <a:off x="315316" y="1606486"/>
            <a:ext cx="6216491" cy="240931"/>
          </a:xfrm>
          <a:prstGeom prst="rect">
            <a:avLst/>
          </a:prstGeom>
        </p:spPr>
        <p:txBody>
          <a:bodyPr vert="horz" wrap="square" lIns="0" tIns="10001" rIns="0" bIns="0" rtlCol="0">
            <a:spAutoFit/>
          </a:bodyPr>
          <a:lstStyle/>
          <a:p>
            <a:pPr marL="9525" defTabSz="685800">
              <a:spcBef>
                <a:spcPts val="79"/>
              </a:spcBef>
              <a:tabLst>
                <a:tab pos="266224" algn="l"/>
                <a:tab pos="4388644" algn="l"/>
              </a:tabLst>
            </a:pPr>
            <a:r>
              <a:rPr sz="1200" kern="0" spc="161" dirty="0">
                <a:solidFill>
                  <a:srgbClr val="90C225"/>
                </a:solidFill>
                <a:latin typeface="Lucida Sans Unicode"/>
                <a:cs typeface="Lucida Sans Unicode"/>
              </a:rPr>
              <a:t>▶	</a:t>
            </a:r>
            <a:r>
              <a:rPr sz="1500" b="1" kern="0" spc="-4" dirty="0">
                <a:solidFill>
                  <a:srgbClr val="7E7E7E"/>
                </a:solidFill>
                <a:latin typeface="Trebuchet MS"/>
                <a:cs typeface="Trebuchet MS"/>
              </a:rPr>
              <a:t>Ayuda</a:t>
            </a:r>
            <a:r>
              <a:rPr sz="1500" b="1" kern="0" spc="-15" dirty="0">
                <a:solidFill>
                  <a:srgbClr val="7E7E7E"/>
                </a:solidFill>
                <a:latin typeface="Trebuchet MS"/>
                <a:cs typeface="Trebuchet MS"/>
              </a:rPr>
              <a:t> </a:t>
            </a:r>
            <a:r>
              <a:rPr sz="1500" b="1" kern="0" dirty="0">
                <a:solidFill>
                  <a:srgbClr val="7E7E7E"/>
                </a:solidFill>
                <a:latin typeface="Trebuchet MS"/>
                <a:cs typeface="Trebuchet MS"/>
              </a:rPr>
              <a:t>asociada</a:t>
            </a:r>
            <a:r>
              <a:rPr sz="1500" b="1" kern="0" spc="-4" dirty="0">
                <a:solidFill>
                  <a:srgbClr val="7E7E7E"/>
                </a:solidFill>
                <a:latin typeface="Trebuchet MS"/>
                <a:cs typeface="Trebuchet MS"/>
              </a:rPr>
              <a:t> </a:t>
            </a:r>
            <a:r>
              <a:rPr sz="1500" b="1" kern="0" spc="-15" dirty="0">
                <a:solidFill>
                  <a:srgbClr val="7E7E7E"/>
                </a:solidFill>
                <a:latin typeface="Trebuchet MS"/>
                <a:cs typeface="Trebuchet MS"/>
              </a:rPr>
              <a:t>para </a:t>
            </a:r>
            <a:r>
              <a:rPr sz="1500" b="1" kern="0" dirty="0">
                <a:solidFill>
                  <a:srgbClr val="7E7E7E"/>
                </a:solidFill>
                <a:latin typeface="Trebuchet MS"/>
                <a:cs typeface="Trebuchet MS"/>
              </a:rPr>
              <a:t>los</a:t>
            </a:r>
            <a:r>
              <a:rPr sz="1500" b="1" kern="0" spc="8" dirty="0">
                <a:solidFill>
                  <a:srgbClr val="7E7E7E"/>
                </a:solidFill>
                <a:latin typeface="Trebuchet MS"/>
                <a:cs typeface="Trebuchet MS"/>
              </a:rPr>
              <a:t> </a:t>
            </a:r>
            <a:r>
              <a:rPr sz="1500" b="1" kern="0" dirty="0">
                <a:solidFill>
                  <a:srgbClr val="7E7E7E"/>
                </a:solidFill>
                <a:latin typeface="Trebuchet MS"/>
                <a:cs typeface="Trebuchet MS"/>
              </a:rPr>
              <a:t>ganaderos	de</a:t>
            </a:r>
            <a:r>
              <a:rPr sz="1500" b="1" kern="0" spc="-11" dirty="0">
                <a:solidFill>
                  <a:srgbClr val="7E7E7E"/>
                </a:solidFill>
                <a:latin typeface="Trebuchet MS"/>
                <a:cs typeface="Trebuchet MS"/>
              </a:rPr>
              <a:t> </a:t>
            </a:r>
            <a:r>
              <a:rPr sz="1500" b="1" kern="0" spc="-4" dirty="0">
                <a:solidFill>
                  <a:srgbClr val="7E7E7E"/>
                </a:solidFill>
                <a:latin typeface="Trebuchet MS"/>
                <a:cs typeface="Trebuchet MS"/>
              </a:rPr>
              <a:t>vacuno</a:t>
            </a:r>
            <a:r>
              <a:rPr sz="1500" b="1" kern="0" spc="-23" dirty="0">
                <a:solidFill>
                  <a:srgbClr val="7E7E7E"/>
                </a:solidFill>
                <a:latin typeface="Trebuchet MS"/>
                <a:cs typeface="Trebuchet MS"/>
              </a:rPr>
              <a:t> </a:t>
            </a:r>
            <a:r>
              <a:rPr sz="1500" b="1" kern="0" dirty="0">
                <a:solidFill>
                  <a:srgbClr val="7E7E7E"/>
                </a:solidFill>
                <a:latin typeface="Trebuchet MS"/>
                <a:cs typeface="Trebuchet MS"/>
              </a:rPr>
              <a:t>de</a:t>
            </a:r>
            <a:r>
              <a:rPr sz="1500" b="1" kern="0" spc="-11" dirty="0">
                <a:solidFill>
                  <a:srgbClr val="7E7E7E"/>
                </a:solidFill>
                <a:latin typeface="Trebuchet MS"/>
                <a:cs typeface="Trebuchet MS"/>
              </a:rPr>
              <a:t> </a:t>
            </a:r>
            <a:r>
              <a:rPr sz="1500" b="1" kern="0" spc="-4" dirty="0">
                <a:solidFill>
                  <a:srgbClr val="7E7E7E"/>
                </a:solidFill>
                <a:latin typeface="Trebuchet MS"/>
                <a:cs typeface="Trebuchet MS"/>
              </a:rPr>
              <a:t>carne.</a:t>
            </a:r>
            <a:endParaRPr sz="1500" kern="0">
              <a:solidFill>
                <a:sysClr val="windowText" lastClr="000000"/>
              </a:solidFill>
              <a:latin typeface="Trebuchet MS"/>
              <a:cs typeface="Trebuchet MS"/>
            </a:endParaRPr>
          </a:p>
        </p:txBody>
      </p:sp>
      <p:sp>
        <p:nvSpPr>
          <p:cNvPr id="6" name="object 6"/>
          <p:cNvSpPr txBox="1"/>
          <p:nvPr/>
        </p:nvSpPr>
        <p:spPr>
          <a:xfrm>
            <a:off x="6286690" y="2482025"/>
            <a:ext cx="1014413" cy="170239"/>
          </a:xfrm>
          <a:prstGeom prst="rect">
            <a:avLst/>
          </a:prstGeom>
          <a:solidFill>
            <a:srgbClr val="FFFF00"/>
          </a:solidFill>
        </p:spPr>
        <p:txBody>
          <a:bodyPr vert="horz" wrap="square" lIns="0" tIns="8573" rIns="0" bIns="0" rtlCol="0">
            <a:spAutoFit/>
          </a:bodyPr>
          <a:lstStyle/>
          <a:p>
            <a:pPr marL="476" defTabSz="685800">
              <a:spcBef>
                <a:spcPts val="68"/>
              </a:spcBef>
            </a:pPr>
            <a:r>
              <a:rPr sz="1050" kern="0" spc="-4" dirty="0">
                <a:solidFill>
                  <a:sysClr val="windowText" lastClr="000000"/>
                </a:solidFill>
                <a:latin typeface="Trebuchet MS"/>
                <a:cs typeface="Trebuchet MS"/>
              </a:rPr>
              <a:t>razas</a:t>
            </a:r>
            <a:r>
              <a:rPr sz="1050" kern="0" spc="-45" dirty="0">
                <a:solidFill>
                  <a:sysClr val="windowText" lastClr="000000"/>
                </a:solidFill>
                <a:latin typeface="Trebuchet MS"/>
                <a:cs typeface="Trebuchet MS"/>
              </a:rPr>
              <a:t> </a:t>
            </a:r>
            <a:r>
              <a:rPr sz="1050" kern="0" spc="-4" dirty="0">
                <a:solidFill>
                  <a:sysClr val="windowText" lastClr="000000"/>
                </a:solidFill>
                <a:latin typeface="Trebuchet MS"/>
                <a:cs typeface="Trebuchet MS"/>
              </a:rPr>
              <a:t>autóctonas</a:t>
            </a:r>
            <a:endParaRPr sz="1050" kern="0">
              <a:solidFill>
                <a:sysClr val="windowText" lastClr="000000"/>
              </a:solidFill>
              <a:latin typeface="Trebuchet MS"/>
              <a:cs typeface="Trebuchet MS"/>
            </a:endParaRPr>
          </a:p>
        </p:txBody>
      </p:sp>
      <p:sp>
        <p:nvSpPr>
          <p:cNvPr id="7" name="object 7"/>
          <p:cNvSpPr txBox="1"/>
          <p:nvPr/>
        </p:nvSpPr>
        <p:spPr>
          <a:xfrm>
            <a:off x="658216" y="2020504"/>
            <a:ext cx="5598794" cy="888385"/>
          </a:xfrm>
          <a:prstGeom prst="rect">
            <a:avLst/>
          </a:prstGeom>
        </p:spPr>
        <p:txBody>
          <a:bodyPr vert="horz" wrap="square" lIns="0" tIns="31433" rIns="0" bIns="0" rtlCol="0">
            <a:spAutoFit/>
          </a:bodyPr>
          <a:lstStyle/>
          <a:p>
            <a:pPr marL="9525" defTabSz="685800">
              <a:spcBef>
                <a:spcPts val="248"/>
              </a:spcBef>
            </a:pPr>
            <a:r>
              <a:rPr sz="938" kern="0" dirty="0">
                <a:solidFill>
                  <a:srgbClr val="90C225"/>
                </a:solidFill>
                <a:latin typeface="Wingdings"/>
                <a:cs typeface="Wingdings"/>
              </a:rPr>
              <a:t></a:t>
            </a:r>
            <a:r>
              <a:rPr sz="1200" b="1" kern="0" dirty="0">
                <a:solidFill>
                  <a:srgbClr val="7AA31F"/>
                </a:solidFill>
                <a:latin typeface="Trebuchet MS"/>
                <a:cs typeface="Trebuchet MS"/>
              </a:rPr>
              <a:t>¿Qué</a:t>
            </a:r>
            <a:r>
              <a:rPr sz="1200" b="1" kern="0" spc="-8" dirty="0">
                <a:solidFill>
                  <a:srgbClr val="7AA31F"/>
                </a:solidFill>
                <a:latin typeface="Trebuchet MS"/>
                <a:cs typeface="Trebuchet MS"/>
              </a:rPr>
              <a:t> es?</a:t>
            </a:r>
            <a:endParaRPr sz="1200" kern="0">
              <a:solidFill>
                <a:sysClr val="windowText" lastClr="000000"/>
              </a:solidFill>
              <a:latin typeface="Trebuchet MS"/>
              <a:cs typeface="Trebuchet MS"/>
            </a:endParaRPr>
          </a:p>
          <a:p>
            <a:pPr marL="179546" defTabSz="685800">
              <a:spcBef>
                <a:spcPts val="161"/>
              </a:spcBef>
            </a:pPr>
            <a:r>
              <a:rPr sz="825" kern="0" spc="-8" dirty="0">
                <a:solidFill>
                  <a:srgbClr val="90C225"/>
                </a:solidFill>
                <a:latin typeface="Wingdings"/>
                <a:cs typeface="Wingdings"/>
              </a:rPr>
              <a:t></a:t>
            </a:r>
            <a:r>
              <a:rPr sz="1050" kern="0" spc="-8" dirty="0">
                <a:solidFill>
                  <a:sysClr val="windowText" lastClr="000000"/>
                </a:solidFill>
                <a:latin typeface="Trebuchet MS"/>
                <a:cs typeface="Trebuchet MS"/>
              </a:rPr>
              <a:t>Titular</a:t>
            </a:r>
            <a:r>
              <a:rPr sz="1050" kern="0" dirty="0">
                <a:solidFill>
                  <a:sysClr val="windowText" lastClr="000000"/>
                </a:solidFill>
                <a:latin typeface="Trebuchet MS"/>
                <a:cs typeface="Trebuchet MS"/>
              </a:rPr>
              <a:t> </a:t>
            </a:r>
            <a:r>
              <a:rPr sz="1050" kern="0" spc="-4" dirty="0">
                <a:solidFill>
                  <a:sysClr val="windowText" lastClr="000000"/>
                </a:solidFill>
                <a:latin typeface="Trebuchet MS"/>
                <a:cs typeface="Trebuchet MS"/>
              </a:rPr>
              <a:t>explotación</a:t>
            </a:r>
            <a:r>
              <a:rPr sz="1050" kern="0" spc="-19" dirty="0">
                <a:solidFill>
                  <a:sysClr val="windowText" lastClr="000000"/>
                </a:solidFill>
                <a:latin typeface="Trebuchet MS"/>
                <a:cs typeface="Trebuchet MS"/>
              </a:rPr>
              <a:t> </a:t>
            </a:r>
            <a:r>
              <a:rPr sz="1050" kern="0" spc="-4" dirty="0">
                <a:solidFill>
                  <a:sysClr val="windowText" lastClr="000000"/>
                </a:solidFill>
                <a:latin typeface="Trebuchet MS"/>
                <a:cs typeface="Trebuchet MS"/>
              </a:rPr>
              <a:t>de</a:t>
            </a:r>
            <a:r>
              <a:rPr sz="1050" kern="0" spc="8" dirty="0">
                <a:solidFill>
                  <a:sysClr val="windowText" lastClr="000000"/>
                </a:solidFill>
                <a:latin typeface="Trebuchet MS"/>
                <a:cs typeface="Trebuchet MS"/>
              </a:rPr>
              <a:t> </a:t>
            </a:r>
            <a:r>
              <a:rPr sz="1050" kern="0" spc="-4" dirty="0">
                <a:solidFill>
                  <a:sysClr val="windowText" lastClr="000000"/>
                </a:solidFill>
                <a:latin typeface="Trebuchet MS"/>
                <a:cs typeface="Trebuchet MS"/>
              </a:rPr>
              <a:t>vacuno </a:t>
            </a:r>
            <a:r>
              <a:rPr sz="1050" kern="0" dirty="0">
                <a:solidFill>
                  <a:sysClr val="windowText" lastClr="000000"/>
                </a:solidFill>
                <a:latin typeface="Trebuchet MS"/>
                <a:cs typeface="Trebuchet MS"/>
              </a:rPr>
              <a:t>de</a:t>
            </a:r>
            <a:r>
              <a:rPr sz="1050" kern="0" spc="8" dirty="0">
                <a:solidFill>
                  <a:sysClr val="windowText" lastClr="000000"/>
                </a:solidFill>
                <a:latin typeface="Trebuchet MS"/>
                <a:cs typeface="Trebuchet MS"/>
              </a:rPr>
              <a:t> </a:t>
            </a:r>
            <a:r>
              <a:rPr sz="1050" kern="0" spc="-4" dirty="0">
                <a:solidFill>
                  <a:sysClr val="windowText" lastClr="000000"/>
                </a:solidFill>
                <a:latin typeface="Trebuchet MS"/>
                <a:cs typeface="Trebuchet MS"/>
              </a:rPr>
              <a:t>carne</a:t>
            </a:r>
            <a:r>
              <a:rPr sz="1050" kern="0" spc="8" dirty="0">
                <a:solidFill>
                  <a:sysClr val="windowText" lastClr="000000"/>
                </a:solidFill>
                <a:latin typeface="Trebuchet MS"/>
                <a:cs typeface="Trebuchet MS"/>
              </a:rPr>
              <a:t> </a:t>
            </a:r>
            <a:r>
              <a:rPr sz="1050" kern="0" spc="-4" dirty="0">
                <a:solidFill>
                  <a:sysClr val="windowText" lastClr="000000"/>
                </a:solidFill>
                <a:latin typeface="Trebuchet MS"/>
                <a:cs typeface="Trebuchet MS"/>
              </a:rPr>
              <a:t>extensivo</a:t>
            </a:r>
            <a:r>
              <a:rPr sz="1050" kern="0" spc="-4" dirty="0">
                <a:solidFill>
                  <a:sysClr val="windowText" lastClr="000000"/>
                </a:solidFill>
                <a:latin typeface="Wingdings"/>
                <a:cs typeface="Wingdings"/>
              </a:rPr>
              <a:t></a:t>
            </a:r>
            <a:r>
              <a:rPr sz="1050" kern="0" spc="30" dirty="0">
                <a:solidFill>
                  <a:sysClr val="windowText" lastClr="000000"/>
                </a:solidFill>
                <a:latin typeface="Times New Roman"/>
                <a:cs typeface="Times New Roman"/>
              </a:rPr>
              <a:t> </a:t>
            </a:r>
            <a:r>
              <a:rPr sz="1050" kern="0" spc="-4" dirty="0">
                <a:solidFill>
                  <a:sysClr val="windowText" lastClr="000000"/>
                </a:solidFill>
                <a:latin typeface="Trebuchet MS"/>
                <a:cs typeface="Trebuchet MS"/>
              </a:rPr>
              <a:t>pago</a:t>
            </a:r>
            <a:r>
              <a:rPr sz="1050" kern="0" spc="8" dirty="0">
                <a:solidFill>
                  <a:sysClr val="windowText" lastClr="000000"/>
                </a:solidFill>
                <a:latin typeface="Trebuchet MS"/>
                <a:cs typeface="Trebuchet MS"/>
              </a:rPr>
              <a:t> </a:t>
            </a:r>
            <a:r>
              <a:rPr sz="1050" kern="0" spc="-4" dirty="0">
                <a:solidFill>
                  <a:sysClr val="windowText" lastClr="000000"/>
                </a:solidFill>
                <a:latin typeface="Trebuchet MS"/>
                <a:cs typeface="Trebuchet MS"/>
              </a:rPr>
              <a:t>anual</a:t>
            </a:r>
            <a:r>
              <a:rPr sz="1050" kern="0" dirty="0">
                <a:solidFill>
                  <a:sysClr val="windowText" lastClr="000000"/>
                </a:solidFill>
                <a:latin typeface="Trebuchet MS"/>
                <a:cs typeface="Trebuchet MS"/>
              </a:rPr>
              <a:t> </a:t>
            </a:r>
            <a:r>
              <a:rPr sz="1050" kern="0" spc="-4" dirty="0">
                <a:solidFill>
                  <a:sysClr val="windowText" lastClr="000000"/>
                </a:solidFill>
                <a:latin typeface="Trebuchet MS"/>
                <a:cs typeface="Trebuchet MS"/>
              </a:rPr>
              <a:t>por</a:t>
            </a:r>
            <a:r>
              <a:rPr sz="1050" kern="0" spc="11" dirty="0">
                <a:solidFill>
                  <a:sysClr val="windowText" lastClr="000000"/>
                </a:solidFill>
                <a:latin typeface="Trebuchet MS"/>
                <a:cs typeface="Trebuchet MS"/>
              </a:rPr>
              <a:t> </a:t>
            </a:r>
            <a:r>
              <a:rPr sz="1050" kern="0" spc="-4" dirty="0">
                <a:solidFill>
                  <a:sysClr val="windowText" lastClr="000000"/>
                </a:solidFill>
                <a:latin typeface="Trebuchet MS"/>
                <a:cs typeface="Trebuchet MS"/>
              </a:rPr>
              <a:t>cabeza</a:t>
            </a:r>
            <a:r>
              <a:rPr sz="1050" kern="0" spc="-11" dirty="0">
                <a:solidFill>
                  <a:sysClr val="windowText" lastClr="000000"/>
                </a:solidFill>
                <a:latin typeface="Trebuchet MS"/>
                <a:cs typeface="Trebuchet MS"/>
              </a:rPr>
              <a:t> </a:t>
            </a:r>
            <a:r>
              <a:rPr sz="1050" kern="0" spc="-4" dirty="0">
                <a:solidFill>
                  <a:sysClr val="windowText" lastClr="000000"/>
                </a:solidFill>
                <a:latin typeface="Trebuchet MS"/>
                <a:cs typeface="Trebuchet MS"/>
              </a:rPr>
              <a:t>vaca</a:t>
            </a:r>
            <a:r>
              <a:rPr sz="1050" kern="0" spc="8" dirty="0">
                <a:solidFill>
                  <a:sysClr val="windowText" lastClr="000000"/>
                </a:solidFill>
                <a:latin typeface="Trebuchet MS"/>
                <a:cs typeface="Trebuchet MS"/>
              </a:rPr>
              <a:t> </a:t>
            </a:r>
            <a:r>
              <a:rPr sz="1050" kern="0" spc="-4" dirty="0">
                <a:solidFill>
                  <a:sysClr val="windowText" lastClr="000000"/>
                </a:solidFill>
                <a:latin typeface="Trebuchet MS"/>
                <a:cs typeface="Trebuchet MS"/>
              </a:rPr>
              <a:t>nodriza</a:t>
            </a:r>
            <a:endParaRPr sz="1050" kern="0">
              <a:solidFill>
                <a:sysClr val="windowText" lastClr="000000"/>
              </a:solidFill>
              <a:latin typeface="Trebuchet MS"/>
              <a:cs typeface="Trebuchet MS"/>
            </a:endParaRPr>
          </a:p>
          <a:p>
            <a:pPr marL="179546" defTabSz="685800">
              <a:spcBef>
                <a:spcPts val="443"/>
              </a:spcBef>
            </a:pPr>
            <a:r>
              <a:rPr sz="825" kern="0" dirty="0">
                <a:solidFill>
                  <a:srgbClr val="90C225"/>
                </a:solidFill>
                <a:latin typeface="Wingdings"/>
                <a:cs typeface="Wingdings"/>
              </a:rPr>
              <a:t></a:t>
            </a:r>
            <a:r>
              <a:rPr sz="1050" kern="0" dirty="0">
                <a:solidFill>
                  <a:sysClr val="windowText" lastClr="000000"/>
                </a:solidFill>
                <a:latin typeface="Trebuchet MS"/>
                <a:cs typeface="Trebuchet MS"/>
              </a:rPr>
              <a:t>Apoyo</a:t>
            </a:r>
            <a:r>
              <a:rPr sz="1050" kern="0" spc="-15" dirty="0">
                <a:solidFill>
                  <a:sysClr val="windowText" lastClr="000000"/>
                </a:solidFill>
                <a:latin typeface="Trebuchet MS"/>
                <a:cs typeface="Trebuchet MS"/>
              </a:rPr>
              <a:t> </a:t>
            </a:r>
            <a:r>
              <a:rPr sz="1050" kern="0" spc="-4" dirty="0">
                <a:solidFill>
                  <a:sysClr val="windowText" lastClr="000000"/>
                </a:solidFill>
                <a:latin typeface="Trebuchet MS"/>
                <a:cs typeface="Trebuchet MS"/>
              </a:rPr>
              <a:t>adicional</a:t>
            </a:r>
            <a:r>
              <a:rPr sz="1050" kern="0" dirty="0">
                <a:solidFill>
                  <a:sysClr val="windowText" lastClr="000000"/>
                </a:solidFill>
                <a:latin typeface="Trebuchet MS"/>
                <a:cs typeface="Trebuchet MS"/>
              </a:rPr>
              <a:t> </a:t>
            </a:r>
            <a:r>
              <a:rPr sz="1050" kern="0" spc="-8" dirty="0">
                <a:solidFill>
                  <a:sysClr val="windowText" lastClr="000000"/>
                </a:solidFill>
                <a:latin typeface="Wingdings"/>
                <a:cs typeface="Wingdings"/>
              </a:rPr>
              <a:t></a:t>
            </a:r>
            <a:r>
              <a:rPr sz="1200" b="1" kern="0" spc="-8" dirty="0">
                <a:solidFill>
                  <a:srgbClr val="476012"/>
                </a:solidFill>
                <a:latin typeface="Trebuchet MS"/>
                <a:cs typeface="Trebuchet MS"/>
              </a:rPr>
              <a:t>Complemento</a:t>
            </a:r>
            <a:r>
              <a:rPr sz="1200" b="1" kern="0" spc="56" dirty="0">
                <a:solidFill>
                  <a:srgbClr val="476012"/>
                </a:solidFill>
                <a:latin typeface="Trebuchet MS"/>
                <a:cs typeface="Trebuchet MS"/>
              </a:rPr>
              <a:t> </a:t>
            </a:r>
            <a:r>
              <a:rPr sz="1050" kern="0" spc="-4" dirty="0">
                <a:solidFill>
                  <a:sysClr val="windowText" lastClr="000000"/>
                </a:solidFill>
                <a:latin typeface="Trebuchet MS"/>
                <a:cs typeface="Trebuchet MS"/>
              </a:rPr>
              <a:t>animales</a:t>
            </a:r>
            <a:r>
              <a:rPr sz="1050" kern="0" spc="8" dirty="0">
                <a:solidFill>
                  <a:sysClr val="windowText" lastClr="000000"/>
                </a:solidFill>
                <a:latin typeface="Trebuchet MS"/>
                <a:cs typeface="Trebuchet MS"/>
              </a:rPr>
              <a:t> </a:t>
            </a:r>
            <a:r>
              <a:rPr sz="1050" kern="0" spc="-4" dirty="0">
                <a:solidFill>
                  <a:sysClr val="windowText" lastClr="000000"/>
                </a:solidFill>
                <a:latin typeface="Trebuchet MS"/>
                <a:cs typeface="Trebuchet MS"/>
              </a:rPr>
              <a:t>elegibles</a:t>
            </a:r>
            <a:r>
              <a:rPr sz="1050" kern="0" spc="-19" dirty="0">
                <a:solidFill>
                  <a:sysClr val="windowText" lastClr="000000"/>
                </a:solidFill>
                <a:latin typeface="Trebuchet MS"/>
                <a:cs typeface="Trebuchet MS"/>
              </a:rPr>
              <a:t> </a:t>
            </a:r>
            <a:r>
              <a:rPr sz="1050" kern="0" spc="-4" dirty="0">
                <a:solidFill>
                  <a:sysClr val="windowText" lastClr="000000"/>
                </a:solidFill>
                <a:latin typeface="Trebuchet MS"/>
                <a:cs typeface="Trebuchet MS"/>
              </a:rPr>
              <a:t>inscritos</a:t>
            </a:r>
            <a:r>
              <a:rPr sz="1050" kern="0" spc="4" dirty="0">
                <a:solidFill>
                  <a:sysClr val="windowText" lastClr="000000"/>
                </a:solidFill>
                <a:latin typeface="Trebuchet MS"/>
                <a:cs typeface="Trebuchet MS"/>
              </a:rPr>
              <a:t> </a:t>
            </a:r>
            <a:r>
              <a:rPr sz="1050" kern="0" dirty="0">
                <a:solidFill>
                  <a:sysClr val="windowText" lastClr="000000"/>
                </a:solidFill>
                <a:latin typeface="Trebuchet MS"/>
                <a:cs typeface="Trebuchet MS"/>
              </a:rPr>
              <a:t>en </a:t>
            </a:r>
            <a:r>
              <a:rPr sz="1050" kern="0" spc="-4" dirty="0">
                <a:solidFill>
                  <a:sysClr val="windowText" lastClr="000000"/>
                </a:solidFill>
                <a:latin typeface="Trebuchet MS"/>
                <a:cs typeface="Trebuchet MS"/>
              </a:rPr>
              <a:t>libros</a:t>
            </a:r>
            <a:r>
              <a:rPr sz="1050" kern="0" spc="4" dirty="0">
                <a:solidFill>
                  <a:sysClr val="windowText" lastClr="000000"/>
                </a:solidFill>
                <a:latin typeface="Trebuchet MS"/>
                <a:cs typeface="Trebuchet MS"/>
              </a:rPr>
              <a:t> </a:t>
            </a:r>
            <a:r>
              <a:rPr sz="1050" kern="0" spc="-4" dirty="0">
                <a:solidFill>
                  <a:sysClr val="windowText" lastClr="000000"/>
                </a:solidFill>
                <a:latin typeface="Trebuchet MS"/>
                <a:cs typeface="Trebuchet MS"/>
              </a:rPr>
              <a:t>genealógicos</a:t>
            </a:r>
            <a:r>
              <a:rPr sz="1050" kern="0" spc="-19" dirty="0">
                <a:solidFill>
                  <a:sysClr val="windowText" lastClr="000000"/>
                </a:solidFill>
                <a:latin typeface="Trebuchet MS"/>
                <a:cs typeface="Trebuchet MS"/>
              </a:rPr>
              <a:t> </a:t>
            </a:r>
            <a:r>
              <a:rPr sz="1050" kern="0" spc="-4" dirty="0">
                <a:solidFill>
                  <a:sysClr val="windowText" lastClr="000000"/>
                </a:solidFill>
                <a:latin typeface="Trebuchet MS"/>
                <a:cs typeface="Trebuchet MS"/>
              </a:rPr>
              <a:t>de</a:t>
            </a:r>
            <a:endParaRPr sz="1050" kern="0">
              <a:solidFill>
                <a:sysClr val="windowText" lastClr="000000"/>
              </a:solidFill>
              <a:latin typeface="Trebuchet MS"/>
              <a:cs typeface="Trebuchet MS"/>
            </a:endParaRPr>
          </a:p>
          <a:p>
            <a:pPr marL="179546" defTabSz="685800">
              <a:spcBef>
                <a:spcPts val="454"/>
              </a:spcBef>
            </a:pPr>
            <a:r>
              <a:rPr sz="825" kern="0" spc="-4" dirty="0">
                <a:solidFill>
                  <a:srgbClr val="90C225"/>
                </a:solidFill>
                <a:latin typeface="Wingdings"/>
                <a:cs typeface="Wingdings"/>
              </a:rPr>
              <a:t></a:t>
            </a:r>
            <a:r>
              <a:rPr sz="1050" kern="0" spc="-4" dirty="0">
                <a:solidFill>
                  <a:sysClr val="windowText" lastClr="000000"/>
                </a:solidFill>
                <a:latin typeface="Trebuchet MS"/>
                <a:cs typeface="Trebuchet MS"/>
              </a:rPr>
              <a:t>Asignación</a:t>
            </a:r>
            <a:r>
              <a:rPr sz="1050" kern="0" spc="-26" dirty="0">
                <a:solidFill>
                  <a:sysClr val="windowText" lastClr="000000"/>
                </a:solidFill>
                <a:latin typeface="Trebuchet MS"/>
                <a:cs typeface="Trebuchet MS"/>
              </a:rPr>
              <a:t> </a:t>
            </a:r>
            <a:r>
              <a:rPr sz="1050" kern="0" spc="-4" dirty="0">
                <a:solidFill>
                  <a:sysClr val="windowText" lastClr="000000"/>
                </a:solidFill>
                <a:latin typeface="Trebuchet MS"/>
                <a:cs typeface="Trebuchet MS"/>
              </a:rPr>
              <a:t>anual</a:t>
            </a:r>
            <a:r>
              <a:rPr sz="1050" kern="0" dirty="0">
                <a:solidFill>
                  <a:sysClr val="windowText" lastClr="000000"/>
                </a:solidFill>
                <a:latin typeface="Trebuchet MS"/>
                <a:cs typeface="Trebuchet MS"/>
              </a:rPr>
              <a:t> </a:t>
            </a:r>
            <a:r>
              <a:rPr sz="1050" kern="0" dirty="0">
                <a:solidFill>
                  <a:sysClr val="windowText" lastClr="000000"/>
                </a:solidFill>
                <a:latin typeface="Wingdings"/>
                <a:cs typeface="Wingdings"/>
              </a:rPr>
              <a:t></a:t>
            </a:r>
            <a:r>
              <a:rPr sz="1050" kern="0" spc="56" dirty="0">
                <a:solidFill>
                  <a:sysClr val="windowText" lastClr="000000"/>
                </a:solidFill>
                <a:latin typeface="Times New Roman"/>
                <a:cs typeface="Times New Roman"/>
              </a:rPr>
              <a:t> </a:t>
            </a:r>
            <a:r>
              <a:rPr sz="1200" b="1" kern="0" spc="-4" dirty="0">
                <a:solidFill>
                  <a:srgbClr val="C42E1A"/>
                </a:solidFill>
                <a:latin typeface="Trebuchet MS"/>
                <a:cs typeface="Trebuchet MS"/>
              </a:rPr>
              <a:t>186.610.000</a:t>
            </a:r>
            <a:r>
              <a:rPr sz="1200" b="1" kern="0" spc="15" dirty="0">
                <a:solidFill>
                  <a:srgbClr val="C42E1A"/>
                </a:solidFill>
                <a:latin typeface="Trebuchet MS"/>
                <a:cs typeface="Trebuchet MS"/>
              </a:rPr>
              <a:t> </a:t>
            </a:r>
            <a:r>
              <a:rPr sz="1200" b="1" kern="0" spc="-4" dirty="0">
                <a:solidFill>
                  <a:srgbClr val="C42E1A"/>
                </a:solidFill>
                <a:latin typeface="Trebuchet MS"/>
                <a:cs typeface="Trebuchet MS"/>
              </a:rPr>
              <a:t>EUROS</a:t>
            </a:r>
            <a:endParaRPr sz="1200" kern="0">
              <a:solidFill>
                <a:sysClr val="windowText" lastClr="000000"/>
              </a:solidFill>
              <a:latin typeface="Trebuchet MS"/>
              <a:cs typeface="Trebuchet MS"/>
            </a:endParaRPr>
          </a:p>
        </p:txBody>
      </p:sp>
      <p:sp>
        <p:nvSpPr>
          <p:cNvPr id="8" name="object 8"/>
          <p:cNvSpPr txBox="1"/>
          <p:nvPr/>
        </p:nvSpPr>
        <p:spPr>
          <a:xfrm>
            <a:off x="6317552" y="3352990"/>
            <a:ext cx="601980" cy="153888"/>
          </a:xfrm>
          <a:prstGeom prst="rect">
            <a:avLst/>
          </a:prstGeom>
          <a:solidFill>
            <a:srgbClr val="FFFF00"/>
          </a:solidFill>
        </p:spPr>
        <p:txBody>
          <a:bodyPr vert="horz" wrap="square" lIns="0" tIns="0" rIns="0" bIns="0" rtlCol="0">
            <a:spAutoFit/>
          </a:bodyPr>
          <a:lstStyle/>
          <a:p>
            <a:pPr marL="476" defTabSz="685800">
              <a:lnSpc>
                <a:spcPts val="1196"/>
              </a:lnSpc>
            </a:pPr>
            <a:r>
              <a:rPr sz="1050" kern="0" spc="-4" dirty="0">
                <a:solidFill>
                  <a:sysClr val="windowText" lastClr="000000"/>
                </a:solidFill>
                <a:latin typeface="Trebuchet MS"/>
                <a:cs typeface="Trebuchet MS"/>
              </a:rPr>
              <a:t>mo</a:t>
            </a:r>
            <a:r>
              <a:rPr sz="1050" kern="0" spc="-8" dirty="0">
                <a:solidFill>
                  <a:sysClr val="windowText" lastClr="000000"/>
                </a:solidFill>
                <a:latin typeface="Trebuchet MS"/>
                <a:cs typeface="Trebuchet MS"/>
              </a:rPr>
              <a:t>r</a:t>
            </a:r>
            <a:r>
              <a:rPr sz="1050" kern="0" dirty="0">
                <a:solidFill>
                  <a:sysClr val="windowText" lastClr="000000"/>
                </a:solidFill>
                <a:latin typeface="Trebuchet MS"/>
                <a:cs typeface="Trebuchet MS"/>
              </a:rPr>
              <a:t>fo</a:t>
            </a:r>
            <a:r>
              <a:rPr sz="1050" kern="0" spc="-8" dirty="0">
                <a:solidFill>
                  <a:sysClr val="windowText" lastClr="000000"/>
                </a:solidFill>
                <a:latin typeface="Trebuchet MS"/>
                <a:cs typeface="Trebuchet MS"/>
              </a:rPr>
              <a:t>t</a:t>
            </a:r>
            <a:r>
              <a:rPr sz="1050" kern="0" spc="-4" dirty="0">
                <a:solidFill>
                  <a:sysClr val="windowText" lastClr="000000"/>
                </a:solidFill>
                <a:latin typeface="Trebuchet MS"/>
                <a:cs typeface="Trebuchet MS"/>
              </a:rPr>
              <a:t>i</a:t>
            </a:r>
            <a:r>
              <a:rPr sz="1050" kern="0" spc="-8" dirty="0">
                <a:solidFill>
                  <a:sysClr val="windowText" lastClr="000000"/>
                </a:solidFill>
                <a:latin typeface="Trebuchet MS"/>
                <a:cs typeface="Trebuchet MS"/>
              </a:rPr>
              <a:t>p</a:t>
            </a:r>
            <a:r>
              <a:rPr sz="1050" kern="0" dirty="0">
                <a:solidFill>
                  <a:sysClr val="windowText" lastClr="000000"/>
                </a:solidFill>
                <a:latin typeface="Trebuchet MS"/>
                <a:cs typeface="Trebuchet MS"/>
              </a:rPr>
              <a:t>o</a:t>
            </a:r>
            <a:endParaRPr sz="1050" kern="0">
              <a:solidFill>
                <a:sysClr val="windowText" lastClr="000000"/>
              </a:solidFill>
              <a:latin typeface="Trebuchet MS"/>
              <a:cs typeface="Trebuchet MS"/>
            </a:endParaRPr>
          </a:p>
        </p:txBody>
      </p:sp>
      <p:sp>
        <p:nvSpPr>
          <p:cNvPr id="9" name="object 9"/>
          <p:cNvSpPr txBox="1"/>
          <p:nvPr/>
        </p:nvSpPr>
        <p:spPr>
          <a:xfrm>
            <a:off x="658215" y="3029378"/>
            <a:ext cx="7116604" cy="711092"/>
          </a:xfrm>
          <a:prstGeom prst="rect">
            <a:avLst/>
          </a:prstGeom>
        </p:spPr>
        <p:txBody>
          <a:bodyPr vert="horz" wrap="square" lIns="0" tIns="74295" rIns="0" bIns="0" rtlCol="0">
            <a:spAutoFit/>
          </a:bodyPr>
          <a:lstStyle/>
          <a:p>
            <a:pPr marL="9525" defTabSz="685800">
              <a:spcBef>
                <a:spcPts val="585"/>
              </a:spcBef>
            </a:pPr>
            <a:r>
              <a:rPr sz="938" kern="0" spc="-4" dirty="0">
                <a:solidFill>
                  <a:srgbClr val="90C225"/>
                </a:solidFill>
                <a:latin typeface="Wingdings"/>
                <a:cs typeface="Wingdings"/>
              </a:rPr>
              <a:t></a:t>
            </a:r>
            <a:r>
              <a:rPr sz="1200" b="1" kern="0" spc="-4" dirty="0">
                <a:solidFill>
                  <a:srgbClr val="7AA31F"/>
                </a:solidFill>
                <a:latin typeface="Trebuchet MS"/>
                <a:cs typeface="Trebuchet MS"/>
              </a:rPr>
              <a:t>¿Condiciones?</a:t>
            </a:r>
            <a:endParaRPr sz="1200" kern="0" dirty="0">
              <a:solidFill>
                <a:sysClr val="windowText" lastClr="000000"/>
              </a:solidFill>
              <a:latin typeface="Trebuchet MS"/>
              <a:cs typeface="Trebuchet MS"/>
            </a:endParaRPr>
          </a:p>
          <a:p>
            <a:pPr marL="179546" defTabSz="685800">
              <a:spcBef>
                <a:spcPts val="458"/>
              </a:spcBef>
              <a:tabLst>
                <a:tab pos="6290786" algn="l"/>
              </a:tabLst>
            </a:pPr>
            <a:r>
              <a:rPr sz="825" kern="0" dirty="0">
                <a:solidFill>
                  <a:srgbClr val="90C225"/>
                </a:solidFill>
                <a:latin typeface="Wingdings"/>
                <a:cs typeface="Wingdings"/>
              </a:rPr>
              <a:t></a:t>
            </a:r>
            <a:r>
              <a:rPr sz="1050" kern="0" dirty="0">
                <a:solidFill>
                  <a:sysClr val="windowText" lastClr="000000"/>
                </a:solidFill>
                <a:latin typeface="Trebuchet MS"/>
                <a:cs typeface="Trebuchet MS"/>
              </a:rPr>
              <a:t>Animal </a:t>
            </a:r>
            <a:r>
              <a:rPr sz="1050" kern="0" spc="-4" dirty="0">
                <a:solidFill>
                  <a:sysClr val="windowText" lastClr="000000"/>
                </a:solidFill>
                <a:latin typeface="Trebuchet MS"/>
                <a:cs typeface="Trebuchet MS"/>
              </a:rPr>
              <a:t>elegible:  vacas</a:t>
            </a:r>
            <a:r>
              <a:rPr sz="1050" kern="0" spc="4" dirty="0">
                <a:solidFill>
                  <a:sysClr val="windowText" lastClr="000000"/>
                </a:solidFill>
                <a:latin typeface="Trebuchet MS"/>
                <a:cs typeface="Trebuchet MS"/>
              </a:rPr>
              <a:t> </a:t>
            </a:r>
            <a:r>
              <a:rPr sz="1050" kern="0" spc="-4" dirty="0">
                <a:solidFill>
                  <a:sysClr val="windowText" lastClr="000000"/>
                </a:solidFill>
                <a:latin typeface="Trebuchet MS"/>
                <a:cs typeface="Trebuchet MS"/>
              </a:rPr>
              <a:t>nodrizas</a:t>
            </a:r>
            <a:r>
              <a:rPr sz="1050" kern="0" spc="-8" dirty="0">
                <a:solidFill>
                  <a:sysClr val="windowText" lastClr="000000"/>
                </a:solidFill>
                <a:latin typeface="Trebuchet MS"/>
                <a:cs typeface="Trebuchet MS"/>
              </a:rPr>
              <a:t> </a:t>
            </a:r>
            <a:r>
              <a:rPr sz="1050" kern="0" spc="-4" dirty="0">
                <a:solidFill>
                  <a:sysClr val="windowText" lastClr="000000"/>
                </a:solidFill>
                <a:latin typeface="Trebuchet MS"/>
                <a:cs typeface="Trebuchet MS"/>
              </a:rPr>
              <a:t>(RIIA</a:t>
            </a:r>
            <a:r>
              <a:rPr sz="1050" kern="0" spc="-71" dirty="0">
                <a:solidFill>
                  <a:sysClr val="windowText" lastClr="000000"/>
                </a:solidFill>
                <a:latin typeface="Trebuchet MS"/>
                <a:cs typeface="Trebuchet MS"/>
              </a:rPr>
              <a:t> </a:t>
            </a:r>
            <a:r>
              <a:rPr sz="1050" kern="0" dirty="0">
                <a:solidFill>
                  <a:sysClr val="windowText" lastClr="000000"/>
                </a:solidFill>
                <a:latin typeface="Trebuchet MS"/>
                <a:cs typeface="Trebuchet MS"/>
              </a:rPr>
              <a:t>/</a:t>
            </a:r>
            <a:r>
              <a:rPr sz="1050" kern="0" spc="11" dirty="0">
                <a:solidFill>
                  <a:sysClr val="windowText" lastClr="000000"/>
                </a:solidFill>
                <a:latin typeface="Trebuchet MS"/>
                <a:cs typeface="Trebuchet MS"/>
              </a:rPr>
              <a:t> </a:t>
            </a:r>
            <a:r>
              <a:rPr sz="1050" kern="0" spc="-4" dirty="0">
                <a:solidFill>
                  <a:sysClr val="windowText" lastClr="000000"/>
                </a:solidFill>
                <a:latin typeface="Trebuchet MS"/>
                <a:cs typeface="Trebuchet MS"/>
              </a:rPr>
              <a:t>parto</a:t>
            </a:r>
            <a:r>
              <a:rPr sz="1050" kern="0" spc="11" dirty="0">
                <a:solidFill>
                  <a:sysClr val="windowText" lastClr="000000"/>
                </a:solidFill>
                <a:latin typeface="Trebuchet MS"/>
                <a:cs typeface="Trebuchet MS"/>
              </a:rPr>
              <a:t> </a:t>
            </a:r>
            <a:r>
              <a:rPr sz="1050" kern="0" dirty="0">
                <a:solidFill>
                  <a:sysClr val="windowText" lastClr="000000"/>
                </a:solidFill>
                <a:latin typeface="Trebuchet MS"/>
                <a:cs typeface="Trebuchet MS"/>
              </a:rPr>
              <a:t>en</a:t>
            </a:r>
            <a:r>
              <a:rPr sz="1050" kern="0" spc="-4" dirty="0">
                <a:solidFill>
                  <a:sysClr val="windowText" lastClr="000000"/>
                </a:solidFill>
                <a:latin typeface="Trebuchet MS"/>
                <a:cs typeface="Trebuchet MS"/>
              </a:rPr>
              <a:t> </a:t>
            </a:r>
            <a:r>
              <a:rPr sz="1050" kern="0" dirty="0">
                <a:solidFill>
                  <a:sysClr val="windowText" lastClr="000000"/>
                </a:solidFill>
                <a:latin typeface="Trebuchet MS"/>
                <a:cs typeface="Trebuchet MS"/>
              </a:rPr>
              <a:t>fechas</a:t>
            </a:r>
            <a:r>
              <a:rPr sz="1050" kern="0" spc="-15" dirty="0">
                <a:solidFill>
                  <a:sysClr val="windowText" lastClr="000000"/>
                </a:solidFill>
                <a:latin typeface="Trebuchet MS"/>
                <a:cs typeface="Trebuchet MS"/>
              </a:rPr>
              <a:t> </a:t>
            </a:r>
            <a:r>
              <a:rPr sz="1050" kern="0" dirty="0">
                <a:solidFill>
                  <a:sysClr val="windowText" lastClr="000000"/>
                </a:solidFill>
                <a:latin typeface="Trebuchet MS"/>
                <a:cs typeface="Trebuchet MS"/>
              </a:rPr>
              <a:t>(20</a:t>
            </a:r>
            <a:r>
              <a:rPr sz="1050" kern="0" spc="11" dirty="0">
                <a:solidFill>
                  <a:sysClr val="windowText" lastClr="000000"/>
                </a:solidFill>
                <a:latin typeface="Trebuchet MS"/>
                <a:cs typeface="Trebuchet MS"/>
              </a:rPr>
              <a:t> </a:t>
            </a:r>
            <a:r>
              <a:rPr sz="1050" kern="0" spc="-4" dirty="0">
                <a:solidFill>
                  <a:sysClr val="windowText" lastClr="000000"/>
                </a:solidFill>
                <a:latin typeface="Trebuchet MS"/>
                <a:cs typeface="Trebuchet MS"/>
              </a:rPr>
              <a:t>meses</a:t>
            </a:r>
            <a:r>
              <a:rPr sz="1050" kern="0" spc="-8" dirty="0">
                <a:solidFill>
                  <a:sysClr val="windowText" lastClr="000000"/>
                </a:solidFill>
                <a:latin typeface="Trebuchet MS"/>
                <a:cs typeface="Trebuchet MS"/>
              </a:rPr>
              <a:t> </a:t>
            </a:r>
            <a:r>
              <a:rPr sz="1050" kern="0" spc="-4" dirty="0">
                <a:solidFill>
                  <a:sysClr val="windowText" lastClr="000000"/>
                </a:solidFill>
                <a:latin typeface="Trebuchet MS"/>
                <a:cs typeface="Trebuchet MS"/>
              </a:rPr>
              <a:t>anteriores</a:t>
            </a:r>
            <a:r>
              <a:rPr sz="1050" kern="0" spc="15" dirty="0">
                <a:solidFill>
                  <a:sysClr val="windowText" lastClr="000000"/>
                </a:solidFill>
                <a:latin typeface="Trebuchet MS"/>
                <a:cs typeface="Trebuchet MS"/>
              </a:rPr>
              <a:t> </a:t>
            </a:r>
            <a:r>
              <a:rPr sz="1050" kern="0" spc="-4" dirty="0">
                <a:solidFill>
                  <a:sysClr val="windowText" lastClr="000000"/>
                </a:solidFill>
                <a:latin typeface="Trebuchet MS"/>
                <a:cs typeface="Trebuchet MS"/>
              </a:rPr>
              <a:t>al</a:t>
            </a:r>
            <a:r>
              <a:rPr sz="1050" kern="0" spc="8" dirty="0">
                <a:solidFill>
                  <a:sysClr val="windowText" lastClr="000000"/>
                </a:solidFill>
                <a:latin typeface="Trebuchet MS"/>
                <a:cs typeface="Trebuchet MS"/>
              </a:rPr>
              <a:t> </a:t>
            </a:r>
            <a:r>
              <a:rPr sz="1050" kern="0" spc="-4" dirty="0">
                <a:solidFill>
                  <a:sysClr val="windowText" lastClr="000000"/>
                </a:solidFill>
                <a:latin typeface="Trebuchet MS"/>
                <a:cs typeface="Trebuchet MS"/>
              </a:rPr>
              <a:t>30</a:t>
            </a:r>
            <a:r>
              <a:rPr sz="1050" kern="0" spc="19" dirty="0">
                <a:solidFill>
                  <a:sysClr val="windowText" lastClr="000000"/>
                </a:solidFill>
                <a:latin typeface="Trebuchet MS"/>
                <a:cs typeface="Trebuchet MS"/>
              </a:rPr>
              <a:t> </a:t>
            </a:r>
            <a:r>
              <a:rPr sz="1050" kern="0" spc="-4" dirty="0">
                <a:solidFill>
                  <a:sysClr val="windowText" lastClr="000000"/>
                </a:solidFill>
                <a:latin typeface="Trebuchet MS"/>
                <a:cs typeface="Trebuchet MS"/>
              </a:rPr>
              <a:t>abril)/	</a:t>
            </a:r>
            <a:r>
              <a:rPr sz="1050" kern="0" spc="-4" dirty="0" err="1">
                <a:solidFill>
                  <a:sysClr val="windowText" lastClr="000000"/>
                </a:solidFill>
                <a:latin typeface="Trebuchet MS"/>
                <a:cs typeface="Trebuchet MS"/>
              </a:rPr>
              <a:t>cárnico-cruce</a:t>
            </a:r>
            <a:endParaRPr lang="es-ES" sz="1050" kern="0" spc="-4" dirty="0">
              <a:solidFill>
                <a:sysClr val="windowText" lastClr="000000"/>
              </a:solidFill>
              <a:latin typeface="Trebuchet MS"/>
              <a:cs typeface="Trebuchet MS"/>
            </a:endParaRPr>
          </a:p>
          <a:p>
            <a:pPr marL="179546" defTabSz="685800">
              <a:spcBef>
                <a:spcPts val="458"/>
              </a:spcBef>
              <a:tabLst>
                <a:tab pos="6290786" algn="l"/>
              </a:tabLst>
            </a:pPr>
            <a:endParaRPr sz="1050" kern="0" dirty="0">
              <a:solidFill>
                <a:sysClr val="windowText" lastClr="000000"/>
              </a:solidFill>
              <a:latin typeface="Trebuchet MS"/>
              <a:cs typeface="Trebuchet MS"/>
            </a:endParaRPr>
          </a:p>
        </p:txBody>
      </p:sp>
      <p:sp>
        <p:nvSpPr>
          <p:cNvPr id="10" name="object 10"/>
          <p:cNvSpPr txBox="1"/>
          <p:nvPr/>
        </p:nvSpPr>
        <p:spPr>
          <a:xfrm>
            <a:off x="828522" y="3494240"/>
            <a:ext cx="7086600" cy="567336"/>
          </a:xfrm>
          <a:prstGeom prst="rect">
            <a:avLst/>
          </a:prstGeom>
        </p:spPr>
        <p:txBody>
          <a:bodyPr vert="horz" wrap="square" lIns="0" tIns="67628" rIns="0" bIns="0" rtlCol="0">
            <a:spAutoFit/>
          </a:bodyPr>
          <a:lstStyle/>
          <a:p>
            <a:pPr marL="9525" defTabSz="685800">
              <a:spcBef>
                <a:spcPts val="533"/>
              </a:spcBef>
            </a:pPr>
            <a:r>
              <a:rPr sz="825" kern="0" spc="8" dirty="0">
                <a:solidFill>
                  <a:srgbClr val="90C225"/>
                </a:solidFill>
                <a:latin typeface="Wingdings"/>
                <a:cs typeface="Wingdings"/>
              </a:rPr>
              <a:t></a:t>
            </a:r>
            <a:r>
              <a:rPr lang="es-ES" sz="825" kern="0" spc="113" dirty="0">
                <a:solidFill>
                  <a:srgbClr val="90C225"/>
                </a:solidFill>
                <a:latin typeface="Times New Roman"/>
                <a:cs typeface="Times New Roman"/>
              </a:rPr>
              <a:t> </a:t>
            </a:r>
            <a:r>
              <a:rPr lang="es-ES" sz="1050" kern="0" spc="-4" dirty="0">
                <a:solidFill>
                  <a:sysClr val="windowText" lastClr="000000"/>
                </a:solidFill>
                <a:latin typeface="Trebuchet MS"/>
                <a:cs typeface="Trebuchet MS"/>
              </a:rPr>
              <a:t>Explotaciones:</a:t>
            </a:r>
            <a:r>
              <a:rPr lang="es-ES" sz="1050" kern="0" spc="-23" dirty="0">
                <a:solidFill>
                  <a:sysClr val="windowText" lastClr="000000"/>
                </a:solidFill>
                <a:latin typeface="Trebuchet MS"/>
                <a:cs typeface="Trebuchet MS"/>
              </a:rPr>
              <a:t> </a:t>
            </a:r>
            <a:r>
              <a:rPr lang="es-ES" sz="1050" kern="0" dirty="0">
                <a:solidFill>
                  <a:sysClr val="windowText" lastClr="000000"/>
                </a:solidFill>
                <a:latin typeface="Trebuchet MS"/>
                <a:cs typeface="Trebuchet MS"/>
              </a:rPr>
              <a:t>REGA</a:t>
            </a:r>
            <a:r>
              <a:rPr lang="es-ES" sz="1050" kern="0" spc="-64" dirty="0">
                <a:solidFill>
                  <a:sysClr val="windowText" lastClr="000000"/>
                </a:solidFill>
                <a:latin typeface="Trebuchet MS"/>
                <a:cs typeface="Trebuchet MS"/>
              </a:rPr>
              <a:t> </a:t>
            </a:r>
            <a:r>
              <a:rPr lang="es-ES" sz="1050" kern="0" dirty="0">
                <a:solidFill>
                  <a:sysClr val="windowText" lastClr="000000"/>
                </a:solidFill>
                <a:latin typeface="Trebuchet MS"/>
                <a:cs typeface="Trebuchet MS"/>
              </a:rPr>
              <a:t>BOV</a:t>
            </a:r>
            <a:r>
              <a:rPr lang="es-ES" sz="1050" kern="0" spc="-8" dirty="0">
                <a:solidFill>
                  <a:sysClr val="windowText" lastClr="000000"/>
                </a:solidFill>
                <a:latin typeface="Trebuchet MS"/>
                <a:cs typeface="Trebuchet MS"/>
              </a:rPr>
              <a:t> </a:t>
            </a:r>
            <a:r>
              <a:rPr lang="es-ES" sz="1050" kern="0" spc="-4" dirty="0">
                <a:solidFill>
                  <a:sysClr val="windowText" lastClr="000000"/>
                </a:solidFill>
                <a:latin typeface="Trebuchet MS"/>
                <a:cs typeface="Trebuchet MS"/>
              </a:rPr>
              <a:t>tipo</a:t>
            </a:r>
            <a:r>
              <a:rPr lang="es-ES" sz="1050" kern="0" spc="8" dirty="0">
                <a:solidFill>
                  <a:sysClr val="windowText" lastClr="000000"/>
                </a:solidFill>
                <a:latin typeface="Trebuchet MS"/>
                <a:cs typeface="Trebuchet MS"/>
              </a:rPr>
              <a:t> </a:t>
            </a:r>
            <a:r>
              <a:rPr lang="es-ES" sz="1050" kern="0" spc="-26" dirty="0">
                <a:solidFill>
                  <a:sysClr val="windowText" lastClr="000000"/>
                </a:solidFill>
                <a:latin typeface="Trebuchet MS"/>
                <a:cs typeface="Trebuchet MS"/>
              </a:rPr>
              <a:t>“PASTO”</a:t>
            </a:r>
            <a:r>
              <a:rPr lang="es-ES" sz="1050" kern="0" spc="-15" dirty="0">
                <a:solidFill>
                  <a:sysClr val="windowText" lastClr="000000"/>
                </a:solidFill>
                <a:latin typeface="Trebuchet MS"/>
                <a:cs typeface="Trebuchet MS"/>
              </a:rPr>
              <a:t> </a:t>
            </a:r>
            <a:r>
              <a:rPr lang="es-ES" sz="1050" kern="0" dirty="0">
                <a:solidFill>
                  <a:sysClr val="windowText" lastClr="000000"/>
                </a:solidFill>
                <a:latin typeface="Trebuchet MS"/>
                <a:cs typeface="Trebuchet MS"/>
              </a:rPr>
              <a:t>o</a:t>
            </a:r>
            <a:r>
              <a:rPr lang="es-ES" sz="1050" kern="0" spc="4" dirty="0">
                <a:solidFill>
                  <a:sysClr val="windowText" lastClr="000000"/>
                </a:solidFill>
                <a:latin typeface="Trebuchet MS"/>
                <a:cs typeface="Trebuchet MS"/>
              </a:rPr>
              <a:t> </a:t>
            </a:r>
            <a:r>
              <a:rPr lang="es-ES" sz="1050" kern="0" dirty="0">
                <a:solidFill>
                  <a:sysClr val="windowText" lastClr="000000"/>
                </a:solidFill>
                <a:latin typeface="Trebuchet MS"/>
                <a:cs typeface="Trebuchet MS"/>
              </a:rPr>
              <a:t>“PROD.</a:t>
            </a:r>
            <a:r>
              <a:rPr lang="es-ES" sz="1050" kern="0" spc="-23" dirty="0">
                <a:solidFill>
                  <a:sysClr val="windowText" lastClr="000000"/>
                </a:solidFill>
                <a:latin typeface="Trebuchet MS"/>
                <a:cs typeface="Trebuchet MS"/>
              </a:rPr>
              <a:t> </a:t>
            </a:r>
            <a:r>
              <a:rPr lang="es-ES" sz="1050" kern="0" dirty="0">
                <a:solidFill>
                  <a:sysClr val="windowText" lastClr="000000"/>
                </a:solidFill>
                <a:latin typeface="Trebuchet MS"/>
                <a:cs typeface="Trebuchet MS"/>
              </a:rPr>
              <a:t>Y</a:t>
            </a:r>
            <a:r>
              <a:rPr lang="es-ES" sz="1050" kern="0" spc="-11" dirty="0">
                <a:solidFill>
                  <a:sysClr val="windowText" lastClr="000000"/>
                </a:solidFill>
                <a:latin typeface="Trebuchet MS"/>
                <a:cs typeface="Trebuchet MS"/>
              </a:rPr>
              <a:t> </a:t>
            </a:r>
            <a:r>
              <a:rPr lang="es-ES" sz="1050" kern="0" dirty="0">
                <a:solidFill>
                  <a:sysClr val="windowText" lastClr="000000"/>
                </a:solidFill>
                <a:latin typeface="Trebuchet MS"/>
                <a:cs typeface="Trebuchet MS"/>
              </a:rPr>
              <a:t>REPROD.”</a:t>
            </a:r>
            <a:r>
              <a:rPr lang="es-ES" sz="1050" kern="0" spc="-15" dirty="0">
                <a:solidFill>
                  <a:sysClr val="windowText" lastClr="000000"/>
                </a:solidFill>
                <a:latin typeface="Trebuchet MS"/>
                <a:cs typeface="Trebuchet MS"/>
              </a:rPr>
              <a:t> </a:t>
            </a:r>
            <a:r>
              <a:rPr lang="es-ES" sz="1050" kern="0" spc="-4" dirty="0">
                <a:solidFill>
                  <a:sysClr val="windowText" lastClr="000000"/>
                </a:solidFill>
                <a:latin typeface="Trebuchet MS"/>
                <a:cs typeface="Trebuchet MS"/>
              </a:rPr>
              <a:t>(carne/mixta/recría)</a:t>
            </a:r>
            <a:r>
              <a:rPr lang="es-ES" sz="1050" kern="0" spc="4" dirty="0">
                <a:solidFill>
                  <a:sysClr val="windowText" lastClr="000000"/>
                </a:solidFill>
                <a:latin typeface="Trebuchet MS"/>
                <a:cs typeface="Trebuchet MS"/>
              </a:rPr>
              <a:t> </a:t>
            </a:r>
            <a:r>
              <a:rPr lang="es-ES" sz="1050" b="1" kern="0" spc="-4" dirty="0">
                <a:solidFill>
                  <a:srgbClr val="476012"/>
                </a:solidFill>
                <a:latin typeface="Trebuchet MS"/>
                <a:cs typeface="Trebuchet MS"/>
              </a:rPr>
              <a:t>Extensivas</a:t>
            </a:r>
            <a:r>
              <a:rPr lang="es-ES" sz="1050" b="1" kern="0" spc="-15" dirty="0">
                <a:solidFill>
                  <a:srgbClr val="476012"/>
                </a:solidFill>
                <a:latin typeface="Trebuchet MS"/>
                <a:cs typeface="Trebuchet MS"/>
              </a:rPr>
              <a:t> </a:t>
            </a:r>
            <a:r>
              <a:rPr lang="es-ES" sz="1050" b="1" kern="0" spc="-4" dirty="0">
                <a:solidFill>
                  <a:srgbClr val="476012"/>
                </a:solidFill>
                <a:latin typeface="Trebuchet MS"/>
                <a:cs typeface="Trebuchet MS"/>
              </a:rPr>
              <a:t>(RD</a:t>
            </a:r>
            <a:r>
              <a:rPr lang="es-ES" sz="1050" b="1" kern="0" spc="4" dirty="0">
                <a:solidFill>
                  <a:srgbClr val="476012"/>
                </a:solidFill>
                <a:latin typeface="Trebuchet MS"/>
                <a:cs typeface="Trebuchet MS"/>
              </a:rPr>
              <a:t> </a:t>
            </a:r>
            <a:r>
              <a:rPr lang="es-ES" sz="1050" b="1" kern="0" spc="-4" dirty="0">
                <a:solidFill>
                  <a:srgbClr val="476012"/>
                </a:solidFill>
                <a:latin typeface="Trebuchet MS"/>
                <a:cs typeface="Trebuchet MS"/>
              </a:rPr>
              <a:t>ORD)!</a:t>
            </a:r>
            <a:endParaRPr lang="es-ES" sz="1050" kern="0" dirty="0">
              <a:solidFill>
                <a:sysClr val="windowText" lastClr="000000"/>
              </a:solidFill>
              <a:latin typeface="Trebuchet MS"/>
              <a:cs typeface="Trebuchet MS"/>
            </a:endParaRPr>
          </a:p>
          <a:p>
            <a:pPr marL="223361" marR="3810" defTabSz="685800">
              <a:lnSpc>
                <a:spcPts val="1080"/>
              </a:lnSpc>
              <a:spcBef>
                <a:spcPts val="495"/>
              </a:spcBef>
            </a:pPr>
            <a:r>
              <a:rPr sz="713" kern="0" spc="-4" dirty="0" err="1">
                <a:solidFill>
                  <a:srgbClr val="90C225"/>
                </a:solidFill>
                <a:latin typeface="Courier New"/>
                <a:cs typeface="Courier New"/>
              </a:rPr>
              <a:t>o</a:t>
            </a:r>
            <a:r>
              <a:rPr sz="900" i="1" kern="0" spc="-4" dirty="0" err="1">
                <a:solidFill>
                  <a:sysClr val="windowText" lastClr="000000"/>
                </a:solidFill>
                <a:latin typeface="Trebuchet MS"/>
                <a:cs typeface="Trebuchet MS"/>
              </a:rPr>
              <a:t>Si</a:t>
            </a:r>
            <a:r>
              <a:rPr sz="900" i="1" kern="0" spc="26" dirty="0">
                <a:solidFill>
                  <a:sysClr val="windowText" lastClr="000000"/>
                </a:solidFill>
                <a:latin typeface="Trebuchet MS"/>
                <a:cs typeface="Trebuchet MS"/>
              </a:rPr>
              <a:t> </a:t>
            </a:r>
            <a:r>
              <a:rPr sz="900" i="1" kern="0" spc="-11" dirty="0">
                <a:solidFill>
                  <a:sysClr val="windowText" lastClr="000000"/>
                </a:solidFill>
                <a:latin typeface="Trebuchet MS"/>
                <a:cs typeface="Trebuchet MS"/>
              </a:rPr>
              <a:t>mixta</a:t>
            </a:r>
            <a:r>
              <a:rPr sz="938" i="1" kern="0" spc="-11" dirty="0">
                <a:solidFill>
                  <a:sysClr val="windowText" lastClr="000000"/>
                </a:solidFill>
                <a:latin typeface="Wingdings"/>
                <a:cs typeface="Wingdings"/>
              </a:rPr>
              <a:t></a:t>
            </a:r>
            <a:r>
              <a:rPr sz="938" i="1" kern="0" spc="64" dirty="0">
                <a:solidFill>
                  <a:sysClr val="windowText" lastClr="000000"/>
                </a:solidFill>
                <a:latin typeface="Times New Roman"/>
                <a:cs typeface="Times New Roman"/>
              </a:rPr>
              <a:t> </a:t>
            </a:r>
            <a:r>
              <a:rPr sz="900" i="1" kern="0" spc="-8" dirty="0">
                <a:solidFill>
                  <a:sysClr val="windowText" lastClr="000000"/>
                </a:solidFill>
                <a:latin typeface="Trebuchet MS"/>
                <a:cs typeface="Trebuchet MS"/>
              </a:rPr>
              <a:t>cálculo</a:t>
            </a:r>
            <a:r>
              <a:rPr sz="900" i="1" kern="0" spc="34" dirty="0">
                <a:solidFill>
                  <a:sysClr val="windowText" lastClr="000000"/>
                </a:solidFill>
                <a:latin typeface="Trebuchet MS"/>
                <a:cs typeface="Trebuchet MS"/>
              </a:rPr>
              <a:t> </a:t>
            </a:r>
            <a:r>
              <a:rPr sz="900" i="1" kern="0" spc="-4" dirty="0">
                <a:solidFill>
                  <a:sysClr val="windowText" lastClr="000000"/>
                </a:solidFill>
                <a:latin typeface="Trebuchet MS"/>
                <a:cs typeface="Trebuchet MS"/>
              </a:rPr>
              <a:t>cabezas</a:t>
            </a:r>
            <a:r>
              <a:rPr sz="900" i="1" kern="0" spc="26" dirty="0">
                <a:solidFill>
                  <a:sysClr val="windowText" lastClr="000000"/>
                </a:solidFill>
                <a:latin typeface="Trebuchet MS"/>
                <a:cs typeface="Trebuchet MS"/>
              </a:rPr>
              <a:t> </a:t>
            </a:r>
            <a:r>
              <a:rPr sz="900" i="1" kern="0" dirty="0">
                <a:solidFill>
                  <a:sysClr val="windowText" lastClr="000000"/>
                </a:solidFill>
                <a:latin typeface="Trebuchet MS"/>
                <a:cs typeface="Trebuchet MS"/>
              </a:rPr>
              <a:t>con</a:t>
            </a:r>
            <a:r>
              <a:rPr sz="900" i="1" kern="0" spc="34" dirty="0">
                <a:solidFill>
                  <a:sysClr val="windowText" lastClr="000000"/>
                </a:solidFill>
                <a:latin typeface="Trebuchet MS"/>
                <a:cs typeface="Trebuchet MS"/>
              </a:rPr>
              <a:t> </a:t>
            </a:r>
            <a:r>
              <a:rPr sz="900" i="1" kern="0" dirty="0">
                <a:solidFill>
                  <a:sysClr val="windowText" lastClr="000000"/>
                </a:solidFill>
                <a:latin typeface="Trebuchet MS"/>
                <a:cs typeface="Trebuchet MS"/>
              </a:rPr>
              <a:t>dcho</a:t>
            </a:r>
            <a:r>
              <a:rPr sz="900" i="1" kern="0" spc="23" dirty="0">
                <a:solidFill>
                  <a:sysClr val="windowText" lastClr="000000"/>
                </a:solidFill>
                <a:latin typeface="Trebuchet MS"/>
                <a:cs typeface="Trebuchet MS"/>
              </a:rPr>
              <a:t> </a:t>
            </a:r>
            <a:r>
              <a:rPr sz="900" i="1" kern="0" dirty="0">
                <a:solidFill>
                  <a:sysClr val="windowText" lastClr="000000"/>
                </a:solidFill>
                <a:latin typeface="Trebuchet MS"/>
                <a:cs typeface="Trebuchet MS"/>
              </a:rPr>
              <a:t>a</a:t>
            </a:r>
            <a:r>
              <a:rPr sz="900" i="1" kern="0" spc="30" dirty="0">
                <a:solidFill>
                  <a:sysClr val="windowText" lastClr="000000"/>
                </a:solidFill>
                <a:latin typeface="Trebuchet MS"/>
                <a:cs typeface="Trebuchet MS"/>
              </a:rPr>
              <a:t> </a:t>
            </a:r>
            <a:r>
              <a:rPr sz="900" i="1" kern="0" spc="-8" dirty="0">
                <a:solidFill>
                  <a:sysClr val="windowText" lastClr="000000"/>
                </a:solidFill>
                <a:latin typeface="Trebuchet MS"/>
                <a:cs typeface="Trebuchet MS"/>
              </a:rPr>
              <a:t>ayuda</a:t>
            </a:r>
            <a:r>
              <a:rPr sz="900" i="1" kern="0" spc="23" dirty="0">
                <a:solidFill>
                  <a:sysClr val="windowText" lastClr="000000"/>
                </a:solidFill>
                <a:latin typeface="Trebuchet MS"/>
                <a:cs typeface="Trebuchet MS"/>
              </a:rPr>
              <a:t> </a:t>
            </a:r>
            <a:r>
              <a:rPr sz="900" i="1" kern="0" spc="-4" dirty="0">
                <a:solidFill>
                  <a:sysClr val="windowText" lastClr="000000"/>
                </a:solidFill>
                <a:latin typeface="Trebuchet MS"/>
                <a:cs typeface="Trebuchet MS"/>
              </a:rPr>
              <a:t>carne</a:t>
            </a:r>
            <a:r>
              <a:rPr sz="900" i="1" kern="0" spc="30" dirty="0">
                <a:solidFill>
                  <a:sysClr val="windowText" lastClr="000000"/>
                </a:solidFill>
                <a:latin typeface="Trebuchet MS"/>
                <a:cs typeface="Trebuchet MS"/>
              </a:rPr>
              <a:t> </a:t>
            </a:r>
            <a:r>
              <a:rPr sz="900" i="1" kern="0" dirty="0">
                <a:solidFill>
                  <a:sysClr val="windowText" lastClr="000000"/>
                </a:solidFill>
                <a:latin typeface="Trebuchet MS"/>
                <a:cs typeface="Trebuchet MS"/>
              </a:rPr>
              <a:t>o</a:t>
            </a:r>
            <a:r>
              <a:rPr sz="900" i="1" kern="0" spc="30" dirty="0">
                <a:solidFill>
                  <a:sysClr val="windowText" lastClr="000000"/>
                </a:solidFill>
                <a:latin typeface="Trebuchet MS"/>
                <a:cs typeface="Trebuchet MS"/>
              </a:rPr>
              <a:t> </a:t>
            </a:r>
            <a:r>
              <a:rPr sz="900" i="1" kern="0" dirty="0">
                <a:solidFill>
                  <a:sysClr val="windowText" lastClr="000000"/>
                </a:solidFill>
                <a:latin typeface="Trebuchet MS"/>
                <a:cs typeface="Trebuchet MS"/>
              </a:rPr>
              <a:t>leche:</a:t>
            </a:r>
            <a:r>
              <a:rPr sz="900" i="1" kern="0" spc="30" dirty="0">
                <a:solidFill>
                  <a:sysClr val="windowText" lastClr="000000"/>
                </a:solidFill>
                <a:latin typeface="Trebuchet MS"/>
                <a:cs typeface="Trebuchet MS"/>
              </a:rPr>
              <a:t> </a:t>
            </a:r>
            <a:r>
              <a:rPr sz="900" i="1" kern="0" spc="-4" dirty="0">
                <a:solidFill>
                  <a:sysClr val="windowText" lastClr="000000"/>
                </a:solidFill>
                <a:latin typeface="Trebuchet MS"/>
                <a:cs typeface="Trebuchet MS"/>
              </a:rPr>
              <a:t>volumen</a:t>
            </a:r>
            <a:r>
              <a:rPr sz="900" i="1" kern="0" spc="38" dirty="0">
                <a:solidFill>
                  <a:sysClr val="windowText" lastClr="000000"/>
                </a:solidFill>
                <a:latin typeface="Trebuchet MS"/>
                <a:cs typeface="Trebuchet MS"/>
              </a:rPr>
              <a:t> </a:t>
            </a:r>
            <a:r>
              <a:rPr sz="900" i="1" kern="0" spc="-4" dirty="0">
                <a:solidFill>
                  <a:sysClr val="windowText" lastClr="000000"/>
                </a:solidFill>
                <a:latin typeface="Trebuchet MS"/>
                <a:cs typeface="Trebuchet MS"/>
              </a:rPr>
              <a:t>INFOLAC.-</a:t>
            </a:r>
            <a:r>
              <a:rPr sz="900" i="1" kern="0" spc="26" dirty="0">
                <a:solidFill>
                  <a:sysClr val="windowText" lastClr="000000"/>
                </a:solidFill>
                <a:latin typeface="Trebuchet MS"/>
                <a:cs typeface="Trebuchet MS"/>
              </a:rPr>
              <a:t> </a:t>
            </a:r>
            <a:r>
              <a:rPr sz="900" i="1" kern="0" spc="-4" dirty="0">
                <a:solidFill>
                  <a:sysClr val="windowText" lastClr="000000"/>
                </a:solidFill>
                <a:latin typeface="Trebuchet MS"/>
                <a:cs typeface="Trebuchet MS"/>
              </a:rPr>
              <a:t>entregas</a:t>
            </a:r>
            <a:r>
              <a:rPr sz="900" i="1" kern="0" spc="26" dirty="0">
                <a:solidFill>
                  <a:sysClr val="windowText" lastClr="000000"/>
                </a:solidFill>
                <a:latin typeface="Trebuchet MS"/>
                <a:cs typeface="Trebuchet MS"/>
              </a:rPr>
              <a:t> </a:t>
            </a:r>
            <a:r>
              <a:rPr sz="900" i="1" kern="0" dirty="0">
                <a:solidFill>
                  <a:sysClr val="windowText" lastClr="000000"/>
                </a:solidFill>
                <a:latin typeface="Trebuchet MS"/>
                <a:cs typeface="Trebuchet MS"/>
              </a:rPr>
              <a:t>1</a:t>
            </a:r>
            <a:r>
              <a:rPr sz="900" i="1" kern="0" spc="23" dirty="0">
                <a:solidFill>
                  <a:sysClr val="windowText" lastClr="000000"/>
                </a:solidFill>
                <a:latin typeface="Trebuchet MS"/>
                <a:cs typeface="Trebuchet MS"/>
              </a:rPr>
              <a:t> </a:t>
            </a:r>
            <a:r>
              <a:rPr sz="900" i="1" kern="0" dirty="0">
                <a:solidFill>
                  <a:sysClr val="windowText" lastClr="000000"/>
                </a:solidFill>
                <a:latin typeface="Trebuchet MS"/>
                <a:cs typeface="Trebuchet MS"/>
              </a:rPr>
              <a:t>oct</a:t>
            </a:r>
            <a:r>
              <a:rPr sz="900" i="1" kern="0" spc="30" dirty="0">
                <a:solidFill>
                  <a:sysClr val="windowText" lastClr="000000"/>
                </a:solidFill>
                <a:latin typeface="Trebuchet MS"/>
                <a:cs typeface="Trebuchet MS"/>
              </a:rPr>
              <a:t> </a:t>
            </a:r>
            <a:r>
              <a:rPr sz="900" i="1" kern="0" spc="-4" dirty="0">
                <a:solidFill>
                  <a:sysClr val="windowText" lastClr="000000"/>
                </a:solidFill>
                <a:latin typeface="Trebuchet MS"/>
                <a:cs typeface="Trebuchet MS"/>
              </a:rPr>
              <a:t>(n-1)-30</a:t>
            </a:r>
            <a:r>
              <a:rPr sz="900" i="1" kern="0" spc="23" dirty="0">
                <a:solidFill>
                  <a:sysClr val="windowText" lastClr="000000"/>
                </a:solidFill>
                <a:latin typeface="Trebuchet MS"/>
                <a:cs typeface="Trebuchet MS"/>
              </a:rPr>
              <a:t> </a:t>
            </a:r>
            <a:r>
              <a:rPr sz="900" i="1" kern="0" spc="-4" dirty="0">
                <a:solidFill>
                  <a:sysClr val="windowText" lastClr="000000"/>
                </a:solidFill>
                <a:latin typeface="Trebuchet MS"/>
                <a:cs typeface="Trebuchet MS"/>
              </a:rPr>
              <a:t>sep</a:t>
            </a:r>
            <a:r>
              <a:rPr sz="900" i="1" kern="0" spc="30" dirty="0">
                <a:solidFill>
                  <a:sysClr val="windowText" lastClr="000000"/>
                </a:solidFill>
                <a:latin typeface="Trebuchet MS"/>
                <a:cs typeface="Trebuchet MS"/>
              </a:rPr>
              <a:t> </a:t>
            </a:r>
            <a:r>
              <a:rPr sz="900" i="1" kern="0" dirty="0">
                <a:solidFill>
                  <a:sysClr val="windowText" lastClr="000000"/>
                </a:solidFill>
                <a:latin typeface="Trebuchet MS"/>
                <a:cs typeface="Trebuchet MS"/>
              </a:rPr>
              <a:t>ó</a:t>
            </a:r>
            <a:r>
              <a:rPr sz="900" i="1" kern="0" spc="26" dirty="0">
                <a:solidFill>
                  <a:sysClr val="windowText" lastClr="000000"/>
                </a:solidFill>
                <a:latin typeface="Trebuchet MS"/>
                <a:cs typeface="Trebuchet MS"/>
              </a:rPr>
              <a:t> </a:t>
            </a:r>
            <a:r>
              <a:rPr sz="900" i="1" kern="0" dirty="0">
                <a:solidFill>
                  <a:sysClr val="windowText" lastClr="000000"/>
                </a:solidFill>
                <a:latin typeface="Trebuchet MS"/>
                <a:cs typeface="Trebuchet MS"/>
              </a:rPr>
              <a:t>VD</a:t>
            </a:r>
            <a:r>
              <a:rPr sz="900" i="1" kern="0" spc="26" dirty="0">
                <a:solidFill>
                  <a:sysClr val="windowText" lastClr="000000"/>
                </a:solidFill>
                <a:latin typeface="Trebuchet MS"/>
                <a:cs typeface="Trebuchet MS"/>
              </a:rPr>
              <a:t> </a:t>
            </a:r>
            <a:r>
              <a:rPr sz="900" i="1" kern="0" spc="-4" dirty="0">
                <a:solidFill>
                  <a:sysClr val="windowText" lastClr="000000"/>
                </a:solidFill>
                <a:latin typeface="Trebuchet MS"/>
                <a:cs typeface="Trebuchet MS"/>
              </a:rPr>
              <a:t>(n-1)/rendimiento </a:t>
            </a:r>
            <a:r>
              <a:rPr sz="900" i="1" kern="0" spc="-259" dirty="0">
                <a:solidFill>
                  <a:sysClr val="windowText" lastClr="000000"/>
                </a:solidFill>
                <a:latin typeface="Trebuchet MS"/>
                <a:cs typeface="Trebuchet MS"/>
              </a:rPr>
              <a:t> </a:t>
            </a:r>
            <a:r>
              <a:rPr sz="900" i="1" kern="0" spc="-4" dirty="0">
                <a:solidFill>
                  <a:sysClr val="windowText" lastClr="000000"/>
                </a:solidFill>
                <a:latin typeface="Trebuchet MS"/>
                <a:cs typeface="Trebuchet MS"/>
              </a:rPr>
              <a:t>medio</a:t>
            </a:r>
            <a:r>
              <a:rPr sz="900" i="1" kern="0" spc="-8" dirty="0">
                <a:solidFill>
                  <a:sysClr val="windowText" lastClr="000000"/>
                </a:solidFill>
                <a:latin typeface="Trebuchet MS"/>
                <a:cs typeface="Trebuchet MS"/>
              </a:rPr>
              <a:t> </a:t>
            </a:r>
            <a:r>
              <a:rPr sz="900" i="1" kern="0" spc="-4" dirty="0">
                <a:solidFill>
                  <a:sysClr val="windowText" lastClr="000000"/>
                </a:solidFill>
                <a:latin typeface="Trebuchet MS"/>
                <a:cs typeface="Trebuchet MS"/>
              </a:rPr>
              <a:t>RD</a:t>
            </a:r>
            <a:r>
              <a:rPr sz="900" i="1" kern="0" spc="11" dirty="0">
                <a:solidFill>
                  <a:sysClr val="windowText" lastClr="000000"/>
                </a:solidFill>
                <a:latin typeface="Trebuchet MS"/>
                <a:cs typeface="Trebuchet MS"/>
              </a:rPr>
              <a:t> </a:t>
            </a:r>
            <a:r>
              <a:rPr sz="900" kern="0" spc="-8" dirty="0">
                <a:solidFill>
                  <a:sysClr val="windowText" lastClr="000000"/>
                </a:solidFill>
                <a:latin typeface="Trebuchet MS"/>
                <a:cs typeface="Trebuchet MS"/>
              </a:rPr>
              <a:t>(6.500</a:t>
            </a:r>
            <a:r>
              <a:rPr lang="es-ES" sz="900" kern="0" spc="-8" dirty="0">
                <a:solidFill>
                  <a:sysClr val="windowText" lastClr="000000"/>
                </a:solidFill>
                <a:latin typeface="Trebuchet MS"/>
                <a:cs typeface="Trebuchet MS"/>
              </a:rPr>
              <a:t> kg</a:t>
            </a:r>
            <a:r>
              <a:rPr sz="900" kern="0" spc="-8" dirty="0">
                <a:solidFill>
                  <a:sysClr val="windowText" lastClr="000000"/>
                </a:solidFill>
                <a:latin typeface="Trebuchet MS"/>
                <a:cs typeface="Trebuchet MS"/>
              </a:rPr>
              <a:t>)</a:t>
            </a:r>
            <a:endParaRPr sz="900" kern="0" dirty="0">
              <a:solidFill>
                <a:sysClr val="windowText" lastClr="000000"/>
              </a:solidFill>
              <a:latin typeface="Trebuchet MS"/>
              <a:cs typeface="Trebuchet MS"/>
            </a:endParaRPr>
          </a:p>
        </p:txBody>
      </p:sp>
      <p:sp>
        <p:nvSpPr>
          <p:cNvPr id="11" name="object 11"/>
          <p:cNvSpPr txBox="1"/>
          <p:nvPr/>
        </p:nvSpPr>
        <p:spPr>
          <a:xfrm>
            <a:off x="828522" y="4119181"/>
            <a:ext cx="4055269" cy="171201"/>
          </a:xfrm>
          <a:prstGeom prst="rect">
            <a:avLst/>
          </a:prstGeom>
        </p:spPr>
        <p:txBody>
          <a:bodyPr vert="horz" wrap="square" lIns="0" tIns="9525" rIns="0" bIns="0" rtlCol="0">
            <a:spAutoFit/>
          </a:bodyPr>
          <a:lstStyle/>
          <a:p>
            <a:pPr marL="9525" defTabSz="685800">
              <a:spcBef>
                <a:spcPts val="75"/>
              </a:spcBef>
            </a:pPr>
            <a:r>
              <a:rPr sz="825" kern="0" dirty="0">
                <a:solidFill>
                  <a:srgbClr val="90C225"/>
                </a:solidFill>
                <a:latin typeface="Wingdings"/>
                <a:cs typeface="Wingdings"/>
              </a:rPr>
              <a:t></a:t>
            </a:r>
            <a:r>
              <a:rPr sz="1050" kern="0" dirty="0">
                <a:solidFill>
                  <a:sysClr val="windowText" lastClr="000000"/>
                </a:solidFill>
                <a:latin typeface="Trebuchet MS"/>
                <a:cs typeface="Trebuchet MS"/>
              </a:rPr>
              <a:t>Control</a:t>
            </a:r>
            <a:r>
              <a:rPr sz="1050" kern="0" spc="-8" dirty="0">
                <a:solidFill>
                  <a:sysClr val="windowText" lastClr="000000"/>
                </a:solidFill>
                <a:latin typeface="Trebuchet MS"/>
                <a:cs typeface="Trebuchet MS"/>
              </a:rPr>
              <a:t> </a:t>
            </a:r>
            <a:r>
              <a:rPr sz="1050" kern="0" spc="-4" dirty="0">
                <a:solidFill>
                  <a:sysClr val="windowText" lastClr="000000"/>
                </a:solidFill>
                <a:latin typeface="Trebuchet MS"/>
                <a:cs typeface="Trebuchet MS"/>
              </a:rPr>
              <a:t>animales</a:t>
            </a:r>
            <a:r>
              <a:rPr sz="1050" kern="0" dirty="0">
                <a:solidFill>
                  <a:sysClr val="windowText" lastClr="000000"/>
                </a:solidFill>
                <a:latin typeface="Trebuchet MS"/>
                <a:cs typeface="Trebuchet MS"/>
              </a:rPr>
              <a:t> </a:t>
            </a:r>
            <a:r>
              <a:rPr sz="1050" kern="0" spc="-4" dirty="0">
                <a:solidFill>
                  <a:sysClr val="windowText" lastClr="000000"/>
                </a:solidFill>
                <a:latin typeface="Trebuchet MS"/>
                <a:cs typeface="Trebuchet MS"/>
              </a:rPr>
              <a:t>con</a:t>
            </a:r>
            <a:r>
              <a:rPr sz="1050" kern="0" spc="-19" dirty="0">
                <a:solidFill>
                  <a:sysClr val="windowText" lastClr="000000"/>
                </a:solidFill>
                <a:latin typeface="Trebuchet MS"/>
                <a:cs typeface="Trebuchet MS"/>
              </a:rPr>
              <a:t> </a:t>
            </a:r>
            <a:r>
              <a:rPr sz="1050" kern="0" spc="-4" dirty="0">
                <a:solidFill>
                  <a:sysClr val="windowText" lastClr="000000"/>
                </a:solidFill>
                <a:latin typeface="Trebuchet MS"/>
                <a:cs typeface="Trebuchet MS"/>
              </a:rPr>
              <a:t>derecho</a:t>
            </a:r>
            <a:r>
              <a:rPr sz="1050" kern="0" spc="-8" dirty="0">
                <a:solidFill>
                  <a:sysClr val="windowText" lastClr="000000"/>
                </a:solidFill>
                <a:latin typeface="Trebuchet MS"/>
                <a:cs typeface="Trebuchet MS"/>
              </a:rPr>
              <a:t> </a:t>
            </a:r>
            <a:r>
              <a:rPr sz="1050" kern="0" dirty="0">
                <a:solidFill>
                  <a:sysClr val="windowText" lastClr="000000"/>
                </a:solidFill>
                <a:latin typeface="Trebuchet MS"/>
                <a:cs typeface="Trebuchet MS"/>
              </a:rPr>
              <a:t>a</a:t>
            </a:r>
            <a:r>
              <a:rPr sz="1050" kern="0" spc="4" dirty="0">
                <a:solidFill>
                  <a:sysClr val="windowText" lastClr="000000"/>
                </a:solidFill>
                <a:latin typeface="Trebuchet MS"/>
                <a:cs typeface="Trebuchet MS"/>
              </a:rPr>
              <a:t> </a:t>
            </a:r>
            <a:r>
              <a:rPr sz="1050" kern="0" dirty="0">
                <a:solidFill>
                  <a:sysClr val="windowText" lastClr="000000"/>
                </a:solidFill>
                <a:latin typeface="Trebuchet MS"/>
                <a:cs typeface="Trebuchet MS"/>
              </a:rPr>
              <a:t>pago:</a:t>
            </a:r>
            <a:r>
              <a:rPr sz="1050" kern="0" spc="-11" dirty="0">
                <a:solidFill>
                  <a:sysClr val="windowText" lastClr="000000"/>
                </a:solidFill>
                <a:latin typeface="Trebuchet MS"/>
                <a:cs typeface="Trebuchet MS"/>
              </a:rPr>
              <a:t> </a:t>
            </a:r>
            <a:r>
              <a:rPr sz="1050" kern="0" spc="-4" dirty="0">
                <a:solidFill>
                  <a:sysClr val="windowText" lastClr="000000"/>
                </a:solidFill>
                <a:latin typeface="Trebuchet MS"/>
                <a:cs typeface="Trebuchet MS"/>
              </a:rPr>
              <a:t>presentes</a:t>
            </a:r>
            <a:r>
              <a:rPr sz="1050" kern="0" spc="-23" dirty="0">
                <a:solidFill>
                  <a:sysClr val="windowText" lastClr="000000"/>
                </a:solidFill>
                <a:latin typeface="Trebuchet MS"/>
                <a:cs typeface="Trebuchet MS"/>
              </a:rPr>
              <a:t> </a:t>
            </a:r>
            <a:r>
              <a:rPr sz="1050" kern="0" dirty="0">
                <a:solidFill>
                  <a:sysClr val="windowText" lastClr="000000"/>
                </a:solidFill>
                <a:latin typeface="Trebuchet MS"/>
                <a:cs typeface="Trebuchet MS"/>
              </a:rPr>
              <a:t>en</a:t>
            </a:r>
            <a:r>
              <a:rPr sz="1050" kern="0" spc="-4" dirty="0">
                <a:solidFill>
                  <a:sysClr val="windowText" lastClr="000000"/>
                </a:solidFill>
                <a:latin typeface="Trebuchet MS"/>
                <a:cs typeface="Trebuchet MS"/>
              </a:rPr>
              <a:t> </a:t>
            </a:r>
            <a:r>
              <a:rPr sz="1050" kern="0" dirty="0">
                <a:solidFill>
                  <a:sysClr val="windowText" lastClr="000000"/>
                </a:solidFill>
                <a:latin typeface="Trebuchet MS"/>
                <a:cs typeface="Trebuchet MS"/>
              </a:rPr>
              <a:t>la</a:t>
            </a:r>
            <a:r>
              <a:rPr sz="1050" kern="0" spc="-4" dirty="0">
                <a:solidFill>
                  <a:sysClr val="windowText" lastClr="000000"/>
                </a:solidFill>
                <a:latin typeface="Trebuchet MS"/>
                <a:cs typeface="Trebuchet MS"/>
              </a:rPr>
              <a:t> explotación</a:t>
            </a:r>
            <a:endParaRPr sz="1050" kern="0" dirty="0">
              <a:solidFill>
                <a:sysClr val="windowText" lastClr="000000"/>
              </a:solidFill>
              <a:latin typeface="Trebuchet MS"/>
              <a:cs typeface="Trebuchet MS"/>
            </a:endParaRPr>
          </a:p>
        </p:txBody>
      </p:sp>
      <p:sp>
        <p:nvSpPr>
          <p:cNvPr id="12" name="object 12"/>
          <p:cNvSpPr txBox="1"/>
          <p:nvPr/>
        </p:nvSpPr>
        <p:spPr>
          <a:xfrm>
            <a:off x="4912805" y="4119944"/>
            <a:ext cx="99060" cy="179536"/>
          </a:xfrm>
          <a:prstGeom prst="rect">
            <a:avLst/>
          </a:prstGeom>
          <a:solidFill>
            <a:srgbClr val="FFFF00"/>
          </a:solidFill>
        </p:spPr>
        <p:txBody>
          <a:bodyPr vert="horz" wrap="square" lIns="0" tIns="0" rIns="0" bIns="0" rtlCol="0">
            <a:spAutoFit/>
          </a:bodyPr>
          <a:lstStyle/>
          <a:p>
            <a:pPr marL="476" defTabSz="685800">
              <a:lnSpc>
                <a:spcPts val="1361"/>
              </a:lnSpc>
            </a:pPr>
            <a:r>
              <a:rPr sz="1200" b="1" kern="0" spc="-4" dirty="0">
                <a:solidFill>
                  <a:srgbClr val="476012"/>
                </a:solidFill>
                <a:latin typeface="Trebuchet MS"/>
                <a:cs typeface="Trebuchet MS"/>
              </a:rPr>
              <a:t>3</a:t>
            </a:r>
            <a:endParaRPr sz="1200" kern="0">
              <a:solidFill>
                <a:sysClr val="windowText" lastClr="000000"/>
              </a:solidFill>
              <a:latin typeface="Trebuchet MS"/>
              <a:cs typeface="Trebuchet MS"/>
            </a:endParaRPr>
          </a:p>
        </p:txBody>
      </p:sp>
      <p:sp>
        <p:nvSpPr>
          <p:cNvPr id="13" name="object 13"/>
          <p:cNvSpPr txBox="1"/>
          <p:nvPr/>
        </p:nvSpPr>
        <p:spPr>
          <a:xfrm>
            <a:off x="5036630" y="4100894"/>
            <a:ext cx="1414939" cy="193803"/>
          </a:xfrm>
          <a:prstGeom prst="rect">
            <a:avLst/>
          </a:prstGeom>
        </p:spPr>
        <p:txBody>
          <a:bodyPr vert="horz" wrap="square" lIns="0" tIns="9049" rIns="0" bIns="0" rtlCol="0">
            <a:spAutoFit/>
          </a:bodyPr>
          <a:lstStyle/>
          <a:p>
            <a:pPr marL="9525" defTabSz="685800">
              <a:spcBef>
                <a:spcPts val="71"/>
              </a:spcBef>
            </a:pPr>
            <a:r>
              <a:rPr sz="1200" b="1" kern="0" spc="-4" dirty="0">
                <a:solidFill>
                  <a:srgbClr val="476012"/>
                </a:solidFill>
                <a:latin typeface="Trebuchet MS"/>
                <a:cs typeface="Trebuchet MS"/>
              </a:rPr>
              <a:t>fechas</a:t>
            </a:r>
            <a:r>
              <a:rPr sz="1200" b="1" kern="0" spc="-11" dirty="0">
                <a:solidFill>
                  <a:srgbClr val="476012"/>
                </a:solidFill>
                <a:latin typeface="Trebuchet MS"/>
                <a:cs typeface="Trebuchet MS"/>
              </a:rPr>
              <a:t> </a:t>
            </a:r>
            <a:r>
              <a:rPr sz="1050" kern="0" spc="-4" dirty="0">
                <a:solidFill>
                  <a:sysClr val="windowText" lastClr="000000"/>
                </a:solidFill>
                <a:latin typeface="Trebuchet MS"/>
                <a:cs typeface="Trebuchet MS"/>
              </a:rPr>
              <a:t>comprobación.</a:t>
            </a:r>
            <a:endParaRPr sz="1050" kern="0">
              <a:solidFill>
                <a:sysClr val="windowText" lastClr="000000"/>
              </a:solidFill>
              <a:latin typeface="Trebuchet MS"/>
              <a:cs typeface="Trebuchet MS"/>
            </a:endParaRPr>
          </a:p>
        </p:txBody>
      </p:sp>
      <p:sp>
        <p:nvSpPr>
          <p:cNvPr id="14" name="object 14"/>
          <p:cNvSpPr txBox="1"/>
          <p:nvPr/>
        </p:nvSpPr>
        <p:spPr>
          <a:xfrm>
            <a:off x="658215" y="4340923"/>
            <a:ext cx="6539865" cy="1258197"/>
          </a:xfrm>
          <a:prstGeom prst="rect">
            <a:avLst/>
          </a:prstGeom>
        </p:spPr>
        <p:txBody>
          <a:bodyPr vert="horz" wrap="square" lIns="0" tIns="9049" rIns="0" bIns="0" rtlCol="0">
            <a:spAutoFit/>
          </a:bodyPr>
          <a:lstStyle/>
          <a:p>
            <a:pPr marL="179546" defTabSz="685800">
              <a:spcBef>
                <a:spcPts val="71"/>
              </a:spcBef>
            </a:pPr>
            <a:r>
              <a:rPr sz="825" kern="0" spc="-4" dirty="0">
                <a:solidFill>
                  <a:srgbClr val="90C225"/>
                </a:solidFill>
                <a:latin typeface="Wingdings"/>
                <a:cs typeface="Wingdings"/>
              </a:rPr>
              <a:t></a:t>
            </a:r>
            <a:r>
              <a:rPr sz="1050" kern="0" spc="-4" dirty="0">
                <a:solidFill>
                  <a:sysClr val="windowText" lastClr="000000"/>
                </a:solidFill>
                <a:latin typeface="Trebuchet MS"/>
                <a:cs typeface="Trebuchet MS"/>
              </a:rPr>
              <a:t>Complemento:</a:t>
            </a:r>
            <a:r>
              <a:rPr sz="1050" kern="0" spc="-26" dirty="0">
                <a:solidFill>
                  <a:sysClr val="windowText" lastClr="000000"/>
                </a:solidFill>
                <a:latin typeface="Trebuchet MS"/>
                <a:cs typeface="Trebuchet MS"/>
              </a:rPr>
              <a:t> </a:t>
            </a:r>
            <a:r>
              <a:rPr sz="1200" b="1" kern="0" spc="-4" dirty="0">
                <a:solidFill>
                  <a:srgbClr val="476012"/>
                </a:solidFill>
                <a:latin typeface="Trebuchet MS"/>
                <a:cs typeface="Trebuchet MS"/>
              </a:rPr>
              <a:t>Animal</a:t>
            </a:r>
            <a:r>
              <a:rPr sz="1200" b="1" kern="0" spc="26" dirty="0">
                <a:solidFill>
                  <a:srgbClr val="476012"/>
                </a:solidFill>
                <a:latin typeface="Trebuchet MS"/>
                <a:cs typeface="Trebuchet MS"/>
              </a:rPr>
              <a:t> </a:t>
            </a:r>
            <a:r>
              <a:rPr sz="1200" b="1" kern="0" spc="-4" dirty="0">
                <a:solidFill>
                  <a:srgbClr val="476012"/>
                </a:solidFill>
                <a:latin typeface="Trebuchet MS"/>
                <a:cs typeface="Trebuchet MS"/>
              </a:rPr>
              <a:t>inscrito</a:t>
            </a:r>
            <a:r>
              <a:rPr sz="1200" b="1" kern="0" spc="23" dirty="0">
                <a:solidFill>
                  <a:srgbClr val="476012"/>
                </a:solidFill>
                <a:latin typeface="Trebuchet MS"/>
                <a:cs typeface="Trebuchet MS"/>
              </a:rPr>
              <a:t> </a:t>
            </a:r>
            <a:r>
              <a:rPr sz="1200" b="1" kern="0" spc="-8" dirty="0">
                <a:solidFill>
                  <a:srgbClr val="476012"/>
                </a:solidFill>
                <a:latin typeface="Trebuchet MS"/>
                <a:cs typeface="Trebuchet MS"/>
              </a:rPr>
              <a:t>en</a:t>
            </a:r>
            <a:r>
              <a:rPr sz="1200" b="1" kern="0" spc="26" dirty="0">
                <a:solidFill>
                  <a:srgbClr val="476012"/>
                </a:solidFill>
                <a:latin typeface="Trebuchet MS"/>
                <a:cs typeface="Trebuchet MS"/>
              </a:rPr>
              <a:t> </a:t>
            </a:r>
            <a:r>
              <a:rPr sz="1200" b="1" kern="0" spc="-4" dirty="0">
                <a:solidFill>
                  <a:srgbClr val="476012"/>
                </a:solidFill>
                <a:latin typeface="Trebuchet MS"/>
                <a:cs typeface="Trebuchet MS"/>
              </a:rPr>
              <a:t>libro</a:t>
            </a:r>
            <a:r>
              <a:rPr sz="1200" b="1" kern="0" spc="15" dirty="0">
                <a:solidFill>
                  <a:srgbClr val="476012"/>
                </a:solidFill>
                <a:latin typeface="Trebuchet MS"/>
                <a:cs typeface="Trebuchet MS"/>
              </a:rPr>
              <a:t> </a:t>
            </a:r>
            <a:r>
              <a:rPr sz="1200" b="1" kern="0" spc="-11" dirty="0">
                <a:solidFill>
                  <a:srgbClr val="476012"/>
                </a:solidFill>
                <a:latin typeface="Trebuchet MS"/>
                <a:cs typeface="Trebuchet MS"/>
              </a:rPr>
              <a:t>raza</a:t>
            </a:r>
            <a:r>
              <a:rPr sz="1200" b="1" kern="0" spc="23" dirty="0">
                <a:solidFill>
                  <a:srgbClr val="476012"/>
                </a:solidFill>
                <a:latin typeface="Trebuchet MS"/>
                <a:cs typeface="Trebuchet MS"/>
              </a:rPr>
              <a:t> </a:t>
            </a:r>
            <a:r>
              <a:rPr sz="1200" b="1" kern="0" spc="-8" dirty="0">
                <a:solidFill>
                  <a:srgbClr val="476012"/>
                </a:solidFill>
                <a:latin typeface="Trebuchet MS"/>
                <a:cs typeface="Trebuchet MS"/>
              </a:rPr>
              <a:t>(ARCA)</a:t>
            </a:r>
            <a:r>
              <a:rPr sz="1200" b="1" kern="0" spc="19" dirty="0">
                <a:solidFill>
                  <a:srgbClr val="476012"/>
                </a:solidFill>
                <a:latin typeface="Trebuchet MS"/>
                <a:cs typeface="Trebuchet MS"/>
              </a:rPr>
              <a:t> </a:t>
            </a:r>
            <a:r>
              <a:rPr sz="1050" kern="0" dirty="0">
                <a:solidFill>
                  <a:sysClr val="windowText" lastClr="000000"/>
                </a:solidFill>
                <a:latin typeface="Trebuchet MS"/>
                <a:cs typeface="Trebuchet MS"/>
              </a:rPr>
              <a:t>y</a:t>
            </a:r>
            <a:r>
              <a:rPr sz="1050" kern="0" spc="-49" dirty="0">
                <a:solidFill>
                  <a:sysClr val="windowText" lastClr="000000"/>
                </a:solidFill>
                <a:latin typeface="Trebuchet MS"/>
                <a:cs typeface="Trebuchet MS"/>
              </a:rPr>
              <a:t> </a:t>
            </a:r>
            <a:r>
              <a:rPr sz="1050" kern="0" spc="-4" dirty="0">
                <a:solidFill>
                  <a:sysClr val="windowText" lastClr="000000"/>
                </a:solidFill>
                <a:latin typeface="Trebuchet MS"/>
                <a:cs typeface="Trebuchet MS"/>
              </a:rPr>
              <a:t>Asociación</a:t>
            </a:r>
            <a:r>
              <a:rPr sz="1050" kern="0" spc="-11" dirty="0">
                <a:solidFill>
                  <a:sysClr val="windowText" lastClr="000000"/>
                </a:solidFill>
                <a:latin typeface="Trebuchet MS"/>
                <a:cs typeface="Trebuchet MS"/>
              </a:rPr>
              <a:t> </a:t>
            </a:r>
            <a:r>
              <a:rPr sz="1050" kern="0" spc="-4" dirty="0">
                <a:solidFill>
                  <a:sysClr val="windowText" lastClr="000000"/>
                </a:solidFill>
                <a:latin typeface="Trebuchet MS"/>
                <a:cs typeface="Trebuchet MS"/>
              </a:rPr>
              <a:t>gestora</a:t>
            </a:r>
            <a:r>
              <a:rPr sz="1050" kern="0" spc="4" dirty="0">
                <a:solidFill>
                  <a:sysClr val="windowText" lastClr="000000"/>
                </a:solidFill>
                <a:latin typeface="Trebuchet MS"/>
                <a:cs typeface="Trebuchet MS"/>
              </a:rPr>
              <a:t> </a:t>
            </a:r>
            <a:r>
              <a:rPr sz="1050" kern="0" spc="-4" dirty="0">
                <a:solidFill>
                  <a:sysClr val="windowText" lastClr="000000"/>
                </a:solidFill>
                <a:latin typeface="Trebuchet MS"/>
                <a:cs typeface="Trebuchet MS"/>
              </a:rPr>
              <a:t>oficialmente</a:t>
            </a:r>
            <a:r>
              <a:rPr sz="1050" kern="0" spc="-23" dirty="0">
                <a:solidFill>
                  <a:sysClr val="windowText" lastClr="000000"/>
                </a:solidFill>
                <a:latin typeface="Trebuchet MS"/>
                <a:cs typeface="Trebuchet MS"/>
              </a:rPr>
              <a:t> </a:t>
            </a:r>
            <a:r>
              <a:rPr sz="1050" kern="0" spc="-4" dirty="0" err="1">
                <a:solidFill>
                  <a:sysClr val="windowText" lastClr="000000"/>
                </a:solidFill>
                <a:latin typeface="Trebuchet MS"/>
                <a:cs typeface="Trebuchet MS"/>
              </a:rPr>
              <a:t>reconocida</a:t>
            </a:r>
            <a:r>
              <a:rPr sz="1050" kern="0" spc="-4" dirty="0">
                <a:solidFill>
                  <a:sysClr val="windowText" lastClr="000000"/>
                </a:solidFill>
                <a:latin typeface="Trebuchet MS"/>
                <a:cs typeface="Trebuchet MS"/>
              </a:rPr>
              <a:t>.</a:t>
            </a:r>
            <a:endParaRPr lang="es-ES" sz="1050" kern="0" spc="-4" dirty="0">
              <a:solidFill>
                <a:sysClr val="windowText" lastClr="000000"/>
              </a:solidFill>
              <a:latin typeface="Trebuchet MS"/>
              <a:cs typeface="Trebuchet MS"/>
            </a:endParaRPr>
          </a:p>
          <a:p>
            <a:pPr marL="179546" defTabSz="685800">
              <a:spcBef>
                <a:spcPts val="71"/>
              </a:spcBef>
            </a:pPr>
            <a:r>
              <a:rPr lang="es-ES" sz="1050" kern="0" spc="-4" dirty="0">
                <a:solidFill>
                  <a:srgbClr val="90C225"/>
                </a:solidFill>
                <a:latin typeface="Wingdings"/>
                <a:cs typeface="Wingdings"/>
              </a:rPr>
              <a:t></a:t>
            </a:r>
            <a:r>
              <a:rPr lang="es-ES" sz="1050" kern="0" spc="-4" dirty="0">
                <a:solidFill>
                  <a:sysClr val="windowText" lastClr="000000"/>
                </a:solidFill>
                <a:latin typeface="Trebuchet MS"/>
                <a:cs typeface="Wingdings"/>
              </a:rPr>
              <a:t>Máximo 15% novillas del total de animales elegibles.</a:t>
            </a:r>
            <a:endParaRPr sz="1538" kern="0" dirty="0">
              <a:solidFill>
                <a:sysClr val="windowText" lastClr="000000"/>
              </a:solidFill>
              <a:latin typeface="Trebuchet MS"/>
              <a:cs typeface="Trebuchet MS"/>
            </a:endParaRPr>
          </a:p>
          <a:p>
            <a:pPr marL="9525" defTabSz="685800"/>
            <a:r>
              <a:rPr sz="938" kern="0" spc="-4" dirty="0">
                <a:solidFill>
                  <a:srgbClr val="90C225"/>
                </a:solidFill>
                <a:latin typeface="Wingdings"/>
                <a:cs typeface="Wingdings"/>
              </a:rPr>
              <a:t></a:t>
            </a:r>
            <a:r>
              <a:rPr sz="1200" b="1" kern="0" spc="-4" dirty="0">
                <a:solidFill>
                  <a:srgbClr val="7AA31F"/>
                </a:solidFill>
                <a:latin typeface="Trebuchet MS"/>
                <a:cs typeface="Trebuchet MS"/>
              </a:rPr>
              <a:t>¿Ayuda?</a:t>
            </a:r>
            <a:endParaRPr sz="1200" kern="0" dirty="0">
              <a:solidFill>
                <a:sysClr val="windowText" lastClr="000000"/>
              </a:solidFill>
              <a:latin typeface="Trebuchet MS"/>
              <a:cs typeface="Trebuchet MS"/>
            </a:endParaRPr>
          </a:p>
          <a:p>
            <a:pPr marL="179546" defTabSz="685800">
              <a:spcBef>
                <a:spcPts val="683"/>
              </a:spcBef>
            </a:pPr>
            <a:r>
              <a:rPr sz="825" kern="0" spc="-15" dirty="0">
                <a:solidFill>
                  <a:srgbClr val="90C225"/>
                </a:solidFill>
                <a:latin typeface="Wingdings"/>
                <a:cs typeface="Wingdings"/>
              </a:rPr>
              <a:t></a:t>
            </a:r>
            <a:r>
              <a:rPr sz="1050" b="1" kern="0" spc="-15" dirty="0">
                <a:solidFill>
                  <a:srgbClr val="60923D"/>
                </a:solidFill>
                <a:latin typeface="Trebuchet MS"/>
                <a:cs typeface="Trebuchet MS"/>
              </a:rPr>
              <a:t>MAPA</a:t>
            </a:r>
            <a:r>
              <a:rPr sz="1050" kern="0" spc="-15" dirty="0">
                <a:solidFill>
                  <a:sysClr val="windowText" lastClr="000000"/>
                </a:solidFill>
                <a:latin typeface="Trebuchet MS"/>
                <a:cs typeface="Trebuchet MS"/>
              </a:rPr>
              <a:t>:</a:t>
            </a:r>
            <a:r>
              <a:rPr sz="1050" kern="0" spc="-4" dirty="0">
                <a:solidFill>
                  <a:sysClr val="windowText" lastClr="000000"/>
                </a:solidFill>
                <a:latin typeface="Trebuchet MS"/>
                <a:cs typeface="Trebuchet MS"/>
              </a:rPr>
              <a:t> anualmente</a:t>
            </a:r>
            <a:r>
              <a:rPr sz="1050" kern="0" spc="-19" dirty="0">
                <a:solidFill>
                  <a:sysClr val="windowText" lastClr="000000"/>
                </a:solidFill>
                <a:latin typeface="Trebuchet MS"/>
                <a:cs typeface="Trebuchet MS"/>
              </a:rPr>
              <a:t> </a:t>
            </a:r>
            <a:r>
              <a:rPr sz="1050" kern="0" dirty="0">
                <a:solidFill>
                  <a:sysClr val="windowText" lastClr="000000"/>
                </a:solidFill>
                <a:latin typeface="Trebuchet MS"/>
                <a:cs typeface="Trebuchet MS"/>
              </a:rPr>
              <a:t>IU</a:t>
            </a:r>
            <a:r>
              <a:rPr sz="1050" kern="0" spc="-11" dirty="0">
                <a:solidFill>
                  <a:sysClr val="windowText" lastClr="000000"/>
                </a:solidFill>
                <a:latin typeface="Trebuchet MS"/>
                <a:cs typeface="Trebuchet MS"/>
              </a:rPr>
              <a:t> </a:t>
            </a:r>
            <a:r>
              <a:rPr sz="1050" kern="0" spc="-4" dirty="0">
                <a:solidFill>
                  <a:sysClr val="windowText" lastClr="000000"/>
                </a:solidFill>
                <a:latin typeface="Trebuchet MS"/>
                <a:cs typeface="Trebuchet MS"/>
              </a:rPr>
              <a:t>según</a:t>
            </a:r>
            <a:r>
              <a:rPr sz="1050" kern="0" spc="-8" dirty="0">
                <a:solidFill>
                  <a:sysClr val="windowText" lastClr="000000"/>
                </a:solidFill>
                <a:latin typeface="Trebuchet MS"/>
                <a:cs typeface="Trebuchet MS"/>
              </a:rPr>
              <a:t> </a:t>
            </a:r>
            <a:r>
              <a:rPr sz="1050" kern="0" spc="-4" dirty="0">
                <a:solidFill>
                  <a:sysClr val="windowText" lastClr="000000"/>
                </a:solidFill>
                <a:latin typeface="Trebuchet MS"/>
                <a:cs typeface="Trebuchet MS"/>
              </a:rPr>
              <a:t>información</a:t>
            </a:r>
            <a:r>
              <a:rPr sz="1050" kern="0" spc="-11" dirty="0">
                <a:solidFill>
                  <a:sysClr val="windowText" lastClr="000000"/>
                </a:solidFill>
                <a:latin typeface="Trebuchet MS"/>
                <a:cs typeface="Trebuchet MS"/>
              </a:rPr>
              <a:t> </a:t>
            </a:r>
            <a:r>
              <a:rPr sz="1050" kern="0" dirty="0">
                <a:solidFill>
                  <a:sysClr val="windowText" lastClr="000000"/>
                </a:solidFill>
                <a:latin typeface="Trebuchet MS"/>
                <a:cs typeface="Trebuchet MS"/>
              </a:rPr>
              <a:t>CCAA</a:t>
            </a:r>
          </a:p>
          <a:p>
            <a:pPr marL="179546" defTabSz="685800">
              <a:spcBef>
                <a:spcPts val="758"/>
              </a:spcBef>
            </a:pPr>
            <a:r>
              <a:rPr sz="825" kern="0" spc="-8" dirty="0">
                <a:solidFill>
                  <a:srgbClr val="90C225"/>
                </a:solidFill>
                <a:latin typeface="Wingdings"/>
                <a:cs typeface="Wingdings"/>
              </a:rPr>
              <a:t></a:t>
            </a:r>
            <a:r>
              <a:rPr sz="1050" kern="0" spc="-8" dirty="0">
                <a:solidFill>
                  <a:sysClr val="windowText" lastClr="000000"/>
                </a:solidFill>
                <a:latin typeface="Trebuchet MS"/>
                <a:cs typeface="Trebuchet MS"/>
              </a:rPr>
              <a:t>Ayuda</a:t>
            </a:r>
            <a:r>
              <a:rPr sz="1050" kern="0" spc="-56" dirty="0">
                <a:solidFill>
                  <a:sysClr val="windowText" lastClr="000000"/>
                </a:solidFill>
                <a:latin typeface="Trebuchet MS"/>
                <a:cs typeface="Trebuchet MS"/>
              </a:rPr>
              <a:t> </a:t>
            </a:r>
            <a:r>
              <a:rPr sz="1050" kern="0" spc="4" dirty="0">
                <a:solidFill>
                  <a:sysClr val="windowText" lastClr="000000"/>
                </a:solidFill>
                <a:latin typeface="Trebuchet MS"/>
                <a:cs typeface="Trebuchet MS"/>
              </a:rPr>
              <a:t>IU</a:t>
            </a:r>
            <a:endParaRPr sz="1050" kern="0" dirty="0">
              <a:solidFill>
                <a:sysClr val="windowText" lastClr="000000"/>
              </a:solidFill>
              <a:latin typeface="Trebuchet MS"/>
              <a:cs typeface="Trebuchet MS"/>
            </a:endParaRPr>
          </a:p>
          <a:p>
            <a:pPr marL="421958" defTabSz="685800">
              <a:spcBef>
                <a:spcPts val="446"/>
              </a:spcBef>
            </a:pPr>
            <a:r>
              <a:rPr sz="713" kern="0" spc="-8" dirty="0">
                <a:solidFill>
                  <a:srgbClr val="90C225"/>
                </a:solidFill>
                <a:latin typeface="Courier New"/>
                <a:cs typeface="Courier New"/>
              </a:rPr>
              <a:t>o</a:t>
            </a:r>
            <a:r>
              <a:rPr sz="900" kern="0" spc="-8" dirty="0">
                <a:solidFill>
                  <a:sysClr val="windowText" lastClr="000000"/>
                </a:solidFill>
                <a:latin typeface="Trebuchet MS"/>
                <a:cs typeface="Trebuchet MS"/>
              </a:rPr>
              <a:t>Peninsular</a:t>
            </a:r>
            <a:endParaRPr sz="900" kern="0" dirty="0">
              <a:solidFill>
                <a:sysClr val="windowText" lastClr="000000"/>
              </a:solidFill>
              <a:latin typeface="Trebuchet MS"/>
              <a:cs typeface="Trebuchet MS"/>
            </a:endParaRPr>
          </a:p>
        </p:txBody>
      </p:sp>
      <p:sp>
        <p:nvSpPr>
          <p:cNvPr id="15" name="object 15"/>
          <p:cNvSpPr txBox="1"/>
          <p:nvPr/>
        </p:nvSpPr>
        <p:spPr>
          <a:xfrm>
            <a:off x="1071086" y="5673699"/>
            <a:ext cx="74295" cy="120290"/>
          </a:xfrm>
          <a:prstGeom prst="rect">
            <a:avLst/>
          </a:prstGeom>
        </p:spPr>
        <p:txBody>
          <a:bodyPr vert="horz" wrap="square" lIns="0" tIns="10478" rIns="0" bIns="0" rtlCol="0">
            <a:spAutoFit/>
          </a:bodyPr>
          <a:lstStyle/>
          <a:p>
            <a:pPr marL="9525" defTabSz="685800">
              <a:spcBef>
                <a:spcPts val="83"/>
              </a:spcBef>
            </a:pPr>
            <a:r>
              <a:rPr sz="713" kern="0" spc="4" dirty="0">
                <a:solidFill>
                  <a:srgbClr val="90C225"/>
                </a:solidFill>
                <a:latin typeface="Courier New"/>
                <a:cs typeface="Courier New"/>
              </a:rPr>
              <a:t>o</a:t>
            </a:r>
            <a:endParaRPr sz="713" kern="0">
              <a:solidFill>
                <a:sysClr val="windowText" lastClr="000000"/>
              </a:solidFill>
              <a:latin typeface="Courier New"/>
              <a:cs typeface="Courier New"/>
            </a:endParaRPr>
          </a:p>
        </p:txBody>
      </p:sp>
      <p:sp>
        <p:nvSpPr>
          <p:cNvPr id="16" name="object 16"/>
          <p:cNvSpPr txBox="1"/>
          <p:nvPr/>
        </p:nvSpPr>
        <p:spPr>
          <a:xfrm>
            <a:off x="1135190" y="5667584"/>
            <a:ext cx="1834039" cy="128240"/>
          </a:xfrm>
          <a:prstGeom prst="rect">
            <a:avLst/>
          </a:prstGeom>
          <a:solidFill>
            <a:srgbClr val="FFFF00"/>
          </a:solidFill>
        </p:spPr>
        <p:txBody>
          <a:bodyPr vert="horz" wrap="square" lIns="0" tIns="0" rIns="0" bIns="0" rtlCol="0">
            <a:spAutoFit/>
          </a:bodyPr>
          <a:lstStyle/>
          <a:p>
            <a:pPr defTabSz="685800">
              <a:lnSpc>
                <a:spcPts val="1024"/>
              </a:lnSpc>
            </a:pPr>
            <a:r>
              <a:rPr sz="900" kern="0" spc="-4" dirty="0">
                <a:solidFill>
                  <a:sysClr val="windowText" lastClr="000000"/>
                </a:solidFill>
                <a:latin typeface="Trebuchet MS"/>
                <a:cs typeface="Trebuchet MS"/>
              </a:rPr>
              <a:t>Insular:</a:t>
            </a:r>
            <a:r>
              <a:rPr sz="900" kern="0" spc="-26" dirty="0">
                <a:solidFill>
                  <a:sysClr val="windowText" lastClr="000000"/>
                </a:solidFill>
                <a:latin typeface="Trebuchet MS"/>
                <a:cs typeface="Trebuchet MS"/>
              </a:rPr>
              <a:t> </a:t>
            </a:r>
            <a:r>
              <a:rPr sz="900" kern="0" dirty="0">
                <a:solidFill>
                  <a:sysClr val="windowText" lastClr="000000"/>
                </a:solidFill>
                <a:latin typeface="Trebuchet MS"/>
                <a:cs typeface="Trebuchet MS"/>
              </a:rPr>
              <a:t>P</a:t>
            </a:r>
            <a:r>
              <a:rPr sz="900" kern="0" spc="-23" dirty="0">
                <a:solidFill>
                  <a:sysClr val="windowText" lastClr="000000"/>
                </a:solidFill>
                <a:latin typeface="Trebuchet MS"/>
                <a:cs typeface="Trebuchet MS"/>
              </a:rPr>
              <a:t> </a:t>
            </a:r>
            <a:r>
              <a:rPr sz="900" kern="0" spc="-4" dirty="0">
                <a:solidFill>
                  <a:sysClr val="windowText" lastClr="000000"/>
                </a:solidFill>
                <a:latin typeface="Trebuchet MS"/>
                <a:cs typeface="Trebuchet MS"/>
              </a:rPr>
              <a:t>base</a:t>
            </a:r>
            <a:r>
              <a:rPr sz="900" kern="0" spc="-26" dirty="0">
                <a:solidFill>
                  <a:sysClr val="windowText" lastClr="000000"/>
                </a:solidFill>
                <a:latin typeface="Trebuchet MS"/>
                <a:cs typeface="Trebuchet MS"/>
              </a:rPr>
              <a:t> </a:t>
            </a:r>
            <a:r>
              <a:rPr sz="900" kern="0" spc="-8" dirty="0">
                <a:solidFill>
                  <a:sysClr val="windowText" lastClr="000000"/>
                </a:solidFill>
                <a:latin typeface="Trebuchet MS"/>
                <a:cs typeface="Trebuchet MS"/>
              </a:rPr>
              <a:t>+50%</a:t>
            </a:r>
            <a:r>
              <a:rPr sz="900" kern="0" dirty="0">
                <a:solidFill>
                  <a:sysClr val="windowText" lastClr="000000"/>
                </a:solidFill>
                <a:latin typeface="Trebuchet MS"/>
                <a:cs typeface="Trebuchet MS"/>
              </a:rPr>
              <a:t> por</a:t>
            </a:r>
            <a:r>
              <a:rPr sz="900" kern="0" spc="-11" dirty="0">
                <a:solidFill>
                  <a:sysClr val="windowText" lastClr="000000"/>
                </a:solidFill>
                <a:latin typeface="Trebuchet MS"/>
                <a:cs typeface="Trebuchet MS"/>
              </a:rPr>
              <a:t> </a:t>
            </a:r>
            <a:r>
              <a:rPr sz="900" kern="0" spc="-4" dirty="0">
                <a:solidFill>
                  <a:sysClr val="windowText" lastClr="000000"/>
                </a:solidFill>
                <a:latin typeface="Trebuchet MS"/>
                <a:cs typeface="Trebuchet MS"/>
              </a:rPr>
              <a:t>insularidad</a:t>
            </a:r>
            <a:endParaRPr sz="900" kern="0" dirty="0">
              <a:solidFill>
                <a:sysClr val="windowText" lastClr="000000"/>
              </a:solidFill>
              <a:latin typeface="Trebuchet MS"/>
              <a:cs typeface="Trebuchet MS"/>
            </a:endParaRPr>
          </a:p>
        </p:txBody>
      </p:sp>
      <p:sp>
        <p:nvSpPr>
          <p:cNvPr id="17" name="object 17"/>
          <p:cNvSpPr txBox="1"/>
          <p:nvPr/>
        </p:nvSpPr>
        <p:spPr>
          <a:xfrm>
            <a:off x="1071086" y="5830748"/>
            <a:ext cx="74295" cy="120290"/>
          </a:xfrm>
          <a:prstGeom prst="rect">
            <a:avLst/>
          </a:prstGeom>
        </p:spPr>
        <p:txBody>
          <a:bodyPr vert="horz" wrap="square" lIns="0" tIns="10478" rIns="0" bIns="0" rtlCol="0">
            <a:spAutoFit/>
          </a:bodyPr>
          <a:lstStyle/>
          <a:p>
            <a:pPr marL="9525" defTabSz="685800">
              <a:spcBef>
                <a:spcPts val="83"/>
              </a:spcBef>
            </a:pPr>
            <a:r>
              <a:rPr sz="713" kern="0" spc="4" dirty="0">
                <a:solidFill>
                  <a:srgbClr val="90C225"/>
                </a:solidFill>
                <a:latin typeface="Courier New"/>
                <a:cs typeface="Courier New"/>
              </a:rPr>
              <a:t>o</a:t>
            </a:r>
            <a:endParaRPr sz="713" kern="0">
              <a:solidFill>
                <a:sysClr val="windowText" lastClr="000000"/>
              </a:solidFill>
              <a:latin typeface="Courier New"/>
              <a:cs typeface="Courier New"/>
            </a:endParaRPr>
          </a:p>
        </p:txBody>
      </p:sp>
      <p:sp>
        <p:nvSpPr>
          <p:cNvPr id="18" name="object 18"/>
          <p:cNvSpPr txBox="1"/>
          <p:nvPr/>
        </p:nvSpPr>
        <p:spPr>
          <a:xfrm>
            <a:off x="1135190" y="5824173"/>
            <a:ext cx="1916430" cy="128240"/>
          </a:xfrm>
          <a:prstGeom prst="rect">
            <a:avLst/>
          </a:prstGeom>
          <a:solidFill>
            <a:srgbClr val="FFFF00"/>
          </a:solidFill>
        </p:spPr>
        <p:txBody>
          <a:bodyPr vert="horz" wrap="square" lIns="0" tIns="0" rIns="0" bIns="0" rtlCol="0">
            <a:spAutoFit/>
          </a:bodyPr>
          <a:lstStyle/>
          <a:p>
            <a:pPr defTabSz="685800">
              <a:lnSpc>
                <a:spcPts val="1028"/>
              </a:lnSpc>
            </a:pPr>
            <a:r>
              <a:rPr sz="900" kern="0" spc="-4" dirty="0">
                <a:solidFill>
                  <a:sysClr val="windowText" lastClr="000000"/>
                </a:solidFill>
                <a:latin typeface="Trebuchet MS"/>
                <a:cs typeface="Trebuchet MS"/>
              </a:rPr>
              <a:t>Complemento</a:t>
            </a:r>
            <a:r>
              <a:rPr sz="900" kern="0" spc="-30" dirty="0">
                <a:solidFill>
                  <a:sysClr val="windowText" lastClr="000000"/>
                </a:solidFill>
                <a:latin typeface="Trebuchet MS"/>
                <a:cs typeface="Trebuchet MS"/>
              </a:rPr>
              <a:t> </a:t>
            </a:r>
            <a:r>
              <a:rPr sz="900" kern="0" dirty="0">
                <a:solidFill>
                  <a:sysClr val="windowText" lastClr="000000"/>
                </a:solidFill>
                <a:latin typeface="Trebuchet MS"/>
                <a:cs typeface="Trebuchet MS"/>
              </a:rPr>
              <a:t>raza:</a:t>
            </a:r>
            <a:r>
              <a:rPr sz="900" kern="0" spc="-26" dirty="0">
                <a:solidFill>
                  <a:sysClr val="windowText" lastClr="000000"/>
                </a:solidFill>
                <a:latin typeface="Trebuchet MS"/>
                <a:cs typeface="Trebuchet MS"/>
              </a:rPr>
              <a:t> </a:t>
            </a:r>
            <a:r>
              <a:rPr sz="900" kern="0" dirty="0">
                <a:solidFill>
                  <a:sysClr val="windowText" lastClr="000000"/>
                </a:solidFill>
                <a:latin typeface="Trebuchet MS"/>
                <a:cs typeface="Trebuchet MS"/>
              </a:rPr>
              <a:t>IU</a:t>
            </a:r>
            <a:r>
              <a:rPr sz="900" kern="0" spc="-11" dirty="0">
                <a:solidFill>
                  <a:sysClr val="windowText" lastClr="000000"/>
                </a:solidFill>
                <a:latin typeface="Trebuchet MS"/>
                <a:cs typeface="Trebuchet MS"/>
              </a:rPr>
              <a:t> </a:t>
            </a:r>
            <a:r>
              <a:rPr sz="900" kern="0" dirty="0">
                <a:solidFill>
                  <a:sysClr val="windowText" lastClr="000000"/>
                </a:solidFill>
                <a:latin typeface="Trebuchet MS"/>
                <a:cs typeface="Trebuchet MS"/>
              </a:rPr>
              <a:t>regional</a:t>
            </a:r>
            <a:r>
              <a:rPr sz="900" kern="0" spc="-34" dirty="0">
                <a:solidFill>
                  <a:sysClr val="windowText" lastClr="000000"/>
                </a:solidFill>
                <a:latin typeface="Trebuchet MS"/>
                <a:cs typeface="Trebuchet MS"/>
              </a:rPr>
              <a:t> </a:t>
            </a:r>
            <a:r>
              <a:rPr sz="900" kern="0" dirty="0">
                <a:solidFill>
                  <a:sysClr val="windowText" lastClr="000000"/>
                </a:solidFill>
                <a:latin typeface="Trebuchet MS"/>
                <a:cs typeface="Trebuchet MS"/>
              </a:rPr>
              <a:t>+</a:t>
            </a:r>
            <a:r>
              <a:rPr sz="900" kern="0" spc="-15" dirty="0">
                <a:solidFill>
                  <a:sysClr val="windowText" lastClr="000000"/>
                </a:solidFill>
                <a:latin typeface="Trebuchet MS"/>
                <a:cs typeface="Trebuchet MS"/>
              </a:rPr>
              <a:t> </a:t>
            </a:r>
            <a:r>
              <a:rPr sz="900" kern="0" spc="-8" dirty="0">
                <a:solidFill>
                  <a:sysClr val="windowText" lastClr="000000"/>
                </a:solidFill>
                <a:latin typeface="Trebuchet MS"/>
                <a:cs typeface="Trebuchet MS"/>
              </a:rPr>
              <a:t>10%</a:t>
            </a:r>
            <a:endParaRPr sz="900" kern="0" dirty="0">
              <a:solidFill>
                <a:sysClr val="windowText" lastClr="000000"/>
              </a:solidFill>
              <a:latin typeface="Trebuchet MS"/>
              <a:cs typeface="Trebuchet MS"/>
            </a:endParaRPr>
          </a:p>
        </p:txBody>
      </p:sp>
      <p:pic>
        <p:nvPicPr>
          <p:cNvPr id="19" name="object 19"/>
          <p:cNvPicPr/>
          <p:nvPr/>
        </p:nvPicPr>
        <p:blipFill>
          <a:blip r:embed="rId2" cstate="print"/>
          <a:stretch>
            <a:fillRect/>
          </a:stretch>
        </p:blipFill>
        <p:spPr>
          <a:xfrm>
            <a:off x="4903470" y="4655448"/>
            <a:ext cx="4240529" cy="1345301"/>
          </a:xfrm>
          <a:prstGeom prst="rect">
            <a:avLst/>
          </a:prstGeom>
        </p:spPr>
      </p:pic>
      <p:graphicFrame>
        <p:nvGraphicFramePr>
          <p:cNvPr id="20" name="object 20"/>
          <p:cNvGraphicFramePr>
            <a:graphicFrameLocks noGrp="1"/>
          </p:cNvGraphicFramePr>
          <p:nvPr/>
        </p:nvGraphicFramePr>
        <p:xfrm>
          <a:off x="4994148" y="4717351"/>
          <a:ext cx="4079080" cy="1300421"/>
        </p:xfrm>
        <a:graphic>
          <a:graphicData uri="http://schemas.openxmlformats.org/drawingml/2006/table">
            <a:tbl>
              <a:tblPr firstRow="1" bandRow="1">
                <a:tableStyleId>{2D5ABB26-0587-4C30-8999-92F81FD0307C}</a:tableStyleId>
              </a:tblPr>
              <a:tblGrid>
                <a:gridCol w="470059">
                  <a:extLst>
                    <a:ext uri="{9D8B030D-6E8A-4147-A177-3AD203B41FA5}">
                      <a16:colId xmlns:a16="http://schemas.microsoft.com/office/drawing/2014/main" val="20000"/>
                    </a:ext>
                  </a:extLst>
                </a:gridCol>
                <a:gridCol w="1163955">
                  <a:extLst>
                    <a:ext uri="{9D8B030D-6E8A-4147-A177-3AD203B41FA5}">
                      <a16:colId xmlns:a16="http://schemas.microsoft.com/office/drawing/2014/main" val="20001"/>
                    </a:ext>
                  </a:extLst>
                </a:gridCol>
                <a:gridCol w="699135">
                  <a:extLst>
                    <a:ext uri="{9D8B030D-6E8A-4147-A177-3AD203B41FA5}">
                      <a16:colId xmlns:a16="http://schemas.microsoft.com/office/drawing/2014/main" val="20002"/>
                    </a:ext>
                  </a:extLst>
                </a:gridCol>
                <a:gridCol w="461010">
                  <a:extLst>
                    <a:ext uri="{9D8B030D-6E8A-4147-A177-3AD203B41FA5}">
                      <a16:colId xmlns:a16="http://schemas.microsoft.com/office/drawing/2014/main" val="20003"/>
                    </a:ext>
                  </a:extLst>
                </a:gridCol>
                <a:gridCol w="582929">
                  <a:extLst>
                    <a:ext uri="{9D8B030D-6E8A-4147-A177-3AD203B41FA5}">
                      <a16:colId xmlns:a16="http://schemas.microsoft.com/office/drawing/2014/main" val="20004"/>
                    </a:ext>
                  </a:extLst>
                </a:gridCol>
                <a:gridCol w="701992">
                  <a:extLst>
                    <a:ext uri="{9D8B030D-6E8A-4147-A177-3AD203B41FA5}">
                      <a16:colId xmlns:a16="http://schemas.microsoft.com/office/drawing/2014/main" val="20005"/>
                    </a:ext>
                  </a:extLst>
                </a:gridCol>
              </a:tblGrid>
              <a:tr h="165734">
                <a:tc>
                  <a:txBody>
                    <a:bodyPr/>
                    <a:lstStyle/>
                    <a:p>
                      <a:pPr>
                        <a:lnSpc>
                          <a:spcPct val="100000"/>
                        </a:lnSpc>
                      </a:pPr>
                      <a:endParaRPr sz="1000">
                        <a:latin typeface="Times New Roman"/>
                        <a:cs typeface="Times New Roman"/>
                      </a:endParaRPr>
                    </a:p>
                  </a:txBody>
                  <a:tcPr marL="0" marR="0" marT="0" marB="0"/>
                </a:tc>
                <a:tc>
                  <a:txBody>
                    <a:bodyPr/>
                    <a:lstStyle/>
                    <a:p>
                      <a:pPr marL="340360">
                        <a:lnSpc>
                          <a:spcPct val="100000"/>
                        </a:lnSpc>
                        <a:spcBef>
                          <a:spcPts val="190"/>
                        </a:spcBef>
                      </a:pPr>
                      <a:r>
                        <a:rPr sz="800" b="1" spc="-5" dirty="0">
                          <a:solidFill>
                            <a:srgbClr val="FFFFFF"/>
                          </a:solidFill>
                          <a:latin typeface="Trebuchet MS"/>
                          <a:cs typeface="Trebuchet MS"/>
                        </a:rPr>
                        <a:t>Región</a:t>
                      </a:r>
                      <a:r>
                        <a:rPr sz="800" b="1" spc="-15" dirty="0">
                          <a:solidFill>
                            <a:srgbClr val="FFFFFF"/>
                          </a:solidFill>
                          <a:latin typeface="Trebuchet MS"/>
                          <a:cs typeface="Trebuchet MS"/>
                        </a:rPr>
                        <a:t> </a:t>
                      </a:r>
                      <a:r>
                        <a:rPr sz="800" b="1" spc="-5" dirty="0">
                          <a:solidFill>
                            <a:srgbClr val="FFFFFF"/>
                          </a:solidFill>
                          <a:latin typeface="Trebuchet MS"/>
                          <a:cs typeface="Trebuchet MS"/>
                        </a:rPr>
                        <a:t>ayuda</a:t>
                      </a:r>
                      <a:endParaRPr sz="800">
                        <a:latin typeface="Trebuchet MS"/>
                        <a:cs typeface="Trebuchet MS"/>
                      </a:endParaRPr>
                    </a:p>
                  </a:txBody>
                  <a:tcPr marL="0" marR="0" marT="18098" marB="0">
                    <a:lnR w="12700">
                      <a:solidFill>
                        <a:srgbClr val="FFFFFF"/>
                      </a:solidFill>
                      <a:prstDash val="solid"/>
                    </a:lnR>
                    <a:lnT w="12700">
                      <a:solidFill>
                        <a:srgbClr val="FFFFFF"/>
                      </a:solidFill>
                      <a:prstDash val="solid"/>
                    </a:lnT>
                    <a:lnB w="38100">
                      <a:solidFill>
                        <a:srgbClr val="FFFFFF"/>
                      </a:solidFill>
                      <a:prstDash val="solid"/>
                    </a:lnB>
                    <a:solidFill>
                      <a:srgbClr val="90C225"/>
                    </a:solidFill>
                  </a:tcPr>
                </a:tc>
                <a:tc gridSpan="4">
                  <a:txBody>
                    <a:bodyPr/>
                    <a:lstStyle/>
                    <a:p>
                      <a:pPr marL="208915">
                        <a:lnSpc>
                          <a:spcPct val="100000"/>
                        </a:lnSpc>
                        <a:spcBef>
                          <a:spcPts val="190"/>
                        </a:spcBef>
                      </a:pPr>
                      <a:r>
                        <a:rPr sz="800" b="1" dirty="0">
                          <a:solidFill>
                            <a:srgbClr val="FFFFFF"/>
                          </a:solidFill>
                          <a:latin typeface="Trebuchet MS"/>
                          <a:cs typeface="Trebuchet MS"/>
                        </a:rPr>
                        <a:t>IU</a:t>
                      </a:r>
                      <a:r>
                        <a:rPr sz="800" b="1" spc="-5" dirty="0">
                          <a:solidFill>
                            <a:srgbClr val="FFFFFF"/>
                          </a:solidFill>
                          <a:latin typeface="Trebuchet MS"/>
                          <a:cs typeface="Trebuchet MS"/>
                        </a:rPr>
                        <a:t> </a:t>
                      </a:r>
                      <a:r>
                        <a:rPr sz="800" b="1" dirty="0">
                          <a:solidFill>
                            <a:srgbClr val="FFFFFF"/>
                          </a:solidFill>
                          <a:latin typeface="Trebuchet MS"/>
                          <a:cs typeface="Trebuchet MS"/>
                        </a:rPr>
                        <a:t>(EUR</a:t>
                      </a:r>
                      <a:r>
                        <a:rPr sz="800" b="1" spc="-5" dirty="0">
                          <a:solidFill>
                            <a:srgbClr val="FFFFFF"/>
                          </a:solidFill>
                          <a:latin typeface="Trebuchet MS"/>
                          <a:cs typeface="Trebuchet MS"/>
                        </a:rPr>
                        <a:t> animal </a:t>
                      </a:r>
                      <a:r>
                        <a:rPr sz="800" b="1" dirty="0">
                          <a:solidFill>
                            <a:srgbClr val="FFFFFF"/>
                          </a:solidFill>
                          <a:latin typeface="Trebuchet MS"/>
                          <a:cs typeface="Trebuchet MS"/>
                        </a:rPr>
                        <a:t>elegible) </a:t>
                      </a:r>
                      <a:r>
                        <a:rPr sz="800" b="1" spc="-5" dirty="0">
                          <a:solidFill>
                            <a:srgbClr val="FFFFFF"/>
                          </a:solidFill>
                          <a:latin typeface="Trebuchet MS"/>
                          <a:cs typeface="Trebuchet MS"/>
                        </a:rPr>
                        <a:t>Anual </a:t>
                      </a:r>
                      <a:r>
                        <a:rPr sz="800" b="1" dirty="0">
                          <a:solidFill>
                            <a:srgbClr val="FFFFFF"/>
                          </a:solidFill>
                          <a:latin typeface="Trebuchet MS"/>
                          <a:cs typeface="Trebuchet MS"/>
                        </a:rPr>
                        <a:t>(2023-2027)</a:t>
                      </a:r>
                      <a:endParaRPr sz="800">
                        <a:latin typeface="Trebuchet MS"/>
                        <a:cs typeface="Trebuchet MS"/>
                      </a:endParaRPr>
                    </a:p>
                  </a:txBody>
                  <a:tcPr marL="0" marR="0" marT="18098"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90C225"/>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126683">
                <a:tc rowSpan="8">
                  <a:txBody>
                    <a:bodyPr/>
                    <a:lstStyle/>
                    <a:p>
                      <a:pPr>
                        <a:lnSpc>
                          <a:spcPct val="100000"/>
                        </a:lnSpc>
                      </a:pPr>
                      <a:endParaRPr sz="1000">
                        <a:latin typeface="Times New Roman"/>
                        <a:cs typeface="Times New Roman"/>
                      </a:endParaRPr>
                    </a:p>
                  </a:txBody>
                  <a:tcPr marL="0" marR="0" marT="0" marB="0">
                    <a:lnL w="12700">
                      <a:solidFill>
                        <a:srgbClr val="FFFFFF"/>
                      </a:solidFill>
                      <a:prstDash val="solid"/>
                    </a:lnL>
                    <a:lnR w="12700">
                      <a:solidFill>
                        <a:srgbClr val="FFFFFF"/>
                      </a:solidFill>
                      <a:prstDash val="solid"/>
                    </a:lnR>
                    <a:lnB w="12700">
                      <a:solidFill>
                        <a:srgbClr val="FFFFFF"/>
                      </a:solidFill>
                      <a:prstDash val="solid"/>
                    </a:lnB>
                    <a:solidFill>
                      <a:srgbClr val="90C225"/>
                    </a:solidFill>
                  </a:tcPr>
                </a:tc>
                <a:tc rowSpan="2">
                  <a:txBody>
                    <a:bodyPr/>
                    <a:lstStyle/>
                    <a:p>
                      <a:pPr marL="464820">
                        <a:lnSpc>
                          <a:spcPct val="100000"/>
                        </a:lnSpc>
                        <a:spcBef>
                          <a:spcPts val="680"/>
                        </a:spcBef>
                      </a:pPr>
                      <a:r>
                        <a:rPr sz="800" dirty="0">
                          <a:latin typeface="Trebuchet MS"/>
                          <a:cs typeface="Trebuchet MS"/>
                        </a:rPr>
                        <a:t>Peninsular</a:t>
                      </a:r>
                      <a:endParaRPr sz="800">
                        <a:latin typeface="Trebuchet MS"/>
                        <a:cs typeface="Trebuchet MS"/>
                      </a:endParaRPr>
                    </a:p>
                  </a:txBody>
                  <a:tcPr marL="0" marR="0" marT="6477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BE9CD"/>
                    </a:solidFill>
                  </a:tcPr>
                </a:tc>
                <a:tc rowSpan="2">
                  <a:txBody>
                    <a:bodyPr/>
                    <a:lstStyle/>
                    <a:p>
                      <a:pPr marL="132715">
                        <a:lnSpc>
                          <a:spcPct val="100000"/>
                        </a:lnSpc>
                        <a:spcBef>
                          <a:spcPts val="680"/>
                        </a:spcBef>
                      </a:pPr>
                      <a:r>
                        <a:rPr sz="800" spc="-5" dirty="0">
                          <a:latin typeface="Trebuchet MS"/>
                          <a:cs typeface="Trebuchet MS"/>
                        </a:rPr>
                        <a:t>Planificado</a:t>
                      </a:r>
                      <a:endParaRPr sz="800">
                        <a:latin typeface="Trebuchet MS"/>
                        <a:cs typeface="Trebuchet MS"/>
                      </a:endParaRPr>
                    </a:p>
                  </a:txBody>
                  <a:tcPr marL="0" marR="0" marT="6477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BE9CD"/>
                    </a:solidFill>
                  </a:tcPr>
                </a:tc>
                <a:tc rowSpan="2">
                  <a:txBody>
                    <a:bodyPr/>
                    <a:lstStyle/>
                    <a:p>
                      <a:pPr marL="144145">
                        <a:lnSpc>
                          <a:spcPct val="100000"/>
                        </a:lnSpc>
                        <a:spcBef>
                          <a:spcPts val="680"/>
                        </a:spcBef>
                      </a:pPr>
                      <a:r>
                        <a:rPr lang="es-ES" sz="800" spc="-5" dirty="0">
                          <a:latin typeface="Trebuchet MS"/>
                          <a:cs typeface="Trebuchet MS"/>
                        </a:rPr>
                        <a:t>90,25</a:t>
                      </a:r>
                      <a:endParaRPr sz="800" dirty="0">
                        <a:latin typeface="Trebuchet MS"/>
                        <a:cs typeface="Trebuchet MS"/>
                      </a:endParaRPr>
                    </a:p>
                  </a:txBody>
                  <a:tcPr marL="0" marR="0" marT="6477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BE9CD"/>
                    </a:solidFill>
                  </a:tcPr>
                </a:tc>
                <a:tc>
                  <a:txBody>
                    <a:bodyPr/>
                    <a:lstStyle/>
                    <a:p>
                      <a:pPr marL="176530">
                        <a:lnSpc>
                          <a:spcPts val="1215"/>
                        </a:lnSpc>
                        <a:spcBef>
                          <a:spcPts val="15"/>
                        </a:spcBef>
                      </a:pPr>
                      <a:r>
                        <a:rPr sz="800" spc="-5" dirty="0">
                          <a:latin typeface="Trebuchet MS"/>
                          <a:cs typeface="Trebuchet MS"/>
                        </a:rPr>
                        <a:t>Mínimo</a:t>
                      </a:r>
                      <a:endParaRPr sz="800">
                        <a:latin typeface="Trebuchet MS"/>
                        <a:cs typeface="Trebuchet MS"/>
                      </a:endParaRPr>
                    </a:p>
                  </a:txBody>
                  <a:tcPr marL="0" marR="0" marT="1429"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BE9CD"/>
                    </a:solidFill>
                  </a:tcPr>
                </a:tc>
                <a:tc>
                  <a:txBody>
                    <a:bodyPr/>
                    <a:lstStyle/>
                    <a:p>
                      <a:pPr marL="2540" algn="ctr">
                        <a:lnSpc>
                          <a:spcPts val="1215"/>
                        </a:lnSpc>
                        <a:spcBef>
                          <a:spcPts val="15"/>
                        </a:spcBef>
                      </a:pPr>
                      <a:r>
                        <a:rPr sz="800" spc="-5" dirty="0">
                          <a:latin typeface="Trebuchet MS"/>
                          <a:cs typeface="Trebuchet MS"/>
                        </a:rPr>
                        <a:t>67,36</a:t>
                      </a:r>
                      <a:endParaRPr sz="800">
                        <a:latin typeface="Trebuchet MS"/>
                        <a:cs typeface="Trebuchet MS"/>
                      </a:endParaRPr>
                    </a:p>
                  </a:txBody>
                  <a:tcPr marL="0" marR="0" marT="1429"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BE9CD"/>
                    </a:solidFill>
                  </a:tcPr>
                </a:tc>
                <a:extLst>
                  <a:ext uri="{0D108BD9-81ED-4DB2-BD59-A6C34878D82A}">
                    <a16:rowId xmlns:a16="http://schemas.microsoft.com/office/drawing/2014/main" val="10001"/>
                  </a:ext>
                </a:extLst>
              </a:tr>
              <a:tr h="126683">
                <a:tc vMerge="1">
                  <a:txBody>
                    <a:bodyPr/>
                    <a:lstStyle/>
                    <a:p>
                      <a:endParaRPr/>
                    </a:p>
                  </a:txBody>
                  <a:tcPr marL="0" marR="0" marT="0" marB="0">
                    <a:lnL w="12700">
                      <a:solidFill>
                        <a:srgbClr val="FFFFFF"/>
                      </a:solidFill>
                      <a:prstDash val="solid"/>
                    </a:lnL>
                    <a:lnR w="12700">
                      <a:solidFill>
                        <a:srgbClr val="FFFFFF"/>
                      </a:solidFill>
                      <a:prstDash val="solid"/>
                    </a:lnR>
                    <a:lnB w="12700">
                      <a:solidFill>
                        <a:srgbClr val="FFFFFF"/>
                      </a:solidFill>
                      <a:prstDash val="solid"/>
                    </a:lnB>
                    <a:solidFill>
                      <a:srgbClr val="90C225"/>
                    </a:solidFill>
                  </a:tcPr>
                </a:tc>
                <a:tc vMerge="1">
                  <a:txBody>
                    <a:bodyPr/>
                    <a:lstStyle/>
                    <a:p>
                      <a:endParaRPr/>
                    </a:p>
                  </a:txBody>
                  <a:tcPr marL="0" marR="0" marT="8636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BE9CD"/>
                    </a:solidFill>
                  </a:tcPr>
                </a:tc>
                <a:tc vMerge="1">
                  <a:txBody>
                    <a:bodyPr/>
                    <a:lstStyle/>
                    <a:p>
                      <a:endParaRPr/>
                    </a:p>
                  </a:txBody>
                  <a:tcPr marL="0" marR="0" marT="8636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BE9CD"/>
                    </a:solidFill>
                  </a:tcPr>
                </a:tc>
                <a:tc vMerge="1">
                  <a:txBody>
                    <a:bodyPr/>
                    <a:lstStyle/>
                    <a:p>
                      <a:endParaRPr/>
                    </a:p>
                  </a:txBody>
                  <a:tcPr marL="0" marR="0" marT="8636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BE9CD"/>
                    </a:solidFill>
                  </a:tcPr>
                </a:tc>
                <a:tc>
                  <a:txBody>
                    <a:bodyPr/>
                    <a:lstStyle/>
                    <a:p>
                      <a:pPr marL="162560">
                        <a:lnSpc>
                          <a:spcPts val="1215"/>
                        </a:lnSpc>
                        <a:spcBef>
                          <a:spcPts val="15"/>
                        </a:spcBef>
                      </a:pPr>
                      <a:r>
                        <a:rPr sz="800" spc="-5" dirty="0">
                          <a:latin typeface="Trebuchet MS"/>
                          <a:cs typeface="Trebuchet MS"/>
                        </a:rPr>
                        <a:t>Máximo</a:t>
                      </a:r>
                      <a:endParaRPr sz="800">
                        <a:latin typeface="Trebuchet MS"/>
                        <a:cs typeface="Trebuchet MS"/>
                      </a:endParaRPr>
                    </a:p>
                  </a:txBody>
                  <a:tcPr marL="0" marR="0" marT="1429"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BE9CD"/>
                    </a:solidFill>
                  </a:tcPr>
                </a:tc>
                <a:tc>
                  <a:txBody>
                    <a:bodyPr/>
                    <a:lstStyle/>
                    <a:p>
                      <a:pPr marL="2540" algn="ctr">
                        <a:lnSpc>
                          <a:spcPts val="1215"/>
                        </a:lnSpc>
                        <a:spcBef>
                          <a:spcPts val="15"/>
                        </a:spcBef>
                      </a:pPr>
                      <a:r>
                        <a:rPr sz="800" spc="-5" dirty="0">
                          <a:latin typeface="Trebuchet MS"/>
                          <a:cs typeface="Trebuchet MS"/>
                        </a:rPr>
                        <a:t>304,38</a:t>
                      </a:r>
                      <a:endParaRPr sz="800">
                        <a:latin typeface="Trebuchet MS"/>
                        <a:cs typeface="Trebuchet MS"/>
                      </a:endParaRPr>
                    </a:p>
                  </a:txBody>
                  <a:tcPr marL="0" marR="0" marT="1429"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BE9CD"/>
                    </a:solidFill>
                  </a:tcPr>
                </a:tc>
                <a:extLst>
                  <a:ext uri="{0D108BD9-81ED-4DB2-BD59-A6C34878D82A}">
                    <a16:rowId xmlns:a16="http://schemas.microsoft.com/office/drawing/2014/main" val="10002"/>
                  </a:ext>
                </a:extLst>
              </a:tr>
              <a:tr h="126683">
                <a:tc vMerge="1">
                  <a:txBody>
                    <a:bodyPr/>
                    <a:lstStyle/>
                    <a:p>
                      <a:endParaRPr/>
                    </a:p>
                  </a:txBody>
                  <a:tcPr marL="0" marR="0" marT="0" marB="0">
                    <a:lnL w="12700">
                      <a:solidFill>
                        <a:srgbClr val="FFFFFF"/>
                      </a:solidFill>
                      <a:prstDash val="solid"/>
                    </a:lnL>
                    <a:lnR w="12700">
                      <a:solidFill>
                        <a:srgbClr val="FFFFFF"/>
                      </a:solidFill>
                      <a:prstDash val="solid"/>
                    </a:lnR>
                    <a:lnB w="12700">
                      <a:solidFill>
                        <a:srgbClr val="FFFFFF"/>
                      </a:solidFill>
                      <a:prstDash val="solid"/>
                    </a:lnB>
                    <a:solidFill>
                      <a:srgbClr val="90C225"/>
                    </a:solidFill>
                  </a:tcPr>
                </a:tc>
                <a:tc rowSpan="2">
                  <a:txBody>
                    <a:bodyPr/>
                    <a:lstStyle/>
                    <a:p>
                      <a:pPr marL="92710">
                        <a:lnSpc>
                          <a:spcPct val="100000"/>
                        </a:lnSpc>
                        <a:spcBef>
                          <a:spcPts val="685"/>
                        </a:spcBef>
                      </a:pPr>
                      <a:r>
                        <a:rPr sz="800" dirty="0">
                          <a:latin typeface="Trebuchet MS"/>
                          <a:cs typeface="Trebuchet MS"/>
                        </a:rPr>
                        <a:t>Peninsular</a:t>
                      </a:r>
                      <a:r>
                        <a:rPr sz="800" spc="-45" dirty="0">
                          <a:latin typeface="Trebuchet MS"/>
                          <a:cs typeface="Trebuchet MS"/>
                        </a:rPr>
                        <a:t> </a:t>
                      </a:r>
                      <a:r>
                        <a:rPr sz="800" dirty="0">
                          <a:latin typeface="Trebuchet MS"/>
                          <a:cs typeface="Trebuchet MS"/>
                        </a:rPr>
                        <a:t>Comp.</a:t>
                      </a:r>
                      <a:r>
                        <a:rPr sz="800" spc="-45" dirty="0">
                          <a:latin typeface="Trebuchet MS"/>
                          <a:cs typeface="Trebuchet MS"/>
                        </a:rPr>
                        <a:t> </a:t>
                      </a:r>
                      <a:r>
                        <a:rPr sz="800" dirty="0">
                          <a:latin typeface="Trebuchet MS"/>
                          <a:cs typeface="Trebuchet MS"/>
                        </a:rPr>
                        <a:t>Raza</a:t>
                      </a:r>
                      <a:endParaRPr sz="800">
                        <a:latin typeface="Trebuchet MS"/>
                        <a:cs typeface="Trebuchet MS"/>
                      </a:endParaRPr>
                    </a:p>
                  </a:txBody>
                  <a:tcPr marL="0" marR="0" marT="65246"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DF4E8"/>
                    </a:solidFill>
                  </a:tcPr>
                </a:tc>
                <a:tc rowSpan="2">
                  <a:txBody>
                    <a:bodyPr/>
                    <a:lstStyle/>
                    <a:p>
                      <a:pPr marL="132715">
                        <a:lnSpc>
                          <a:spcPct val="100000"/>
                        </a:lnSpc>
                        <a:spcBef>
                          <a:spcPts val="685"/>
                        </a:spcBef>
                      </a:pPr>
                      <a:r>
                        <a:rPr sz="800" spc="-5" dirty="0">
                          <a:latin typeface="Trebuchet MS"/>
                          <a:cs typeface="Trebuchet MS"/>
                        </a:rPr>
                        <a:t>Planificado</a:t>
                      </a:r>
                      <a:endParaRPr sz="800">
                        <a:latin typeface="Trebuchet MS"/>
                        <a:cs typeface="Trebuchet MS"/>
                      </a:endParaRPr>
                    </a:p>
                  </a:txBody>
                  <a:tcPr marL="0" marR="0" marT="65246"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DF4E8"/>
                    </a:solidFill>
                  </a:tcPr>
                </a:tc>
                <a:tc rowSpan="2">
                  <a:txBody>
                    <a:bodyPr/>
                    <a:lstStyle/>
                    <a:p>
                      <a:pPr marL="144145">
                        <a:lnSpc>
                          <a:spcPct val="100000"/>
                        </a:lnSpc>
                        <a:spcBef>
                          <a:spcPts val="685"/>
                        </a:spcBef>
                      </a:pPr>
                      <a:r>
                        <a:rPr sz="800" spc="-5" dirty="0">
                          <a:latin typeface="Trebuchet MS"/>
                          <a:cs typeface="Trebuchet MS"/>
                        </a:rPr>
                        <a:t>99,27</a:t>
                      </a:r>
                      <a:endParaRPr sz="800">
                        <a:latin typeface="Trebuchet MS"/>
                        <a:cs typeface="Trebuchet MS"/>
                      </a:endParaRPr>
                    </a:p>
                  </a:txBody>
                  <a:tcPr marL="0" marR="0" marT="65246"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DF4E8"/>
                    </a:solidFill>
                  </a:tcPr>
                </a:tc>
                <a:tc>
                  <a:txBody>
                    <a:bodyPr/>
                    <a:lstStyle/>
                    <a:p>
                      <a:pPr marL="176530">
                        <a:lnSpc>
                          <a:spcPts val="1215"/>
                        </a:lnSpc>
                        <a:spcBef>
                          <a:spcPts val="15"/>
                        </a:spcBef>
                      </a:pPr>
                      <a:r>
                        <a:rPr sz="800" spc="-5" dirty="0">
                          <a:latin typeface="Trebuchet MS"/>
                          <a:cs typeface="Trebuchet MS"/>
                        </a:rPr>
                        <a:t>Mínimo</a:t>
                      </a:r>
                      <a:endParaRPr sz="800">
                        <a:latin typeface="Trebuchet MS"/>
                        <a:cs typeface="Trebuchet MS"/>
                      </a:endParaRPr>
                    </a:p>
                  </a:txBody>
                  <a:tcPr marL="0" marR="0" marT="1429"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DF4E8"/>
                    </a:solidFill>
                  </a:tcPr>
                </a:tc>
                <a:tc>
                  <a:txBody>
                    <a:bodyPr/>
                    <a:lstStyle/>
                    <a:p>
                      <a:pPr marL="2540" algn="ctr">
                        <a:lnSpc>
                          <a:spcPts val="1215"/>
                        </a:lnSpc>
                        <a:spcBef>
                          <a:spcPts val="15"/>
                        </a:spcBef>
                      </a:pPr>
                      <a:r>
                        <a:rPr sz="800" spc="-5" dirty="0">
                          <a:latin typeface="Trebuchet MS"/>
                          <a:cs typeface="Trebuchet MS"/>
                        </a:rPr>
                        <a:t>74,10</a:t>
                      </a:r>
                      <a:endParaRPr sz="800">
                        <a:latin typeface="Trebuchet MS"/>
                        <a:cs typeface="Trebuchet MS"/>
                      </a:endParaRPr>
                    </a:p>
                  </a:txBody>
                  <a:tcPr marL="0" marR="0" marT="1429"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DF4E8"/>
                    </a:solidFill>
                  </a:tcPr>
                </a:tc>
                <a:extLst>
                  <a:ext uri="{0D108BD9-81ED-4DB2-BD59-A6C34878D82A}">
                    <a16:rowId xmlns:a16="http://schemas.microsoft.com/office/drawing/2014/main" val="10003"/>
                  </a:ext>
                </a:extLst>
              </a:tr>
              <a:tr h="126683">
                <a:tc vMerge="1">
                  <a:txBody>
                    <a:bodyPr/>
                    <a:lstStyle/>
                    <a:p>
                      <a:endParaRPr/>
                    </a:p>
                  </a:txBody>
                  <a:tcPr marL="0" marR="0" marT="0" marB="0">
                    <a:lnL w="12700">
                      <a:solidFill>
                        <a:srgbClr val="FFFFFF"/>
                      </a:solidFill>
                      <a:prstDash val="solid"/>
                    </a:lnL>
                    <a:lnR w="12700">
                      <a:solidFill>
                        <a:srgbClr val="FFFFFF"/>
                      </a:solidFill>
                      <a:prstDash val="solid"/>
                    </a:lnR>
                    <a:lnB w="12700">
                      <a:solidFill>
                        <a:srgbClr val="FFFFFF"/>
                      </a:solidFill>
                      <a:prstDash val="solid"/>
                    </a:lnB>
                    <a:solidFill>
                      <a:srgbClr val="90C225"/>
                    </a:solidFill>
                  </a:tcPr>
                </a:tc>
                <a:tc vMerge="1">
                  <a:txBody>
                    <a:bodyPr/>
                    <a:lstStyle/>
                    <a:p>
                      <a:endParaRPr/>
                    </a:p>
                  </a:txBody>
                  <a:tcPr marL="0" marR="0" marT="8699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DF4E8"/>
                    </a:solidFill>
                  </a:tcPr>
                </a:tc>
                <a:tc vMerge="1">
                  <a:txBody>
                    <a:bodyPr/>
                    <a:lstStyle/>
                    <a:p>
                      <a:endParaRPr/>
                    </a:p>
                  </a:txBody>
                  <a:tcPr marL="0" marR="0" marT="8699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DF4E8"/>
                    </a:solidFill>
                  </a:tcPr>
                </a:tc>
                <a:tc vMerge="1">
                  <a:txBody>
                    <a:bodyPr/>
                    <a:lstStyle/>
                    <a:p>
                      <a:endParaRPr/>
                    </a:p>
                  </a:txBody>
                  <a:tcPr marL="0" marR="0" marT="8699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DF4E8"/>
                    </a:solidFill>
                  </a:tcPr>
                </a:tc>
                <a:tc>
                  <a:txBody>
                    <a:bodyPr/>
                    <a:lstStyle/>
                    <a:p>
                      <a:pPr marL="162560">
                        <a:lnSpc>
                          <a:spcPts val="1215"/>
                        </a:lnSpc>
                        <a:spcBef>
                          <a:spcPts val="15"/>
                        </a:spcBef>
                      </a:pPr>
                      <a:r>
                        <a:rPr sz="800" spc="-5" dirty="0">
                          <a:latin typeface="Trebuchet MS"/>
                          <a:cs typeface="Trebuchet MS"/>
                        </a:rPr>
                        <a:t>Máximo</a:t>
                      </a:r>
                      <a:endParaRPr sz="800">
                        <a:latin typeface="Trebuchet MS"/>
                        <a:cs typeface="Trebuchet MS"/>
                      </a:endParaRPr>
                    </a:p>
                  </a:txBody>
                  <a:tcPr marL="0" marR="0" marT="1429"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DF4E8"/>
                    </a:solidFill>
                  </a:tcPr>
                </a:tc>
                <a:tc>
                  <a:txBody>
                    <a:bodyPr/>
                    <a:lstStyle/>
                    <a:p>
                      <a:pPr marL="2540" algn="ctr">
                        <a:lnSpc>
                          <a:spcPts val="1215"/>
                        </a:lnSpc>
                        <a:spcBef>
                          <a:spcPts val="15"/>
                        </a:spcBef>
                      </a:pPr>
                      <a:r>
                        <a:rPr sz="800" spc="-5" dirty="0">
                          <a:latin typeface="Trebuchet MS"/>
                          <a:cs typeface="Trebuchet MS"/>
                        </a:rPr>
                        <a:t>334,82</a:t>
                      </a:r>
                      <a:endParaRPr sz="800">
                        <a:latin typeface="Trebuchet MS"/>
                        <a:cs typeface="Trebuchet MS"/>
                      </a:endParaRPr>
                    </a:p>
                  </a:txBody>
                  <a:tcPr marL="0" marR="0" marT="1429"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DF4E8"/>
                    </a:solidFill>
                  </a:tcPr>
                </a:tc>
                <a:extLst>
                  <a:ext uri="{0D108BD9-81ED-4DB2-BD59-A6C34878D82A}">
                    <a16:rowId xmlns:a16="http://schemas.microsoft.com/office/drawing/2014/main" val="10004"/>
                  </a:ext>
                </a:extLst>
              </a:tr>
              <a:tr h="126683">
                <a:tc vMerge="1">
                  <a:txBody>
                    <a:bodyPr/>
                    <a:lstStyle/>
                    <a:p>
                      <a:endParaRPr/>
                    </a:p>
                  </a:txBody>
                  <a:tcPr marL="0" marR="0" marT="0" marB="0">
                    <a:lnL w="12700">
                      <a:solidFill>
                        <a:srgbClr val="FFFFFF"/>
                      </a:solidFill>
                      <a:prstDash val="solid"/>
                    </a:lnL>
                    <a:lnR w="12700">
                      <a:solidFill>
                        <a:srgbClr val="FFFFFF"/>
                      </a:solidFill>
                      <a:prstDash val="solid"/>
                    </a:lnR>
                    <a:lnB w="12700">
                      <a:solidFill>
                        <a:srgbClr val="FFFFFF"/>
                      </a:solidFill>
                      <a:prstDash val="solid"/>
                    </a:lnB>
                    <a:solidFill>
                      <a:srgbClr val="90C225"/>
                    </a:solidFill>
                  </a:tcPr>
                </a:tc>
                <a:tc rowSpan="2">
                  <a:txBody>
                    <a:bodyPr/>
                    <a:lstStyle/>
                    <a:p>
                      <a:pPr algn="ctr">
                        <a:lnSpc>
                          <a:spcPct val="100000"/>
                        </a:lnSpc>
                        <a:spcBef>
                          <a:spcPts val="685"/>
                        </a:spcBef>
                      </a:pPr>
                      <a:r>
                        <a:rPr sz="800" spc="-5" dirty="0">
                          <a:latin typeface="Trebuchet MS"/>
                          <a:cs typeface="Trebuchet MS"/>
                        </a:rPr>
                        <a:t>Insular</a:t>
                      </a:r>
                      <a:endParaRPr sz="800">
                        <a:latin typeface="Trebuchet MS"/>
                        <a:cs typeface="Trebuchet MS"/>
                      </a:endParaRPr>
                    </a:p>
                  </a:txBody>
                  <a:tcPr marL="0" marR="0" marT="65246"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BE9CD"/>
                    </a:solidFill>
                  </a:tcPr>
                </a:tc>
                <a:tc rowSpan="2">
                  <a:txBody>
                    <a:bodyPr/>
                    <a:lstStyle/>
                    <a:p>
                      <a:pPr marL="132715">
                        <a:lnSpc>
                          <a:spcPct val="100000"/>
                        </a:lnSpc>
                        <a:spcBef>
                          <a:spcPts val="685"/>
                        </a:spcBef>
                      </a:pPr>
                      <a:r>
                        <a:rPr sz="800" spc="-5" dirty="0">
                          <a:latin typeface="Trebuchet MS"/>
                          <a:cs typeface="Trebuchet MS"/>
                        </a:rPr>
                        <a:t>Planificado</a:t>
                      </a:r>
                      <a:endParaRPr sz="800">
                        <a:latin typeface="Trebuchet MS"/>
                        <a:cs typeface="Trebuchet MS"/>
                      </a:endParaRPr>
                    </a:p>
                  </a:txBody>
                  <a:tcPr marL="0" marR="0" marT="65246"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BE9CD"/>
                    </a:solidFill>
                  </a:tcPr>
                </a:tc>
                <a:tc rowSpan="2">
                  <a:txBody>
                    <a:bodyPr/>
                    <a:lstStyle/>
                    <a:p>
                      <a:pPr marL="109220">
                        <a:lnSpc>
                          <a:spcPct val="100000"/>
                        </a:lnSpc>
                        <a:spcBef>
                          <a:spcPts val="685"/>
                        </a:spcBef>
                      </a:pPr>
                      <a:r>
                        <a:rPr sz="800" spc="-5" dirty="0">
                          <a:latin typeface="Trebuchet MS"/>
                          <a:cs typeface="Trebuchet MS"/>
                        </a:rPr>
                        <a:t>135,38</a:t>
                      </a:r>
                      <a:endParaRPr sz="800">
                        <a:latin typeface="Trebuchet MS"/>
                        <a:cs typeface="Trebuchet MS"/>
                      </a:endParaRPr>
                    </a:p>
                  </a:txBody>
                  <a:tcPr marL="0" marR="0" marT="65246"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BE9CD"/>
                    </a:solidFill>
                  </a:tcPr>
                </a:tc>
                <a:tc>
                  <a:txBody>
                    <a:bodyPr/>
                    <a:lstStyle/>
                    <a:p>
                      <a:pPr marL="176530">
                        <a:lnSpc>
                          <a:spcPts val="1215"/>
                        </a:lnSpc>
                        <a:spcBef>
                          <a:spcPts val="15"/>
                        </a:spcBef>
                      </a:pPr>
                      <a:r>
                        <a:rPr sz="800" spc="-5" dirty="0">
                          <a:latin typeface="Trebuchet MS"/>
                          <a:cs typeface="Trebuchet MS"/>
                        </a:rPr>
                        <a:t>Mínimo</a:t>
                      </a:r>
                      <a:endParaRPr sz="800">
                        <a:latin typeface="Trebuchet MS"/>
                        <a:cs typeface="Trebuchet MS"/>
                      </a:endParaRPr>
                    </a:p>
                  </a:txBody>
                  <a:tcPr marL="0" marR="0" marT="1429"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BE9CD"/>
                    </a:solidFill>
                  </a:tcPr>
                </a:tc>
                <a:tc>
                  <a:txBody>
                    <a:bodyPr/>
                    <a:lstStyle/>
                    <a:p>
                      <a:pPr marL="2540" algn="ctr">
                        <a:lnSpc>
                          <a:spcPts val="1215"/>
                        </a:lnSpc>
                        <a:spcBef>
                          <a:spcPts val="15"/>
                        </a:spcBef>
                      </a:pPr>
                      <a:r>
                        <a:rPr sz="800" spc="-5" dirty="0">
                          <a:latin typeface="Trebuchet MS"/>
                          <a:cs typeface="Trebuchet MS"/>
                        </a:rPr>
                        <a:t>76,41</a:t>
                      </a:r>
                      <a:endParaRPr sz="800">
                        <a:latin typeface="Trebuchet MS"/>
                        <a:cs typeface="Trebuchet MS"/>
                      </a:endParaRPr>
                    </a:p>
                  </a:txBody>
                  <a:tcPr marL="0" marR="0" marT="1429"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BE9CD"/>
                    </a:solidFill>
                  </a:tcPr>
                </a:tc>
                <a:extLst>
                  <a:ext uri="{0D108BD9-81ED-4DB2-BD59-A6C34878D82A}">
                    <a16:rowId xmlns:a16="http://schemas.microsoft.com/office/drawing/2014/main" val="10005"/>
                  </a:ext>
                </a:extLst>
              </a:tr>
              <a:tr h="126683">
                <a:tc vMerge="1">
                  <a:txBody>
                    <a:bodyPr/>
                    <a:lstStyle/>
                    <a:p>
                      <a:endParaRPr/>
                    </a:p>
                  </a:txBody>
                  <a:tcPr marL="0" marR="0" marT="0" marB="0">
                    <a:lnL w="12700">
                      <a:solidFill>
                        <a:srgbClr val="FFFFFF"/>
                      </a:solidFill>
                      <a:prstDash val="solid"/>
                    </a:lnL>
                    <a:lnR w="12700">
                      <a:solidFill>
                        <a:srgbClr val="FFFFFF"/>
                      </a:solidFill>
                      <a:prstDash val="solid"/>
                    </a:lnR>
                    <a:lnB w="12700">
                      <a:solidFill>
                        <a:srgbClr val="FFFFFF"/>
                      </a:solidFill>
                      <a:prstDash val="solid"/>
                    </a:lnB>
                    <a:solidFill>
                      <a:srgbClr val="90C225"/>
                    </a:solidFill>
                  </a:tcPr>
                </a:tc>
                <a:tc vMerge="1">
                  <a:txBody>
                    <a:bodyPr/>
                    <a:lstStyle/>
                    <a:p>
                      <a:endParaRPr/>
                    </a:p>
                  </a:txBody>
                  <a:tcPr marL="0" marR="0" marT="8699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BE9CD"/>
                    </a:solidFill>
                  </a:tcPr>
                </a:tc>
                <a:tc vMerge="1">
                  <a:txBody>
                    <a:bodyPr/>
                    <a:lstStyle/>
                    <a:p>
                      <a:endParaRPr/>
                    </a:p>
                  </a:txBody>
                  <a:tcPr marL="0" marR="0" marT="8699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BE9CD"/>
                    </a:solidFill>
                  </a:tcPr>
                </a:tc>
                <a:tc vMerge="1">
                  <a:txBody>
                    <a:bodyPr/>
                    <a:lstStyle/>
                    <a:p>
                      <a:endParaRPr/>
                    </a:p>
                  </a:txBody>
                  <a:tcPr marL="0" marR="0" marT="8699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BE9CD"/>
                    </a:solidFill>
                  </a:tcPr>
                </a:tc>
                <a:tc>
                  <a:txBody>
                    <a:bodyPr/>
                    <a:lstStyle/>
                    <a:p>
                      <a:pPr marL="162560">
                        <a:lnSpc>
                          <a:spcPts val="1215"/>
                        </a:lnSpc>
                        <a:spcBef>
                          <a:spcPts val="15"/>
                        </a:spcBef>
                      </a:pPr>
                      <a:r>
                        <a:rPr sz="800" spc="-5" dirty="0">
                          <a:latin typeface="Trebuchet MS"/>
                          <a:cs typeface="Trebuchet MS"/>
                        </a:rPr>
                        <a:t>Máximo</a:t>
                      </a:r>
                      <a:endParaRPr sz="800">
                        <a:latin typeface="Trebuchet MS"/>
                        <a:cs typeface="Trebuchet MS"/>
                      </a:endParaRPr>
                    </a:p>
                  </a:txBody>
                  <a:tcPr marL="0" marR="0" marT="1429"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BE9CD"/>
                    </a:solidFill>
                  </a:tcPr>
                </a:tc>
                <a:tc>
                  <a:txBody>
                    <a:bodyPr/>
                    <a:lstStyle/>
                    <a:p>
                      <a:pPr marL="2540" algn="ctr">
                        <a:lnSpc>
                          <a:spcPts val="1215"/>
                        </a:lnSpc>
                        <a:spcBef>
                          <a:spcPts val="15"/>
                        </a:spcBef>
                      </a:pPr>
                      <a:r>
                        <a:rPr sz="800" spc="-5" dirty="0">
                          <a:latin typeface="Trebuchet MS"/>
                          <a:cs typeface="Trebuchet MS"/>
                        </a:rPr>
                        <a:t>456,57</a:t>
                      </a:r>
                      <a:endParaRPr sz="800">
                        <a:latin typeface="Trebuchet MS"/>
                        <a:cs typeface="Trebuchet MS"/>
                      </a:endParaRPr>
                    </a:p>
                  </a:txBody>
                  <a:tcPr marL="0" marR="0" marT="1429"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BE9CD"/>
                    </a:solidFill>
                  </a:tcPr>
                </a:tc>
                <a:extLst>
                  <a:ext uri="{0D108BD9-81ED-4DB2-BD59-A6C34878D82A}">
                    <a16:rowId xmlns:a16="http://schemas.microsoft.com/office/drawing/2014/main" val="10006"/>
                  </a:ext>
                </a:extLst>
              </a:tr>
              <a:tr h="126683">
                <a:tc vMerge="1">
                  <a:txBody>
                    <a:bodyPr/>
                    <a:lstStyle/>
                    <a:p>
                      <a:endParaRPr/>
                    </a:p>
                  </a:txBody>
                  <a:tcPr marL="0" marR="0" marT="0" marB="0">
                    <a:lnL w="12700">
                      <a:solidFill>
                        <a:srgbClr val="FFFFFF"/>
                      </a:solidFill>
                      <a:prstDash val="solid"/>
                    </a:lnL>
                    <a:lnR w="12700">
                      <a:solidFill>
                        <a:srgbClr val="FFFFFF"/>
                      </a:solidFill>
                      <a:prstDash val="solid"/>
                    </a:lnR>
                    <a:lnB w="12700">
                      <a:solidFill>
                        <a:srgbClr val="FFFFFF"/>
                      </a:solidFill>
                      <a:prstDash val="solid"/>
                    </a:lnB>
                    <a:solidFill>
                      <a:srgbClr val="90C225"/>
                    </a:solidFill>
                  </a:tcPr>
                </a:tc>
                <a:tc rowSpan="2">
                  <a:txBody>
                    <a:bodyPr/>
                    <a:lstStyle/>
                    <a:p>
                      <a:pPr marL="202565">
                        <a:lnSpc>
                          <a:spcPct val="100000"/>
                        </a:lnSpc>
                        <a:spcBef>
                          <a:spcPts val="865"/>
                        </a:spcBef>
                      </a:pPr>
                      <a:r>
                        <a:rPr sz="800" spc="-5" dirty="0">
                          <a:latin typeface="Trebuchet MS"/>
                          <a:cs typeface="Trebuchet MS"/>
                        </a:rPr>
                        <a:t>Insular</a:t>
                      </a:r>
                      <a:r>
                        <a:rPr sz="800" spc="-50" dirty="0">
                          <a:latin typeface="Trebuchet MS"/>
                          <a:cs typeface="Trebuchet MS"/>
                        </a:rPr>
                        <a:t> </a:t>
                      </a:r>
                      <a:r>
                        <a:rPr sz="800" dirty="0">
                          <a:latin typeface="Trebuchet MS"/>
                          <a:cs typeface="Trebuchet MS"/>
                        </a:rPr>
                        <a:t>Comp.</a:t>
                      </a:r>
                      <a:r>
                        <a:rPr sz="800" spc="-30" dirty="0">
                          <a:latin typeface="Trebuchet MS"/>
                          <a:cs typeface="Trebuchet MS"/>
                        </a:rPr>
                        <a:t> </a:t>
                      </a:r>
                      <a:r>
                        <a:rPr sz="800" dirty="0">
                          <a:latin typeface="Trebuchet MS"/>
                          <a:cs typeface="Trebuchet MS"/>
                        </a:rPr>
                        <a:t>Raza</a:t>
                      </a:r>
                      <a:endParaRPr sz="800">
                        <a:latin typeface="Trebuchet MS"/>
                        <a:cs typeface="Trebuchet MS"/>
                      </a:endParaRPr>
                    </a:p>
                  </a:txBody>
                  <a:tcPr marL="0" marR="0" marT="82391"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DF4E8"/>
                    </a:solidFill>
                  </a:tcPr>
                </a:tc>
                <a:tc rowSpan="2">
                  <a:txBody>
                    <a:bodyPr/>
                    <a:lstStyle/>
                    <a:p>
                      <a:pPr marL="132715">
                        <a:lnSpc>
                          <a:spcPct val="100000"/>
                        </a:lnSpc>
                        <a:spcBef>
                          <a:spcPts val="865"/>
                        </a:spcBef>
                      </a:pPr>
                      <a:r>
                        <a:rPr sz="800" spc="-5" dirty="0">
                          <a:latin typeface="Trebuchet MS"/>
                          <a:cs typeface="Trebuchet MS"/>
                        </a:rPr>
                        <a:t>Planificado</a:t>
                      </a:r>
                      <a:endParaRPr sz="800">
                        <a:latin typeface="Trebuchet MS"/>
                        <a:cs typeface="Trebuchet MS"/>
                      </a:endParaRPr>
                    </a:p>
                  </a:txBody>
                  <a:tcPr marL="0" marR="0" marT="82391"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DF4E8"/>
                    </a:solidFill>
                  </a:tcPr>
                </a:tc>
                <a:tc rowSpan="2">
                  <a:txBody>
                    <a:bodyPr/>
                    <a:lstStyle/>
                    <a:p>
                      <a:pPr marL="109220">
                        <a:lnSpc>
                          <a:spcPct val="100000"/>
                        </a:lnSpc>
                        <a:spcBef>
                          <a:spcPts val="865"/>
                        </a:spcBef>
                      </a:pPr>
                      <a:r>
                        <a:rPr sz="800" spc="-5" dirty="0">
                          <a:latin typeface="Trebuchet MS"/>
                          <a:cs typeface="Trebuchet MS"/>
                        </a:rPr>
                        <a:t>148,91</a:t>
                      </a:r>
                      <a:endParaRPr sz="800">
                        <a:latin typeface="Trebuchet MS"/>
                        <a:cs typeface="Trebuchet MS"/>
                      </a:endParaRPr>
                    </a:p>
                  </a:txBody>
                  <a:tcPr marL="0" marR="0" marT="82391"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DF4E8"/>
                    </a:solidFill>
                  </a:tcPr>
                </a:tc>
                <a:tc>
                  <a:txBody>
                    <a:bodyPr/>
                    <a:lstStyle/>
                    <a:p>
                      <a:pPr marL="176530">
                        <a:lnSpc>
                          <a:spcPts val="1215"/>
                        </a:lnSpc>
                        <a:spcBef>
                          <a:spcPts val="15"/>
                        </a:spcBef>
                      </a:pPr>
                      <a:r>
                        <a:rPr sz="800" spc="-5" dirty="0">
                          <a:latin typeface="Trebuchet MS"/>
                          <a:cs typeface="Trebuchet MS"/>
                        </a:rPr>
                        <a:t>Mínimo</a:t>
                      </a:r>
                      <a:endParaRPr sz="800">
                        <a:latin typeface="Trebuchet MS"/>
                        <a:cs typeface="Trebuchet MS"/>
                      </a:endParaRPr>
                    </a:p>
                  </a:txBody>
                  <a:tcPr marL="0" marR="0" marT="1429"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DF4E8"/>
                    </a:solidFill>
                  </a:tcPr>
                </a:tc>
                <a:tc>
                  <a:txBody>
                    <a:bodyPr/>
                    <a:lstStyle/>
                    <a:p>
                      <a:pPr marL="2540" algn="ctr">
                        <a:lnSpc>
                          <a:spcPts val="1215"/>
                        </a:lnSpc>
                        <a:spcBef>
                          <a:spcPts val="15"/>
                        </a:spcBef>
                      </a:pPr>
                      <a:r>
                        <a:rPr sz="800" spc="-5" dirty="0">
                          <a:latin typeface="Trebuchet MS"/>
                          <a:cs typeface="Trebuchet MS"/>
                        </a:rPr>
                        <a:t>84,05</a:t>
                      </a:r>
                      <a:endParaRPr sz="800">
                        <a:latin typeface="Trebuchet MS"/>
                        <a:cs typeface="Trebuchet MS"/>
                      </a:endParaRPr>
                    </a:p>
                  </a:txBody>
                  <a:tcPr marL="0" marR="0" marT="1429"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DF4E8"/>
                    </a:solidFill>
                  </a:tcPr>
                </a:tc>
                <a:extLst>
                  <a:ext uri="{0D108BD9-81ED-4DB2-BD59-A6C34878D82A}">
                    <a16:rowId xmlns:a16="http://schemas.microsoft.com/office/drawing/2014/main" val="10007"/>
                  </a:ext>
                </a:extLst>
              </a:tr>
              <a:tr h="161449">
                <a:tc vMerge="1">
                  <a:txBody>
                    <a:bodyPr/>
                    <a:lstStyle/>
                    <a:p>
                      <a:endParaRPr/>
                    </a:p>
                  </a:txBody>
                  <a:tcPr marL="0" marR="0" marT="0" marB="0">
                    <a:lnL w="12700">
                      <a:solidFill>
                        <a:srgbClr val="FFFFFF"/>
                      </a:solidFill>
                      <a:prstDash val="solid"/>
                    </a:lnL>
                    <a:lnR w="12700">
                      <a:solidFill>
                        <a:srgbClr val="FFFFFF"/>
                      </a:solidFill>
                      <a:prstDash val="solid"/>
                    </a:lnR>
                    <a:lnB w="12700">
                      <a:solidFill>
                        <a:srgbClr val="FFFFFF"/>
                      </a:solidFill>
                      <a:prstDash val="solid"/>
                    </a:lnB>
                    <a:solidFill>
                      <a:srgbClr val="90C225"/>
                    </a:solidFill>
                  </a:tcPr>
                </a:tc>
                <a:tc vMerge="1">
                  <a:txBody>
                    <a:bodyPr/>
                    <a:lstStyle/>
                    <a:p>
                      <a:endParaRPr/>
                    </a:p>
                  </a:txBody>
                  <a:tcPr marL="0" marR="0" marT="10985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DF4E8"/>
                    </a:solidFill>
                  </a:tcPr>
                </a:tc>
                <a:tc vMerge="1">
                  <a:txBody>
                    <a:bodyPr/>
                    <a:lstStyle/>
                    <a:p>
                      <a:endParaRPr/>
                    </a:p>
                  </a:txBody>
                  <a:tcPr marL="0" marR="0" marT="10985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DF4E8"/>
                    </a:solidFill>
                  </a:tcPr>
                </a:tc>
                <a:tc vMerge="1">
                  <a:txBody>
                    <a:bodyPr/>
                    <a:lstStyle/>
                    <a:p>
                      <a:endParaRPr/>
                    </a:p>
                  </a:txBody>
                  <a:tcPr marL="0" marR="0" marT="10985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DF4E8"/>
                    </a:solidFill>
                  </a:tcPr>
                </a:tc>
                <a:tc>
                  <a:txBody>
                    <a:bodyPr/>
                    <a:lstStyle/>
                    <a:p>
                      <a:pPr marL="162560">
                        <a:lnSpc>
                          <a:spcPct val="100000"/>
                        </a:lnSpc>
                        <a:spcBef>
                          <a:spcPts val="200"/>
                        </a:spcBef>
                      </a:pPr>
                      <a:r>
                        <a:rPr sz="800" spc="-5" dirty="0">
                          <a:latin typeface="Trebuchet MS"/>
                          <a:cs typeface="Trebuchet MS"/>
                        </a:rPr>
                        <a:t>Máximo</a:t>
                      </a:r>
                      <a:endParaRPr sz="800">
                        <a:latin typeface="Trebuchet MS"/>
                        <a:cs typeface="Trebuchet MS"/>
                      </a:endParaRPr>
                    </a:p>
                  </a:txBody>
                  <a:tcPr marL="0" marR="0" marT="1905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DF4E8"/>
                    </a:solidFill>
                  </a:tcPr>
                </a:tc>
                <a:tc>
                  <a:txBody>
                    <a:bodyPr/>
                    <a:lstStyle/>
                    <a:p>
                      <a:pPr marL="2540" algn="ctr">
                        <a:lnSpc>
                          <a:spcPct val="100000"/>
                        </a:lnSpc>
                        <a:spcBef>
                          <a:spcPts val="200"/>
                        </a:spcBef>
                      </a:pPr>
                      <a:r>
                        <a:rPr sz="800" spc="-5" dirty="0">
                          <a:latin typeface="Trebuchet MS"/>
                          <a:cs typeface="Trebuchet MS"/>
                        </a:rPr>
                        <a:t>502,23</a:t>
                      </a:r>
                      <a:endParaRPr sz="800" dirty="0">
                        <a:latin typeface="Trebuchet MS"/>
                        <a:cs typeface="Trebuchet MS"/>
                      </a:endParaRPr>
                    </a:p>
                  </a:txBody>
                  <a:tcPr marL="0" marR="0" marT="1905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DF4E8"/>
                    </a:solidFill>
                  </a:tcPr>
                </a:tc>
                <a:extLst>
                  <a:ext uri="{0D108BD9-81ED-4DB2-BD59-A6C34878D82A}">
                    <a16:rowId xmlns:a16="http://schemas.microsoft.com/office/drawing/2014/main" val="10008"/>
                  </a:ext>
                </a:extLst>
              </a:tr>
            </a:tbl>
          </a:graphicData>
        </a:graphic>
      </p:graphicFrame>
      <p:grpSp>
        <p:nvGrpSpPr>
          <p:cNvPr id="21" name="object 21"/>
          <p:cNvGrpSpPr/>
          <p:nvPr/>
        </p:nvGrpSpPr>
        <p:grpSpPr>
          <a:xfrm>
            <a:off x="4945760" y="5094351"/>
            <a:ext cx="621983" cy="652939"/>
            <a:chOff x="6594347" y="5649467"/>
            <a:chExt cx="829310" cy="870585"/>
          </a:xfrm>
        </p:grpSpPr>
        <p:pic>
          <p:nvPicPr>
            <p:cNvPr id="22" name="object 22"/>
            <p:cNvPicPr/>
            <p:nvPr/>
          </p:nvPicPr>
          <p:blipFill>
            <a:blip r:embed="rId3" cstate="print"/>
            <a:stretch>
              <a:fillRect/>
            </a:stretch>
          </p:blipFill>
          <p:spPr>
            <a:xfrm>
              <a:off x="6594347" y="5649467"/>
              <a:ext cx="829043" cy="870216"/>
            </a:xfrm>
            <a:prstGeom prst="rect">
              <a:avLst/>
            </a:prstGeom>
          </p:spPr>
        </p:pic>
        <p:pic>
          <p:nvPicPr>
            <p:cNvPr id="23" name="object 23"/>
            <p:cNvPicPr/>
            <p:nvPr/>
          </p:nvPicPr>
          <p:blipFill>
            <a:blip r:embed="rId4" cstate="print"/>
            <a:stretch>
              <a:fillRect/>
            </a:stretch>
          </p:blipFill>
          <p:spPr>
            <a:xfrm>
              <a:off x="6609587" y="5702807"/>
              <a:ext cx="726948" cy="768095"/>
            </a:xfrm>
            <a:prstGeom prst="rect">
              <a:avLst/>
            </a:prstGeom>
          </p:spPr>
        </p:pic>
      </p:grpSp>
      <p:sp>
        <p:nvSpPr>
          <p:cNvPr id="24" name="object 24"/>
          <p:cNvSpPr txBox="1">
            <a:spLocks noGrp="1"/>
          </p:cNvSpPr>
          <p:nvPr>
            <p:ph type="title"/>
          </p:nvPr>
        </p:nvSpPr>
        <p:spPr>
          <a:xfrm>
            <a:off x="406299" y="1172109"/>
            <a:ext cx="6280309" cy="310181"/>
          </a:xfrm>
          <a:prstGeom prst="rect">
            <a:avLst/>
          </a:prstGeom>
        </p:spPr>
        <p:txBody>
          <a:bodyPr vert="horz" wrap="square" lIns="0" tIns="10001" rIns="0" bIns="0" rtlCol="0">
            <a:spAutoFit/>
          </a:bodyPr>
          <a:lstStyle/>
          <a:p>
            <a:pPr marL="9525">
              <a:spcBef>
                <a:spcPts val="79"/>
              </a:spcBef>
            </a:pPr>
            <a:r>
              <a:rPr sz="1950" b="1" dirty="0"/>
              <a:t>2.</a:t>
            </a:r>
            <a:r>
              <a:rPr sz="1950" b="1" spc="-4" dirty="0"/>
              <a:t> </a:t>
            </a:r>
            <a:r>
              <a:rPr sz="1950" b="1" dirty="0"/>
              <a:t>Novedades</a:t>
            </a:r>
            <a:r>
              <a:rPr sz="1950" b="1" spc="-4" dirty="0"/>
              <a:t> </a:t>
            </a:r>
            <a:r>
              <a:rPr sz="1950" b="1" dirty="0"/>
              <a:t>respecto a</a:t>
            </a:r>
            <a:r>
              <a:rPr sz="1950" b="1" spc="-4" dirty="0"/>
              <a:t> </a:t>
            </a:r>
            <a:r>
              <a:rPr sz="1950" b="1" dirty="0"/>
              <a:t>la</a:t>
            </a:r>
            <a:r>
              <a:rPr sz="1950" b="1" spc="-8" dirty="0"/>
              <a:t> </a:t>
            </a:r>
            <a:r>
              <a:rPr sz="1950" b="1" spc="-49" dirty="0"/>
              <a:t>PAC</a:t>
            </a:r>
            <a:r>
              <a:rPr sz="1950" b="1" spc="-8" dirty="0"/>
              <a:t> </a:t>
            </a:r>
            <a:r>
              <a:rPr sz="1950" b="1" dirty="0"/>
              <a:t>actual.-</a:t>
            </a:r>
            <a:r>
              <a:rPr sz="1950" b="1" spc="-38" dirty="0"/>
              <a:t> </a:t>
            </a:r>
            <a:r>
              <a:rPr sz="1950" b="1" spc="-23" dirty="0"/>
              <a:t>Vacuno</a:t>
            </a:r>
            <a:r>
              <a:rPr sz="1950" b="1" spc="-19" dirty="0"/>
              <a:t> </a:t>
            </a:r>
            <a:r>
              <a:rPr sz="1950" b="1" dirty="0"/>
              <a:t>Carne</a:t>
            </a:r>
            <a:endParaRPr sz="1950"/>
          </a:p>
        </p:txBody>
      </p:sp>
      <p:pic>
        <p:nvPicPr>
          <p:cNvPr id="28" name="Imagen 27">
            <a:extLst>
              <a:ext uri="{FF2B5EF4-FFF2-40B4-BE49-F238E27FC236}">
                <a16:creationId xmlns:a16="http://schemas.microsoft.com/office/drawing/2014/main" id="{997666E2-A1FC-B7EC-B6B6-3C7FBA0AD631}"/>
              </a:ext>
            </a:extLst>
          </p:cNvPr>
          <p:cNvPicPr>
            <a:picLocks noChangeAspect="1"/>
          </p:cNvPicPr>
          <p:nvPr/>
        </p:nvPicPr>
        <p:blipFill rotWithShape="1">
          <a:blip r:embed="rId5"/>
          <a:srcRect l="31318" t="45837" r="11577" b="42592"/>
          <a:stretch/>
        </p:blipFill>
        <p:spPr>
          <a:xfrm>
            <a:off x="2413433" y="6041750"/>
            <a:ext cx="6659795" cy="759011"/>
          </a:xfrm>
          <a:prstGeom prst="rect">
            <a:avLst/>
          </a:prstGeom>
        </p:spPr>
      </p:pic>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65185C-AA5B-AB4F-13FF-84BE7DE0464C}"/>
            </a:ext>
          </a:extLst>
        </p:cNvPr>
        <p:cNvGrpSpPr/>
        <p:nvPr/>
      </p:nvGrpSpPr>
      <p:grpSpPr>
        <a:xfrm>
          <a:off x="0" y="0"/>
          <a:ext cx="0" cy="0"/>
          <a:chOff x="0" y="0"/>
          <a:chExt cx="0" cy="0"/>
        </a:xfrm>
      </p:grpSpPr>
      <p:pic>
        <p:nvPicPr>
          <p:cNvPr id="2" name="Imagen 1">
            <a:extLst>
              <a:ext uri="{FF2B5EF4-FFF2-40B4-BE49-F238E27FC236}">
                <a16:creationId xmlns:a16="http://schemas.microsoft.com/office/drawing/2014/main" id="{433031D8-5617-48A0-DB5D-955CFA92F554}"/>
              </a:ext>
            </a:extLst>
          </p:cNvPr>
          <p:cNvPicPr>
            <a:picLocks noChangeAspect="1"/>
          </p:cNvPicPr>
          <p:nvPr/>
        </p:nvPicPr>
        <p:blipFill>
          <a:blip r:embed="rId2"/>
          <a:stretch>
            <a:fillRect/>
          </a:stretch>
        </p:blipFill>
        <p:spPr>
          <a:xfrm>
            <a:off x="6950171" y="6165304"/>
            <a:ext cx="2193829" cy="692696"/>
          </a:xfrm>
          <a:prstGeom prst="rect">
            <a:avLst/>
          </a:prstGeom>
        </p:spPr>
      </p:pic>
      <p:sp>
        <p:nvSpPr>
          <p:cNvPr id="6" name="CuadroTexto 5">
            <a:extLst>
              <a:ext uri="{FF2B5EF4-FFF2-40B4-BE49-F238E27FC236}">
                <a16:creationId xmlns:a16="http://schemas.microsoft.com/office/drawing/2014/main" id="{D05356B4-5592-C97C-3062-D8074764F534}"/>
              </a:ext>
            </a:extLst>
          </p:cNvPr>
          <p:cNvSpPr txBox="1"/>
          <p:nvPr/>
        </p:nvSpPr>
        <p:spPr>
          <a:xfrm>
            <a:off x="839385" y="1443841"/>
            <a:ext cx="6110786" cy="3970318"/>
          </a:xfrm>
          <a:prstGeom prst="rect">
            <a:avLst/>
          </a:prstGeom>
          <a:noFill/>
        </p:spPr>
        <p:txBody>
          <a:bodyPr wrap="square">
            <a:spAutoFit/>
          </a:bodyPr>
          <a:lstStyle/>
          <a:p>
            <a:pPr algn="just"/>
            <a:r>
              <a:rPr lang="es-ES" dirty="0">
                <a:solidFill>
                  <a:srgbClr val="000000"/>
                </a:solidFill>
                <a:latin typeface="Arial" panose="020B0604020202020204" pitchFamily="34" charset="0"/>
              </a:rPr>
              <a:t>D</a:t>
            </a:r>
            <a:r>
              <a:rPr lang="es-ES" b="0" i="0" u="none" strike="noStrike" baseline="0" dirty="0">
                <a:solidFill>
                  <a:srgbClr val="000000"/>
                </a:solidFill>
                <a:latin typeface="Arial" panose="020B0604020202020204" pitchFamily="34" charset="0"/>
              </a:rPr>
              <a:t>e manera </a:t>
            </a:r>
            <a:r>
              <a:rPr lang="es-ES" b="0" i="0" u="none" strike="noStrike" baseline="0" dirty="0">
                <a:solidFill>
                  <a:srgbClr val="FF0000"/>
                </a:solidFill>
                <a:latin typeface="Arial" panose="020B0604020202020204" pitchFamily="34" charset="0"/>
              </a:rPr>
              <a:t>excepcional</a:t>
            </a:r>
            <a:r>
              <a:rPr lang="es-ES" b="0" i="0" u="none" strike="noStrike" baseline="0" dirty="0">
                <a:solidFill>
                  <a:srgbClr val="000000"/>
                </a:solidFill>
                <a:latin typeface="Arial" panose="020B0604020202020204" pitchFamily="34" charset="0"/>
              </a:rPr>
              <a:t>, se podrán considerar </a:t>
            </a:r>
            <a:r>
              <a:rPr lang="es-ES" b="0" i="0" u="none" strike="noStrike" baseline="0" dirty="0">
                <a:solidFill>
                  <a:srgbClr val="FF0000"/>
                </a:solidFill>
                <a:latin typeface="Arial" panose="020B0604020202020204" pitchFamily="34" charset="0"/>
              </a:rPr>
              <a:t>elegibles animales</a:t>
            </a:r>
            <a:r>
              <a:rPr lang="es-ES" b="0" i="0" u="none" strike="noStrike" baseline="0" dirty="0">
                <a:solidFill>
                  <a:srgbClr val="000000"/>
                </a:solidFill>
                <a:latin typeface="Arial" panose="020B0604020202020204" pitchFamily="34" charset="0"/>
              </a:rPr>
              <a:t> que se encuentren en unidades de producción que no cumplan con la clasificación con base en el sistema productivo exigido en alguna de las </a:t>
            </a:r>
            <a:r>
              <a:rPr lang="es-ES" b="0" i="0" u="none" strike="noStrike" baseline="0" dirty="0">
                <a:solidFill>
                  <a:srgbClr val="FF0000"/>
                </a:solidFill>
                <a:latin typeface="Arial" panose="020B0604020202020204" pitchFamily="34" charset="0"/>
              </a:rPr>
              <a:t>tres fechas de control previstas</a:t>
            </a:r>
            <a:r>
              <a:rPr lang="es-ES" b="0" i="0" u="none" strike="noStrike" baseline="0" dirty="0">
                <a:solidFill>
                  <a:srgbClr val="000000"/>
                </a:solidFill>
                <a:latin typeface="Arial" panose="020B0604020202020204" pitchFamily="34" charset="0"/>
              </a:rPr>
              <a:t>, siempre y cuando la explotación se componga de varias unidades de producción con diferentes sistemas productivos admisibles y no admisibles a fecha final de modificación de la solicitud única, y se compruebe, a petición del interesado, tras un estudio pormenorizado, justificado y registrado del caso en cuestión por parte de la autoridad competente de la comunidad autónoma gestora, que el sistema productivo predominante en el </a:t>
            </a:r>
            <a:r>
              <a:rPr lang="es-ES" b="0" i="0" u="none" strike="noStrike" baseline="0" dirty="0">
                <a:solidFill>
                  <a:srgbClr val="FF0000"/>
                </a:solidFill>
                <a:latin typeface="Arial" panose="020B0604020202020204" pitchFamily="34" charset="0"/>
              </a:rPr>
              <a:t>conjunto de la explotación es el extensivo</a:t>
            </a:r>
            <a:r>
              <a:rPr lang="es-ES" b="0" i="0" u="none" strike="noStrike" baseline="0" dirty="0">
                <a:solidFill>
                  <a:srgbClr val="000000"/>
                </a:solidFill>
                <a:latin typeface="Arial" panose="020B0604020202020204" pitchFamily="34" charset="0"/>
              </a:rPr>
              <a:t>. </a:t>
            </a:r>
            <a:endParaRPr lang="es-ES" sz="4000" dirty="0"/>
          </a:p>
        </p:txBody>
      </p:sp>
    </p:spTree>
    <p:extLst>
      <p:ext uri="{BB962C8B-B14F-4D97-AF65-F5344CB8AC3E}">
        <p14:creationId xmlns:p14="http://schemas.microsoft.com/office/powerpoint/2010/main" val="892192234"/>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491235" y="5607282"/>
            <a:ext cx="1974056" cy="132874"/>
          </a:xfrm>
          <a:custGeom>
            <a:avLst/>
            <a:gdLst/>
            <a:ahLst/>
            <a:cxnLst/>
            <a:rect l="l" t="t" r="r" b="b"/>
            <a:pathLst>
              <a:path w="2632075" h="177165">
                <a:moveTo>
                  <a:pt x="1510271" y="0"/>
                </a:moveTo>
                <a:lnTo>
                  <a:pt x="1510271" y="0"/>
                </a:lnTo>
                <a:lnTo>
                  <a:pt x="0" y="0"/>
                </a:lnTo>
                <a:lnTo>
                  <a:pt x="0" y="176784"/>
                </a:lnTo>
                <a:lnTo>
                  <a:pt x="1510271" y="176784"/>
                </a:lnTo>
                <a:lnTo>
                  <a:pt x="1510271" y="0"/>
                </a:lnTo>
                <a:close/>
              </a:path>
              <a:path w="2632075" h="177165">
                <a:moveTo>
                  <a:pt x="2631948" y="0"/>
                </a:moveTo>
                <a:lnTo>
                  <a:pt x="2631948" y="0"/>
                </a:lnTo>
                <a:lnTo>
                  <a:pt x="1510284" y="0"/>
                </a:lnTo>
                <a:lnTo>
                  <a:pt x="1510284" y="176784"/>
                </a:lnTo>
                <a:lnTo>
                  <a:pt x="2631948" y="176784"/>
                </a:lnTo>
                <a:lnTo>
                  <a:pt x="2631948" y="0"/>
                </a:lnTo>
                <a:close/>
              </a:path>
            </a:pathLst>
          </a:custGeom>
          <a:solidFill>
            <a:srgbClr val="FFFF00"/>
          </a:solidFill>
        </p:spPr>
        <p:txBody>
          <a:bodyPr wrap="square" lIns="0" tIns="0" rIns="0" bIns="0" rtlCol="0"/>
          <a:lstStyle/>
          <a:p>
            <a:pPr defTabSz="685800"/>
            <a:endParaRPr sz="1350" kern="0">
              <a:solidFill>
                <a:sysClr val="windowText" lastClr="000000"/>
              </a:solidFill>
            </a:endParaRPr>
          </a:p>
        </p:txBody>
      </p:sp>
      <p:sp>
        <p:nvSpPr>
          <p:cNvPr id="3" name="object 3"/>
          <p:cNvSpPr txBox="1"/>
          <p:nvPr/>
        </p:nvSpPr>
        <p:spPr>
          <a:xfrm>
            <a:off x="183414" y="1669542"/>
            <a:ext cx="6959441" cy="240931"/>
          </a:xfrm>
          <a:prstGeom prst="rect">
            <a:avLst/>
          </a:prstGeom>
        </p:spPr>
        <p:txBody>
          <a:bodyPr vert="horz" wrap="square" lIns="0" tIns="10001" rIns="0" bIns="0" rtlCol="0">
            <a:spAutoFit/>
          </a:bodyPr>
          <a:lstStyle/>
          <a:p>
            <a:pPr marL="9525" defTabSz="685800">
              <a:spcBef>
                <a:spcPts val="79"/>
              </a:spcBef>
              <a:tabLst>
                <a:tab pos="266224" algn="l"/>
              </a:tabLst>
            </a:pPr>
            <a:r>
              <a:rPr sz="1200" kern="0" spc="161" dirty="0">
                <a:solidFill>
                  <a:srgbClr val="90C225"/>
                </a:solidFill>
                <a:latin typeface="Lucida Sans Unicode"/>
                <a:cs typeface="Lucida Sans Unicode"/>
              </a:rPr>
              <a:t>▶	</a:t>
            </a:r>
            <a:r>
              <a:rPr sz="1500" b="1" u="sng" kern="0" spc="-4" dirty="0">
                <a:solidFill>
                  <a:srgbClr val="7E7E7E"/>
                </a:solidFill>
                <a:uFill>
                  <a:solidFill>
                    <a:srgbClr val="7E7E7E"/>
                  </a:solidFill>
                </a:uFill>
                <a:latin typeface="Trebuchet MS"/>
                <a:cs typeface="Trebuchet MS"/>
              </a:rPr>
              <a:t>Ayuda</a:t>
            </a:r>
            <a:r>
              <a:rPr sz="1500" b="1" u="sng" kern="0" spc="-19" dirty="0">
                <a:solidFill>
                  <a:srgbClr val="7E7E7E"/>
                </a:solidFill>
                <a:uFill>
                  <a:solidFill>
                    <a:srgbClr val="7E7E7E"/>
                  </a:solidFill>
                </a:uFill>
                <a:latin typeface="Trebuchet MS"/>
                <a:cs typeface="Trebuchet MS"/>
              </a:rPr>
              <a:t> </a:t>
            </a:r>
            <a:r>
              <a:rPr sz="1500" b="1" u="sng" kern="0" dirty="0">
                <a:solidFill>
                  <a:srgbClr val="7E7E7E"/>
                </a:solidFill>
                <a:uFill>
                  <a:solidFill>
                    <a:srgbClr val="7E7E7E"/>
                  </a:solidFill>
                </a:uFill>
                <a:latin typeface="Trebuchet MS"/>
                <a:cs typeface="Trebuchet MS"/>
              </a:rPr>
              <a:t>asociada</a:t>
            </a:r>
            <a:r>
              <a:rPr sz="1500" b="1" u="sng" kern="0" spc="-8" dirty="0">
                <a:solidFill>
                  <a:srgbClr val="7E7E7E"/>
                </a:solidFill>
                <a:uFill>
                  <a:solidFill>
                    <a:srgbClr val="7E7E7E"/>
                  </a:solidFill>
                </a:uFill>
                <a:latin typeface="Trebuchet MS"/>
                <a:cs typeface="Trebuchet MS"/>
              </a:rPr>
              <a:t> </a:t>
            </a:r>
            <a:r>
              <a:rPr sz="1500" b="1" u="sng" kern="0" spc="-15" dirty="0">
                <a:solidFill>
                  <a:srgbClr val="7E7E7E"/>
                </a:solidFill>
                <a:uFill>
                  <a:solidFill>
                    <a:srgbClr val="7E7E7E"/>
                  </a:solidFill>
                </a:uFill>
                <a:latin typeface="Trebuchet MS"/>
                <a:cs typeface="Trebuchet MS"/>
              </a:rPr>
              <a:t>para</a:t>
            </a:r>
            <a:r>
              <a:rPr sz="1500" b="1" u="sng" kern="0" spc="-19" dirty="0">
                <a:solidFill>
                  <a:srgbClr val="7E7E7E"/>
                </a:solidFill>
                <a:uFill>
                  <a:solidFill>
                    <a:srgbClr val="7E7E7E"/>
                  </a:solidFill>
                </a:uFill>
                <a:latin typeface="Trebuchet MS"/>
                <a:cs typeface="Trebuchet MS"/>
              </a:rPr>
              <a:t> </a:t>
            </a:r>
            <a:r>
              <a:rPr sz="1500" b="1" u="sng" kern="0" dirty="0">
                <a:solidFill>
                  <a:srgbClr val="7E7E7E"/>
                </a:solidFill>
                <a:uFill>
                  <a:solidFill>
                    <a:srgbClr val="7E7E7E"/>
                  </a:solidFill>
                </a:uFill>
                <a:latin typeface="Trebuchet MS"/>
                <a:cs typeface="Trebuchet MS"/>
              </a:rPr>
              <a:t>el</a:t>
            </a:r>
            <a:r>
              <a:rPr sz="1500" b="1" u="sng" kern="0" spc="-4" dirty="0">
                <a:solidFill>
                  <a:srgbClr val="7E7E7E"/>
                </a:solidFill>
                <a:uFill>
                  <a:solidFill>
                    <a:srgbClr val="7E7E7E"/>
                  </a:solidFill>
                </a:uFill>
                <a:latin typeface="Trebuchet MS"/>
                <a:cs typeface="Trebuchet MS"/>
              </a:rPr>
              <a:t> </a:t>
            </a:r>
            <a:r>
              <a:rPr sz="1500" b="1" u="sng" kern="0" dirty="0">
                <a:solidFill>
                  <a:srgbClr val="7E7E7E"/>
                </a:solidFill>
                <a:uFill>
                  <a:solidFill>
                    <a:srgbClr val="7E7E7E"/>
                  </a:solidFill>
                </a:uFill>
                <a:latin typeface="Trebuchet MS"/>
                <a:cs typeface="Trebuchet MS"/>
              </a:rPr>
              <a:t>engorde</a:t>
            </a:r>
            <a:r>
              <a:rPr sz="1500" b="1" u="sng" kern="0" spc="-15" dirty="0">
                <a:solidFill>
                  <a:srgbClr val="7E7E7E"/>
                </a:solidFill>
                <a:uFill>
                  <a:solidFill>
                    <a:srgbClr val="7E7E7E"/>
                  </a:solidFill>
                </a:uFill>
                <a:latin typeface="Trebuchet MS"/>
                <a:cs typeface="Trebuchet MS"/>
              </a:rPr>
              <a:t> </a:t>
            </a:r>
            <a:r>
              <a:rPr sz="1500" b="1" u="sng" kern="0" dirty="0">
                <a:solidFill>
                  <a:srgbClr val="7E7E7E"/>
                </a:solidFill>
                <a:uFill>
                  <a:solidFill>
                    <a:srgbClr val="7E7E7E"/>
                  </a:solidFill>
                </a:uFill>
                <a:latin typeface="Trebuchet MS"/>
                <a:cs typeface="Trebuchet MS"/>
              </a:rPr>
              <a:t>de</a:t>
            </a:r>
            <a:r>
              <a:rPr sz="1500" b="1" u="sng" kern="0" spc="-8" dirty="0">
                <a:solidFill>
                  <a:srgbClr val="7E7E7E"/>
                </a:solidFill>
                <a:uFill>
                  <a:solidFill>
                    <a:srgbClr val="7E7E7E"/>
                  </a:solidFill>
                </a:uFill>
                <a:latin typeface="Trebuchet MS"/>
                <a:cs typeface="Trebuchet MS"/>
              </a:rPr>
              <a:t> </a:t>
            </a:r>
            <a:r>
              <a:rPr sz="1500" b="1" u="sng" kern="0" dirty="0">
                <a:solidFill>
                  <a:srgbClr val="7E7E7E"/>
                </a:solidFill>
                <a:uFill>
                  <a:solidFill>
                    <a:srgbClr val="7E7E7E"/>
                  </a:solidFill>
                </a:uFill>
                <a:latin typeface="Trebuchet MS"/>
                <a:cs typeface="Trebuchet MS"/>
              </a:rPr>
              <a:t>terneros</a:t>
            </a:r>
            <a:r>
              <a:rPr sz="1500" b="1" u="sng" kern="0" spc="-23" dirty="0">
                <a:solidFill>
                  <a:srgbClr val="7E7E7E"/>
                </a:solidFill>
                <a:uFill>
                  <a:solidFill>
                    <a:srgbClr val="7E7E7E"/>
                  </a:solidFill>
                </a:uFill>
                <a:latin typeface="Trebuchet MS"/>
                <a:cs typeface="Trebuchet MS"/>
              </a:rPr>
              <a:t> </a:t>
            </a:r>
            <a:r>
              <a:rPr sz="1500" b="1" u="sng" kern="0" dirty="0">
                <a:solidFill>
                  <a:srgbClr val="7E7E7E"/>
                </a:solidFill>
                <a:uFill>
                  <a:solidFill>
                    <a:srgbClr val="7E7E7E"/>
                  </a:solidFill>
                </a:uFill>
                <a:latin typeface="Trebuchet MS"/>
                <a:cs typeface="Trebuchet MS"/>
              </a:rPr>
              <a:t>en</a:t>
            </a:r>
            <a:r>
              <a:rPr sz="1500" b="1" u="sng" kern="0" spc="-4" dirty="0">
                <a:solidFill>
                  <a:srgbClr val="7E7E7E"/>
                </a:solidFill>
                <a:uFill>
                  <a:solidFill>
                    <a:srgbClr val="7E7E7E"/>
                  </a:solidFill>
                </a:uFill>
                <a:latin typeface="Trebuchet MS"/>
                <a:cs typeface="Trebuchet MS"/>
              </a:rPr>
              <a:t> </a:t>
            </a:r>
            <a:r>
              <a:rPr sz="1500" b="1" u="sng" kern="0" dirty="0">
                <a:solidFill>
                  <a:srgbClr val="7E7E7E"/>
                </a:solidFill>
                <a:uFill>
                  <a:solidFill>
                    <a:srgbClr val="7E7E7E"/>
                  </a:solidFill>
                </a:uFill>
                <a:latin typeface="Trebuchet MS"/>
                <a:cs typeface="Trebuchet MS"/>
              </a:rPr>
              <a:t>explotación</a:t>
            </a:r>
            <a:r>
              <a:rPr sz="1500" b="1" u="sng" kern="0" spc="-19" dirty="0">
                <a:solidFill>
                  <a:srgbClr val="7E7E7E"/>
                </a:solidFill>
                <a:uFill>
                  <a:solidFill>
                    <a:srgbClr val="7E7E7E"/>
                  </a:solidFill>
                </a:uFill>
                <a:latin typeface="Trebuchet MS"/>
                <a:cs typeface="Trebuchet MS"/>
              </a:rPr>
              <a:t> </a:t>
            </a:r>
            <a:r>
              <a:rPr sz="1500" b="1" u="sng" kern="0" dirty="0">
                <a:solidFill>
                  <a:srgbClr val="7E7E7E"/>
                </a:solidFill>
                <a:uFill>
                  <a:solidFill>
                    <a:srgbClr val="7E7E7E"/>
                  </a:solidFill>
                </a:uFill>
                <a:latin typeface="Trebuchet MS"/>
                <a:cs typeface="Trebuchet MS"/>
              </a:rPr>
              <a:t>de </a:t>
            </a:r>
            <a:r>
              <a:rPr sz="1500" b="1" u="sng" kern="0" spc="-4" dirty="0">
                <a:solidFill>
                  <a:srgbClr val="7E7E7E"/>
                </a:solidFill>
                <a:uFill>
                  <a:solidFill>
                    <a:srgbClr val="7E7E7E"/>
                  </a:solidFill>
                </a:uFill>
                <a:latin typeface="Trebuchet MS"/>
                <a:cs typeface="Trebuchet MS"/>
              </a:rPr>
              <a:t>nacimiento.</a:t>
            </a:r>
            <a:endParaRPr sz="1500" kern="0">
              <a:solidFill>
                <a:sysClr val="windowText" lastClr="000000"/>
              </a:solidFill>
              <a:latin typeface="Trebuchet MS"/>
              <a:cs typeface="Trebuchet MS"/>
            </a:endParaRPr>
          </a:p>
        </p:txBody>
      </p:sp>
      <p:sp>
        <p:nvSpPr>
          <p:cNvPr id="4" name="object 4"/>
          <p:cNvSpPr txBox="1"/>
          <p:nvPr/>
        </p:nvSpPr>
        <p:spPr>
          <a:xfrm>
            <a:off x="526313" y="2106167"/>
            <a:ext cx="1580198" cy="470802"/>
          </a:xfrm>
          <a:prstGeom prst="rect">
            <a:avLst/>
          </a:prstGeom>
        </p:spPr>
        <p:txBody>
          <a:bodyPr vert="horz" wrap="square" lIns="0" tIns="9049" rIns="0" bIns="0" rtlCol="0">
            <a:spAutoFit/>
          </a:bodyPr>
          <a:lstStyle/>
          <a:p>
            <a:pPr marL="9525" defTabSz="685800">
              <a:spcBef>
                <a:spcPts val="71"/>
              </a:spcBef>
            </a:pPr>
            <a:r>
              <a:rPr sz="938" kern="0" dirty="0">
                <a:solidFill>
                  <a:srgbClr val="90C225"/>
                </a:solidFill>
                <a:latin typeface="Wingdings"/>
                <a:cs typeface="Wingdings"/>
              </a:rPr>
              <a:t></a:t>
            </a:r>
            <a:r>
              <a:rPr sz="1200" b="1" kern="0" dirty="0">
                <a:solidFill>
                  <a:srgbClr val="7AA31F"/>
                </a:solidFill>
                <a:latin typeface="Trebuchet MS"/>
                <a:cs typeface="Trebuchet MS"/>
              </a:rPr>
              <a:t>¿Qué</a:t>
            </a:r>
            <a:r>
              <a:rPr sz="1200" b="1" kern="0" spc="-11" dirty="0">
                <a:solidFill>
                  <a:srgbClr val="7AA31F"/>
                </a:solidFill>
                <a:latin typeface="Trebuchet MS"/>
                <a:cs typeface="Trebuchet MS"/>
              </a:rPr>
              <a:t> </a:t>
            </a:r>
            <a:r>
              <a:rPr sz="1200" b="1" kern="0" spc="-8" dirty="0">
                <a:solidFill>
                  <a:srgbClr val="7AA31F"/>
                </a:solidFill>
                <a:latin typeface="Trebuchet MS"/>
                <a:cs typeface="Trebuchet MS"/>
              </a:rPr>
              <a:t>es?</a:t>
            </a:r>
            <a:endParaRPr sz="1200" kern="0">
              <a:solidFill>
                <a:sysClr val="windowText" lastClr="000000"/>
              </a:solidFill>
              <a:latin typeface="Trebuchet MS"/>
              <a:cs typeface="Trebuchet MS"/>
            </a:endParaRPr>
          </a:p>
          <a:p>
            <a:pPr marL="352425" defTabSz="685800">
              <a:spcBef>
                <a:spcPts val="907"/>
              </a:spcBef>
            </a:pPr>
            <a:r>
              <a:rPr sz="825" kern="0" spc="-8" dirty="0">
                <a:solidFill>
                  <a:srgbClr val="90C225"/>
                </a:solidFill>
                <a:latin typeface="Wingdings"/>
                <a:cs typeface="Wingdings"/>
              </a:rPr>
              <a:t></a:t>
            </a:r>
            <a:r>
              <a:rPr sz="1050" kern="0" spc="-8" dirty="0">
                <a:solidFill>
                  <a:sysClr val="windowText" lastClr="000000"/>
                </a:solidFill>
                <a:latin typeface="Trebuchet MS"/>
                <a:cs typeface="Trebuchet MS"/>
              </a:rPr>
              <a:t>Titular</a:t>
            </a:r>
            <a:r>
              <a:rPr sz="1050" kern="0" spc="-30" dirty="0">
                <a:solidFill>
                  <a:sysClr val="windowText" lastClr="000000"/>
                </a:solidFill>
                <a:latin typeface="Trebuchet MS"/>
                <a:cs typeface="Trebuchet MS"/>
              </a:rPr>
              <a:t> </a:t>
            </a:r>
            <a:r>
              <a:rPr sz="1050" kern="0" spc="-4" dirty="0">
                <a:solidFill>
                  <a:sysClr val="windowText" lastClr="000000"/>
                </a:solidFill>
                <a:latin typeface="Trebuchet MS"/>
                <a:cs typeface="Trebuchet MS"/>
              </a:rPr>
              <a:t>explotación</a:t>
            </a:r>
            <a:endParaRPr sz="1050" kern="0">
              <a:solidFill>
                <a:sysClr val="windowText" lastClr="000000"/>
              </a:solidFill>
              <a:latin typeface="Trebuchet MS"/>
              <a:cs typeface="Trebuchet MS"/>
            </a:endParaRPr>
          </a:p>
        </p:txBody>
      </p:sp>
      <p:sp>
        <p:nvSpPr>
          <p:cNvPr id="5" name="object 5"/>
          <p:cNvSpPr txBox="1"/>
          <p:nvPr/>
        </p:nvSpPr>
        <p:spPr>
          <a:xfrm>
            <a:off x="2133600" y="2421731"/>
            <a:ext cx="2686050" cy="153888"/>
          </a:xfrm>
          <a:prstGeom prst="rect">
            <a:avLst/>
          </a:prstGeom>
          <a:solidFill>
            <a:srgbClr val="FFFF00"/>
          </a:solidFill>
        </p:spPr>
        <p:txBody>
          <a:bodyPr vert="horz" wrap="square" lIns="0" tIns="0" rIns="0" bIns="0" rtlCol="0">
            <a:spAutoFit/>
          </a:bodyPr>
          <a:lstStyle/>
          <a:p>
            <a:pPr defTabSz="685800">
              <a:lnSpc>
                <a:spcPts val="1196"/>
              </a:lnSpc>
            </a:pPr>
            <a:r>
              <a:rPr sz="1050" kern="0" spc="-4" dirty="0">
                <a:solidFill>
                  <a:sysClr val="windowText" lastClr="000000"/>
                </a:solidFill>
                <a:latin typeface="Trebuchet MS"/>
                <a:cs typeface="Trebuchet MS"/>
              </a:rPr>
              <a:t>vacuno</a:t>
            </a:r>
            <a:r>
              <a:rPr sz="1050" kern="0" spc="-8" dirty="0">
                <a:solidFill>
                  <a:sysClr val="windowText" lastClr="000000"/>
                </a:solidFill>
                <a:latin typeface="Trebuchet MS"/>
                <a:cs typeface="Trebuchet MS"/>
              </a:rPr>
              <a:t> </a:t>
            </a:r>
            <a:r>
              <a:rPr sz="1050" kern="0" spc="-4" dirty="0">
                <a:solidFill>
                  <a:sysClr val="windowText" lastClr="000000"/>
                </a:solidFill>
                <a:latin typeface="Trebuchet MS"/>
                <a:cs typeface="Trebuchet MS"/>
              </a:rPr>
              <a:t>de</a:t>
            </a:r>
            <a:r>
              <a:rPr sz="1050" kern="0" spc="4" dirty="0">
                <a:solidFill>
                  <a:sysClr val="windowText" lastClr="000000"/>
                </a:solidFill>
                <a:latin typeface="Trebuchet MS"/>
                <a:cs typeface="Trebuchet MS"/>
              </a:rPr>
              <a:t> </a:t>
            </a:r>
            <a:r>
              <a:rPr sz="1050" kern="0" spc="-4" dirty="0">
                <a:solidFill>
                  <a:sysClr val="windowText" lastClr="000000"/>
                </a:solidFill>
                <a:latin typeface="Trebuchet MS"/>
                <a:cs typeface="Trebuchet MS"/>
              </a:rPr>
              <a:t>carne</a:t>
            </a:r>
            <a:r>
              <a:rPr sz="1050" kern="0" dirty="0">
                <a:solidFill>
                  <a:sysClr val="windowText" lastClr="000000"/>
                </a:solidFill>
                <a:latin typeface="Trebuchet MS"/>
                <a:cs typeface="Trebuchet MS"/>
              </a:rPr>
              <a:t> o</a:t>
            </a:r>
            <a:r>
              <a:rPr sz="1050" kern="0" spc="4" dirty="0">
                <a:solidFill>
                  <a:sysClr val="windowText" lastClr="000000"/>
                </a:solidFill>
                <a:latin typeface="Trebuchet MS"/>
                <a:cs typeface="Trebuchet MS"/>
              </a:rPr>
              <a:t> </a:t>
            </a:r>
            <a:r>
              <a:rPr sz="1050" kern="0" spc="-4" dirty="0">
                <a:solidFill>
                  <a:sysClr val="windowText" lastClr="000000"/>
                </a:solidFill>
                <a:latin typeface="Trebuchet MS"/>
                <a:cs typeface="Trebuchet MS"/>
              </a:rPr>
              <a:t>leche</a:t>
            </a:r>
            <a:r>
              <a:rPr sz="1050" kern="0" spc="-15" dirty="0">
                <a:solidFill>
                  <a:sysClr val="windowText" lastClr="000000"/>
                </a:solidFill>
                <a:latin typeface="Trebuchet MS"/>
                <a:cs typeface="Trebuchet MS"/>
              </a:rPr>
              <a:t> </a:t>
            </a:r>
            <a:r>
              <a:rPr sz="1050" kern="0" spc="-4" dirty="0">
                <a:solidFill>
                  <a:sysClr val="windowText" lastClr="000000"/>
                </a:solidFill>
                <a:latin typeface="Trebuchet MS"/>
                <a:cs typeface="Trebuchet MS"/>
              </a:rPr>
              <a:t>extensivo/semi-ext</a:t>
            </a:r>
            <a:endParaRPr sz="1050" kern="0">
              <a:solidFill>
                <a:sysClr val="windowText" lastClr="000000"/>
              </a:solidFill>
              <a:latin typeface="Trebuchet MS"/>
              <a:cs typeface="Trebuchet MS"/>
            </a:endParaRPr>
          </a:p>
        </p:txBody>
      </p:sp>
      <p:sp>
        <p:nvSpPr>
          <p:cNvPr id="6" name="object 6"/>
          <p:cNvSpPr txBox="1"/>
          <p:nvPr/>
        </p:nvSpPr>
        <p:spPr>
          <a:xfrm>
            <a:off x="4810696" y="2403539"/>
            <a:ext cx="3075146" cy="171681"/>
          </a:xfrm>
          <a:prstGeom prst="rect">
            <a:avLst/>
          </a:prstGeom>
        </p:spPr>
        <p:txBody>
          <a:bodyPr vert="horz" wrap="square" lIns="0" tIns="10001" rIns="0" bIns="0" rtlCol="0">
            <a:spAutoFit/>
          </a:bodyPr>
          <a:lstStyle/>
          <a:p>
            <a:pPr marL="9525" defTabSz="685800">
              <a:spcBef>
                <a:spcPts val="79"/>
              </a:spcBef>
            </a:pPr>
            <a:r>
              <a:rPr sz="1050" kern="0" dirty="0">
                <a:solidFill>
                  <a:sysClr val="windowText" lastClr="000000"/>
                </a:solidFill>
                <a:latin typeface="Trebuchet MS"/>
                <a:cs typeface="Trebuchet MS"/>
              </a:rPr>
              <a:t>o</a:t>
            </a:r>
            <a:r>
              <a:rPr sz="1050" kern="0" spc="-4" dirty="0">
                <a:solidFill>
                  <a:sysClr val="windowText" lastClr="000000"/>
                </a:solidFill>
                <a:latin typeface="Trebuchet MS"/>
                <a:cs typeface="Trebuchet MS"/>
              </a:rPr>
              <a:t> cebadero</a:t>
            </a:r>
            <a:r>
              <a:rPr sz="1050" kern="0" spc="-11" dirty="0">
                <a:solidFill>
                  <a:sysClr val="windowText" lastClr="000000"/>
                </a:solidFill>
                <a:latin typeface="Trebuchet MS"/>
                <a:cs typeface="Trebuchet MS"/>
              </a:rPr>
              <a:t> </a:t>
            </a:r>
            <a:r>
              <a:rPr sz="1050" kern="0" spc="-4" dirty="0">
                <a:solidFill>
                  <a:sysClr val="windowText" lastClr="000000"/>
                </a:solidFill>
                <a:latin typeface="Trebuchet MS"/>
                <a:cs typeface="Trebuchet MS"/>
              </a:rPr>
              <a:t>comunitario </a:t>
            </a:r>
            <a:r>
              <a:rPr sz="1050" kern="0" dirty="0">
                <a:solidFill>
                  <a:sysClr val="windowText" lastClr="000000"/>
                </a:solidFill>
                <a:latin typeface="Wingdings"/>
                <a:cs typeface="Wingdings"/>
              </a:rPr>
              <a:t></a:t>
            </a:r>
            <a:r>
              <a:rPr sz="1050" kern="0" spc="53" dirty="0">
                <a:solidFill>
                  <a:sysClr val="windowText" lastClr="000000"/>
                </a:solidFill>
                <a:latin typeface="Times New Roman"/>
                <a:cs typeface="Times New Roman"/>
              </a:rPr>
              <a:t> </a:t>
            </a:r>
            <a:r>
              <a:rPr sz="1050" kern="0" spc="-4" dirty="0">
                <a:solidFill>
                  <a:sysClr val="windowText" lastClr="000000"/>
                </a:solidFill>
                <a:latin typeface="Trebuchet MS"/>
                <a:cs typeface="Trebuchet MS"/>
              </a:rPr>
              <a:t>pago</a:t>
            </a:r>
            <a:r>
              <a:rPr sz="1050" kern="0" spc="-8" dirty="0">
                <a:solidFill>
                  <a:sysClr val="windowText" lastClr="000000"/>
                </a:solidFill>
                <a:latin typeface="Trebuchet MS"/>
                <a:cs typeface="Trebuchet MS"/>
              </a:rPr>
              <a:t> </a:t>
            </a:r>
            <a:r>
              <a:rPr sz="1050" kern="0" spc="-4" dirty="0">
                <a:solidFill>
                  <a:sysClr val="windowText" lastClr="000000"/>
                </a:solidFill>
                <a:latin typeface="Trebuchet MS"/>
                <a:cs typeface="Trebuchet MS"/>
              </a:rPr>
              <a:t>anual</a:t>
            </a:r>
            <a:r>
              <a:rPr sz="1050" kern="0" dirty="0">
                <a:solidFill>
                  <a:sysClr val="windowText" lastClr="000000"/>
                </a:solidFill>
                <a:latin typeface="Trebuchet MS"/>
                <a:cs typeface="Trebuchet MS"/>
              </a:rPr>
              <a:t> </a:t>
            </a:r>
            <a:r>
              <a:rPr sz="1050" kern="0" spc="-4" dirty="0">
                <a:solidFill>
                  <a:sysClr val="windowText" lastClr="000000"/>
                </a:solidFill>
                <a:latin typeface="Trebuchet MS"/>
                <a:cs typeface="Trebuchet MS"/>
              </a:rPr>
              <a:t>por</a:t>
            </a:r>
            <a:r>
              <a:rPr sz="1050" kern="0" spc="-8" dirty="0">
                <a:solidFill>
                  <a:sysClr val="windowText" lastClr="000000"/>
                </a:solidFill>
                <a:latin typeface="Trebuchet MS"/>
                <a:cs typeface="Trebuchet MS"/>
              </a:rPr>
              <a:t> </a:t>
            </a:r>
            <a:r>
              <a:rPr sz="1050" kern="0" spc="-4" dirty="0">
                <a:solidFill>
                  <a:sysClr val="windowText" lastClr="000000"/>
                </a:solidFill>
                <a:latin typeface="Trebuchet MS"/>
                <a:cs typeface="Trebuchet MS"/>
              </a:rPr>
              <a:t>ternero.</a:t>
            </a:r>
            <a:endParaRPr sz="1050" kern="0">
              <a:solidFill>
                <a:sysClr val="windowText" lastClr="000000"/>
              </a:solidFill>
              <a:latin typeface="Trebuchet MS"/>
              <a:cs typeface="Trebuchet MS"/>
            </a:endParaRPr>
          </a:p>
        </p:txBody>
      </p:sp>
      <p:sp>
        <p:nvSpPr>
          <p:cNvPr id="7" name="object 7"/>
          <p:cNvSpPr txBox="1">
            <a:spLocks noGrp="1"/>
          </p:cNvSpPr>
          <p:nvPr>
            <p:ph type="body" idx="1"/>
          </p:nvPr>
        </p:nvSpPr>
        <p:spPr>
          <a:xfrm>
            <a:off x="562071" y="2584666"/>
            <a:ext cx="5733859" cy="4100129"/>
          </a:xfrm>
          <a:prstGeom prst="rect">
            <a:avLst/>
          </a:prstGeom>
        </p:spPr>
        <p:txBody>
          <a:bodyPr vert="horz" wrap="square" lIns="0" tIns="9049" rIns="0" bIns="0" rtlCol="0">
            <a:spAutoFit/>
          </a:bodyPr>
          <a:lstStyle/>
          <a:p>
            <a:pPr marL="352425">
              <a:spcBef>
                <a:spcPts val="71"/>
              </a:spcBef>
            </a:pPr>
            <a:r>
              <a:rPr sz="825" dirty="0">
                <a:solidFill>
                  <a:srgbClr val="90C225"/>
                </a:solidFill>
                <a:latin typeface="Wingdings"/>
                <a:cs typeface="Wingdings"/>
              </a:rPr>
              <a:t></a:t>
            </a:r>
            <a:r>
              <a:rPr sz="1050" dirty="0">
                <a:solidFill>
                  <a:srgbClr val="000000"/>
                </a:solidFill>
                <a:latin typeface="Trebuchet MS"/>
                <a:cs typeface="Trebuchet MS"/>
              </a:rPr>
              <a:t>Cada</a:t>
            </a:r>
            <a:r>
              <a:rPr sz="1050" spc="-8" dirty="0">
                <a:solidFill>
                  <a:srgbClr val="000000"/>
                </a:solidFill>
                <a:latin typeface="Trebuchet MS"/>
                <a:cs typeface="Trebuchet MS"/>
              </a:rPr>
              <a:t> </a:t>
            </a:r>
            <a:r>
              <a:rPr sz="1050" spc="-4" dirty="0">
                <a:solidFill>
                  <a:srgbClr val="000000"/>
                </a:solidFill>
                <a:latin typeface="Trebuchet MS"/>
                <a:cs typeface="Trebuchet MS"/>
              </a:rPr>
              <a:t>año</a:t>
            </a:r>
            <a:r>
              <a:rPr sz="1050" spc="-8" dirty="0">
                <a:solidFill>
                  <a:srgbClr val="000000"/>
                </a:solidFill>
                <a:latin typeface="Trebuchet MS"/>
                <a:cs typeface="Trebuchet MS"/>
              </a:rPr>
              <a:t> </a:t>
            </a:r>
            <a:r>
              <a:rPr sz="1050" dirty="0">
                <a:solidFill>
                  <a:srgbClr val="000000"/>
                </a:solidFill>
                <a:latin typeface="Wingdings"/>
                <a:cs typeface="Wingdings"/>
              </a:rPr>
              <a:t></a:t>
            </a:r>
            <a:r>
              <a:rPr sz="1050" spc="45" dirty="0">
                <a:solidFill>
                  <a:srgbClr val="000000"/>
                </a:solidFill>
                <a:latin typeface="Times New Roman"/>
                <a:cs typeface="Times New Roman"/>
              </a:rPr>
              <a:t> </a:t>
            </a:r>
            <a:r>
              <a:rPr spc="-4" dirty="0"/>
              <a:t>12.390.000</a:t>
            </a:r>
            <a:r>
              <a:rPr dirty="0"/>
              <a:t> </a:t>
            </a:r>
            <a:r>
              <a:rPr spc="-4" dirty="0"/>
              <a:t>EUROS</a:t>
            </a:r>
            <a:endParaRPr sz="1050" dirty="0">
              <a:latin typeface="Times New Roman"/>
              <a:cs typeface="Times New Roman"/>
            </a:endParaRPr>
          </a:p>
          <a:p>
            <a:pPr>
              <a:lnSpc>
                <a:spcPct val="100000"/>
              </a:lnSpc>
            </a:pPr>
            <a:endParaRPr sz="1163" dirty="0"/>
          </a:p>
          <a:p>
            <a:pPr marL="9525"/>
            <a:r>
              <a:rPr sz="938" spc="-4" dirty="0">
                <a:solidFill>
                  <a:srgbClr val="90C225"/>
                </a:solidFill>
                <a:latin typeface="Wingdings"/>
                <a:cs typeface="Wingdings"/>
              </a:rPr>
              <a:t></a:t>
            </a:r>
            <a:r>
              <a:rPr spc="-4" dirty="0">
                <a:solidFill>
                  <a:srgbClr val="7AA31F"/>
                </a:solidFill>
              </a:rPr>
              <a:t>¿Condiciones?</a:t>
            </a:r>
            <a:endParaRPr sz="938" dirty="0">
              <a:latin typeface="Wingdings"/>
              <a:cs typeface="Wingdings"/>
            </a:endParaRPr>
          </a:p>
          <a:p>
            <a:pPr marL="352425">
              <a:spcBef>
                <a:spcPts val="450"/>
              </a:spcBef>
            </a:pPr>
            <a:r>
              <a:rPr sz="825" dirty="0">
                <a:solidFill>
                  <a:srgbClr val="90C225"/>
                </a:solidFill>
                <a:latin typeface="Wingdings"/>
                <a:cs typeface="Wingdings"/>
              </a:rPr>
              <a:t></a:t>
            </a:r>
            <a:r>
              <a:rPr sz="1050" dirty="0">
                <a:solidFill>
                  <a:srgbClr val="000000"/>
                </a:solidFill>
                <a:latin typeface="Trebuchet MS"/>
                <a:cs typeface="Trebuchet MS"/>
              </a:rPr>
              <a:t>Animal</a:t>
            </a:r>
            <a:r>
              <a:rPr sz="1050" spc="4" dirty="0">
                <a:solidFill>
                  <a:srgbClr val="000000"/>
                </a:solidFill>
                <a:latin typeface="Trebuchet MS"/>
                <a:cs typeface="Trebuchet MS"/>
              </a:rPr>
              <a:t> </a:t>
            </a:r>
            <a:r>
              <a:rPr sz="1050" spc="-4" dirty="0">
                <a:solidFill>
                  <a:srgbClr val="000000"/>
                </a:solidFill>
                <a:latin typeface="Trebuchet MS"/>
                <a:cs typeface="Trebuchet MS"/>
              </a:rPr>
              <a:t>elegible:</a:t>
            </a:r>
            <a:r>
              <a:rPr sz="1050" spc="304" dirty="0">
                <a:solidFill>
                  <a:srgbClr val="000000"/>
                </a:solidFill>
                <a:latin typeface="Trebuchet MS"/>
                <a:cs typeface="Trebuchet MS"/>
              </a:rPr>
              <a:t> </a:t>
            </a:r>
            <a:r>
              <a:rPr sz="1050" spc="-4" dirty="0">
                <a:solidFill>
                  <a:srgbClr val="000000"/>
                </a:solidFill>
                <a:latin typeface="Trebuchet MS"/>
                <a:cs typeface="Trebuchet MS"/>
              </a:rPr>
              <a:t>ternero</a:t>
            </a:r>
            <a:r>
              <a:rPr sz="1050" spc="8" dirty="0">
                <a:solidFill>
                  <a:srgbClr val="000000"/>
                </a:solidFill>
                <a:latin typeface="Trebuchet MS"/>
                <a:cs typeface="Trebuchet MS"/>
              </a:rPr>
              <a:t> </a:t>
            </a:r>
            <a:r>
              <a:rPr sz="1050" spc="-4" dirty="0">
                <a:solidFill>
                  <a:srgbClr val="000000"/>
                </a:solidFill>
                <a:latin typeface="Trebuchet MS"/>
                <a:cs typeface="Trebuchet MS"/>
              </a:rPr>
              <a:t>6-24</a:t>
            </a:r>
            <a:r>
              <a:rPr sz="1050" spc="4" dirty="0">
                <a:solidFill>
                  <a:srgbClr val="000000"/>
                </a:solidFill>
                <a:latin typeface="Trebuchet MS"/>
                <a:cs typeface="Trebuchet MS"/>
              </a:rPr>
              <a:t> </a:t>
            </a:r>
            <a:r>
              <a:rPr sz="1050" spc="-4" dirty="0">
                <a:solidFill>
                  <a:srgbClr val="000000"/>
                </a:solidFill>
                <a:latin typeface="Trebuchet MS"/>
                <a:cs typeface="Trebuchet MS"/>
              </a:rPr>
              <a:t>meses </a:t>
            </a:r>
            <a:r>
              <a:rPr sz="1050" dirty="0">
                <a:solidFill>
                  <a:srgbClr val="000000"/>
                </a:solidFill>
                <a:latin typeface="Trebuchet MS"/>
                <a:cs typeface="Trebuchet MS"/>
              </a:rPr>
              <a:t>(RIIA</a:t>
            </a:r>
            <a:r>
              <a:rPr sz="1050" spc="-75" dirty="0">
                <a:solidFill>
                  <a:srgbClr val="000000"/>
                </a:solidFill>
                <a:latin typeface="Trebuchet MS"/>
                <a:cs typeface="Trebuchet MS"/>
              </a:rPr>
              <a:t> </a:t>
            </a:r>
            <a:r>
              <a:rPr sz="1050" dirty="0">
                <a:solidFill>
                  <a:srgbClr val="000000"/>
                </a:solidFill>
                <a:latin typeface="Trebuchet MS"/>
                <a:cs typeface="Trebuchet MS"/>
              </a:rPr>
              <a:t>/</a:t>
            </a:r>
            <a:r>
              <a:rPr sz="1050" spc="4" dirty="0">
                <a:solidFill>
                  <a:srgbClr val="000000"/>
                </a:solidFill>
                <a:latin typeface="Trebuchet MS"/>
                <a:cs typeface="Trebuchet MS"/>
              </a:rPr>
              <a:t> </a:t>
            </a:r>
            <a:r>
              <a:rPr sz="1050" dirty="0">
                <a:solidFill>
                  <a:srgbClr val="000000"/>
                </a:solidFill>
                <a:latin typeface="Trebuchet MS"/>
                <a:cs typeface="Trebuchet MS"/>
              </a:rPr>
              <a:t>engorde</a:t>
            </a:r>
            <a:r>
              <a:rPr sz="1050" spc="-15" dirty="0">
                <a:solidFill>
                  <a:srgbClr val="000000"/>
                </a:solidFill>
                <a:latin typeface="Trebuchet MS"/>
                <a:cs typeface="Trebuchet MS"/>
              </a:rPr>
              <a:t> </a:t>
            </a:r>
            <a:r>
              <a:rPr sz="1050" spc="-4" dirty="0">
                <a:solidFill>
                  <a:srgbClr val="000000"/>
                </a:solidFill>
                <a:latin typeface="Trebuchet MS"/>
                <a:cs typeface="Trebuchet MS"/>
              </a:rPr>
              <a:t>mín</a:t>
            </a:r>
            <a:r>
              <a:rPr sz="1050" spc="4" dirty="0">
                <a:solidFill>
                  <a:srgbClr val="000000"/>
                </a:solidFill>
                <a:latin typeface="Trebuchet MS"/>
                <a:cs typeface="Trebuchet MS"/>
              </a:rPr>
              <a:t> </a:t>
            </a:r>
            <a:r>
              <a:rPr sz="1050" spc="-4" dirty="0">
                <a:solidFill>
                  <a:srgbClr val="000000"/>
                </a:solidFill>
                <a:latin typeface="Trebuchet MS"/>
                <a:cs typeface="Trebuchet MS"/>
              </a:rPr>
              <a:t>90</a:t>
            </a:r>
            <a:r>
              <a:rPr sz="1050" spc="4" dirty="0">
                <a:solidFill>
                  <a:srgbClr val="000000"/>
                </a:solidFill>
                <a:latin typeface="Trebuchet MS"/>
                <a:cs typeface="Trebuchet MS"/>
              </a:rPr>
              <a:t> </a:t>
            </a:r>
            <a:r>
              <a:rPr sz="1050" spc="-4" dirty="0">
                <a:solidFill>
                  <a:srgbClr val="000000"/>
                </a:solidFill>
                <a:latin typeface="Trebuchet MS"/>
                <a:cs typeface="Trebuchet MS"/>
              </a:rPr>
              <a:t>días</a:t>
            </a:r>
            <a:r>
              <a:rPr sz="1050" spc="11" dirty="0">
                <a:solidFill>
                  <a:srgbClr val="000000"/>
                </a:solidFill>
                <a:latin typeface="Trebuchet MS"/>
                <a:cs typeface="Trebuchet MS"/>
              </a:rPr>
              <a:t> </a:t>
            </a:r>
            <a:r>
              <a:rPr sz="1050" dirty="0">
                <a:solidFill>
                  <a:srgbClr val="000000"/>
                </a:solidFill>
                <a:latin typeface="Trebuchet MS"/>
                <a:cs typeface="Trebuchet MS"/>
              </a:rPr>
              <a:t>/</a:t>
            </a:r>
            <a:r>
              <a:rPr sz="1050" spc="4" dirty="0">
                <a:solidFill>
                  <a:srgbClr val="000000"/>
                </a:solidFill>
                <a:latin typeface="Trebuchet MS"/>
                <a:cs typeface="Trebuchet MS"/>
              </a:rPr>
              <a:t> </a:t>
            </a:r>
            <a:r>
              <a:rPr sz="1050" spc="-4" dirty="0">
                <a:solidFill>
                  <a:srgbClr val="000000"/>
                </a:solidFill>
                <a:latin typeface="Trebuchet MS"/>
                <a:cs typeface="Trebuchet MS"/>
              </a:rPr>
              <a:t>salida sacrificio-exportación</a:t>
            </a:r>
            <a:r>
              <a:rPr sz="1050" spc="-11" dirty="0">
                <a:solidFill>
                  <a:srgbClr val="000000"/>
                </a:solidFill>
                <a:latin typeface="Trebuchet MS"/>
                <a:cs typeface="Trebuchet MS"/>
              </a:rPr>
              <a:t> </a:t>
            </a:r>
            <a:r>
              <a:rPr spc="-4" dirty="0">
                <a:solidFill>
                  <a:srgbClr val="476012"/>
                </a:solidFill>
              </a:rPr>
              <a:t>1/10(n-1)</a:t>
            </a:r>
            <a:r>
              <a:rPr spc="15" dirty="0">
                <a:solidFill>
                  <a:srgbClr val="476012"/>
                </a:solidFill>
              </a:rPr>
              <a:t> </a:t>
            </a:r>
            <a:r>
              <a:rPr spc="-4" dirty="0">
                <a:solidFill>
                  <a:srgbClr val="476012"/>
                </a:solidFill>
              </a:rPr>
              <a:t>a</a:t>
            </a:r>
            <a:r>
              <a:rPr spc="11" dirty="0">
                <a:solidFill>
                  <a:srgbClr val="476012"/>
                </a:solidFill>
              </a:rPr>
              <a:t> </a:t>
            </a:r>
            <a:r>
              <a:rPr spc="-4" dirty="0">
                <a:solidFill>
                  <a:srgbClr val="476012"/>
                </a:solidFill>
              </a:rPr>
              <a:t>30/09!</a:t>
            </a:r>
            <a:r>
              <a:rPr sz="1050" spc="-4" dirty="0">
                <a:solidFill>
                  <a:srgbClr val="000000"/>
                </a:solidFill>
                <a:latin typeface="Trebuchet MS"/>
                <a:cs typeface="Trebuchet MS"/>
              </a:rPr>
              <a:t>).</a:t>
            </a:r>
            <a:endParaRPr sz="1050" dirty="0">
              <a:latin typeface="Trebuchet MS"/>
              <a:cs typeface="Trebuchet MS"/>
            </a:endParaRPr>
          </a:p>
          <a:p>
            <a:pPr marL="352425">
              <a:spcBef>
                <a:spcPts val="458"/>
              </a:spcBef>
            </a:pPr>
            <a:r>
              <a:rPr sz="825" spc="-4" dirty="0">
                <a:solidFill>
                  <a:srgbClr val="90C225"/>
                </a:solidFill>
                <a:latin typeface="Wingdings"/>
                <a:cs typeface="Wingdings"/>
              </a:rPr>
              <a:t></a:t>
            </a:r>
            <a:r>
              <a:rPr sz="1050" spc="-4" dirty="0">
                <a:solidFill>
                  <a:srgbClr val="000000"/>
                </a:solidFill>
                <a:latin typeface="Trebuchet MS"/>
                <a:cs typeface="Trebuchet MS"/>
              </a:rPr>
              <a:t>Umbral:</a:t>
            </a:r>
            <a:r>
              <a:rPr sz="1050" dirty="0">
                <a:solidFill>
                  <a:srgbClr val="000000"/>
                </a:solidFill>
                <a:latin typeface="Trebuchet MS"/>
                <a:cs typeface="Trebuchet MS"/>
              </a:rPr>
              <a:t> </a:t>
            </a:r>
            <a:r>
              <a:rPr sz="1050" spc="-4" dirty="0">
                <a:solidFill>
                  <a:srgbClr val="000000"/>
                </a:solidFill>
                <a:latin typeface="Trebuchet MS"/>
                <a:cs typeface="Trebuchet MS"/>
              </a:rPr>
              <a:t>al</a:t>
            </a:r>
            <a:r>
              <a:rPr sz="1050" spc="19" dirty="0">
                <a:solidFill>
                  <a:srgbClr val="000000"/>
                </a:solidFill>
                <a:latin typeface="Trebuchet MS"/>
                <a:cs typeface="Trebuchet MS"/>
              </a:rPr>
              <a:t> </a:t>
            </a:r>
            <a:r>
              <a:rPr sz="1050" spc="-4" dirty="0">
                <a:solidFill>
                  <a:srgbClr val="000000"/>
                </a:solidFill>
                <a:latin typeface="Trebuchet MS"/>
                <a:cs typeface="Trebuchet MS"/>
              </a:rPr>
              <a:t>menos</a:t>
            </a:r>
            <a:r>
              <a:rPr sz="1050" spc="-15" dirty="0">
                <a:solidFill>
                  <a:srgbClr val="000000"/>
                </a:solidFill>
                <a:latin typeface="Trebuchet MS"/>
                <a:cs typeface="Trebuchet MS"/>
              </a:rPr>
              <a:t> </a:t>
            </a:r>
            <a:r>
              <a:rPr sz="1050" dirty="0">
                <a:solidFill>
                  <a:srgbClr val="000000"/>
                </a:solidFill>
                <a:latin typeface="Trebuchet MS"/>
                <a:cs typeface="Trebuchet MS"/>
              </a:rPr>
              <a:t>3</a:t>
            </a:r>
            <a:r>
              <a:rPr sz="1050" spc="8" dirty="0">
                <a:solidFill>
                  <a:srgbClr val="000000"/>
                </a:solidFill>
                <a:latin typeface="Trebuchet MS"/>
                <a:cs typeface="Trebuchet MS"/>
              </a:rPr>
              <a:t> </a:t>
            </a:r>
            <a:r>
              <a:rPr sz="1050" spc="-4" dirty="0">
                <a:solidFill>
                  <a:srgbClr val="000000"/>
                </a:solidFill>
                <a:latin typeface="Trebuchet MS"/>
                <a:cs typeface="Trebuchet MS"/>
              </a:rPr>
              <a:t>animales</a:t>
            </a:r>
            <a:r>
              <a:rPr sz="1050" spc="8" dirty="0">
                <a:solidFill>
                  <a:srgbClr val="000000"/>
                </a:solidFill>
                <a:latin typeface="Trebuchet MS"/>
                <a:cs typeface="Trebuchet MS"/>
              </a:rPr>
              <a:t> </a:t>
            </a:r>
            <a:r>
              <a:rPr sz="1050" spc="-4" dirty="0">
                <a:solidFill>
                  <a:srgbClr val="000000"/>
                </a:solidFill>
                <a:latin typeface="Trebuchet MS"/>
                <a:cs typeface="Trebuchet MS"/>
              </a:rPr>
              <a:t>cebados</a:t>
            </a:r>
            <a:r>
              <a:rPr sz="1050" spc="-15" dirty="0">
                <a:solidFill>
                  <a:srgbClr val="000000"/>
                </a:solidFill>
                <a:latin typeface="Trebuchet MS"/>
                <a:cs typeface="Trebuchet MS"/>
              </a:rPr>
              <a:t> </a:t>
            </a:r>
            <a:r>
              <a:rPr sz="1050" spc="-4" dirty="0">
                <a:solidFill>
                  <a:srgbClr val="000000"/>
                </a:solidFill>
                <a:latin typeface="Trebuchet MS"/>
                <a:cs typeface="Trebuchet MS"/>
              </a:rPr>
              <a:t>con salida</a:t>
            </a:r>
            <a:r>
              <a:rPr sz="1050" spc="11" dirty="0">
                <a:solidFill>
                  <a:srgbClr val="000000"/>
                </a:solidFill>
                <a:latin typeface="Trebuchet MS"/>
                <a:cs typeface="Trebuchet MS"/>
              </a:rPr>
              <a:t> </a:t>
            </a:r>
            <a:r>
              <a:rPr sz="1050" spc="-4" dirty="0">
                <a:solidFill>
                  <a:srgbClr val="000000"/>
                </a:solidFill>
                <a:latin typeface="Trebuchet MS"/>
                <a:cs typeface="Trebuchet MS"/>
              </a:rPr>
              <a:t>sacrificio-exportación</a:t>
            </a:r>
            <a:r>
              <a:rPr sz="1050" spc="-19" dirty="0">
                <a:solidFill>
                  <a:srgbClr val="000000"/>
                </a:solidFill>
                <a:latin typeface="Trebuchet MS"/>
                <a:cs typeface="Trebuchet MS"/>
              </a:rPr>
              <a:t> </a:t>
            </a:r>
            <a:r>
              <a:rPr sz="1050" dirty="0">
                <a:solidFill>
                  <a:srgbClr val="000000"/>
                </a:solidFill>
                <a:latin typeface="Trebuchet MS"/>
                <a:cs typeface="Trebuchet MS"/>
              </a:rPr>
              <a:t>en </a:t>
            </a:r>
            <a:r>
              <a:rPr sz="1050" spc="-4" dirty="0">
                <a:solidFill>
                  <a:srgbClr val="000000"/>
                </a:solidFill>
                <a:latin typeface="Trebuchet MS"/>
                <a:cs typeface="Trebuchet MS"/>
              </a:rPr>
              <a:t>esas</a:t>
            </a:r>
            <a:r>
              <a:rPr sz="1050" dirty="0">
                <a:solidFill>
                  <a:srgbClr val="000000"/>
                </a:solidFill>
                <a:latin typeface="Trebuchet MS"/>
                <a:cs typeface="Trebuchet MS"/>
              </a:rPr>
              <a:t> </a:t>
            </a:r>
            <a:r>
              <a:rPr sz="1050" spc="-4" dirty="0">
                <a:solidFill>
                  <a:srgbClr val="000000"/>
                </a:solidFill>
                <a:latin typeface="Trebuchet MS"/>
                <a:cs typeface="Trebuchet MS"/>
              </a:rPr>
              <a:t>fechas.</a:t>
            </a:r>
            <a:endParaRPr sz="1050" dirty="0">
              <a:latin typeface="Trebuchet MS"/>
              <a:cs typeface="Trebuchet MS"/>
            </a:endParaRPr>
          </a:p>
          <a:p>
            <a:pPr marL="352425">
              <a:spcBef>
                <a:spcPts val="450"/>
              </a:spcBef>
            </a:pPr>
            <a:r>
              <a:rPr sz="825" spc="-4" dirty="0">
                <a:solidFill>
                  <a:srgbClr val="90C225"/>
                </a:solidFill>
                <a:latin typeface="Wingdings"/>
                <a:cs typeface="Wingdings"/>
              </a:rPr>
              <a:t></a:t>
            </a:r>
            <a:r>
              <a:rPr sz="1050" spc="-4" dirty="0">
                <a:solidFill>
                  <a:srgbClr val="000000"/>
                </a:solidFill>
                <a:latin typeface="Trebuchet MS"/>
                <a:cs typeface="Trebuchet MS"/>
              </a:rPr>
              <a:t>Control</a:t>
            </a:r>
            <a:r>
              <a:rPr sz="1050" spc="-11" dirty="0">
                <a:solidFill>
                  <a:srgbClr val="000000"/>
                </a:solidFill>
                <a:latin typeface="Trebuchet MS"/>
                <a:cs typeface="Trebuchet MS"/>
              </a:rPr>
              <a:t> </a:t>
            </a:r>
            <a:r>
              <a:rPr sz="1050" dirty="0">
                <a:solidFill>
                  <a:srgbClr val="000000"/>
                </a:solidFill>
                <a:latin typeface="Trebuchet MS"/>
                <a:cs typeface="Trebuchet MS"/>
              </a:rPr>
              <a:t>fechas</a:t>
            </a:r>
            <a:r>
              <a:rPr sz="1050" spc="-19" dirty="0">
                <a:solidFill>
                  <a:srgbClr val="000000"/>
                </a:solidFill>
                <a:latin typeface="Trebuchet MS"/>
                <a:cs typeface="Trebuchet MS"/>
              </a:rPr>
              <a:t> </a:t>
            </a:r>
            <a:r>
              <a:rPr sz="1050" spc="-4" dirty="0">
                <a:solidFill>
                  <a:srgbClr val="000000"/>
                </a:solidFill>
                <a:latin typeface="Trebuchet MS"/>
                <a:cs typeface="Trebuchet MS"/>
              </a:rPr>
              <a:t>elegibilidad:</a:t>
            </a:r>
            <a:r>
              <a:rPr sz="1050" spc="-30" dirty="0">
                <a:solidFill>
                  <a:srgbClr val="000000"/>
                </a:solidFill>
                <a:latin typeface="Trebuchet MS"/>
                <a:cs typeface="Trebuchet MS"/>
              </a:rPr>
              <a:t> </a:t>
            </a:r>
            <a:r>
              <a:rPr sz="1050" dirty="0">
                <a:solidFill>
                  <a:srgbClr val="000000"/>
                </a:solidFill>
                <a:latin typeface="Trebuchet MS"/>
                <a:cs typeface="Trebuchet MS"/>
              </a:rPr>
              <a:t>SITRAN.</a:t>
            </a:r>
            <a:endParaRPr sz="1050" dirty="0">
              <a:latin typeface="Trebuchet MS"/>
              <a:cs typeface="Trebuchet MS"/>
            </a:endParaRPr>
          </a:p>
          <a:p>
            <a:pPr marL="352425">
              <a:spcBef>
                <a:spcPts val="450"/>
              </a:spcBef>
            </a:pPr>
            <a:r>
              <a:rPr sz="825" spc="-4" dirty="0">
                <a:solidFill>
                  <a:srgbClr val="90C225"/>
                </a:solidFill>
                <a:latin typeface="Wingdings"/>
                <a:cs typeface="Wingdings"/>
              </a:rPr>
              <a:t></a:t>
            </a:r>
            <a:r>
              <a:rPr sz="1050" spc="-4" dirty="0">
                <a:solidFill>
                  <a:srgbClr val="000000"/>
                </a:solidFill>
                <a:latin typeface="Trebuchet MS"/>
                <a:cs typeface="Trebuchet MS"/>
              </a:rPr>
              <a:t>Explotaciones:</a:t>
            </a:r>
            <a:r>
              <a:rPr sz="1050" spc="-8" dirty="0">
                <a:solidFill>
                  <a:srgbClr val="000000"/>
                </a:solidFill>
                <a:latin typeface="Trebuchet MS"/>
                <a:cs typeface="Trebuchet MS"/>
              </a:rPr>
              <a:t> </a:t>
            </a:r>
            <a:r>
              <a:rPr sz="1050" dirty="0">
                <a:solidFill>
                  <a:srgbClr val="000000"/>
                </a:solidFill>
                <a:latin typeface="Trebuchet MS"/>
                <a:cs typeface="Trebuchet MS"/>
              </a:rPr>
              <a:t>REGA</a:t>
            </a:r>
            <a:r>
              <a:rPr sz="1050" spc="-75" dirty="0">
                <a:solidFill>
                  <a:srgbClr val="000000"/>
                </a:solidFill>
                <a:latin typeface="Trebuchet MS"/>
                <a:cs typeface="Trebuchet MS"/>
              </a:rPr>
              <a:t> </a:t>
            </a:r>
            <a:r>
              <a:rPr sz="1050" dirty="0">
                <a:solidFill>
                  <a:srgbClr val="000000"/>
                </a:solidFill>
                <a:latin typeface="Trebuchet MS"/>
                <a:cs typeface="Trebuchet MS"/>
              </a:rPr>
              <a:t>BOV</a:t>
            </a:r>
            <a:r>
              <a:rPr sz="1050" spc="-4" dirty="0">
                <a:solidFill>
                  <a:srgbClr val="000000"/>
                </a:solidFill>
                <a:latin typeface="Trebuchet MS"/>
                <a:cs typeface="Trebuchet MS"/>
              </a:rPr>
              <a:t> tipo</a:t>
            </a:r>
            <a:r>
              <a:rPr sz="1050" spc="4" dirty="0">
                <a:solidFill>
                  <a:srgbClr val="000000"/>
                </a:solidFill>
                <a:latin typeface="Trebuchet MS"/>
                <a:cs typeface="Trebuchet MS"/>
              </a:rPr>
              <a:t> </a:t>
            </a:r>
            <a:r>
              <a:rPr sz="1050" spc="-26" dirty="0">
                <a:solidFill>
                  <a:srgbClr val="000000"/>
                </a:solidFill>
                <a:latin typeface="Trebuchet MS"/>
                <a:cs typeface="Trebuchet MS"/>
              </a:rPr>
              <a:t>“PASTO”</a:t>
            </a:r>
            <a:r>
              <a:rPr sz="1050" spc="-4" dirty="0">
                <a:solidFill>
                  <a:srgbClr val="000000"/>
                </a:solidFill>
                <a:latin typeface="Trebuchet MS"/>
                <a:cs typeface="Trebuchet MS"/>
              </a:rPr>
              <a:t> </a:t>
            </a:r>
            <a:r>
              <a:rPr sz="1050" dirty="0">
                <a:solidFill>
                  <a:srgbClr val="000000"/>
                </a:solidFill>
                <a:latin typeface="Trebuchet MS"/>
                <a:cs typeface="Trebuchet MS"/>
              </a:rPr>
              <a:t>o</a:t>
            </a:r>
            <a:r>
              <a:rPr sz="1050" spc="8" dirty="0">
                <a:solidFill>
                  <a:srgbClr val="000000"/>
                </a:solidFill>
                <a:latin typeface="Trebuchet MS"/>
                <a:cs typeface="Trebuchet MS"/>
              </a:rPr>
              <a:t> </a:t>
            </a:r>
            <a:r>
              <a:rPr sz="1050" dirty="0">
                <a:solidFill>
                  <a:srgbClr val="000000"/>
                </a:solidFill>
                <a:latin typeface="Trebuchet MS"/>
                <a:cs typeface="Trebuchet MS"/>
              </a:rPr>
              <a:t>“PROD.</a:t>
            </a:r>
            <a:r>
              <a:rPr sz="1050" spc="-23" dirty="0">
                <a:solidFill>
                  <a:srgbClr val="000000"/>
                </a:solidFill>
                <a:latin typeface="Trebuchet MS"/>
                <a:cs typeface="Trebuchet MS"/>
              </a:rPr>
              <a:t> </a:t>
            </a:r>
            <a:r>
              <a:rPr sz="1050" dirty="0">
                <a:solidFill>
                  <a:srgbClr val="000000"/>
                </a:solidFill>
                <a:latin typeface="Trebuchet MS"/>
                <a:cs typeface="Trebuchet MS"/>
              </a:rPr>
              <a:t>Y</a:t>
            </a:r>
            <a:r>
              <a:rPr sz="1050" spc="-19" dirty="0">
                <a:solidFill>
                  <a:srgbClr val="000000"/>
                </a:solidFill>
                <a:latin typeface="Trebuchet MS"/>
                <a:cs typeface="Trebuchet MS"/>
              </a:rPr>
              <a:t> </a:t>
            </a:r>
            <a:r>
              <a:rPr sz="1050" dirty="0">
                <a:solidFill>
                  <a:srgbClr val="000000"/>
                </a:solidFill>
                <a:latin typeface="Trebuchet MS"/>
                <a:cs typeface="Trebuchet MS"/>
              </a:rPr>
              <a:t>REPROD.”</a:t>
            </a:r>
            <a:r>
              <a:rPr sz="1050" spc="-8" dirty="0">
                <a:solidFill>
                  <a:srgbClr val="000000"/>
                </a:solidFill>
                <a:latin typeface="Trebuchet MS"/>
                <a:cs typeface="Trebuchet MS"/>
              </a:rPr>
              <a:t> </a:t>
            </a:r>
            <a:r>
              <a:rPr sz="1050" spc="-4" dirty="0">
                <a:solidFill>
                  <a:srgbClr val="000000"/>
                </a:solidFill>
                <a:latin typeface="Trebuchet MS"/>
                <a:cs typeface="Trebuchet MS"/>
              </a:rPr>
              <a:t>(carne/mixta/leche)</a:t>
            </a:r>
            <a:r>
              <a:rPr sz="1050" spc="-19" dirty="0">
                <a:solidFill>
                  <a:srgbClr val="000000"/>
                </a:solidFill>
                <a:latin typeface="Trebuchet MS"/>
                <a:cs typeface="Trebuchet MS"/>
              </a:rPr>
              <a:t> </a:t>
            </a:r>
            <a:r>
              <a:rPr sz="1050" spc="-19" dirty="0">
                <a:solidFill>
                  <a:srgbClr val="476012"/>
                </a:solidFill>
              </a:rPr>
              <a:t>Extensiv.</a:t>
            </a:r>
            <a:r>
              <a:rPr sz="1050" spc="-23" dirty="0">
                <a:solidFill>
                  <a:srgbClr val="476012"/>
                </a:solidFill>
              </a:rPr>
              <a:t> </a:t>
            </a:r>
            <a:r>
              <a:rPr sz="1050" dirty="0">
                <a:solidFill>
                  <a:srgbClr val="476012"/>
                </a:solidFill>
              </a:rPr>
              <a:t>o</a:t>
            </a:r>
            <a:r>
              <a:rPr sz="1050" spc="4" dirty="0">
                <a:solidFill>
                  <a:srgbClr val="476012"/>
                </a:solidFill>
              </a:rPr>
              <a:t> </a:t>
            </a:r>
            <a:r>
              <a:rPr sz="1050" spc="-19" dirty="0">
                <a:solidFill>
                  <a:srgbClr val="476012"/>
                </a:solidFill>
              </a:rPr>
              <a:t>Semiextv.</a:t>
            </a:r>
            <a:r>
              <a:rPr sz="1050" spc="-23" dirty="0">
                <a:solidFill>
                  <a:srgbClr val="476012"/>
                </a:solidFill>
              </a:rPr>
              <a:t> </a:t>
            </a:r>
            <a:r>
              <a:rPr sz="1050" spc="-4" dirty="0">
                <a:solidFill>
                  <a:srgbClr val="476012"/>
                </a:solidFill>
              </a:rPr>
              <a:t>(RD</a:t>
            </a:r>
            <a:r>
              <a:rPr sz="1050" dirty="0">
                <a:solidFill>
                  <a:srgbClr val="476012"/>
                </a:solidFill>
              </a:rPr>
              <a:t> </a:t>
            </a:r>
            <a:r>
              <a:rPr sz="1050" spc="-4" dirty="0">
                <a:solidFill>
                  <a:srgbClr val="476012"/>
                </a:solidFill>
              </a:rPr>
              <a:t>ORD)!</a:t>
            </a:r>
            <a:endParaRPr sz="1050" dirty="0">
              <a:latin typeface="Trebuchet MS"/>
              <a:cs typeface="Trebuchet MS"/>
            </a:endParaRPr>
          </a:p>
          <a:p>
            <a:pPr marL="695325">
              <a:spcBef>
                <a:spcPts val="446"/>
              </a:spcBef>
            </a:pPr>
            <a:r>
              <a:rPr sz="825" dirty="0">
                <a:solidFill>
                  <a:srgbClr val="90C225"/>
                </a:solidFill>
                <a:latin typeface="Courier New"/>
                <a:cs typeface="Courier New"/>
              </a:rPr>
              <a:t>o</a:t>
            </a:r>
            <a:r>
              <a:rPr sz="1050" i="1" dirty="0">
                <a:solidFill>
                  <a:srgbClr val="000000"/>
                </a:solidFill>
                <a:latin typeface="Trebuchet MS"/>
                <a:cs typeface="Trebuchet MS"/>
              </a:rPr>
              <a:t>Si </a:t>
            </a:r>
            <a:r>
              <a:rPr i="1" spc="-8" dirty="0">
                <a:solidFill>
                  <a:srgbClr val="476012"/>
                </a:solidFill>
                <a:latin typeface="Trebuchet MS"/>
                <a:cs typeface="Trebuchet MS"/>
              </a:rPr>
              <a:t>cebadero</a:t>
            </a:r>
            <a:r>
              <a:rPr i="1" spc="38" dirty="0">
                <a:solidFill>
                  <a:srgbClr val="476012"/>
                </a:solidFill>
                <a:latin typeface="Trebuchet MS"/>
                <a:cs typeface="Trebuchet MS"/>
              </a:rPr>
              <a:t> </a:t>
            </a:r>
            <a:r>
              <a:rPr i="1" spc="-4" dirty="0">
                <a:solidFill>
                  <a:srgbClr val="476012"/>
                </a:solidFill>
                <a:latin typeface="Trebuchet MS"/>
                <a:cs typeface="Trebuchet MS"/>
              </a:rPr>
              <a:t>comunitario</a:t>
            </a:r>
            <a:r>
              <a:rPr i="1" spc="30" dirty="0">
                <a:solidFill>
                  <a:srgbClr val="476012"/>
                </a:solidFill>
                <a:latin typeface="Trebuchet MS"/>
                <a:cs typeface="Trebuchet MS"/>
              </a:rPr>
              <a:t> </a:t>
            </a:r>
            <a:r>
              <a:rPr sz="1088" i="1" spc="-38" dirty="0">
                <a:solidFill>
                  <a:srgbClr val="000000"/>
                </a:solidFill>
                <a:latin typeface="Wingdings"/>
                <a:cs typeface="Wingdings"/>
              </a:rPr>
              <a:t></a:t>
            </a:r>
            <a:r>
              <a:rPr sz="1088" i="1" spc="53" dirty="0">
                <a:solidFill>
                  <a:srgbClr val="000000"/>
                </a:solidFill>
                <a:latin typeface="Times New Roman"/>
                <a:cs typeface="Times New Roman"/>
              </a:rPr>
              <a:t> </a:t>
            </a:r>
            <a:r>
              <a:rPr sz="1050" i="1" spc="-4" dirty="0">
                <a:solidFill>
                  <a:srgbClr val="000000"/>
                </a:solidFill>
                <a:latin typeface="Trebuchet MS"/>
                <a:cs typeface="Trebuchet MS"/>
              </a:rPr>
              <a:t>clasif.</a:t>
            </a:r>
            <a:r>
              <a:rPr sz="1050" i="1" spc="11" dirty="0">
                <a:solidFill>
                  <a:srgbClr val="000000"/>
                </a:solidFill>
                <a:latin typeface="Trebuchet MS"/>
                <a:cs typeface="Trebuchet MS"/>
              </a:rPr>
              <a:t> </a:t>
            </a:r>
            <a:r>
              <a:rPr sz="1050" i="1" spc="-4" dirty="0">
                <a:solidFill>
                  <a:srgbClr val="000000"/>
                </a:solidFill>
                <a:latin typeface="Trebuchet MS"/>
                <a:cs typeface="Trebuchet MS"/>
              </a:rPr>
              <a:t>“cebo </a:t>
            </a:r>
            <a:r>
              <a:rPr sz="1050" i="1" dirty="0">
                <a:solidFill>
                  <a:srgbClr val="000000"/>
                </a:solidFill>
                <a:latin typeface="Trebuchet MS"/>
                <a:cs typeface="Trebuchet MS"/>
              </a:rPr>
              <a:t>o</a:t>
            </a:r>
            <a:r>
              <a:rPr sz="1050" i="1" spc="4" dirty="0">
                <a:solidFill>
                  <a:srgbClr val="000000"/>
                </a:solidFill>
                <a:latin typeface="Trebuchet MS"/>
                <a:cs typeface="Trebuchet MS"/>
              </a:rPr>
              <a:t> </a:t>
            </a:r>
            <a:r>
              <a:rPr sz="1050" i="1" spc="-4" dirty="0">
                <a:solidFill>
                  <a:srgbClr val="000000"/>
                </a:solidFill>
                <a:latin typeface="Trebuchet MS"/>
                <a:cs typeface="Trebuchet MS"/>
              </a:rPr>
              <a:t>cebadero”</a:t>
            </a:r>
            <a:r>
              <a:rPr sz="1050" i="1" spc="-8" dirty="0">
                <a:solidFill>
                  <a:srgbClr val="000000"/>
                </a:solidFill>
                <a:latin typeface="Trebuchet MS"/>
                <a:cs typeface="Trebuchet MS"/>
              </a:rPr>
              <a:t> </a:t>
            </a:r>
            <a:r>
              <a:rPr sz="1050" i="1" dirty="0">
                <a:solidFill>
                  <a:srgbClr val="000000"/>
                </a:solidFill>
                <a:latin typeface="Trebuchet MS"/>
                <a:cs typeface="Trebuchet MS"/>
              </a:rPr>
              <a:t>y</a:t>
            </a:r>
            <a:r>
              <a:rPr sz="1050" i="1" spc="8" dirty="0">
                <a:solidFill>
                  <a:srgbClr val="000000"/>
                </a:solidFill>
                <a:latin typeface="Trebuchet MS"/>
                <a:cs typeface="Trebuchet MS"/>
              </a:rPr>
              <a:t> </a:t>
            </a:r>
            <a:r>
              <a:rPr sz="1050" i="1" dirty="0">
                <a:solidFill>
                  <a:srgbClr val="000000"/>
                </a:solidFill>
                <a:latin typeface="Trebuchet MS"/>
                <a:cs typeface="Trebuchet MS"/>
              </a:rPr>
              <a:t>justificación</a:t>
            </a:r>
            <a:r>
              <a:rPr sz="1050" i="1" spc="-11" dirty="0">
                <a:solidFill>
                  <a:srgbClr val="000000"/>
                </a:solidFill>
                <a:latin typeface="Trebuchet MS"/>
                <a:cs typeface="Trebuchet MS"/>
              </a:rPr>
              <a:t> </a:t>
            </a:r>
            <a:r>
              <a:rPr sz="1050" i="1" spc="-4" dirty="0">
                <a:solidFill>
                  <a:srgbClr val="000000"/>
                </a:solidFill>
                <a:latin typeface="Trebuchet MS"/>
                <a:cs typeface="Trebuchet MS"/>
              </a:rPr>
              <a:t>condiciones</a:t>
            </a:r>
            <a:r>
              <a:rPr sz="1050" i="1" spc="-23" dirty="0">
                <a:solidFill>
                  <a:srgbClr val="000000"/>
                </a:solidFill>
                <a:latin typeface="Trebuchet MS"/>
                <a:cs typeface="Trebuchet MS"/>
              </a:rPr>
              <a:t> </a:t>
            </a:r>
            <a:r>
              <a:rPr sz="1050" i="1" dirty="0">
                <a:solidFill>
                  <a:srgbClr val="000000"/>
                </a:solidFill>
                <a:latin typeface="Trebuchet MS"/>
                <a:cs typeface="Trebuchet MS"/>
              </a:rPr>
              <a:t>explotación</a:t>
            </a:r>
            <a:r>
              <a:rPr sz="1050" i="1" spc="-11" dirty="0">
                <a:solidFill>
                  <a:srgbClr val="000000"/>
                </a:solidFill>
                <a:latin typeface="Trebuchet MS"/>
                <a:cs typeface="Trebuchet MS"/>
              </a:rPr>
              <a:t> </a:t>
            </a:r>
            <a:r>
              <a:rPr sz="1050" i="1" spc="-4" dirty="0">
                <a:solidFill>
                  <a:srgbClr val="000000"/>
                </a:solidFill>
                <a:latin typeface="Trebuchet MS"/>
                <a:cs typeface="Trebuchet MS"/>
              </a:rPr>
              <a:t>nacimiento</a:t>
            </a:r>
            <a:r>
              <a:rPr sz="1050" i="1" spc="-11" dirty="0">
                <a:solidFill>
                  <a:srgbClr val="000000"/>
                </a:solidFill>
                <a:latin typeface="Trebuchet MS"/>
                <a:cs typeface="Trebuchet MS"/>
              </a:rPr>
              <a:t> </a:t>
            </a:r>
            <a:r>
              <a:rPr sz="1050" i="1" dirty="0">
                <a:solidFill>
                  <a:srgbClr val="000000"/>
                </a:solidFill>
                <a:latin typeface="Trebuchet MS"/>
                <a:cs typeface="Trebuchet MS"/>
              </a:rPr>
              <a:t>socios.</a:t>
            </a:r>
            <a:endParaRPr sz="1050" dirty="0">
              <a:latin typeface="Trebuchet MS"/>
              <a:cs typeface="Trebuchet MS"/>
            </a:endParaRPr>
          </a:p>
          <a:p>
            <a:pPr marL="695325">
              <a:spcBef>
                <a:spcPts val="416"/>
              </a:spcBef>
              <a:tabLst>
                <a:tab pos="2293144" algn="l"/>
              </a:tabLst>
            </a:pPr>
            <a:r>
              <a:rPr sz="825" dirty="0">
                <a:solidFill>
                  <a:srgbClr val="90C225"/>
                </a:solidFill>
                <a:latin typeface="Courier New"/>
                <a:cs typeface="Courier New"/>
              </a:rPr>
              <a:t>o</a:t>
            </a:r>
            <a:r>
              <a:rPr sz="1050" i="1" dirty="0">
                <a:solidFill>
                  <a:srgbClr val="000000"/>
                </a:solidFill>
                <a:latin typeface="Trebuchet MS"/>
                <a:cs typeface="Trebuchet MS"/>
              </a:rPr>
              <a:t>Beneficiario</a:t>
            </a:r>
            <a:r>
              <a:rPr sz="1050" i="1" spc="4" dirty="0">
                <a:solidFill>
                  <a:srgbClr val="000000"/>
                </a:solidFill>
                <a:latin typeface="Trebuchet MS"/>
                <a:cs typeface="Trebuchet MS"/>
              </a:rPr>
              <a:t> </a:t>
            </a:r>
            <a:r>
              <a:rPr sz="1050" i="1" spc="-11" dirty="0">
                <a:solidFill>
                  <a:srgbClr val="000000"/>
                </a:solidFill>
                <a:latin typeface="Trebuchet MS"/>
                <a:cs typeface="Trebuchet MS"/>
              </a:rPr>
              <a:t>ayuda</a:t>
            </a:r>
            <a:r>
              <a:rPr sz="1088" i="1" spc="-11" dirty="0">
                <a:solidFill>
                  <a:srgbClr val="000000"/>
                </a:solidFill>
                <a:latin typeface="Wingdings"/>
                <a:cs typeface="Wingdings"/>
              </a:rPr>
              <a:t></a:t>
            </a:r>
            <a:r>
              <a:rPr sz="1088" spc="-11" dirty="0">
                <a:solidFill>
                  <a:srgbClr val="000000"/>
                </a:solidFill>
                <a:latin typeface="Times New Roman"/>
                <a:cs typeface="Times New Roman"/>
              </a:rPr>
              <a:t>	</a:t>
            </a:r>
            <a:r>
              <a:rPr sz="1050" i="1" spc="-4" dirty="0">
                <a:solidFill>
                  <a:srgbClr val="000000"/>
                </a:solidFill>
                <a:latin typeface="Trebuchet MS"/>
                <a:cs typeface="Trebuchet MS"/>
              </a:rPr>
              <a:t>titular</a:t>
            </a:r>
            <a:r>
              <a:rPr sz="1050" i="1" spc="15" dirty="0">
                <a:solidFill>
                  <a:srgbClr val="000000"/>
                </a:solidFill>
                <a:latin typeface="Trebuchet MS"/>
                <a:cs typeface="Trebuchet MS"/>
              </a:rPr>
              <a:t> </a:t>
            </a:r>
            <a:r>
              <a:rPr sz="1050" i="1" spc="-4" dirty="0">
                <a:solidFill>
                  <a:srgbClr val="000000"/>
                </a:solidFill>
                <a:latin typeface="Trebuchet MS"/>
                <a:cs typeface="Trebuchet MS"/>
              </a:rPr>
              <a:t>última</a:t>
            </a:r>
            <a:r>
              <a:rPr sz="1050" i="1" spc="4" dirty="0">
                <a:solidFill>
                  <a:srgbClr val="000000"/>
                </a:solidFill>
                <a:latin typeface="Trebuchet MS"/>
                <a:cs typeface="Trebuchet MS"/>
              </a:rPr>
              <a:t> </a:t>
            </a:r>
            <a:r>
              <a:rPr sz="1050" i="1" spc="-4" dirty="0">
                <a:solidFill>
                  <a:srgbClr val="000000"/>
                </a:solidFill>
                <a:latin typeface="Trebuchet MS"/>
                <a:cs typeface="Trebuchet MS"/>
              </a:rPr>
              <a:t>instalación</a:t>
            </a:r>
            <a:r>
              <a:rPr sz="1050" i="1" spc="4" dirty="0">
                <a:solidFill>
                  <a:srgbClr val="000000"/>
                </a:solidFill>
                <a:latin typeface="Trebuchet MS"/>
                <a:cs typeface="Trebuchet MS"/>
              </a:rPr>
              <a:t> </a:t>
            </a:r>
            <a:r>
              <a:rPr sz="1050" i="1" dirty="0">
                <a:solidFill>
                  <a:srgbClr val="000000"/>
                </a:solidFill>
                <a:latin typeface="Trebuchet MS"/>
                <a:cs typeface="Trebuchet MS"/>
              </a:rPr>
              <a:t>de</a:t>
            </a:r>
            <a:r>
              <a:rPr sz="1050" i="1" spc="11" dirty="0">
                <a:solidFill>
                  <a:srgbClr val="000000"/>
                </a:solidFill>
                <a:latin typeface="Trebuchet MS"/>
                <a:cs typeface="Trebuchet MS"/>
              </a:rPr>
              <a:t> </a:t>
            </a:r>
            <a:r>
              <a:rPr sz="1050" i="1" spc="-4" dirty="0">
                <a:solidFill>
                  <a:srgbClr val="000000"/>
                </a:solidFill>
                <a:latin typeface="Trebuchet MS"/>
                <a:cs typeface="Trebuchet MS"/>
              </a:rPr>
              <a:t>estancia</a:t>
            </a:r>
            <a:r>
              <a:rPr sz="1050" i="1" spc="8" dirty="0">
                <a:solidFill>
                  <a:srgbClr val="000000"/>
                </a:solidFill>
                <a:latin typeface="Trebuchet MS"/>
                <a:cs typeface="Trebuchet MS"/>
              </a:rPr>
              <a:t> </a:t>
            </a:r>
            <a:r>
              <a:rPr sz="1050" i="1" spc="-4" dirty="0">
                <a:solidFill>
                  <a:srgbClr val="000000"/>
                </a:solidFill>
                <a:latin typeface="Trebuchet MS"/>
                <a:cs typeface="Trebuchet MS"/>
              </a:rPr>
              <a:t>previo sacrif./export.</a:t>
            </a:r>
            <a:r>
              <a:rPr sz="1050" i="1" spc="-11" dirty="0">
                <a:solidFill>
                  <a:srgbClr val="000000"/>
                </a:solidFill>
                <a:latin typeface="Trebuchet MS"/>
                <a:cs typeface="Trebuchet MS"/>
              </a:rPr>
              <a:t> </a:t>
            </a:r>
            <a:r>
              <a:rPr sz="1050" i="1" spc="-4" dirty="0">
                <a:solidFill>
                  <a:srgbClr val="000000"/>
                </a:solidFill>
                <a:latin typeface="Trebuchet MS"/>
                <a:cs typeface="Trebuchet MS"/>
              </a:rPr>
              <a:t>(intermediarios</a:t>
            </a:r>
            <a:r>
              <a:rPr sz="1050" i="1" spc="-19" dirty="0">
                <a:solidFill>
                  <a:srgbClr val="000000"/>
                </a:solidFill>
                <a:latin typeface="Trebuchet MS"/>
                <a:cs typeface="Trebuchet MS"/>
              </a:rPr>
              <a:t> </a:t>
            </a:r>
            <a:r>
              <a:rPr sz="1050" i="1" spc="-4" dirty="0">
                <a:solidFill>
                  <a:srgbClr val="000000"/>
                </a:solidFill>
                <a:latin typeface="Trebuchet MS"/>
                <a:cs typeface="Trebuchet MS"/>
              </a:rPr>
              <a:t>&lt;15d).</a:t>
            </a:r>
            <a:endParaRPr sz="1050" dirty="0">
              <a:latin typeface="Trebuchet MS"/>
              <a:cs typeface="Trebuchet MS"/>
            </a:endParaRPr>
          </a:p>
          <a:p>
            <a:pPr marL="9525">
              <a:spcBef>
                <a:spcPts val="4"/>
              </a:spcBef>
            </a:pPr>
            <a:r>
              <a:rPr sz="938" spc="23" dirty="0">
                <a:solidFill>
                  <a:srgbClr val="90C225"/>
                </a:solidFill>
                <a:latin typeface="Wingdings"/>
                <a:cs typeface="Wingdings"/>
              </a:rPr>
              <a:t></a:t>
            </a:r>
            <a:r>
              <a:rPr sz="938" spc="98" dirty="0">
                <a:solidFill>
                  <a:srgbClr val="90C225"/>
                </a:solidFill>
                <a:latin typeface="Times New Roman"/>
                <a:cs typeface="Times New Roman"/>
              </a:rPr>
              <a:t> </a:t>
            </a:r>
            <a:r>
              <a:rPr spc="-8" dirty="0">
                <a:solidFill>
                  <a:srgbClr val="7AA31F"/>
                </a:solidFill>
              </a:rPr>
              <a:t>¿</a:t>
            </a:r>
            <a:r>
              <a:rPr spc="-8" dirty="0" err="1">
                <a:solidFill>
                  <a:srgbClr val="7AA31F"/>
                </a:solidFill>
              </a:rPr>
              <a:t>Ayuda</a:t>
            </a:r>
            <a:r>
              <a:rPr spc="-8" dirty="0">
                <a:solidFill>
                  <a:srgbClr val="7AA31F"/>
                </a:solidFill>
              </a:rPr>
              <a:t>?</a:t>
            </a:r>
            <a:endParaRPr lang="es-ES" sz="938" dirty="0">
              <a:latin typeface="Times New Roman"/>
              <a:cs typeface="Times New Roman"/>
            </a:endParaRPr>
          </a:p>
          <a:p>
            <a:pPr marL="9525">
              <a:spcBef>
                <a:spcPts val="4"/>
              </a:spcBef>
            </a:pPr>
            <a:r>
              <a:rPr sz="938" spc="-19" dirty="0">
                <a:solidFill>
                  <a:srgbClr val="90C225"/>
                </a:solidFill>
                <a:latin typeface="Wingdings"/>
                <a:cs typeface="Wingdings"/>
              </a:rPr>
              <a:t></a:t>
            </a:r>
            <a:r>
              <a:rPr spc="-19" dirty="0">
                <a:solidFill>
                  <a:srgbClr val="7AA31F"/>
                </a:solidFill>
              </a:rPr>
              <a:t>MAPA:</a:t>
            </a:r>
            <a:r>
              <a:rPr spc="8" dirty="0">
                <a:solidFill>
                  <a:srgbClr val="7AA31F"/>
                </a:solidFill>
              </a:rPr>
              <a:t> </a:t>
            </a:r>
            <a:r>
              <a:rPr sz="1050" spc="-4" dirty="0">
                <a:solidFill>
                  <a:srgbClr val="000000"/>
                </a:solidFill>
                <a:latin typeface="Trebuchet MS"/>
                <a:cs typeface="Trebuchet MS"/>
              </a:rPr>
              <a:t>anualmente</a:t>
            </a:r>
            <a:r>
              <a:rPr sz="1050" spc="-8" dirty="0">
                <a:solidFill>
                  <a:srgbClr val="000000"/>
                </a:solidFill>
                <a:latin typeface="Trebuchet MS"/>
                <a:cs typeface="Trebuchet MS"/>
              </a:rPr>
              <a:t> </a:t>
            </a:r>
            <a:r>
              <a:rPr sz="1050" spc="-4" dirty="0">
                <a:solidFill>
                  <a:srgbClr val="000000"/>
                </a:solidFill>
                <a:latin typeface="Trebuchet MS"/>
                <a:cs typeface="Trebuchet MS"/>
              </a:rPr>
              <a:t>importes</a:t>
            </a:r>
            <a:r>
              <a:rPr sz="1050" spc="-15" dirty="0">
                <a:solidFill>
                  <a:srgbClr val="000000"/>
                </a:solidFill>
                <a:latin typeface="Trebuchet MS"/>
                <a:cs typeface="Trebuchet MS"/>
              </a:rPr>
              <a:t> </a:t>
            </a:r>
            <a:r>
              <a:rPr sz="1050" spc="-4" dirty="0">
                <a:solidFill>
                  <a:srgbClr val="000000"/>
                </a:solidFill>
                <a:latin typeface="Trebuchet MS"/>
                <a:cs typeface="Trebuchet MS"/>
              </a:rPr>
              <a:t>unitarios</a:t>
            </a:r>
            <a:r>
              <a:rPr sz="1050" spc="4" dirty="0">
                <a:solidFill>
                  <a:srgbClr val="000000"/>
                </a:solidFill>
                <a:latin typeface="Trebuchet MS"/>
                <a:cs typeface="Trebuchet MS"/>
              </a:rPr>
              <a:t> </a:t>
            </a:r>
            <a:r>
              <a:rPr sz="1050" spc="-4" dirty="0">
                <a:solidFill>
                  <a:srgbClr val="000000"/>
                </a:solidFill>
                <a:latin typeface="Trebuchet MS"/>
                <a:cs typeface="Trebuchet MS"/>
              </a:rPr>
              <a:t>según</a:t>
            </a:r>
            <a:r>
              <a:rPr sz="1050" spc="-15" dirty="0">
                <a:solidFill>
                  <a:srgbClr val="000000"/>
                </a:solidFill>
                <a:latin typeface="Trebuchet MS"/>
                <a:cs typeface="Trebuchet MS"/>
              </a:rPr>
              <a:t> </a:t>
            </a:r>
            <a:r>
              <a:rPr sz="1050" spc="-4" dirty="0">
                <a:solidFill>
                  <a:srgbClr val="000000"/>
                </a:solidFill>
                <a:latin typeface="Trebuchet MS"/>
                <a:cs typeface="Trebuchet MS"/>
              </a:rPr>
              <a:t>información </a:t>
            </a:r>
            <a:r>
              <a:rPr sz="1050" dirty="0">
                <a:solidFill>
                  <a:srgbClr val="000000"/>
                </a:solidFill>
                <a:latin typeface="Trebuchet MS"/>
                <a:cs typeface="Trebuchet MS"/>
              </a:rPr>
              <a:t>CCAA.</a:t>
            </a:r>
            <a:endParaRPr sz="1050" dirty="0">
              <a:latin typeface="Trebuchet MS"/>
              <a:cs typeface="Trebuchet MS"/>
            </a:endParaRPr>
          </a:p>
          <a:p>
            <a:pPr marL="352425">
              <a:spcBef>
                <a:spcPts val="454"/>
              </a:spcBef>
            </a:pPr>
            <a:r>
              <a:rPr sz="825" spc="-8" dirty="0">
                <a:solidFill>
                  <a:srgbClr val="90C225"/>
                </a:solidFill>
                <a:latin typeface="Wingdings"/>
                <a:cs typeface="Wingdings"/>
              </a:rPr>
              <a:t></a:t>
            </a:r>
            <a:r>
              <a:rPr sz="1050" spc="-8" dirty="0">
                <a:solidFill>
                  <a:srgbClr val="000000"/>
                </a:solidFill>
                <a:latin typeface="Trebuchet MS"/>
                <a:cs typeface="Trebuchet MS"/>
              </a:rPr>
              <a:t>Ayuda</a:t>
            </a:r>
            <a:r>
              <a:rPr sz="1050" spc="-53" dirty="0">
                <a:solidFill>
                  <a:srgbClr val="000000"/>
                </a:solidFill>
                <a:latin typeface="Trebuchet MS"/>
                <a:cs typeface="Trebuchet MS"/>
              </a:rPr>
              <a:t> </a:t>
            </a:r>
            <a:r>
              <a:rPr sz="1050" dirty="0">
                <a:solidFill>
                  <a:srgbClr val="000000"/>
                </a:solidFill>
                <a:latin typeface="Trebuchet MS"/>
                <a:cs typeface="Trebuchet MS"/>
              </a:rPr>
              <a:t>IU:</a:t>
            </a:r>
            <a:endParaRPr sz="1050" dirty="0">
              <a:latin typeface="Trebuchet MS"/>
              <a:cs typeface="Trebuchet MS"/>
            </a:endParaRPr>
          </a:p>
          <a:p>
            <a:pPr marL="910114">
              <a:spcBef>
                <a:spcPts val="458"/>
              </a:spcBef>
            </a:pPr>
            <a:r>
              <a:rPr sz="713" spc="-8" dirty="0">
                <a:solidFill>
                  <a:srgbClr val="90C225"/>
                </a:solidFill>
                <a:latin typeface="Courier New"/>
                <a:cs typeface="Courier New"/>
              </a:rPr>
              <a:t>o</a:t>
            </a:r>
            <a:r>
              <a:rPr sz="900" spc="-8" dirty="0">
                <a:solidFill>
                  <a:srgbClr val="000000"/>
                </a:solidFill>
                <a:latin typeface="Trebuchet MS"/>
                <a:cs typeface="Trebuchet MS"/>
              </a:rPr>
              <a:t>Región</a:t>
            </a:r>
            <a:r>
              <a:rPr sz="900" spc="-45" dirty="0">
                <a:solidFill>
                  <a:srgbClr val="000000"/>
                </a:solidFill>
                <a:latin typeface="Trebuchet MS"/>
                <a:cs typeface="Trebuchet MS"/>
              </a:rPr>
              <a:t> </a:t>
            </a:r>
            <a:r>
              <a:rPr sz="900" spc="-8" dirty="0">
                <a:solidFill>
                  <a:srgbClr val="000000"/>
                </a:solidFill>
                <a:latin typeface="Trebuchet MS"/>
                <a:cs typeface="Trebuchet MS"/>
              </a:rPr>
              <a:t>Peninsular</a:t>
            </a:r>
            <a:endParaRPr sz="900" dirty="0">
              <a:latin typeface="Trebuchet MS"/>
              <a:cs typeface="Trebuchet MS"/>
            </a:endParaRPr>
          </a:p>
          <a:p>
            <a:pPr marL="910114">
              <a:spcBef>
                <a:spcPts val="153"/>
              </a:spcBef>
            </a:pPr>
            <a:r>
              <a:rPr sz="713" spc="-8" dirty="0">
                <a:solidFill>
                  <a:srgbClr val="90C225"/>
                </a:solidFill>
                <a:latin typeface="Courier New"/>
                <a:cs typeface="Courier New"/>
              </a:rPr>
              <a:t>o</a:t>
            </a:r>
            <a:r>
              <a:rPr sz="900" spc="-8" dirty="0">
                <a:solidFill>
                  <a:srgbClr val="000000"/>
                </a:solidFill>
                <a:latin typeface="Trebuchet MS"/>
                <a:cs typeface="Trebuchet MS"/>
              </a:rPr>
              <a:t>Región</a:t>
            </a:r>
            <a:r>
              <a:rPr sz="900" spc="-19" dirty="0">
                <a:solidFill>
                  <a:srgbClr val="000000"/>
                </a:solidFill>
                <a:latin typeface="Trebuchet MS"/>
                <a:cs typeface="Trebuchet MS"/>
              </a:rPr>
              <a:t> </a:t>
            </a:r>
            <a:r>
              <a:rPr sz="900" spc="-4" dirty="0">
                <a:solidFill>
                  <a:srgbClr val="000000"/>
                </a:solidFill>
                <a:latin typeface="Trebuchet MS"/>
                <a:cs typeface="Trebuchet MS"/>
              </a:rPr>
              <a:t>Insular</a:t>
            </a:r>
            <a:r>
              <a:rPr sz="900" spc="-23" dirty="0">
                <a:solidFill>
                  <a:srgbClr val="000000"/>
                </a:solidFill>
                <a:latin typeface="Trebuchet MS"/>
                <a:cs typeface="Trebuchet MS"/>
              </a:rPr>
              <a:t> </a:t>
            </a:r>
            <a:r>
              <a:rPr sz="900" dirty="0">
                <a:solidFill>
                  <a:srgbClr val="000000"/>
                </a:solidFill>
                <a:latin typeface="Trebuchet MS"/>
                <a:cs typeface="Trebuchet MS"/>
              </a:rPr>
              <a:t>:</a:t>
            </a:r>
            <a:r>
              <a:rPr sz="900" spc="-4" dirty="0">
                <a:solidFill>
                  <a:srgbClr val="000000"/>
                </a:solidFill>
                <a:latin typeface="Trebuchet MS"/>
                <a:cs typeface="Trebuchet MS"/>
              </a:rPr>
              <a:t> </a:t>
            </a:r>
            <a:r>
              <a:rPr sz="900" spc="-8" dirty="0">
                <a:solidFill>
                  <a:srgbClr val="000000"/>
                </a:solidFill>
                <a:latin typeface="Trebuchet MS"/>
                <a:cs typeface="Trebuchet MS"/>
              </a:rPr>
              <a:t>P+50%</a:t>
            </a:r>
            <a:r>
              <a:rPr sz="900" spc="4" dirty="0">
                <a:solidFill>
                  <a:srgbClr val="000000"/>
                </a:solidFill>
                <a:latin typeface="Trebuchet MS"/>
                <a:cs typeface="Trebuchet MS"/>
              </a:rPr>
              <a:t> </a:t>
            </a:r>
            <a:r>
              <a:rPr sz="900" dirty="0">
                <a:solidFill>
                  <a:srgbClr val="000000"/>
                </a:solidFill>
                <a:latin typeface="Trebuchet MS"/>
                <a:cs typeface="Trebuchet MS"/>
              </a:rPr>
              <a:t>por</a:t>
            </a:r>
            <a:r>
              <a:rPr sz="900" spc="-15" dirty="0">
                <a:solidFill>
                  <a:srgbClr val="000000"/>
                </a:solidFill>
                <a:latin typeface="Trebuchet MS"/>
                <a:cs typeface="Trebuchet MS"/>
              </a:rPr>
              <a:t> </a:t>
            </a:r>
            <a:r>
              <a:rPr sz="900" spc="-4" dirty="0">
                <a:solidFill>
                  <a:srgbClr val="000000"/>
                </a:solidFill>
                <a:latin typeface="Trebuchet MS"/>
                <a:cs typeface="Trebuchet MS"/>
              </a:rPr>
              <a:t>insularidad.</a:t>
            </a:r>
            <a:endParaRPr sz="900" dirty="0">
              <a:latin typeface="Trebuchet MS"/>
              <a:cs typeface="Trebuchet MS"/>
            </a:endParaRPr>
          </a:p>
        </p:txBody>
      </p:sp>
      <p:grpSp>
        <p:nvGrpSpPr>
          <p:cNvPr id="8" name="object 8"/>
          <p:cNvGrpSpPr/>
          <p:nvPr/>
        </p:nvGrpSpPr>
        <p:grpSpPr>
          <a:xfrm>
            <a:off x="2555748" y="4336542"/>
            <a:ext cx="295275" cy="298609"/>
            <a:chOff x="3407664" y="4639055"/>
            <a:chExt cx="393700" cy="398145"/>
          </a:xfrm>
        </p:grpSpPr>
        <p:pic>
          <p:nvPicPr>
            <p:cNvPr id="9" name="object 9"/>
            <p:cNvPicPr/>
            <p:nvPr/>
          </p:nvPicPr>
          <p:blipFill>
            <a:blip r:embed="rId2" cstate="print"/>
            <a:stretch>
              <a:fillRect/>
            </a:stretch>
          </p:blipFill>
          <p:spPr>
            <a:xfrm>
              <a:off x="3407664" y="4639055"/>
              <a:ext cx="393242" cy="397763"/>
            </a:xfrm>
            <a:prstGeom prst="rect">
              <a:avLst/>
            </a:prstGeom>
          </p:spPr>
        </p:pic>
        <p:pic>
          <p:nvPicPr>
            <p:cNvPr id="10" name="object 10"/>
            <p:cNvPicPr/>
            <p:nvPr/>
          </p:nvPicPr>
          <p:blipFill>
            <a:blip r:embed="rId3" cstate="print"/>
            <a:stretch>
              <a:fillRect/>
            </a:stretch>
          </p:blipFill>
          <p:spPr>
            <a:xfrm>
              <a:off x="3439643" y="4724924"/>
              <a:ext cx="174945" cy="231364"/>
            </a:xfrm>
            <a:prstGeom prst="rect">
              <a:avLst/>
            </a:prstGeom>
          </p:spPr>
        </p:pic>
      </p:grpSp>
      <p:pic>
        <p:nvPicPr>
          <p:cNvPr id="11" name="object 11"/>
          <p:cNvPicPr/>
          <p:nvPr/>
        </p:nvPicPr>
        <p:blipFill>
          <a:blip r:embed="rId4" cstate="print"/>
          <a:stretch>
            <a:fillRect/>
          </a:stretch>
        </p:blipFill>
        <p:spPr>
          <a:xfrm>
            <a:off x="5552694" y="5082924"/>
            <a:ext cx="3591306" cy="912123"/>
          </a:xfrm>
          <a:prstGeom prst="rect">
            <a:avLst/>
          </a:prstGeom>
        </p:spPr>
      </p:pic>
      <p:graphicFrame>
        <p:nvGraphicFramePr>
          <p:cNvPr id="12" name="object 12"/>
          <p:cNvGraphicFramePr>
            <a:graphicFrameLocks noGrp="1"/>
          </p:cNvGraphicFramePr>
          <p:nvPr/>
        </p:nvGraphicFramePr>
        <p:xfrm>
          <a:off x="5636705" y="5139537"/>
          <a:ext cx="3443764" cy="835695"/>
        </p:xfrm>
        <a:graphic>
          <a:graphicData uri="http://schemas.openxmlformats.org/drawingml/2006/table">
            <a:tbl>
              <a:tblPr firstRow="1" bandRow="1">
                <a:tableStyleId>{2D5ABB26-0587-4C30-8999-92F81FD0307C}</a:tableStyleId>
              </a:tblPr>
              <a:tblGrid>
                <a:gridCol w="417195">
                  <a:extLst>
                    <a:ext uri="{9D8B030D-6E8A-4147-A177-3AD203B41FA5}">
                      <a16:colId xmlns:a16="http://schemas.microsoft.com/office/drawing/2014/main" val="20000"/>
                    </a:ext>
                  </a:extLst>
                </a:gridCol>
                <a:gridCol w="727233">
                  <a:extLst>
                    <a:ext uri="{9D8B030D-6E8A-4147-A177-3AD203B41FA5}">
                      <a16:colId xmlns:a16="http://schemas.microsoft.com/office/drawing/2014/main" val="20001"/>
                    </a:ext>
                  </a:extLst>
                </a:gridCol>
                <a:gridCol w="590074">
                  <a:extLst>
                    <a:ext uri="{9D8B030D-6E8A-4147-A177-3AD203B41FA5}">
                      <a16:colId xmlns:a16="http://schemas.microsoft.com/office/drawing/2014/main" val="20002"/>
                    </a:ext>
                  </a:extLst>
                </a:gridCol>
                <a:gridCol w="623888">
                  <a:extLst>
                    <a:ext uri="{9D8B030D-6E8A-4147-A177-3AD203B41FA5}">
                      <a16:colId xmlns:a16="http://schemas.microsoft.com/office/drawing/2014/main" val="20003"/>
                    </a:ext>
                  </a:extLst>
                </a:gridCol>
                <a:gridCol w="492443">
                  <a:extLst>
                    <a:ext uri="{9D8B030D-6E8A-4147-A177-3AD203B41FA5}">
                      <a16:colId xmlns:a16="http://schemas.microsoft.com/office/drawing/2014/main" val="20004"/>
                    </a:ext>
                  </a:extLst>
                </a:gridCol>
                <a:gridCol w="592931">
                  <a:extLst>
                    <a:ext uri="{9D8B030D-6E8A-4147-A177-3AD203B41FA5}">
                      <a16:colId xmlns:a16="http://schemas.microsoft.com/office/drawing/2014/main" val="20005"/>
                    </a:ext>
                  </a:extLst>
                </a:gridCol>
              </a:tblGrid>
              <a:tr h="279559">
                <a:tc>
                  <a:txBody>
                    <a:bodyPr/>
                    <a:lstStyle/>
                    <a:p>
                      <a:pPr>
                        <a:lnSpc>
                          <a:spcPct val="100000"/>
                        </a:lnSpc>
                      </a:pPr>
                      <a:endParaRPr sz="1100">
                        <a:latin typeface="Times New Roman"/>
                        <a:cs typeface="Times New Roman"/>
                      </a:endParaRPr>
                    </a:p>
                  </a:txBody>
                  <a:tcPr marL="0" marR="0" marT="0" marB="0"/>
                </a:tc>
                <a:tc>
                  <a:txBody>
                    <a:bodyPr/>
                    <a:lstStyle/>
                    <a:p>
                      <a:pPr marL="50165">
                        <a:lnSpc>
                          <a:spcPct val="100000"/>
                        </a:lnSpc>
                        <a:spcBef>
                          <a:spcPts val="785"/>
                        </a:spcBef>
                      </a:pPr>
                      <a:r>
                        <a:rPr sz="800" b="1" spc="-5" dirty="0">
                          <a:solidFill>
                            <a:srgbClr val="FFFFFF"/>
                          </a:solidFill>
                          <a:latin typeface="Trebuchet MS"/>
                          <a:cs typeface="Trebuchet MS"/>
                        </a:rPr>
                        <a:t>Región</a:t>
                      </a:r>
                      <a:r>
                        <a:rPr sz="800" b="1" spc="-15" dirty="0">
                          <a:solidFill>
                            <a:srgbClr val="FFFFFF"/>
                          </a:solidFill>
                          <a:latin typeface="Trebuchet MS"/>
                          <a:cs typeface="Trebuchet MS"/>
                        </a:rPr>
                        <a:t> </a:t>
                      </a:r>
                      <a:r>
                        <a:rPr sz="800" b="1" spc="-5" dirty="0">
                          <a:solidFill>
                            <a:srgbClr val="FFFFFF"/>
                          </a:solidFill>
                          <a:latin typeface="Trebuchet MS"/>
                          <a:cs typeface="Trebuchet MS"/>
                        </a:rPr>
                        <a:t>ayuda</a:t>
                      </a:r>
                      <a:endParaRPr sz="800">
                        <a:latin typeface="Trebuchet MS"/>
                        <a:cs typeface="Trebuchet MS"/>
                      </a:endParaRPr>
                    </a:p>
                  </a:txBody>
                  <a:tcPr marL="0" marR="0" marT="74771" marB="0">
                    <a:lnR w="12700">
                      <a:solidFill>
                        <a:srgbClr val="FFFFFF"/>
                      </a:solidFill>
                      <a:prstDash val="solid"/>
                    </a:lnR>
                    <a:lnT w="12700">
                      <a:solidFill>
                        <a:srgbClr val="FFFFFF"/>
                      </a:solidFill>
                      <a:prstDash val="solid"/>
                    </a:lnT>
                    <a:lnB w="38100">
                      <a:solidFill>
                        <a:srgbClr val="FFFFFF"/>
                      </a:solidFill>
                      <a:prstDash val="solid"/>
                    </a:lnB>
                    <a:solidFill>
                      <a:srgbClr val="90C225"/>
                    </a:solidFill>
                  </a:tcPr>
                </a:tc>
                <a:tc gridSpan="4">
                  <a:txBody>
                    <a:bodyPr/>
                    <a:lstStyle/>
                    <a:p>
                      <a:pPr marL="110489">
                        <a:lnSpc>
                          <a:spcPct val="100000"/>
                        </a:lnSpc>
                        <a:spcBef>
                          <a:spcPts val="785"/>
                        </a:spcBef>
                      </a:pPr>
                      <a:r>
                        <a:rPr sz="800" b="1" dirty="0">
                          <a:solidFill>
                            <a:srgbClr val="FFFFFF"/>
                          </a:solidFill>
                          <a:latin typeface="Trebuchet MS"/>
                          <a:cs typeface="Trebuchet MS"/>
                        </a:rPr>
                        <a:t>IU</a:t>
                      </a:r>
                      <a:r>
                        <a:rPr sz="800" b="1" spc="-5" dirty="0">
                          <a:solidFill>
                            <a:srgbClr val="FFFFFF"/>
                          </a:solidFill>
                          <a:latin typeface="Trebuchet MS"/>
                          <a:cs typeface="Trebuchet MS"/>
                        </a:rPr>
                        <a:t> </a:t>
                      </a:r>
                      <a:r>
                        <a:rPr sz="800" b="1" dirty="0">
                          <a:solidFill>
                            <a:srgbClr val="FFFFFF"/>
                          </a:solidFill>
                          <a:latin typeface="Trebuchet MS"/>
                          <a:cs typeface="Trebuchet MS"/>
                        </a:rPr>
                        <a:t>(EUR</a:t>
                      </a:r>
                      <a:r>
                        <a:rPr sz="800" b="1" spc="-5" dirty="0">
                          <a:solidFill>
                            <a:srgbClr val="FFFFFF"/>
                          </a:solidFill>
                          <a:latin typeface="Trebuchet MS"/>
                          <a:cs typeface="Trebuchet MS"/>
                        </a:rPr>
                        <a:t> animal </a:t>
                      </a:r>
                      <a:r>
                        <a:rPr sz="800" b="1" dirty="0">
                          <a:solidFill>
                            <a:srgbClr val="FFFFFF"/>
                          </a:solidFill>
                          <a:latin typeface="Trebuchet MS"/>
                          <a:cs typeface="Trebuchet MS"/>
                        </a:rPr>
                        <a:t>elegible) </a:t>
                      </a:r>
                      <a:r>
                        <a:rPr sz="800" b="1" spc="-5" dirty="0">
                          <a:solidFill>
                            <a:srgbClr val="FFFFFF"/>
                          </a:solidFill>
                          <a:latin typeface="Trebuchet MS"/>
                          <a:cs typeface="Trebuchet MS"/>
                        </a:rPr>
                        <a:t>Anual </a:t>
                      </a:r>
                      <a:r>
                        <a:rPr sz="800" b="1" dirty="0">
                          <a:solidFill>
                            <a:srgbClr val="FFFFFF"/>
                          </a:solidFill>
                          <a:latin typeface="Trebuchet MS"/>
                          <a:cs typeface="Trebuchet MS"/>
                        </a:rPr>
                        <a:t>(2023-2027)</a:t>
                      </a:r>
                      <a:endParaRPr sz="800">
                        <a:latin typeface="Trebuchet MS"/>
                        <a:cs typeface="Trebuchet MS"/>
                      </a:endParaRPr>
                    </a:p>
                  </a:txBody>
                  <a:tcPr marL="0" marR="0" marT="74771"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90C225"/>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126683">
                <a:tc rowSpan="4">
                  <a:txBody>
                    <a:bodyPr/>
                    <a:lstStyle/>
                    <a:p>
                      <a:pPr>
                        <a:lnSpc>
                          <a:spcPct val="100000"/>
                        </a:lnSpc>
                      </a:pPr>
                      <a:endParaRPr sz="1100">
                        <a:latin typeface="Times New Roman"/>
                        <a:cs typeface="Times New Roman"/>
                      </a:endParaRPr>
                    </a:p>
                  </a:txBody>
                  <a:tcPr marL="0" marR="0" marT="0" marB="0">
                    <a:lnL w="12700">
                      <a:solidFill>
                        <a:srgbClr val="FFFFFF"/>
                      </a:solidFill>
                      <a:prstDash val="solid"/>
                    </a:lnL>
                    <a:lnR w="12700">
                      <a:solidFill>
                        <a:srgbClr val="FFFFFF"/>
                      </a:solidFill>
                      <a:prstDash val="solid"/>
                    </a:lnR>
                    <a:lnB w="12700">
                      <a:solidFill>
                        <a:srgbClr val="FFFFFF"/>
                      </a:solidFill>
                      <a:prstDash val="solid"/>
                    </a:lnB>
                    <a:solidFill>
                      <a:srgbClr val="90C225"/>
                    </a:solidFill>
                  </a:tcPr>
                </a:tc>
                <a:tc rowSpan="2">
                  <a:txBody>
                    <a:bodyPr/>
                    <a:lstStyle/>
                    <a:p>
                      <a:pPr marL="174625">
                        <a:lnSpc>
                          <a:spcPct val="100000"/>
                        </a:lnSpc>
                        <a:spcBef>
                          <a:spcPts val="685"/>
                        </a:spcBef>
                      </a:pPr>
                      <a:r>
                        <a:rPr sz="800" dirty="0">
                          <a:latin typeface="Trebuchet MS"/>
                          <a:cs typeface="Trebuchet MS"/>
                        </a:rPr>
                        <a:t>Peninsular</a:t>
                      </a:r>
                      <a:endParaRPr sz="800">
                        <a:latin typeface="Trebuchet MS"/>
                        <a:cs typeface="Trebuchet MS"/>
                      </a:endParaRPr>
                    </a:p>
                  </a:txBody>
                  <a:tcPr marL="0" marR="0" marT="65246"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BE9CD"/>
                    </a:solidFill>
                  </a:tcPr>
                </a:tc>
                <a:tc rowSpan="2">
                  <a:txBody>
                    <a:bodyPr/>
                    <a:lstStyle/>
                    <a:p>
                      <a:pPr marL="60325">
                        <a:lnSpc>
                          <a:spcPct val="100000"/>
                        </a:lnSpc>
                        <a:spcBef>
                          <a:spcPts val="685"/>
                        </a:spcBef>
                      </a:pPr>
                      <a:r>
                        <a:rPr sz="800" spc="-5" dirty="0">
                          <a:latin typeface="Trebuchet MS"/>
                          <a:cs typeface="Trebuchet MS"/>
                        </a:rPr>
                        <a:t>Planificado</a:t>
                      </a:r>
                      <a:endParaRPr sz="800">
                        <a:latin typeface="Trebuchet MS"/>
                        <a:cs typeface="Trebuchet MS"/>
                      </a:endParaRPr>
                    </a:p>
                  </a:txBody>
                  <a:tcPr marL="0" marR="0" marT="65246"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BE9CD"/>
                    </a:solidFill>
                  </a:tcPr>
                </a:tc>
                <a:tc rowSpan="2">
                  <a:txBody>
                    <a:bodyPr/>
                    <a:lstStyle/>
                    <a:p>
                      <a:pPr marL="251460">
                        <a:lnSpc>
                          <a:spcPct val="100000"/>
                        </a:lnSpc>
                        <a:spcBef>
                          <a:spcPts val="685"/>
                        </a:spcBef>
                      </a:pPr>
                      <a:r>
                        <a:rPr sz="800" spc="-5" dirty="0">
                          <a:latin typeface="Trebuchet MS"/>
                          <a:cs typeface="Trebuchet MS"/>
                        </a:rPr>
                        <a:t>32,02</a:t>
                      </a:r>
                      <a:endParaRPr sz="800">
                        <a:latin typeface="Trebuchet MS"/>
                        <a:cs typeface="Trebuchet MS"/>
                      </a:endParaRPr>
                    </a:p>
                  </a:txBody>
                  <a:tcPr marL="0" marR="0" marT="65246"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BE9CD"/>
                    </a:solidFill>
                  </a:tcPr>
                </a:tc>
                <a:tc>
                  <a:txBody>
                    <a:bodyPr/>
                    <a:lstStyle/>
                    <a:p>
                      <a:pPr marL="1905" algn="ctr">
                        <a:lnSpc>
                          <a:spcPts val="1215"/>
                        </a:lnSpc>
                        <a:spcBef>
                          <a:spcPts val="15"/>
                        </a:spcBef>
                      </a:pPr>
                      <a:r>
                        <a:rPr sz="800" spc="-5" dirty="0">
                          <a:latin typeface="Trebuchet MS"/>
                          <a:cs typeface="Trebuchet MS"/>
                        </a:rPr>
                        <a:t>Mínimo</a:t>
                      </a:r>
                      <a:endParaRPr sz="800">
                        <a:latin typeface="Trebuchet MS"/>
                        <a:cs typeface="Trebuchet MS"/>
                      </a:endParaRPr>
                    </a:p>
                  </a:txBody>
                  <a:tcPr marL="0" marR="0" marT="1429"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BE9CD"/>
                    </a:solidFill>
                  </a:tcPr>
                </a:tc>
                <a:tc>
                  <a:txBody>
                    <a:bodyPr/>
                    <a:lstStyle/>
                    <a:p>
                      <a:pPr marL="231775">
                        <a:lnSpc>
                          <a:spcPts val="1215"/>
                        </a:lnSpc>
                        <a:spcBef>
                          <a:spcPts val="15"/>
                        </a:spcBef>
                      </a:pPr>
                      <a:r>
                        <a:rPr sz="800" spc="-5" dirty="0">
                          <a:latin typeface="Trebuchet MS"/>
                          <a:cs typeface="Trebuchet MS"/>
                        </a:rPr>
                        <a:t>21,17</a:t>
                      </a:r>
                      <a:endParaRPr sz="800">
                        <a:latin typeface="Trebuchet MS"/>
                        <a:cs typeface="Trebuchet MS"/>
                      </a:endParaRPr>
                    </a:p>
                  </a:txBody>
                  <a:tcPr marL="0" marR="0" marT="1429"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BE9CD"/>
                    </a:solidFill>
                  </a:tcPr>
                </a:tc>
                <a:extLst>
                  <a:ext uri="{0D108BD9-81ED-4DB2-BD59-A6C34878D82A}">
                    <a16:rowId xmlns:a16="http://schemas.microsoft.com/office/drawing/2014/main" val="10001"/>
                  </a:ext>
                </a:extLst>
              </a:tr>
              <a:tr h="126683">
                <a:tc vMerge="1">
                  <a:txBody>
                    <a:bodyPr/>
                    <a:lstStyle/>
                    <a:p>
                      <a:endParaRPr/>
                    </a:p>
                  </a:txBody>
                  <a:tcPr marL="0" marR="0" marT="0" marB="0">
                    <a:lnL w="12700">
                      <a:solidFill>
                        <a:srgbClr val="FFFFFF"/>
                      </a:solidFill>
                      <a:prstDash val="solid"/>
                    </a:lnL>
                    <a:lnR w="12700">
                      <a:solidFill>
                        <a:srgbClr val="FFFFFF"/>
                      </a:solidFill>
                      <a:prstDash val="solid"/>
                    </a:lnR>
                    <a:lnB w="12700">
                      <a:solidFill>
                        <a:srgbClr val="FFFFFF"/>
                      </a:solidFill>
                      <a:prstDash val="solid"/>
                    </a:lnB>
                    <a:solidFill>
                      <a:srgbClr val="90C225"/>
                    </a:solidFill>
                  </a:tcPr>
                </a:tc>
                <a:tc vMerge="1">
                  <a:txBody>
                    <a:bodyPr/>
                    <a:lstStyle/>
                    <a:p>
                      <a:endParaRPr/>
                    </a:p>
                  </a:txBody>
                  <a:tcPr marL="0" marR="0" marT="8699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BE9CD"/>
                    </a:solidFill>
                  </a:tcPr>
                </a:tc>
                <a:tc vMerge="1">
                  <a:txBody>
                    <a:bodyPr/>
                    <a:lstStyle/>
                    <a:p>
                      <a:endParaRPr/>
                    </a:p>
                  </a:txBody>
                  <a:tcPr marL="0" marR="0" marT="8699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BE9CD"/>
                    </a:solidFill>
                  </a:tcPr>
                </a:tc>
                <a:tc vMerge="1">
                  <a:txBody>
                    <a:bodyPr/>
                    <a:lstStyle/>
                    <a:p>
                      <a:endParaRPr/>
                    </a:p>
                  </a:txBody>
                  <a:tcPr marL="0" marR="0" marT="8699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BE9CD"/>
                    </a:solidFill>
                  </a:tcPr>
                </a:tc>
                <a:tc>
                  <a:txBody>
                    <a:bodyPr/>
                    <a:lstStyle/>
                    <a:p>
                      <a:pPr marL="3175" algn="ctr">
                        <a:lnSpc>
                          <a:spcPts val="1215"/>
                        </a:lnSpc>
                        <a:spcBef>
                          <a:spcPts val="15"/>
                        </a:spcBef>
                      </a:pPr>
                      <a:r>
                        <a:rPr sz="800" spc="-5" dirty="0">
                          <a:latin typeface="Trebuchet MS"/>
                          <a:cs typeface="Trebuchet MS"/>
                        </a:rPr>
                        <a:t>Máximo</a:t>
                      </a:r>
                      <a:endParaRPr sz="800">
                        <a:latin typeface="Trebuchet MS"/>
                        <a:cs typeface="Trebuchet MS"/>
                      </a:endParaRPr>
                    </a:p>
                  </a:txBody>
                  <a:tcPr marL="0" marR="0" marT="1429"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BE9CD"/>
                    </a:solidFill>
                  </a:tcPr>
                </a:tc>
                <a:tc>
                  <a:txBody>
                    <a:bodyPr/>
                    <a:lstStyle/>
                    <a:p>
                      <a:pPr marL="231775">
                        <a:lnSpc>
                          <a:spcPts val="1215"/>
                        </a:lnSpc>
                        <a:spcBef>
                          <a:spcPts val="15"/>
                        </a:spcBef>
                      </a:pPr>
                      <a:r>
                        <a:rPr sz="800" spc="-5" dirty="0">
                          <a:latin typeface="Trebuchet MS"/>
                          <a:cs typeface="Trebuchet MS"/>
                        </a:rPr>
                        <a:t>43,48</a:t>
                      </a:r>
                      <a:endParaRPr sz="800">
                        <a:latin typeface="Trebuchet MS"/>
                        <a:cs typeface="Trebuchet MS"/>
                      </a:endParaRPr>
                    </a:p>
                  </a:txBody>
                  <a:tcPr marL="0" marR="0" marT="1429"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BE9CD"/>
                    </a:solidFill>
                  </a:tcPr>
                </a:tc>
                <a:extLst>
                  <a:ext uri="{0D108BD9-81ED-4DB2-BD59-A6C34878D82A}">
                    <a16:rowId xmlns:a16="http://schemas.microsoft.com/office/drawing/2014/main" val="10002"/>
                  </a:ext>
                </a:extLst>
              </a:tr>
              <a:tr h="126683">
                <a:tc vMerge="1">
                  <a:txBody>
                    <a:bodyPr/>
                    <a:lstStyle/>
                    <a:p>
                      <a:endParaRPr/>
                    </a:p>
                  </a:txBody>
                  <a:tcPr marL="0" marR="0" marT="0" marB="0">
                    <a:lnL w="12700">
                      <a:solidFill>
                        <a:srgbClr val="FFFFFF"/>
                      </a:solidFill>
                      <a:prstDash val="solid"/>
                    </a:lnL>
                    <a:lnR w="12700">
                      <a:solidFill>
                        <a:srgbClr val="FFFFFF"/>
                      </a:solidFill>
                      <a:prstDash val="solid"/>
                    </a:lnR>
                    <a:lnB w="12700">
                      <a:solidFill>
                        <a:srgbClr val="FFFFFF"/>
                      </a:solidFill>
                      <a:prstDash val="solid"/>
                    </a:lnB>
                    <a:solidFill>
                      <a:srgbClr val="90C225"/>
                    </a:solidFill>
                  </a:tcPr>
                </a:tc>
                <a:tc rowSpan="2">
                  <a:txBody>
                    <a:bodyPr/>
                    <a:lstStyle/>
                    <a:p>
                      <a:pPr marL="285750">
                        <a:lnSpc>
                          <a:spcPct val="100000"/>
                        </a:lnSpc>
                        <a:spcBef>
                          <a:spcPts val="685"/>
                        </a:spcBef>
                      </a:pPr>
                      <a:r>
                        <a:rPr sz="800" spc="-5" dirty="0">
                          <a:latin typeface="Trebuchet MS"/>
                          <a:cs typeface="Trebuchet MS"/>
                        </a:rPr>
                        <a:t>Insular</a:t>
                      </a:r>
                      <a:endParaRPr sz="800" dirty="0">
                        <a:latin typeface="Trebuchet MS"/>
                        <a:cs typeface="Trebuchet MS"/>
                      </a:endParaRPr>
                    </a:p>
                  </a:txBody>
                  <a:tcPr marL="0" marR="0" marT="65246"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DF4E8"/>
                    </a:solidFill>
                  </a:tcPr>
                </a:tc>
                <a:tc rowSpan="2">
                  <a:txBody>
                    <a:bodyPr/>
                    <a:lstStyle/>
                    <a:p>
                      <a:pPr marL="60325">
                        <a:lnSpc>
                          <a:spcPct val="100000"/>
                        </a:lnSpc>
                        <a:spcBef>
                          <a:spcPts val="685"/>
                        </a:spcBef>
                      </a:pPr>
                      <a:r>
                        <a:rPr sz="800" spc="-5" dirty="0">
                          <a:latin typeface="Trebuchet MS"/>
                          <a:cs typeface="Trebuchet MS"/>
                        </a:rPr>
                        <a:t>Planificado</a:t>
                      </a:r>
                      <a:endParaRPr sz="800">
                        <a:latin typeface="Trebuchet MS"/>
                        <a:cs typeface="Trebuchet MS"/>
                      </a:endParaRPr>
                    </a:p>
                  </a:txBody>
                  <a:tcPr marL="0" marR="0" marT="65246"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DF4E8"/>
                    </a:solidFill>
                  </a:tcPr>
                </a:tc>
                <a:tc rowSpan="2">
                  <a:txBody>
                    <a:bodyPr/>
                    <a:lstStyle/>
                    <a:p>
                      <a:pPr marL="251460">
                        <a:lnSpc>
                          <a:spcPct val="100000"/>
                        </a:lnSpc>
                        <a:spcBef>
                          <a:spcPts val="685"/>
                        </a:spcBef>
                      </a:pPr>
                      <a:r>
                        <a:rPr sz="800" spc="-5" dirty="0">
                          <a:latin typeface="Trebuchet MS"/>
                          <a:cs typeface="Trebuchet MS"/>
                        </a:rPr>
                        <a:t>48,04</a:t>
                      </a:r>
                      <a:endParaRPr sz="800">
                        <a:latin typeface="Trebuchet MS"/>
                        <a:cs typeface="Trebuchet MS"/>
                      </a:endParaRPr>
                    </a:p>
                  </a:txBody>
                  <a:tcPr marL="0" marR="0" marT="65246"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DF4E8"/>
                    </a:solidFill>
                  </a:tcPr>
                </a:tc>
                <a:tc>
                  <a:txBody>
                    <a:bodyPr/>
                    <a:lstStyle/>
                    <a:p>
                      <a:pPr marL="1905" algn="ctr">
                        <a:lnSpc>
                          <a:spcPts val="1215"/>
                        </a:lnSpc>
                        <a:spcBef>
                          <a:spcPts val="15"/>
                        </a:spcBef>
                      </a:pPr>
                      <a:r>
                        <a:rPr sz="800" spc="-5" dirty="0">
                          <a:latin typeface="Trebuchet MS"/>
                          <a:cs typeface="Trebuchet MS"/>
                        </a:rPr>
                        <a:t>Mínimo</a:t>
                      </a:r>
                      <a:endParaRPr sz="800">
                        <a:latin typeface="Trebuchet MS"/>
                        <a:cs typeface="Trebuchet MS"/>
                      </a:endParaRPr>
                    </a:p>
                  </a:txBody>
                  <a:tcPr marL="0" marR="0" marT="1429"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DF4E8"/>
                    </a:solidFill>
                  </a:tcPr>
                </a:tc>
                <a:tc>
                  <a:txBody>
                    <a:bodyPr/>
                    <a:lstStyle/>
                    <a:p>
                      <a:pPr marL="231775">
                        <a:lnSpc>
                          <a:spcPts val="1215"/>
                        </a:lnSpc>
                        <a:spcBef>
                          <a:spcPts val="15"/>
                        </a:spcBef>
                      </a:pPr>
                      <a:r>
                        <a:rPr sz="800" spc="-5" dirty="0">
                          <a:latin typeface="Trebuchet MS"/>
                          <a:cs typeface="Trebuchet MS"/>
                        </a:rPr>
                        <a:t>28,38</a:t>
                      </a:r>
                      <a:endParaRPr sz="800">
                        <a:latin typeface="Trebuchet MS"/>
                        <a:cs typeface="Trebuchet MS"/>
                      </a:endParaRPr>
                    </a:p>
                  </a:txBody>
                  <a:tcPr marL="0" marR="0" marT="1429"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DF4E8"/>
                    </a:solidFill>
                  </a:tcPr>
                </a:tc>
                <a:extLst>
                  <a:ext uri="{0D108BD9-81ED-4DB2-BD59-A6C34878D82A}">
                    <a16:rowId xmlns:a16="http://schemas.microsoft.com/office/drawing/2014/main" val="10003"/>
                  </a:ext>
                </a:extLst>
              </a:tr>
              <a:tr h="126683">
                <a:tc vMerge="1">
                  <a:txBody>
                    <a:bodyPr/>
                    <a:lstStyle/>
                    <a:p>
                      <a:endParaRPr/>
                    </a:p>
                  </a:txBody>
                  <a:tcPr marL="0" marR="0" marT="0" marB="0">
                    <a:lnL w="12700">
                      <a:solidFill>
                        <a:srgbClr val="FFFFFF"/>
                      </a:solidFill>
                      <a:prstDash val="solid"/>
                    </a:lnL>
                    <a:lnR w="12700">
                      <a:solidFill>
                        <a:srgbClr val="FFFFFF"/>
                      </a:solidFill>
                      <a:prstDash val="solid"/>
                    </a:lnR>
                    <a:lnB w="12700">
                      <a:solidFill>
                        <a:srgbClr val="FFFFFF"/>
                      </a:solidFill>
                      <a:prstDash val="solid"/>
                    </a:lnB>
                    <a:solidFill>
                      <a:srgbClr val="90C225"/>
                    </a:solidFill>
                  </a:tcPr>
                </a:tc>
                <a:tc vMerge="1">
                  <a:txBody>
                    <a:bodyPr/>
                    <a:lstStyle/>
                    <a:p>
                      <a:endParaRPr/>
                    </a:p>
                  </a:txBody>
                  <a:tcPr marL="0" marR="0" marT="8699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DF4E8"/>
                    </a:solidFill>
                  </a:tcPr>
                </a:tc>
                <a:tc vMerge="1">
                  <a:txBody>
                    <a:bodyPr/>
                    <a:lstStyle/>
                    <a:p>
                      <a:endParaRPr/>
                    </a:p>
                  </a:txBody>
                  <a:tcPr marL="0" marR="0" marT="8699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DF4E8"/>
                    </a:solidFill>
                  </a:tcPr>
                </a:tc>
                <a:tc vMerge="1">
                  <a:txBody>
                    <a:bodyPr/>
                    <a:lstStyle/>
                    <a:p>
                      <a:endParaRPr/>
                    </a:p>
                  </a:txBody>
                  <a:tcPr marL="0" marR="0" marT="8699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DF4E8"/>
                    </a:solidFill>
                  </a:tcPr>
                </a:tc>
                <a:tc>
                  <a:txBody>
                    <a:bodyPr/>
                    <a:lstStyle/>
                    <a:p>
                      <a:pPr marL="3175" algn="ctr">
                        <a:lnSpc>
                          <a:spcPts val="1215"/>
                        </a:lnSpc>
                        <a:spcBef>
                          <a:spcPts val="15"/>
                        </a:spcBef>
                      </a:pPr>
                      <a:r>
                        <a:rPr sz="800" spc="-5" dirty="0">
                          <a:latin typeface="Trebuchet MS"/>
                          <a:cs typeface="Trebuchet MS"/>
                        </a:rPr>
                        <a:t>Máximo</a:t>
                      </a:r>
                      <a:endParaRPr sz="800">
                        <a:latin typeface="Trebuchet MS"/>
                        <a:cs typeface="Trebuchet MS"/>
                      </a:endParaRPr>
                    </a:p>
                  </a:txBody>
                  <a:tcPr marL="0" marR="0" marT="1429"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DF4E8"/>
                    </a:solidFill>
                  </a:tcPr>
                </a:tc>
                <a:tc>
                  <a:txBody>
                    <a:bodyPr/>
                    <a:lstStyle/>
                    <a:p>
                      <a:pPr marL="196850">
                        <a:lnSpc>
                          <a:spcPts val="1215"/>
                        </a:lnSpc>
                        <a:spcBef>
                          <a:spcPts val="15"/>
                        </a:spcBef>
                      </a:pPr>
                      <a:r>
                        <a:rPr sz="800" spc="-5" dirty="0">
                          <a:latin typeface="Trebuchet MS"/>
                          <a:cs typeface="Trebuchet MS"/>
                        </a:rPr>
                        <a:t>113,25</a:t>
                      </a:r>
                      <a:endParaRPr sz="800" dirty="0">
                        <a:latin typeface="Trebuchet MS"/>
                        <a:cs typeface="Trebuchet MS"/>
                      </a:endParaRPr>
                    </a:p>
                  </a:txBody>
                  <a:tcPr marL="0" marR="0" marT="1429"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DF4E8"/>
                    </a:solidFill>
                  </a:tcPr>
                </a:tc>
                <a:extLst>
                  <a:ext uri="{0D108BD9-81ED-4DB2-BD59-A6C34878D82A}">
                    <a16:rowId xmlns:a16="http://schemas.microsoft.com/office/drawing/2014/main" val="10004"/>
                  </a:ext>
                </a:extLst>
              </a:tr>
            </a:tbl>
          </a:graphicData>
        </a:graphic>
      </p:graphicFrame>
      <p:grpSp>
        <p:nvGrpSpPr>
          <p:cNvPr id="13" name="object 13"/>
          <p:cNvGrpSpPr/>
          <p:nvPr/>
        </p:nvGrpSpPr>
        <p:grpSpPr>
          <a:xfrm>
            <a:off x="5630418" y="5498973"/>
            <a:ext cx="503396" cy="378619"/>
            <a:chOff x="7507223" y="6188964"/>
            <a:chExt cx="671195" cy="504825"/>
          </a:xfrm>
        </p:grpSpPr>
        <p:pic>
          <p:nvPicPr>
            <p:cNvPr id="14" name="object 14"/>
            <p:cNvPicPr/>
            <p:nvPr/>
          </p:nvPicPr>
          <p:blipFill>
            <a:blip r:embed="rId5" cstate="print"/>
            <a:stretch>
              <a:fillRect/>
            </a:stretch>
          </p:blipFill>
          <p:spPr>
            <a:xfrm>
              <a:off x="7673339" y="6188964"/>
              <a:ext cx="504469" cy="504469"/>
            </a:xfrm>
            <a:prstGeom prst="rect">
              <a:avLst/>
            </a:prstGeom>
          </p:spPr>
        </p:pic>
        <p:pic>
          <p:nvPicPr>
            <p:cNvPr id="15" name="object 15"/>
            <p:cNvPicPr/>
            <p:nvPr/>
          </p:nvPicPr>
          <p:blipFill>
            <a:blip r:embed="rId6" cstate="print"/>
            <a:stretch>
              <a:fillRect/>
            </a:stretch>
          </p:blipFill>
          <p:spPr>
            <a:xfrm>
              <a:off x="7688579" y="6242304"/>
              <a:ext cx="402335" cy="402336"/>
            </a:xfrm>
            <a:prstGeom prst="rect">
              <a:avLst/>
            </a:prstGeom>
          </p:spPr>
        </p:pic>
        <p:pic>
          <p:nvPicPr>
            <p:cNvPr id="16" name="object 16"/>
            <p:cNvPicPr/>
            <p:nvPr/>
          </p:nvPicPr>
          <p:blipFill>
            <a:blip r:embed="rId7" cstate="print"/>
            <a:stretch>
              <a:fillRect/>
            </a:stretch>
          </p:blipFill>
          <p:spPr>
            <a:xfrm>
              <a:off x="7507223" y="6327648"/>
              <a:ext cx="362686" cy="364197"/>
            </a:xfrm>
            <a:prstGeom prst="rect">
              <a:avLst/>
            </a:prstGeom>
          </p:spPr>
        </p:pic>
        <p:pic>
          <p:nvPicPr>
            <p:cNvPr id="17" name="object 17"/>
            <p:cNvPicPr/>
            <p:nvPr/>
          </p:nvPicPr>
          <p:blipFill>
            <a:blip r:embed="rId8" cstate="print"/>
            <a:stretch>
              <a:fillRect/>
            </a:stretch>
          </p:blipFill>
          <p:spPr>
            <a:xfrm>
              <a:off x="7522463" y="6380988"/>
              <a:ext cx="260603" cy="262128"/>
            </a:xfrm>
            <a:prstGeom prst="rect">
              <a:avLst/>
            </a:prstGeom>
          </p:spPr>
        </p:pic>
      </p:grpSp>
      <p:sp>
        <p:nvSpPr>
          <p:cNvPr id="18" name="object 18"/>
          <p:cNvSpPr txBox="1">
            <a:spLocks noGrp="1"/>
          </p:cNvSpPr>
          <p:nvPr>
            <p:ph type="title"/>
          </p:nvPr>
        </p:nvSpPr>
        <p:spPr>
          <a:xfrm>
            <a:off x="406299" y="1172109"/>
            <a:ext cx="6280309" cy="310181"/>
          </a:xfrm>
          <a:prstGeom prst="rect">
            <a:avLst/>
          </a:prstGeom>
        </p:spPr>
        <p:txBody>
          <a:bodyPr vert="horz" wrap="square" lIns="0" tIns="10001" rIns="0" bIns="0" rtlCol="0">
            <a:spAutoFit/>
          </a:bodyPr>
          <a:lstStyle/>
          <a:p>
            <a:pPr marL="9525">
              <a:spcBef>
                <a:spcPts val="79"/>
              </a:spcBef>
            </a:pPr>
            <a:r>
              <a:rPr sz="1950" b="1" dirty="0"/>
              <a:t>2.</a:t>
            </a:r>
            <a:r>
              <a:rPr sz="1950" b="1" spc="-4" dirty="0"/>
              <a:t> </a:t>
            </a:r>
            <a:r>
              <a:rPr sz="1950" b="1" dirty="0"/>
              <a:t>Novedades</a:t>
            </a:r>
            <a:r>
              <a:rPr sz="1950" b="1" spc="-4" dirty="0"/>
              <a:t> </a:t>
            </a:r>
            <a:r>
              <a:rPr sz="1950" b="1" dirty="0"/>
              <a:t>respecto a</a:t>
            </a:r>
            <a:r>
              <a:rPr sz="1950" b="1" spc="-4" dirty="0"/>
              <a:t> </a:t>
            </a:r>
            <a:r>
              <a:rPr sz="1950" b="1" dirty="0"/>
              <a:t>la</a:t>
            </a:r>
            <a:r>
              <a:rPr sz="1950" b="1" spc="-8" dirty="0"/>
              <a:t> </a:t>
            </a:r>
            <a:r>
              <a:rPr sz="1950" b="1" spc="-49" dirty="0"/>
              <a:t>PAC</a:t>
            </a:r>
            <a:r>
              <a:rPr sz="1950" b="1" spc="-8" dirty="0"/>
              <a:t> </a:t>
            </a:r>
            <a:r>
              <a:rPr sz="1950" b="1" dirty="0"/>
              <a:t>actual.-</a:t>
            </a:r>
            <a:r>
              <a:rPr sz="1950" b="1" spc="-38" dirty="0"/>
              <a:t> </a:t>
            </a:r>
            <a:r>
              <a:rPr sz="1950" b="1" spc="-23" dirty="0"/>
              <a:t>Vacuno</a:t>
            </a:r>
            <a:r>
              <a:rPr sz="1950" b="1" spc="-19" dirty="0"/>
              <a:t> </a:t>
            </a:r>
            <a:r>
              <a:rPr sz="1950" b="1" dirty="0"/>
              <a:t>Carne</a:t>
            </a:r>
            <a:endParaRPr sz="1950"/>
          </a:p>
        </p:txBody>
      </p:sp>
      <p:pic>
        <p:nvPicPr>
          <p:cNvPr id="20" name="Imagen 19">
            <a:extLst>
              <a:ext uri="{FF2B5EF4-FFF2-40B4-BE49-F238E27FC236}">
                <a16:creationId xmlns:a16="http://schemas.microsoft.com/office/drawing/2014/main" id="{AAF03509-F825-B19A-4391-8A43A0F3ED35}"/>
              </a:ext>
            </a:extLst>
          </p:cNvPr>
          <p:cNvPicPr>
            <a:picLocks noChangeAspect="1"/>
          </p:cNvPicPr>
          <p:nvPr/>
        </p:nvPicPr>
        <p:blipFill>
          <a:blip r:embed="rId9"/>
          <a:stretch>
            <a:fillRect/>
          </a:stretch>
        </p:blipFill>
        <p:spPr>
          <a:xfrm>
            <a:off x="6950171" y="6165304"/>
            <a:ext cx="2193829" cy="692696"/>
          </a:xfrm>
          <a:prstGeom prst="rect">
            <a:avLst/>
          </a:prstGeom>
        </p:spPr>
      </p:pic>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42303" y="1845850"/>
            <a:ext cx="4936807" cy="18574"/>
          </a:xfrm>
          <a:custGeom>
            <a:avLst/>
            <a:gdLst/>
            <a:ahLst/>
            <a:cxnLst/>
            <a:rect l="l" t="t" r="r" b="b"/>
            <a:pathLst>
              <a:path w="6582409" h="24765">
                <a:moveTo>
                  <a:pt x="6582206" y="0"/>
                </a:moveTo>
                <a:lnTo>
                  <a:pt x="0" y="0"/>
                </a:lnTo>
                <a:lnTo>
                  <a:pt x="0" y="24383"/>
                </a:lnTo>
                <a:lnTo>
                  <a:pt x="6582206" y="24383"/>
                </a:lnTo>
                <a:lnTo>
                  <a:pt x="6582206" y="0"/>
                </a:lnTo>
                <a:close/>
              </a:path>
            </a:pathLst>
          </a:custGeom>
          <a:solidFill>
            <a:srgbClr val="7E7E7E"/>
          </a:solidFill>
        </p:spPr>
        <p:txBody>
          <a:bodyPr wrap="square" lIns="0" tIns="0" rIns="0" bIns="0" rtlCol="0"/>
          <a:lstStyle/>
          <a:p>
            <a:pPr defTabSz="685800"/>
            <a:endParaRPr sz="1350" kern="0">
              <a:solidFill>
                <a:sysClr val="windowText" lastClr="000000"/>
              </a:solidFill>
            </a:endParaRPr>
          </a:p>
        </p:txBody>
      </p:sp>
      <p:sp>
        <p:nvSpPr>
          <p:cNvPr id="3" name="object 3"/>
          <p:cNvSpPr txBox="1"/>
          <p:nvPr/>
        </p:nvSpPr>
        <p:spPr>
          <a:xfrm>
            <a:off x="2527173" y="1643539"/>
            <a:ext cx="1743075" cy="218008"/>
          </a:xfrm>
          <a:prstGeom prst="rect">
            <a:avLst/>
          </a:prstGeom>
          <a:solidFill>
            <a:srgbClr val="FFFF00"/>
          </a:solidFill>
        </p:spPr>
        <p:txBody>
          <a:bodyPr vert="horz" wrap="square" lIns="0" tIns="0" rIns="0" bIns="0" rtlCol="0">
            <a:spAutoFit/>
          </a:bodyPr>
          <a:lstStyle/>
          <a:p>
            <a:pPr defTabSz="685800">
              <a:lnSpc>
                <a:spcPts val="1706"/>
              </a:lnSpc>
            </a:pPr>
            <a:r>
              <a:rPr sz="1500" b="1" kern="0" dirty="0">
                <a:solidFill>
                  <a:srgbClr val="7E7E7E"/>
                </a:solidFill>
                <a:latin typeface="Trebuchet MS"/>
                <a:cs typeface="Trebuchet MS"/>
              </a:rPr>
              <a:t>engorde</a:t>
            </a:r>
            <a:r>
              <a:rPr sz="1500" b="1" kern="0" spc="-49" dirty="0">
                <a:solidFill>
                  <a:srgbClr val="7E7E7E"/>
                </a:solidFill>
                <a:latin typeface="Trebuchet MS"/>
                <a:cs typeface="Trebuchet MS"/>
              </a:rPr>
              <a:t> </a:t>
            </a:r>
            <a:r>
              <a:rPr sz="1500" b="1" kern="0" dirty="0">
                <a:solidFill>
                  <a:srgbClr val="7E7E7E"/>
                </a:solidFill>
                <a:latin typeface="Trebuchet MS"/>
                <a:cs typeface="Trebuchet MS"/>
              </a:rPr>
              <a:t>sostenible</a:t>
            </a:r>
            <a:endParaRPr sz="1500" kern="0">
              <a:solidFill>
                <a:sysClr val="windowText" lastClr="000000"/>
              </a:solidFill>
              <a:latin typeface="Trebuchet MS"/>
              <a:cs typeface="Trebuchet MS"/>
            </a:endParaRPr>
          </a:p>
        </p:txBody>
      </p:sp>
      <p:sp>
        <p:nvSpPr>
          <p:cNvPr id="4" name="object 4"/>
          <p:cNvSpPr txBox="1"/>
          <p:nvPr/>
        </p:nvSpPr>
        <p:spPr>
          <a:xfrm>
            <a:off x="175641" y="1621726"/>
            <a:ext cx="5213985" cy="240931"/>
          </a:xfrm>
          <a:prstGeom prst="rect">
            <a:avLst/>
          </a:prstGeom>
        </p:spPr>
        <p:txBody>
          <a:bodyPr vert="horz" wrap="square" lIns="0" tIns="10001" rIns="0" bIns="0" rtlCol="0">
            <a:spAutoFit/>
          </a:bodyPr>
          <a:lstStyle/>
          <a:p>
            <a:pPr marL="9525" defTabSz="685800">
              <a:spcBef>
                <a:spcPts val="79"/>
              </a:spcBef>
              <a:tabLst>
                <a:tab pos="266224" algn="l"/>
                <a:tab pos="4094798" algn="l"/>
              </a:tabLst>
            </a:pPr>
            <a:r>
              <a:rPr sz="1200" kern="0" spc="161" dirty="0">
                <a:solidFill>
                  <a:srgbClr val="90C225"/>
                </a:solidFill>
                <a:latin typeface="Lucida Sans Unicode"/>
                <a:cs typeface="Lucida Sans Unicode"/>
              </a:rPr>
              <a:t>▶	</a:t>
            </a:r>
            <a:r>
              <a:rPr sz="1500" b="1" kern="0" spc="-4" dirty="0">
                <a:solidFill>
                  <a:srgbClr val="7E7E7E"/>
                </a:solidFill>
                <a:latin typeface="Trebuchet MS"/>
                <a:cs typeface="Trebuchet MS"/>
              </a:rPr>
              <a:t>Ayuda</a:t>
            </a:r>
            <a:r>
              <a:rPr sz="1500" b="1" kern="0" spc="-19" dirty="0">
                <a:solidFill>
                  <a:srgbClr val="7E7E7E"/>
                </a:solidFill>
                <a:latin typeface="Trebuchet MS"/>
                <a:cs typeface="Trebuchet MS"/>
              </a:rPr>
              <a:t> </a:t>
            </a:r>
            <a:r>
              <a:rPr sz="1500" b="1" kern="0" dirty="0">
                <a:solidFill>
                  <a:srgbClr val="7E7E7E"/>
                </a:solidFill>
                <a:latin typeface="Trebuchet MS"/>
                <a:cs typeface="Trebuchet MS"/>
              </a:rPr>
              <a:t>asociada</a:t>
            </a:r>
            <a:r>
              <a:rPr sz="1500" b="1" kern="0" spc="-4" dirty="0">
                <a:solidFill>
                  <a:srgbClr val="7E7E7E"/>
                </a:solidFill>
                <a:latin typeface="Trebuchet MS"/>
                <a:cs typeface="Trebuchet MS"/>
              </a:rPr>
              <a:t> </a:t>
            </a:r>
            <a:r>
              <a:rPr sz="1500" b="1" kern="0" spc="-15" dirty="0">
                <a:solidFill>
                  <a:srgbClr val="7E7E7E"/>
                </a:solidFill>
                <a:latin typeface="Trebuchet MS"/>
                <a:cs typeface="Trebuchet MS"/>
              </a:rPr>
              <a:t>para</a:t>
            </a:r>
            <a:r>
              <a:rPr sz="1500" b="1" kern="0" spc="-19" dirty="0">
                <a:solidFill>
                  <a:srgbClr val="7E7E7E"/>
                </a:solidFill>
                <a:latin typeface="Trebuchet MS"/>
                <a:cs typeface="Trebuchet MS"/>
              </a:rPr>
              <a:t> </a:t>
            </a:r>
            <a:r>
              <a:rPr sz="1500" b="1" kern="0" dirty="0">
                <a:solidFill>
                  <a:srgbClr val="7E7E7E"/>
                </a:solidFill>
                <a:latin typeface="Trebuchet MS"/>
                <a:cs typeface="Trebuchet MS"/>
              </a:rPr>
              <a:t>el	de</a:t>
            </a:r>
            <a:r>
              <a:rPr sz="1500" b="1" kern="0" spc="-38" dirty="0">
                <a:solidFill>
                  <a:srgbClr val="7E7E7E"/>
                </a:solidFill>
                <a:latin typeface="Trebuchet MS"/>
                <a:cs typeface="Trebuchet MS"/>
              </a:rPr>
              <a:t> </a:t>
            </a:r>
            <a:r>
              <a:rPr sz="1500" b="1" kern="0" spc="-4" dirty="0">
                <a:solidFill>
                  <a:srgbClr val="7E7E7E"/>
                </a:solidFill>
                <a:latin typeface="Trebuchet MS"/>
                <a:cs typeface="Trebuchet MS"/>
              </a:rPr>
              <a:t>terneros.</a:t>
            </a:r>
            <a:endParaRPr sz="1500" kern="0">
              <a:solidFill>
                <a:sysClr val="windowText" lastClr="000000"/>
              </a:solidFill>
              <a:latin typeface="Trebuchet MS"/>
              <a:cs typeface="Trebuchet MS"/>
            </a:endParaRPr>
          </a:p>
        </p:txBody>
      </p:sp>
      <p:sp>
        <p:nvSpPr>
          <p:cNvPr id="5" name="object 5"/>
          <p:cNvSpPr txBox="1"/>
          <p:nvPr/>
        </p:nvSpPr>
        <p:spPr>
          <a:xfrm>
            <a:off x="518541" y="2058352"/>
            <a:ext cx="6908959" cy="1411509"/>
          </a:xfrm>
          <a:prstGeom prst="rect">
            <a:avLst/>
          </a:prstGeom>
        </p:spPr>
        <p:txBody>
          <a:bodyPr vert="horz" wrap="square" lIns="0" tIns="9049" rIns="0" bIns="0" rtlCol="0">
            <a:spAutoFit/>
          </a:bodyPr>
          <a:lstStyle/>
          <a:p>
            <a:pPr marL="9525" defTabSz="685800">
              <a:spcBef>
                <a:spcPts val="71"/>
              </a:spcBef>
            </a:pPr>
            <a:r>
              <a:rPr sz="938" kern="0" dirty="0">
                <a:solidFill>
                  <a:srgbClr val="90C225"/>
                </a:solidFill>
                <a:latin typeface="Wingdings"/>
                <a:cs typeface="Wingdings"/>
              </a:rPr>
              <a:t></a:t>
            </a:r>
            <a:r>
              <a:rPr sz="1200" b="1" kern="0" dirty="0">
                <a:solidFill>
                  <a:srgbClr val="7AA31F"/>
                </a:solidFill>
                <a:latin typeface="Trebuchet MS"/>
                <a:cs typeface="Trebuchet MS"/>
              </a:rPr>
              <a:t>¿Qué</a:t>
            </a:r>
            <a:r>
              <a:rPr sz="1200" b="1" kern="0" spc="-11" dirty="0">
                <a:solidFill>
                  <a:srgbClr val="7AA31F"/>
                </a:solidFill>
                <a:latin typeface="Trebuchet MS"/>
                <a:cs typeface="Trebuchet MS"/>
              </a:rPr>
              <a:t> </a:t>
            </a:r>
            <a:r>
              <a:rPr sz="1200" b="1" kern="0" spc="-8" dirty="0">
                <a:solidFill>
                  <a:srgbClr val="7AA31F"/>
                </a:solidFill>
                <a:latin typeface="Trebuchet MS"/>
                <a:cs typeface="Trebuchet MS"/>
              </a:rPr>
              <a:t>es?</a:t>
            </a:r>
            <a:endParaRPr sz="1200" kern="0">
              <a:solidFill>
                <a:sysClr val="windowText" lastClr="000000"/>
              </a:solidFill>
              <a:latin typeface="Trebuchet MS"/>
              <a:cs typeface="Trebuchet MS"/>
            </a:endParaRPr>
          </a:p>
          <a:p>
            <a:pPr marL="352425" defTabSz="685800">
              <a:spcBef>
                <a:spcPts val="904"/>
              </a:spcBef>
            </a:pPr>
            <a:r>
              <a:rPr sz="825" kern="0" spc="-8" dirty="0">
                <a:solidFill>
                  <a:srgbClr val="90C225"/>
                </a:solidFill>
                <a:latin typeface="Wingdings"/>
                <a:cs typeface="Wingdings"/>
              </a:rPr>
              <a:t></a:t>
            </a:r>
            <a:r>
              <a:rPr sz="1050" kern="0" spc="-8" dirty="0">
                <a:solidFill>
                  <a:sysClr val="windowText" lastClr="000000"/>
                </a:solidFill>
                <a:latin typeface="Trebuchet MS"/>
                <a:cs typeface="Trebuchet MS"/>
              </a:rPr>
              <a:t>Titular</a:t>
            </a:r>
            <a:r>
              <a:rPr sz="1050" kern="0" spc="8" dirty="0">
                <a:solidFill>
                  <a:sysClr val="windowText" lastClr="000000"/>
                </a:solidFill>
                <a:latin typeface="Trebuchet MS"/>
                <a:cs typeface="Trebuchet MS"/>
              </a:rPr>
              <a:t> </a:t>
            </a:r>
            <a:r>
              <a:rPr sz="1050" kern="0" spc="-4" dirty="0">
                <a:solidFill>
                  <a:sysClr val="windowText" lastClr="000000"/>
                </a:solidFill>
                <a:latin typeface="Trebuchet MS"/>
                <a:cs typeface="Trebuchet MS"/>
              </a:rPr>
              <a:t>explotación</a:t>
            </a:r>
            <a:r>
              <a:rPr sz="1050" kern="0" spc="-19" dirty="0">
                <a:solidFill>
                  <a:sysClr val="windowText" lastClr="000000"/>
                </a:solidFill>
                <a:latin typeface="Trebuchet MS"/>
                <a:cs typeface="Trebuchet MS"/>
              </a:rPr>
              <a:t> </a:t>
            </a:r>
            <a:r>
              <a:rPr sz="1050" kern="0" spc="-4" dirty="0">
                <a:solidFill>
                  <a:sysClr val="windowText" lastClr="000000"/>
                </a:solidFill>
                <a:latin typeface="Trebuchet MS"/>
                <a:cs typeface="Trebuchet MS"/>
              </a:rPr>
              <a:t>de</a:t>
            </a:r>
            <a:r>
              <a:rPr sz="1050" kern="0" spc="4" dirty="0">
                <a:solidFill>
                  <a:sysClr val="windowText" lastClr="000000"/>
                </a:solidFill>
                <a:latin typeface="Trebuchet MS"/>
                <a:cs typeface="Trebuchet MS"/>
              </a:rPr>
              <a:t> </a:t>
            </a:r>
            <a:r>
              <a:rPr sz="1050" kern="0" spc="-4" dirty="0">
                <a:solidFill>
                  <a:sysClr val="windowText" lastClr="000000"/>
                </a:solidFill>
                <a:latin typeface="Trebuchet MS"/>
                <a:cs typeface="Trebuchet MS"/>
              </a:rPr>
              <a:t>engorde</a:t>
            </a:r>
            <a:r>
              <a:rPr sz="1050" kern="0" spc="-11" dirty="0">
                <a:solidFill>
                  <a:sysClr val="windowText" lastClr="000000"/>
                </a:solidFill>
                <a:latin typeface="Trebuchet MS"/>
                <a:cs typeface="Trebuchet MS"/>
              </a:rPr>
              <a:t> </a:t>
            </a:r>
            <a:r>
              <a:rPr sz="1050" kern="0" spc="-4" dirty="0">
                <a:solidFill>
                  <a:sysClr val="windowText" lastClr="000000"/>
                </a:solidFill>
                <a:latin typeface="Trebuchet MS"/>
                <a:cs typeface="Trebuchet MS"/>
              </a:rPr>
              <a:t>de</a:t>
            </a:r>
            <a:r>
              <a:rPr sz="1050" kern="0" spc="4" dirty="0">
                <a:solidFill>
                  <a:sysClr val="windowText" lastClr="000000"/>
                </a:solidFill>
                <a:latin typeface="Trebuchet MS"/>
                <a:cs typeface="Trebuchet MS"/>
              </a:rPr>
              <a:t> </a:t>
            </a:r>
            <a:r>
              <a:rPr sz="1050" kern="0" spc="-4" dirty="0">
                <a:solidFill>
                  <a:sysClr val="windowText" lastClr="000000"/>
                </a:solidFill>
                <a:latin typeface="Trebuchet MS"/>
                <a:cs typeface="Trebuchet MS"/>
              </a:rPr>
              <a:t>terneros</a:t>
            </a:r>
            <a:r>
              <a:rPr sz="1050" kern="0" dirty="0">
                <a:solidFill>
                  <a:sysClr val="windowText" lastClr="000000"/>
                </a:solidFill>
                <a:latin typeface="Trebuchet MS"/>
                <a:cs typeface="Trebuchet MS"/>
              </a:rPr>
              <a:t> </a:t>
            </a:r>
            <a:r>
              <a:rPr sz="1050" kern="0" dirty="0">
                <a:solidFill>
                  <a:sysClr val="windowText" lastClr="000000"/>
                </a:solidFill>
                <a:latin typeface="Wingdings"/>
                <a:cs typeface="Wingdings"/>
              </a:rPr>
              <a:t></a:t>
            </a:r>
            <a:r>
              <a:rPr sz="1050" kern="0" spc="60" dirty="0">
                <a:solidFill>
                  <a:sysClr val="windowText" lastClr="000000"/>
                </a:solidFill>
                <a:latin typeface="Times New Roman"/>
                <a:cs typeface="Times New Roman"/>
              </a:rPr>
              <a:t> </a:t>
            </a:r>
            <a:r>
              <a:rPr sz="1050" kern="0" spc="-4" dirty="0">
                <a:solidFill>
                  <a:sysClr val="windowText" lastClr="000000"/>
                </a:solidFill>
                <a:latin typeface="Trebuchet MS"/>
                <a:cs typeface="Trebuchet MS"/>
              </a:rPr>
              <a:t>pago anual</a:t>
            </a:r>
            <a:r>
              <a:rPr sz="1050" kern="0" spc="8" dirty="0">
                <a:solidFill>
                  <a:sysClr val="windowText" lastClr="000000"/>
                </a:solidFill>
                <a:latin typeface="Trebuchet MS"/>
                <a:cs typeface="Trebuchet MS"/>
              </a:rPr>
              <a:t> </a:t>
            </a:r>
            <a:r>
              <a:rPr sz="1050" kern="0" spc="-4" dirty="0">
                <a:solidFill>
                  <a:sysClr val="windowText" lastClr="000000"/>
                </a:solidFill>
                <a:latin typeface="Trebuchet MS"/>
                <a:cs typeface="Trebuchet MS"/>
              </a:rPr>
              <a:t>por cabeza</a:t>
            </a:r>
            <a:r>
              <a:rPr sz="1050" kern="0" spc="-8" dirty="0">
                <a:solidFill>
                  <a:sysClr val="windowText" lastClr="000000"/>
                </a:solidFill>
                <a:latin typeface="Trebuchet MS"/>
                <a:cs typeface="Trebuchet MS"/>
              </a:rPr>
              <a:t> </a:t>
            </a:r>
            <a:r>
              <a:rPr sz="1050" kern="0" spc="-4" dirty="0">
                <a:solidFill>
                  <a:sysClr val="windowText" lastClr="000000"/>
                </a:solidFill>
                <a:latin typeface="Trebuchet MS"/>
                <a:cs typeface="Trebuchet MS"/>
              </a:rPr>
              <a:t>ternero.</a:t>
            </a:r>
            <a:endParaRPr sz="1050" kern="0">
              <a:solidFill>
                <a:sysClr val="windowText" lastClr="000000"/>
              </a:solidFill>
              <a:latin typeface="Trebuchet MS"/>
              <a:cs typeface="Trebuchet MS"/>
            </a:endParaRPr>
          </a:p>
          <a:p>
            <a:pPr marL="352425" defTabSz="685800">
              <a:spcBef>
                <a:spcPts val="896"/>
              </a:spcBef>
            </a:pPr>
            <a:r>
              <a:rPr sz="825" kern="0" dirty="0">
                <a:solidFill>
                  <a:srgbClr val="90C225"/>
                </a:solidFill>
                <a:latin typeface="Wingdings"/>
                <a:cs typeface="Wingdings"/>
              </a:rPr>
              <a:t></a:t>
            </a:r>
            <a:r>
              <a:rPr sz="1050" kern="0" dirty="0">
                <a:solidFill>
                  <a:sysClr val="windowText" lastClr="000000"/>
                </a:solidFill>
                <a:latin typeface="Trebuchet MS"/>
                <a:cs typeface="Trebuchet MS"/>
              </a:rPr>
              <a:t>Cada</a:t>
            </a:r>
            <a:r>
              <a:rPr sz="1050" kern="0" spc="-8" dirty="0">
                <a:solidFill>
                  <a:sysClr val="windowText" lastClr="000000"/>
                </a:solidFill>
                <a:latin typeface="Trebuchet MS"/>
                <a:cs typeface="Trebuchet MS"/>
              </a:rPr>
              <a:t> </a:t>
            </a:r>
            <a:r>
              <a:rPr sz="1050" kern="0" spc="-4" dirty="0">
                <a:solidFill>
                  <a:sysClr val="windowText" lastClr="000000"/>
                </a:solidFill>
                <a:latin typeface="Trebuchet MS"/>
                <a:cs typeface="Trebuchet MS"/>
              </a:rPr>
              <a:t>año</a:t>
            </a:r>
            <a:r>
              <a:rPr sz="1050" kern="0" spc="-8" dirty="0">
                <a:solidFill>
                  <a:sysClr val="windowText" lastClr="000000"/>
                </a:solidFill>
                <a:latin typeface="Trebuchet MS"/>
                <a:cs typeface="Trebuchet MS"/>
              </a:rPr>
              <a:t> </a:t>
            </a:r>
            <a:r>
              <a:rPr sz="1050" kern="0" dirty="0">
                <a:solidFill>
                  <a:sysClr val="windowText" lastClr="000000"/>
                </a:solidFill>
                <a:latin typeface="Wingdings"/>
                <a:cs typeface="Wingdings"/>
              </a:rPr>
              <a:t></a:t>
            </a:r>
            <a:r>
              <a:rPr sz="1050" kern="0" spc="45" dirty="0">
                <a:solidFill>
                  <a:sysClr val="windowText" lastClr="000000"/>
                </a:solidFill>
                <a:latin typeface="Times New Roman"/>
                <a:cs typeface="Times New Roman"/>
              </a:rPr>
              <a:t> </a:t>
            </a:r>
            <a:r>
              <a:rPr sz="1200" b="1" kern="0" spc="-4" dirty="0">
                <a:solidFill>
                  <a:srgbClr val="C42E1A"/>
                </a:solidFill>
                <a:latin typeface="Trebuchet MS"/>
                <a:cs typeface="Trebuchet MS"/>
              </a:rPr>
              <a:t>25.900.000</a:t>
            </a:r>
            <a:r>
              <a:rPr sz="1200" b="1" kern="0" dirty="0">
                <a:solidFill>
                  <a:srgbClr val="C42E1A"/>
                </a:solidFill>
                <a:latin typeface="Trebuchet MS"/>
                <a:cs typeface="Trebuchet MS"/>
              </a:rPr>
              <a:t> </a:t>
            </a:r>
            <a:r>
              <a:rPr sz="1200" b="1" kern="0" spc="-4" dirty="0">
                <a:solidFill>
                  <a:srgbClr val="C42E1A"/>
                </a:solidFill>
                <a:latin typeface="Trebuchet MS"/>
                <a:cs typeface="Trebuchet MS"/>
              </a:rPr>
              <a:t>EUROS</a:t>
            </a:r>
            <a:endParaRPr sz="1200" kern="0">
              <a:solidFill>
                <a:sysClr val="windowText" lastClr="000000"/>
              </a:solidFill>
              <a:latin typeface="Trebuchet MS"/>
              <a:cs typeface="Trebuchet MS"/>
            </a:endParaRPr>
          </a:p>
          <a:p>
            <a:pPr marL="9525" defTabSz="685800">
              <a:spcBef>
                <a:spcPts val="904"/>
              </a:spcBef>
            </a:pPr>
            <a:r>
              <a:rPr sz="938" kern="0" spc="-4" dirty="0">
                <a:solidFill>
                  <a:srgbClr val="90C225"/>
                </a:solidFill>
                <a:latin typeface="Wingdings"/>
                <a:cs typeface="Wingdings"/>
              </a:rPr>
              <a:t></a:t>
            </a:r>
            <a:r>
              <a:rPr sz="1200" b="1" kern="0" spc="-4" dirty="0">
                <a:solidFill>
                  <a:srgbClr val="7AA31F"/>
                </a:solidFill>
                <a:latin typeface="Trebuchet MS"/>
                <a:cs typeface="Trebuchet MS"/>
              </a:rPr>
              <a:t>¿Condiciones?</a:t>
            </a:r>
            <a:endParaRPr sz="1200" kern="0">
              <a:solidFill>
                <a:sysClr val="windowText" lastClr="000000"/>
              </a:solidFill>
              <a:latin typeface="Trebuchet MS"/>
              <a:cs typeface="Trebuchet MS"/>
            </a:endParaRPr>
          </a:p>
          <a:p>
            <a:pPr defTabSz="685800">
              <a:spcBef>
                <a:spcPts val="4"/>
              </a:spcBef>
            </a:pPr>
            <a:endParaRPr sz="1163" kern="0">
              <a:solidFill>
                <a:sysClr val="windowText" lastClr="000000"/>
              </a:solidFill>
              <a:latin typeface="Trebuchet MS"/>
              <a:cs typeface="Trebuchet MS"/>
            </a:endParaRPr>
          </a:p>
          <a:p>
            <a:pPr marL="352425" defTabSz="685800"/>
            <a:r>
              <a:rPr sz="825" kern="0" dirty="0">
                <a:solidFill>
                  <a:srgbClr val="90C225"/>
                </a:solidFill>
                <a:latin typeface="Wingdings"/>
                <a:cs typeface="Wingdings"/>
              </a:rPr>
              <a:t></a:t>
            </a:r>
            <a:r>
              <a:rPr sz="1050" kern="0" dirty="0">
                <a:solidFill>
                  <a:sysClr val="windowText" lastClr="000000"/>
                </a:solidFill>
                <a:latin typeface="Trebuchet MS"/>
                <a:cs typeface="Trebuchet MS"/>
              </a:rPr>
              <a:t>Animal</a:t>
            </a:r>
            <a:r>
              <a:rPr sz="1050" kern="0" spc="8" dirty="0">
                <a:solidFill>
                  <a:sysClr val="windowText" lastClr="000000"/>
                </a:solidFill>
                <a:latin typeface="Trebuchet MS"/>
                <a:cs typeface="Trebuchet MS"/>
              </a:rPr>
              <a:t> </a:t>
            </a:r>
            <a:r>
              <a:rPr sz="1050" kern="0" spc="-4" dirty="0">
                <a:solidFill>
                  <a:sysClr val="windowText" lastClr="000000"/>
                </a:solidFill>
                <a:latin typeface="Trebuchet MS"/>
                <a:cs typeface="Trebuchet MS"/>
              </a:rPr>
              <a:t>elegible:</a:t>
            </a:r>
            <a:r>
              <a:rPr sz="1050" kern="0" spc="311" dirty="0">
                <a:solidFill>
                  <a:sysClr val="windowText" lastClr="000000"/>
                </a:solidFill>
                <a:latin typeface="Trebuchet MS"/>
                <a:cs typeface="Trebuchet MS"/>
              </a:rPr>
              <a:t> </a:t>
            </a:r>
            <a:r>
              <a:rPr sz="1050" kern="0" spc="-4" dirty="0">
                <a:solidFill>
                  <a:sysClr val="windowText" lastClr="000000"/>
                </a:solidFill>
                <a:latin typeface="Trebuchet MS"/>
                <a:cs typeface="Trebuchet MS"/>
              </a:rPr>
              <a:t>ternero</a:t>
            </a:r>
            <a:r>
              <a:rPr sz="1050" kern="0" spc="8" dirty="0">
                <a:solidFill>
                  <a:sysClr val="windowText" lastClr="000000"/>
                </a:solidFill>
                <a:latin typeface="Trebuchet MS"/>
                <a:cs typeface="Trebuchet MS"/>
              </a:rPr>
              <a:t> </a:t>
            </a:r>
            <a:r>
              <a:rPr sz="1050" kern="0" spc="-4" dirty="0">
                <a:solidFill>
                  <a:sysClr val="windowText" lastClr="000000"/>
                </a:solidFill>
                <a:latin typeface="Trebuchet MS"/>
                <a:cs typeface="Trebuchet MS"/>
              </a:rPr>
              <a:t>6-24</a:t>
            </a:r>
            <a:r>
              <a:rPr sz="1050" kern="0" spc="15" dirty="0">
                <a:solidFill>
                  <a:sysClr val="windowText" lastClr="000000"/>
                </a:solidFill>
                <a:latin typeface="Trebuchet MS"/>
                <a:cs typeface="Trebuchet MS"/>
              </a:rPr>
              <a:t> </a:t>
            </a:r>
            <a:r>
              <a:rPr sz="1050" kern="0" spc="-4" dirty="0">
                <a:solidFill>
                  <a:sysClr val="windowText" lastClr="000000"/>
                </a:solidFill>
                <a:latin typeface="Trebuchet MS"/>
                <a:cs typeface="Trebuchet MS"/>
              </a:rPr>
              <a:t>meses</a:t>
            </a:r>
            <a:r>
              <a:rPr sz="1050" kern="0" spc="4" dirty="0">
                <a:solidFill>
                  <a:sysClr val="windowText" lastClr="000000"/>
                </a:solidFill>
                <a:latin typeface="Trebuchet MS"/>
                <a:cs typeface="Trebuchet MS"/>
              </a:rPr>
              <a:t> </a:t>
            </a:r>
            <a:r>
              <a:rPr sz="1050" kern="0" spc="-4" dirty="0">
                <a:solidFill>
                  <a:sysClr val="windowText" lastClr="000000"/>
                </a:solidFill>
                <a:latin typeface="Trebuchet MS"/>
                <a:cs typeface="Trebuchet MS"/>
              </a:rPr>
              <a:t>(RIIA+cebado</a:t>
            </a:r>
            <a:r>
              <a:rPr sz="1050" kern="0" spc="-23" dirty="0">
                <a:solidFill>
                  <a:sysClr val="windowText" lastClr="000000"/>
                </a:solidFill>
                <a:latin typeface="Trebuchet MS"/>
                <a:cs typeface="Trebuchet MS"/>
              </a:rPr>
              <a:t> </a:t>
            </a:r>
            <a:r>
              <a:rPr sz="1050" kern="0" spc="-4" dirty="0">
                <a:solidFill>
                  <a:sysClr val="windowText" lastClr="000000"/>
                </a:solidFill>
                <a:latin typeface="Trebuchet MS"/>
                <a:cs typeface="Trebuchet MS"/>
              </a:rPr>
              <a:t>mín</a:t>
            </a:r>
            <a:r>
              <a:rPr sz="1050" kern="0" spc="8" dirty="0">
                <a:solidFill>
                  <a:sysClr val="windowText" lastClr="000000"/>
                </a:solidFill>
                <a:latin typeface="Trebuchet MS"/>
                <a:cs typeface="Trebuchet MS"/>
              </a:rPr>
              <a:t> </a:t>
            </a:r>
            <a:r>
              <a:rPr sz="1050" kern="0" spc="-4" dirty="0">
                <a:solidFill>
                  <a:sysClr val="windowText" lastClr="000000"/>
                </a:solidFill>
                <a:latin typeface="Trebuchet MS"/>
                <a:cs typeface="Trebuchet MS"/>
              </a:rPr>
              <a:t>90</a:t>
            </a:r>
            <a:r>
              <a:rPr sz="1050" kern="0" spc="19" dirty="0">
                <a:solidFill>
                  <a:sysClr val="windowText" lastClr="000000"/>
                </a:solidFill>
                <a:latin typeface="Trebuchet MS"/>
                <a:cs typeface="Trebuchet MS"/>
              </a:rPr>
              <a:t> </a:t>
            </a:r>
            <a:r>
              <a:rPr sz="1050" kern="0" spc="-4" dirty="0">
                <a:solidFill>
                  <a:sysClr val="windowText" lastClr="000000"/>
                </a:solidFill>
                <a:latin typeface="Trebuchet MS"/>
                <a:cs typeface="Trebuchet MS"/>
              </a:rPr>
              <a:t>días</a:t>
            </a:r>
            <a:r>
              <a:rPr sz="1050" kern="0" dirty="0">
                <a:solidFill>
                  <a:sysClr val="windowText" lastClr="000000"/>
                </a:solidFill>
                <a:latin typeface="Trebuchet MS"/>
                <a:cs typeface="Trebuchet MS"/>
              </a:rPr>
              <a:t> +</a:t>
            </a:r>
            <a:r>
              <a:rPr sz="1050" kern="0" spc="15" dirty="0">
                <a:solidFill>
                  <a:sysClr val="windowText" lastClr="000000"/>
                </a:solidFill>
                <a:latin typeface="Trebuchet MS"/>
                <a:cs typeface="Trebuchet MS"/>
              </a:rPr>
              <a:t> </a:t>
            </a:r>
            <a:r>
              <a:rPr sz="1050" kern="0" spc="-4" dirty="0">
                <a:solidFill>
                  <a:sysClr val="windowText" lastClr="000000"/>
                </a:solidFill>
                <a:latin typeface="Trebuchet MS"/>
                <a:cs typeface="Trebuchet MS"/>
              </a:rPr>
              <a:t>sacrificio/exportación</a:t>
            </a:r>
            <a:r>
              <a:rPr sz="1050" kern="0" spc="-15" dirty="0">
                <a:solidFill>
                  <a:sysClr val="windowText" lastClr="000000"/>
                </a:solidFill>
                <a:latin typeface="Trebuchet MS"/>
                <a:cs typeface="Trebuchet MS"/>
              </a:rPr>
              <a:t> </a:t>
            </a:r>
            <a:r>
              <a:rPr sz="1050" b="1" kern="0" dirty="0">
                <a:solidFill>
                  <a:srgbClr val="476012"/>
                </a:solidFill>
                <a:latin typeface="Trebuchet MS"/>
                <a:cs typeface="Trebuchet MS"/>
              </a:rPr>
              <a:t>1/10(n-1)</a:t>
            </a:r>
            <a:r>
              <a:rPr sz="1050" b="1" kern="0" spc="-11" dirty="0">
                <a:solidFill>
                  <a:srgbClr val="476012"/>
                </a:solidFill>
                <a:latin typeface="Trebuchet MS"/>
                <a:cs typeface="Trebuchet MS"/>
              </a:rPr>
              <a:t> </a:t>
            </a:r>
            <a:r>
              <a:rPr sz="1050" b="1" kern="0" dirty="0">
                <a:solidFill>
                  <a:srgbClr val="476012"/>
                </a:solidFill>
                <a:latin typeface="Trebuchet MS"/>
                <a:cs typeface="Trebuchet MS"/>
              </a:rPr>
              <a:t>a</a:t>
            </a:r>
            <a:r>
              <a:rPr sz="1050" b="1" kern="0" spc="15" dirty="0">
                <a:solidFill>
                  <a:srgbClr val="476012"/>
                </a:solidFill>
                <a:latin typeface="Trebuchet MS"/>
                <a:cs typeface="Trebuchet MS"/>
              </a:rPr>
              <a:t> </a:t>
            </a:r>
            <a:r>
              <a:rPr sz="1050" b="1" kern="0" dirty="0">
                <a:solidFill>
                  <a:srgbClr val="476012"/>
                </a:solidFill>
                <a:latin typeface="Trebuchet MS"/>
                <a:cs typeface="Trebuchet MS"/>
              </a:rPr>
              <a:t>30/09</a:t>
            </a:r>
            <a:r>
              <a:rPr sz="1050" kern="0" dirty="0">
                <a:solidFill>
                  <a:sysClr val="windowText" lastClr="000000"/>
                </a:solidFill>
                <a:latin typeface="Trebuchet MS"/>
                <a:cs typeface="Trebuchet MS"/>
              </a:rPr>
              <a:t>).</a:t>
            </a:r>
            <a:endParaRPr sz="1050" kern="0">
              <a:solidFill>
                <a:sysClr val="windowText" lastClr="000000"/>
              </a:solidFill>
              <a:latin typeface="Trebuchet MS"/>
              <a:cs typeface="Trebuchet MS"/>
            </a:endParaRPr>
          </a:p>
        </p:txBody>
      </p:sp>
      <p:sp>
        <p:nvSpPr>
          <p:cNvPr id="6" name="object 6"/>
          <p:cNvSpPr txBox="1"/>
          <p:nvPr/>
        </p:nvSpPr>
        <p:spPr>
          <a:xfrm>
            <a:off x="5440681" y="3575209"/>
            <a:ext cx="2469356" cy="179536"/>
          </a:xfrm>
          <a:prstGeom prst="rect">
            <a:avLst/>
          </a:prstGeom>
          <a:solidFill>
            <a:srgbClr val="FFFF00"/>
          </a:solidFill>
        </p:spPr>
        <p:txBody>
          <a:bodyPr vert="horz" wrap="square" lIns="0" tIns="0" rIns="0" bIns="0" rtlCol="0">
            <a:spAutoFit/>
          </a:bodyPr>
          <a:lstStyle/>
          <a:p>
            <a:pPr marL="476" defTabSz="685800">
              <a:lnSpc>
                <a:spcPts val="1361"/>
              </a:lnSpc>
            </a:pPr>
            <a:r>
              <a:rPr sz="1200" b="1" kern="0" spc="-4" dirty="0">
                <a:solidFill>
                  <a:srgbClr val="476012"/>
                </a:solidFill>
                <a:latin typeface="Trebuchet MS"/>
                <a:cs typeface="Trebuchet MS"/>
              </a:rPr>
              <a:t>máx ≤1.417</a:t>
            </a:r>
            <a:r>
              <a:rPr sz="1200" b="1" kern="0" spc="-11" dirty="0">
                <a:solidFill>
                  <a:srgbClr val="476012"/>
                </a:solidFill>
                <a:latin typeface="Trebuchet MS"/>
                <a:cs typeface="Trebuchet MS"/>
              </a:rPr>
              <a:t> </a:t>
            </a:r>
            <a:r>
              <a:rPr sz="1200" b="1" kern="0" spc="-4" dirty="0">
                <a:solidFill>
                  <a:srgbClr val="476012"/>
                </a:solidFill>
                <a:latin typeface="Trebuchet MS"/>
                <a:cs typeface="Trebuchet MS"/>
              </a:rPr>
              <a:t>elegibles/explotación</a:t>
            </a:r>
            <a:r>
              <a:rPr sz="1050" kern="0" spc="-4" dirty="0">
                <a:solidFill>
                  <a:sysClr val="windowText" lastClr="000000"/>
                </a:solidFill>
                <a:latin typeface="Trebuchet MS"/>
                <a:cs typeface="Trebuchet MS"/>
              </a:rPr>
              <a:t>.</a:t>
            </a:r>
            <a:endParaRPr sz="1050" kern="0">
              <a:solidFill>
                <a:sysClr val="windowText" lastClr="000000"/>
              </a:solidFill>
              <a:latin typeface="Trebuchet MS"/>
              <a:cs typeface="Trebuchet MS"/>
            </a:endParaRPr>
          </a:p>
        </p:txBody>
      </p:sp>
      <p:sp>
        <p:nvSpPr>
          <p:cNvPr id="7" name="object 7"/>
          <p:cNvSpPr txBox="1"/>
          <p:nvPr/>
        </p:nvSpPr>
        <p:spPr>
          <a:xfrm>
            <a:off x="861442" y="3574027"/>
            <a:ext cx="4549616" cy="725679"/>
          </a:xfrm>
          <a:prstGeom prst="rect">
            <a:avLst/>
          </a:prstGeom>
        </p:spPr>
        <p:txBody>
          <a:bodyPr vert="horz" wrap="square" lIns="0" tIns="10001" rIns="0" bIns="0" rtlCol="0">
            <a:spAutoFit/>
          </a:bodyPr>
          <a:lstStyle/>
          <a:p>
            <a:pPr marL="9525" defTabSz="685800">
              <a:spcBef>
                <a:spcPts val="79"/>
              </a:spcBef>
            </a:pPr>
            <a:r>
              <a:rPr sz="825" kern="0" spc="-4" dirty="0">
                <a:solidFill>
                  <a:srgbClr val="90C225"/>
                </a:solidFill>
                <a:latin typeface="Wingdings"/>
                <a:cs typeface="Wingdings"/>
              </a:rPr>
              <a:t></a:t>
            </a:r>
            <a:r>
              <a:rPr sz="1050" kern="0" spc="-4" dirty="0">
                <a:solidFill>
                  <a:sysClr val="windowText" lastClr="000000"/>
                </a:solidFill>
                <a:latin typeface="Trebuchet MS"/>
                <a:cs typeface="Trebuchet MS"/>
              </a:rPr>
              <a:t>Umbral:</a:t>
            </a:r>
            <a:r>
              <a:rPr sz="1050" kern="0" spc="-53" dirty="0">
                <a:solidFill>
                  <a:sysClr val="windowText" lastClr="000000"/>
                </a:solidFill>
                <a:latin typeface="Trebuchet MS"/>
                <a:cs typeface="Trebuchet MS"/>
              </a:rPr>
              <a:t> </a:t>
            </a:r>
            <a:r>
              <a:rPr sz="1050" kern="0" dirty="0">
                <a:solidFill>
                  <a:sysClr val="windowText" lastClr="000000"/>
                </a:solidFill>
                <a:latin typeface="Trebuchet MS"/>
                <a:cs typeface="Trebuchet MS"/>
              </a:rPr>
              <a:t>Al </a:t>
            </a:r>
            <a:r>
              <a:rPr sz="1050" kern="0" spc="-4" dirty="0">
                <a:solidFill>
                  <a:sysClr val="windowText" lastClr="000000"/>
                </a:solidFill>
                <a:latin typeface="Trebuchet MS"/>
                <a:cs typeface="Trebuchet MS"/>
              </a:rPr>
              <a:t>menos</a:t>
            </a:r>
            <a:r>
              <a:rPr sz="1050" kern="0" spc="-11" dirty="0">
                <a:solidFill>
                  <a:sysClr val="windowText" lastClr="000000"/>
                </a:solidFill>
                <a:latin typeface="Trebuchet MS"/>
                <a:cs typeface="Trebuchet MS"/>
              </a:rPr>
              <a:t> </a:t>
            </a:r>
            <a:r>
              <a:rPr sz="1050" kern="0" dirty="0">
                <a:solidFill>
                  <a:sysClr val="windowText" lastClr="000000"/>
                </a:solidFill>
                <a:latin typeface="Trebuchet MS"/>
                <a:cs typeface="Trebuchet MS"/>
              </a:rPr>
              <a:t>3</a:t>
            </a:r>
            <a:r>
              <a:rPr sz="1050" kern="0" spc="8" dirty="0">
                <a:solidFill>
                  <a:sysClr val="windowText" lastClr="000000"/>
                </a:solidFill>
                <a:latin typeface="Trebuchet MS"/>
                <a:cs typeface="Trebuchet MS"/>
              </a:rPr>
              <a:t> </a:t>
            </a:r>
            <a:r>
              <a:rPr sz="1050" kern="0" spc="-4" dirty="0">
                <a:solidFill>
                  <a:sysClr val="windowText" lastClr="000000"/>
                </a:solidFill>
                <a:latin typeface="Trebuchet MS"/>
                <a:cs typeface="Trebuchet MS"/>
              </a:rPr>
              <a:t>animales</a:t>
            </a:r>
            <a:r>
              <a:rPr sz="1050" kern="0" spc="4" dirty="0">
                <a:solidFill>
                  <a:sysClr val="windowText" lastClr="000000"/>
                </a:solidFill>
                <a:latin typeface="Trebuchet MS"/>
                <a:cs typeface="Trebuchet MS"/>
              </a:rPr>
              <a:t> </a:t>
            </a:r>
            <a:r>
              <a:rPr sz="1050" kern="0" spc="-4" dirty="0">
                <a:solidFill>
                  <a:sysClr val="windowText" lastClr="000000"/>
                </a:solidFill>
                <a:latin typeface="Trebuchet MS"/>
                <a:cs typeface="Trebuchet MS"/>
              </a:rPr>
              <a:t>cebados</a:t>
            </a:r>
            <a:r>
              <a:rPr sz="1050" kern="0" spc="-19" dirty="0">
                <a:solidFill>
                  <a:sysClr val="windowText" lastClr="000000"/>
                </a:solidFill>
                <a:latin typeface="Trebuchet MS"/>
                <a:cs typeface="Trebuchet MS"/>
              </a:rPr>
              <a:t> </a:t>
            </a:r>
            <a:r>
              <a:rPr sz="1050" kern="0" dirty="0">
                <a:solidFill>
                  <a:sysClr val="windowText" lastClr="000000"/>
                </a:solidFill>
                <a:latin typeface="Trebuchet MS"/>
                <a:cs typeface="Trebuchet MS"/>
              </a:rPr>
              <a:t>con</a:t>
            </a:r>
            <a:r>
              <a:rPr sz="1050" kern="0" spc="-4" dirty="0">
                <a:solidFill>
                  <a:sysClr val="windowText" lastClr="000000"/>
                </a:solidFill>
                <a:latin typeface="Trebuchet MS"/>
                <a:cs typeface="Trebuchet MS"/>
              </a:rPr>
              <a:t> destino sacrificio/exportación</a:t>
            </a:r>
            <a:r>
              <a:rPr sz="1050" kern="0" spc="-15" dirty="0">
                <a:solidFill>
                  <a:sysClr val="windowText" lastClr="000000"/>
                </a:solidFill>
                <a:latin typeface="Trebuchet MS"/>
                <a:cs typeface="Trebuchet MS"/>
              </a:rPr>
              <a:t> </a:t>
            </a:r>
            <a:r>
              <a:rPr sz="1050" kern="0" dirty="0">
                <a:solidFill>
                  <a:sysClr val="windowText" lastClr="000000"/>
                </a:solidFill>
                <a:latin typeface="Trebuchet MS"/>
                <a:cs typeface="Trebuchet MS"/>
              </a:rPr>
              <a:t>y</a:t>
            </a:r>
          </a:p>
          <a:p>
            <a:pPr marL="9525" defTabSz="685800">
              <a:spcBef>
                <a:spcPts val="938"/>
              </a:spcBef>
            </a:pPr>
            <a:r>
              <a:rPr sz="825" kern="0" spc="-4" dirty="0">
                <a:solidFill>
                  <a:srgbClr val="90C225"/>
                </a:solidFill>
                <a:latin typeface="Wingdings"/>
                <a:cs typeface="Wingdings"/>
              </a:rPr>
              <a:t></a:t>
            </a:r>
            <a:r>
              <a:rPr sz="1050" kern="0" spc="-4" dirty="0">
                <a:solidFill>
                  <a:sysClr val="windowText" lastClr="000000"/>
                </a:solidFill>
                <a:latin typeface="Trebuchet MS"/>
                <a:cs typeface="Trebuchet MS"/>
              </a:rPr>
              <a:t>Control </a:t>
            </a:r>
            <a:r>
              <a:rPr sz="1050" kern="0" dirty="0">
                <a:solidFill>
                  <a:sysClr val="windowText" lastClr="000000"/>
                </a:solidFill>
                <a:latin typeface="Trebuchet MS"/>
                <a:cs typeface="Trebuchet MS"/>
              </a:rPr>
              <a:t>fechas</a:t>
            </a:r>
            <a:r>
              <a:rPr sz="1050" kern="0" spc="-23" dirty="0">
                <a:solidFill>
                  <a:sysClr val="windowText" lastClr="000000"/>
                </a:solidFill>
                <a:latin typeface="Trebuchet MS"/>
                <a:cs typeface="Trebuchet MS"/>
              </a:rPr>
              <a:t> </a:t>
            </a:r>
            <a:r>
              <a:rPr sz="1050" kern="0" dirty="0">
                <a:solidFill>
                  <a:sysClr val="windowText" lastClr="000000"/>
                </a:solidFill>
                <a:latin typeface="Trebuchet MS"/>
                <a:cs typeface="Trebuchet MS"/>
              </a:rPr>
              <a:t>y</a:t>
            </a:r>
            <a:r>
              <a:rPr sz="1050" kern="0" spc="-11" dirty="0">
                <a:solidFill>
                  <a:sysClr val="windowText" lastClr="000000"/>
                </a:solidFill>
                <a:latin typeface="Trebuchet MS"/>
                <a:cs typeface="Trebuchet MS"/>
              </a:rPr>
              <a:t> </a:t>
            </a:r>
            <a:r>
              <a:rPr sz="1050" kern="0" spc="-4" dirty="0">
                <a:solidFill>
                  <a:sysClr val="windowText" lastClr="000000"/>
                </a:solidFill>
                <a:latin typeface="Trebuchet MS"/>
                <a:cs typeface="Trebuchet MS"/>
              </a:rPr>
              <a:t>elegibilidad:</a:t>
            </a:r>
            <a:r>
              <a:rPr sz="1050" kern="0" spc="-23" dirty="0">
                <a:solidFill>
                  <a:sysClr val="windowText" lastClr="000000"/>
                </a:solidFill>
                <a:latin typeface="Trebuchet MS"/>
                <a:cs typeface="Trebuchet MS"/>
              </a:rPr>
              <a:t> </a:t>
            </a:r>
            <a:r>
              <a:rPr sz="1050" kern="0" dirty="0">
                <a:solidFill>
                  <a:sysClr val="windowText" lastClr="000000"/>
                </a:solidFill>
                <a:latin typeface="Trebuchet MS"/>
                <a:cs typeface="Trebuchet MS"/>
              </a:rPr>
              <a:t>SITRAN.</a:t>
            </a:r>
          </a:p>
          <a:p>
            <a:pPr marL="9525" defTabSz="685800">
              <a:spcBef>
                <a:spcPts val="900"/>
              </a:spcBef>
            </a:pPr>
            <a:r>
              <a:rPr sz="825" kern="0" spc="-4" dirty="0">
                <a:solidFill>
                  <a:srgbClr val="90C225"/>
                </a:solidFill>
                <a:latin typeface="Wingdings"/>
                <a:cs typeface="Wingdings"/>
              </a:rPr>
              <a:t></a:t>
            </a:r>
            <a:r>
              <a:rPr sz="1050" kern="0" spc="-4" dirty="0">
                <a:solidFill>
                  <a:sysClr val="windowText" lastClr="000000"/>
                </a:solidFill>
                <a:latin typeface="Trebuchet MS"/>
                <a:cs typeface="Trebuchet MS"/>
              </a:rPr>
              <a:t>Explotaciones:</a:t>
            </a:r>
            <a:r>
              <a:rPr sz="1050" kern="0" spc="-8" dirty="0">
                <a:solidFill>
                  <a:sysClr val="windowText" lastClr="000000"/>
                </a:solidFill>
                <a:latin typeface="Trebuchet MS"/>
                <a:cs typeface="Trebuchet MS"/>
              </a:rPr>
              <a:t> </a:t>
            </a:r>
            <a:r>
              <a:rPr sz="1050" kern="0" dirty="0">
                <a:solidFill>
                  <a:sysClr val="windowText" lastClr="000000"/>
                </a:solidFill>
                <a:latin typeface="Trebuchet MS"/>
                <a:cs typeface="Trebuchet MS"/>
              </a:rPr>
              <a:t>REGA</a:t>
            </a:r>
            <a:r>
              <a:rPr sz="1050" kern="0" spc="-83" dirty="0">
                <a:solidFill>
                  <a:sysClr val="windowText" lastClr="000000"/>
                </a:solidFill>
                <a:latin typeface="Trebuchet MS"/>
                <a:cs typeface="Trebuchet MS"/>
              </a:rPr>
              <a:t> </a:t>
            </a:r>
            <a:r>
              <a:rPr sz="1050" kern="0" dirty="0">
                <a:solidFill>
                  <a:sysClr val="windowText" lastClr="000000"/>
                </a:solidFill>
                <a:latin typeface="Trebuchet MS"/>
                <a:cs typeface="Trebuchet MS"/>
              </a:rPr>
              <a:t>BOV</a:t>
            </a:r>
            <a:r>
              <a:rPr sz="1050" kern="0" spc="-8" dirty="0">
                <a:solidFill>
                  <a:sysClr val="windowText" lastClr="000000"/>
                </a:solidFill>
                <a:latin typeface="Trebuchet MS"/>
                <a:cs typeface="Trebuchet MS"/>
              </a:rPr>
              <a:t> </a:t>
            </a:r>
            <a:r>
              <a:rPr sz="1050" kern="0" spc="-4" dirty="0">
                <a:solidFill>
                  <a:sysClr val="windowText" lastClr="000000"/>
                </a:solidFill>
                <a:latin typeface="Trebuchet MS"/>
                <a:cs typeface="Trebuchet MS"/>
              </a:rPr>
              <a:t>tipo</a:t>
            </a:r>
            <a:r>
              <a:rPr sz="1050" kern="0" dirty="0">
                <a:solidFill>
                  <a:sysClr val="windowText" lastClr="000000"/>
                </a:solidFill>
                <a:latin typeface="Trebuchet MS"/>
                <a:cs typeface="Trebuchet MS"/>
              </a:rPr>
              <a:t> “PROD.</a:t>
            </a:r>
            <a:r>
              <a:rPr sz="1050" kern="0" spc="-34" dirty="0">
                <a:solidFill>
                  <a:sysClr val="windowText" lastClr="000000"/>
                </a:solidFill>
                <a:latin typeface="Trebuchet MS"/>
                <a:cs typeface="Trebuchet MS"/>
              </a:rPr>
              <a:t> </a:t>
            </a:r>
            <a:r>
              <a:rPr sz="1050" kern="0" dirty="0">
                <a:solidFill>
                  <a:sysClr val="windowText" lastClr="000000"/>
                </a:solidFill>
                <a:latin typeface="Trebuchet MS"/>
                <a:cs typeface="Trebuchet MS"/>
              </a:rPr>
              <a:t>Y</a:t>
            </a:r>
            <a:r>
              <a:rPr sz="1050" kern="0" spc="-15" dirty="0">
                <a:solidFill>
                  <a:sysClr val="windowText" lastClr="000000"/>
                </a:solidFill>
                <a:latin typeface="Trebuchet MS"/>
                <a:cs typeface="Trebuchet MS"/>
              </a:rPr>
              <a:t> </a:t>
            </a:r>
            <a:r>
              <a:rPr sz="1050" kern="0" dirty="0">
                <a:solidFill>
                  <a:sysClr val="windowText" lastClr="000000"/>
                </a:solidFill>
                <a:latin typeface="Trebuchet MS"/>
                <a:cs typeface="Trebuchet MS"/>
              </a:rPr>
              <a:t>REPROD.”</a:t>
            </a:r>
            <a:r>
              <a:rPr sz="1050" kern="0" spc="-23" dirty="0">
                <a:solidFill>
                  <a:sysClr val="windowText" lastClr="000000"/>
                </a:solidFill>
                <a:latin typeface="Trebuchet MS"/>
                <a:cs typeface="Trebuchet MS"/>
              </a:rPr>
              <a:t> </a:t>
            </a:r>
            <a:r>
              <a:rPr sz="1050" kern="0" spc="-4" dirty="0">
                <a:solidFill>
                  <a:sysClr val="windowText" lastClr="000000"/>
                </a:solidFill>
                <a:latin typeface="Trebuchet MS"/>
                <a:cs typeface="Trebuchet MS"/>
              </a:rPr>
              <a:t>(cebo</a:t>
            </a:r>
            <a:r>
              <a:rPr sz="1050" kern="0" spc="-15" dirty="0">
                <a:solidFill>
                  <a:sysClr val="windowText" lastClr="000000"/>
                </a:solidFill>
                <a:latin typeface="Trebuchet MS"/>
                <a:cs typeface="Trebuchet MS"/>
              </a:rPr>
              <a:t> </a:t>
            </a:r>
            <a:r>
              <a:rPr sz="1050" kern="0" dirty="0">
                <a:solidFill>
                  <a:sysClr val="windowText" lastClr="000000"/>
                </a:solidFill>
                <a:latin typeface="Trebuchet MS"/>
                <a:cs typeface="Trebuchet MS"/>
              </a:rPr>
              <a:t>o</a:t>
            </a:r>
            <a:r>
              <a:rPr sz="1050" kern="0" spc="4" dirty="0">
                <a:solidFill>
                  <a:sysClr val="windowText" lastClr="000000"/>
                </a:solidFill>
                <a:latin typeface="Trebuchet MS"/>
                <a:cs typeface="Trebuchet MS"/>
              </a:rPr>
              <a:t> </a:t>
            </a:r>
            <a:r>
              <a:rPr sz="1050" kern="0" spc="-4" dirty="0" err="1">
                <a:solidFill>
                  <a:sysClr val="windowText" lastClr="000000"/>
                </a:solidFill>
                <a:latin typeface="Trebuchet MS"/>
                <a:cs typeface="Trebuchet MS"/>
              </a:rPr>
              <a:t>cebadero</a:t>
            </a:r>
            <a:r>
              <a:rPr sz="1050" kern="0" spc="-4" dirty="0">
                <a:solidFill>
                  <a:sysClr val="windowText" lastClr="000000"/>
                </a:solidFill>
                <a:latin typeface="Trebuchet MS"/>
                <a:cs typeface="Trebuchet MS"/>
              </a:rPr>
              <a:t>)</a:t>
            </a:r>
            <a:endParaRPr sz="1050" kern="0" dirty="0">
              <a:solidFill>
                <a:sysClr val="windowText" lastClr="000000"/>
              </a:solidFill>
              <a:latin typeface="Trebuchet MS"/>
              <a:cs typeface="Trebuchet MS"/>
            </a:endParaRPr>
          </a:p>
        </p:txBody>
      </p:sp>
      <p:sp>
        <p:nvSpPr>
          <p:cNvPr id="8" name="object 8"/>
          <p:cNvSpPr txBox="1"/>
          <p:nvPr/>
        </p:nvSpPr>
        <p:spPr>
          <a:xfrm>
            <a:off x="518540" y="4337596"/>
            <a:ext cx="7344728" cy="1012201"/>
          </a:xfrm>
          <a:prstGeom prst="rect">
            <a:avLst/>
          </a:prstGeom>
        </p:spPr>
        <p:txBody>
          <a:bodyPr vert="horz" wrap="square" lIns="0" tIns="12383" rIns="0" bIns="0" rtlCol="0">
            <a:spAutoFit/>
          </a:bodyPr>
          <a:lstStyle/>
          <a:p>
            <a:pPr marL="695325" defTabSz="685800">
              <a:spcBef>
                <a:spcPts val="98"/>
              </a:spcBef>
              <a:tabLst>
                <a:tab pos="2333149" algn="l"/>
              </a:tabLst>
            </a:pPr>
            <a:r>
              <a:rPr sz="825" kern="0" spc="4" dirty="0">
                <a:solidFill>
                  <a:srgbClr val="90C225"/>
                </a:solidFill>
                <a:latin typeface="Courier New"/>
                <a:cs typeface="Courier New"/>
              </a:rPr>
              <a:t>o</a:t>
            </a:r>
            <a:r>
              <a:rPr sz="825" kern="0" spc="-172" dirty="0">
                <a:solidFill>
                  <a:srgbClr val="90C225"/>
                </a:solidFill>
                <a:latin typeface="Courier New"/>
                <a:cs typeface="Courier New"/>
              </a:rPr>
              <a:t> </a:t>
            </a:r>
            <a:r>
              <a:rPr sz="1050" i="1" kern="0" dirty="0">
                <a:solidFill>
                  <a:sysClr val="windowText" lastClr="000000"/>
                </a:solidFill>
                <a:latin typeface="Trebuchet MS"/>
                <a:cs typeface="Trebuchet MS"/>
              </a:rPr>
              <a:t>Beneficiario</a:t>
            </a:r>
            <a:r>
              <a:rPr sz="1050" i="1" kern="0" spc="-19" dirty="0">
                <a:solidFill>
                  <a:sysClr val="windowText" lastClr="000000"/>
                </a:solidFill>
                <a:latin typeface="Trebuchet MS"/>
                <a:cs typeface="Trebuchet MS"/>
              </a:rPr>
              <a:t> </a:t>
            </a:r>
            <a:r>
              <a:rPr sz="1050" i="1" kern="0" spc="-11" dirty="0">
                <a:solidFill>
                  <a:sysClr val="windowText" lastClr="000000"/>
                </a:solidFill>
                <a:latin typeface="Trebuchet MS"/>
                <a:cs typeface="Trebuchet MS"/>
              </a:rPr>
              <a:t>ayuda</a:t>
            </a:r>
            <a:r>
              <a:rPr sz="1088" i="1" kern="0" spc="-11" dirty="0">
                <a:solidFill>
                  <a:sysClr val="windowText" lastClr="000000"/>
                </a:solidFill>
                <a:latin typeface="Wingdings"/>
                <a:cs typeface="Wingdings"/>
              </a:rPr>
              <a:t></a:t>
            </a:r>
            <a:r>
              <a:rPr sz="1088" kern="0" spc="-11" dirty="0">
                <a:solidFill>
                  <a:sysClr val="windowText" lastClr="000000"/>
                </a:solidFill>
                <a:latin typeface="Times New Roman"/>
                <a:cs typeface="Times New Roman"/>
              </a:rPr>
              <a:t>	</a:t>
            </a:r>
            <a:r>
              <a:rPr sz="1050" i="1" kern="0" spc="-4" dirty="0">
                <a:solidFill>
                  <a:sysClr val="windowText" lastClr="000000"/>
                </a:solidFill>
                <a:latin typeface="Trebuchet MS"/>
                <a:cs typeface="Trebuchet MS"/>
              </a:rPr>
              <a:t>titular</a:t>
            </a:r>
            <a:r>
              <a:rPr sz="1050" i="1" kern="0" spc="19" dirty="0">
                <a:solidFill>
                  <a:sysClr val="windowText" lastClr="000000"/>
                </a:solidFill>
                <a:latin typeface="Trebuchet MS"/>
                <a:cs typeface="Trebuchet MS"/>
              </a:rPr>
              <a:t> </a:t>
            </a:r>
            <a:r>
              <a:rPr sz="1050" i="1" kern="0" dirty="0">
                <a:solidFill>
                  <a:sysClr val="windowText" lastClr="000000"/>
                </a:solidFill>
                <a:latin typeface="Trebuchet MS"/>
                <a:cs typeface="Trebuchet MS"/>
              </a:rPr>
              <a:t>última</a:t>
            </a:r>
            <a:r>
              <a:rPr sz="1050" i="1" kern="0" spc="11" dirty="0">
                <a:solidFill>
                  <a:sysClr val="windowText" lastClr="000000"/>
                </a:solidFill>
                <a:latin typeface="Trebuchet MS"/>
                <a:cs typeface="Trebuchet MS"/>
              </a:rPr>
              <a:t> </a:t>
            </a:r>
            <a:r>
              <a:rPr sz="1050" i="1" kern="0" spc="-4" dirty="0">
                <a:solidFill>
                  <a:sysClr val="windowText" lastClr="000000"/>
                </a:solidFill>
                <a:latin typeface="Trebuchet MS"/>
                <a:cs typeface="Trebuchet MS"/>
              </a:rPr>
              <a:t>instalación</a:t>
            </a:r>
            <a:r>
              <a:rPr sz="1050" i="1" kern="0" dirty="0">
                <a:solidFill>
                  <a:sysClr val="windowText" lastClr="000000"/>
                </a:solidFill>
                <a:latin typeface="Trebuchet MS"/>
                <a:cs typeface="Trebuchet MS"/>
              </a:rPr>
              <a:t> </a:t>
            </a:r>
            <a:r>
              <a:rPr sz="1050" i="1" kern="0" spc="-4" dirty="0">
                <a:solidFill>
                  <a:sysClr val="windowText" lastClr="000000"/>
                </a:solidFill>
                <a:latin typeface="Trebuchet MS"/>
                <a:cs typeface="Trebuchet MS"/>
              </a:rPr>
              <a:t>de</a:t>
            </a:r>
            <a:r>
              <a:rPr sz="1050" i="1" kern="0" dirty="0">
                <a:solidFill>
                  <a:sysClr val="windowText" lastClr="000000"/>
                </a:solidFill>
                <a:latin typeface="Trebuchet MS"/>
                <a:cs typeface="Trebuchet MS"/>
              </a:rPr>
              <a:t> </a:t>
            </a:r>
            <a:r>
              <a:rPr sz="1050" i="1" kern="0" spc="-4" dirty="0">
                <a:solidFill>
                  <a:sysClr val="windowText" lastClr="000000"/>
                </a:solidFill>
                <a:latin typeface="Trebuchet MS"/>
                <a:cs typeface="Trebuchet MS"/>
              </a:rPr>
              <a:t>estancia</a:t>
            </a:r>
            <a:r>
              <a:rPr sz="1050" i="1" kern="0" spc="8" dirty="0">
                <a:solidFill>
                  <a:sysClr val="windowText" lastClr="000000"/>
                </a:solidFill>
                <a:latin typeface="Trebuchet MS"/>
                <a:cs typeface="Trebuchet MS"/>
              </a:rPr>
              <a:t> </a:t>
            </a:r>
            <a:r>
              <a:rPr sz="1050" i="1" kern="0" spc="-4" dirty="0">
                <a:solidFill>
                  <a:sysClr val="windowText" lastClr="000000"/>
                </a:solidFill>
                <a:latin typeface="Trebuchet MS"/>
                <a:cs typeface="Trebuchet MS"/>
              </a:rPr>
              <a:t>previo</a:t>
            </a:r>
            <a:r>
              <a:rPr sz="1050" i="1" kern="0" spc="4" dirty="0">
                <a:solidFill>
                  <a:sysClr val="windowText" lastClr="000000"/>
                </a:solidFill>
                <a:latin typeface="Trebuchet MS"/>
                <a:cs typeface="Trebuchet MS"/>
              </a:rPr>
              <a:t> </a:t>
            </a:r>
            <a:r>
              <a:rPr sz="1050" i="1" kern="0" spc="-4" dirty="0">
                <a:solidFill>
                  <a:sysClr val="windowText" lastClr="000000"/>
                </a:solidFill>
                <a:latin typeface="Trebuchet MS"/>
                <a:cs typeface="Trebuchet MS"/>
              </a:rPr>
              <a:t>sacrif./export.</a:t>
            </a:r>
            <a:r>
              <a:rPr sz="1050" i="1" kern="0" spc="-15" dirty="0">
                <a:solidFill>
                  <a:sysClr val="windowText" lastClr="000000"/>
                </a:solidFill>
                <a:latin typeface="Trebuchet MS"/>
                <a:cs typeface="Trebuchet MS"/>
              </a:rPr>
              <a:t> </a:t>
            </a:r>
            <a:r>
              <a:rPr sz="1050" i="1" kern="0" spc="-4" dirty="0">
                <a:solidFill>
                  <a:sysClr val="windowText" lastClr="000000"/>
                </a:solidFill>
                <a:latin typeface="Trebuchet MS"/>
                <a:cs typeface="Trebuchet MS"/>
              </a:rPr>
              <a:t>(intermediarios</a:t>
            </a:r>
            <a:r>
              <a:rPr sz="1050" i="1" kern="0" spc="-8" dirty="0">
                <a:solidFill>
                  <a:sysClr val="windowText" lastClr="000000"/>
                </a:solidFill>
                <a:latin typeface="Trebuchet MS"/>
                <a:cs typeface="Trebuchet MS"/>
              </a:rPr>
              <a:t> </a:t>
            </a:r>
            <a:r>
              <a:rPr sz="1050" i="1" kern="0" spc="-4" dirty="0">
                <a:solidFill>
                  <a:sysClr val="windowText" lastClr="000000"/>
                </a:solidFill>
                <a:latin typeface="Trebuchet MS"/>
                <a:cs typeface="Trebuchet MS"/>
              </a:rPr>
              <a:t>&lt;15d).</a:t>
            </a:r>
            <a:endParaRPr sz="1050" kern="0" dirty="0">
              <a:solidFill>
                <a:sysClr val="windowText" lastClr="000000"/>
              </a:solidFill>
              <a:latin typeface="Trebuchet MS"/>
              <a:cs typeface="Trebuchet MS"/>
            </a:endParaRPr>
          </a:p>
          <a:p>
            <a:pPr defTabSz="685800">
              <a:spcBef>
                <a:spcPts val="30"/>
              </a:spcBef>
            </a:pPr>
            <a:endParaRPr sz="1125" kern="0" dirty="0">
              <a:solidFill>
                <a:sysClr val="windowText" lastClr="000000"/>
              </a:solidFill>
              <a:latin typeface="Trebuchet MS"/>
              <a:cs typeface="Trebuchet MS"/>
            </a:endParaRPr>
          </a:p>
          <a:p>
            <a:pPr marL="9525" defTabSz="685800"/>
            <a:r>
              <a:rPr sz="938" kern="0" spc="-4" dirty="0">
                <a:solidFill>
                  <a:srgbClr val="90C225"/>
                </a:solidFill>
                <a:latin typeface="Wingdings"/>
                <a:cs typeface="Wingdings"/>
              </a:rPr>
              <a:t></a:t>
            </a:r>
            <a:r>
              <a:rPr sz="1200" b="1" kern="0" spc="-4" dirty="0">
                <a:solidFill>
                  <a:srgbClr val="7AA31F"/>
                </a:solidFill>
                <a:latin typeface="Trebuchet MS"/>
                <a:cs typeface="Trebuchet MS"/>
              </a:rPr>
              <a:t>¿Ayuda?</a:t>
            </a:r>
            <a:endParaRPr sz="1200" kern="0" dirty="0">
              <a:solidFill>
                <a:sysClr val="windowText" lastClr="000000"/>
              </a:solidFill>
              <a:latin typeface="Trebuchet MS"/>
              <a:cs typeface="Trebuchet MS"/>
            </a:endParaRPr>
          </a:p>
          <a:p>
            <a:pPr marL="352425" defTabSz="685800">
              <a:spcBef>
                <a:spcPts val="450"/>
              </a:spcBef>
            </a:pPr>
            <a:r>
              <a:rPr sz="938" kern="0" spc="-19" dirty="0">
                <a:solidFill>
                  <a:srgbClr val="90C225"/>
                </a:solidFill>
                <a:latin typeface="Wingdings"/>
                <a:cs typeface="Wingdings"/>
              </a:rPr>
              <a:t></a:t>
            </a:r>
            <a:r>
              <a:rPr sz="1200" b="1" kern="0" spc="-19" dirty="0">
                <a:solidFill>
                  <a:srgbClr val="7AA31F"/>
                </a:solidFill>
                <a:latin typeface="Trebuchet MS"/>
                <a:cs typeface="Trebuchet MS"/>
              </a:rPr>
              <a:t>MAPA:</a:t>
            </a:r>
            <a:r>
              <a:rPr sz="1200" b="1" kern="0" spc="8" dirty="0">
                <a:solidFill>
                  <a:srgbClr val="7AA31F"/>
                </a:solidFill>
                <a:latin typeface="Trebuchet MS"/>
                <a:cs typeface="Trebuchet MS"/>
              </a:rPr>
              <a:t> </a:t>
            </a:r>
            <a:r>
              <a:rPr sz="1050" kern="0" spc="-4" dirty="0">
                <a:solidFill>
                  <a:sysClr val="windowText" lastClr="000000"/>
                </a:solidFill>
                <a:latin typeface="Trebuchet MS"/>
                <a:cs typeface="Trebuchet MS"/>
              </a:rPr>
              <a:t>anualmente</a:t>
            </a:r>
            <a:r>
              <a:rPr sz="1050" kern="0" spc="-11" dirty="0">
                <a:solidFill>
                  <a:sysClr val="windowText" lastClr="000000"/>
                </a:solidFill>
                <a:latin typeface="Trebuchet MS"/>
                <a:cs typeface="Trebuchet MS"/>
              </a:rPr>
              <a:t> </a:t>
            </a:r>
            <a:r>
              <a:rPr sz="1050" kern="0" spc="-4" dirty="0">
                <a:solidFill>
                  <a:sysClr val="windowText" lastClr="000000"/>
                </a:solidFill>
                <a:latin typeface="Trebuchet MS"/>
                <a:cs typeface="Trebuchet MS"/>
              </a:rPr>
              <a:t>importes</a:t>
            </a:r>
            <a:r>
              <a:rPr sz="1050" kern="0" spc="-15" dirty="0">
                <a:solidFill>
                  <a:sysClr val="windowText" lastClr="000000"/>
                </a:solidFill>
                <a:latin typeface="Trebuchet MS"/>
                <a:cs typeface="Trebuchet MS"/>
              </a:rPr>
              <a:t> </a:t>
            </a:r>
            <a:r>
              <a:rPr sz="1050" kern="0" spc="-4" dirty="0">
                <a:solidFill>
                  <a:sysClr val="windowText" lastClr="000000"/>
                </a:solidFill>
                <a:latin typeface="Trebuchet MS"/>
                <a:cs typeface="Trebuchet MS"/>
              </a:rPr>
              <a:t>unitarios</a:t>
            </a:r>
            <a:r>
              <a:rPr sz="1050" kern="0" spc="4" dirty="0">
                <a:solidFill>
                  <a:sysClr val="windowText" lastClr="000000"/>
                </a:solidFill>
                <a:latin typeface="Trebuchet MS"/>
                <a:cs typeface="Trebuchet MS"/>
              </a:rPr>
              <a:t> </a:t>
            </a:r>
            <a:r>
              <a:rPr sz="1050" kern="0" spc="-4" dirty="0">
                <a:solidFill>
                  <a:sysClr val="windowText" lastClr="000000"/>
                </a:solidFill>
                <a:latin typeface="Trebuchet MS"/>
                <a:cs typeface="Trebuchet MS"/>
              </a:rPr>
              <a:t>según</a:t>
            </a:r>
            <a:r>
              <a:rPr sz="1050" kern="0" spc="-19" dirty="0">
                <a:solidFill>
                  <a:sysClr val="windowText" lastClr="000000"/>
                </a:solidFill>
                <a:latin typeface="Trebuchet MS"/>
                <a:cs typeface="Trebuchet MS"/>
              </a:rPr>
              <a:t> </a:t>
            </a:r>
            <a:r>
              <a:rPr sz="1050" kern="0" spc="-4" dirty="0">
                <a:solidFill>
                  <a:sysClr val="windowText" lastClr="000000"/>
                </a:solidFill>
                <a:latin typeface="Trebuchet MS"/>
                <a:cs typeface="Trebuchet MS"/>
              </a:rPr>
              <a:t>información </a:t>
            </a:r>
            <a:r>
              <a:rPr sz="1050" kern="0" dirty="0">
                <a:solidFill>
                  <a:sysClr val="windowText" lastClr="000000"/>
                </a:solidFill>
                <a:latin typeface="Trebuchet MS"/>
                <a:cs typeface="Trebuchet MS"/>
              </a:rPr>
              <a:t>CCAA.</a:t>
            </a:r>
          </a:p>
          <a:p>
            <a:pPr marL="352425" defTabSz="685800">
              <a:spcBef>
                <a:spcPts val="458"/>
              </a:spcBef>
            </a:pPr>
            <a:r>
              <a:rPr sz="825" kern="0" spc="-8" dirty="0">
                <a:solidFill>
                  <a:srgbClr val="90C225"/>
                </a:solidFill>
                <a:latin typeface="Wingdings"/>
                <a:cs typeface="Wingdings"/>
              </a:rPr>
              <a:t></a:t>
            </a:r>
            <a:r>
              <a:rPr sz="1050" kern="0" spc="-8" dirty="0">
                <a:solidFill>
                  <a:sysClr val="windowText" lastClr="000000"/>
                </a:solidFill>
                <a:latin typeface="Trebuchet MS"/>
                <a:cs typeface="Trebuchet MS"/>
              </a:rPr>
              <a:t>Ayuda</a:t>
            </a:r>
            <a:r>
              <a:rPr sz="1050" kern="0" spc="-53" dirty="0">
                <a:solidFill>
                  <a:sysClr val="windowText" lastClr="000000"/>
                </a:solidFill>
                <a:latin typeface="Trebuchet MS"/>
                <a:cs typeface="Trebuchet MS"/>
              </a:rPr>
              <a:t> </a:t>
            </a:r>
            <a:r>
              <a:rPr sz="1050" kern="0" dirty="0">
                <a:solidFill>
                  <a:sysClr val="windowText" lastClr="000000"/>
                </a:solidFill>
                <a:latin typeface="Trebuchet MS"/>
                <a:cs typeface="Trebuchet MS"/>
              </a:rPr>
              <a:t>IU:</a:t>
            </a:r>
          </a:p>
        </p:txBody>
      </p:sp>
      <p:sp>
        <p:nvSpPr>
          <p:cNvPr id="9" name="object 9"/>
          <p:cNvSpPr txBox="1"/>
          <p:nvPr/>
        </p:nvSpPr>
        <p:spPr>
          <a:xfrm>
            <a:off x="1076325" y="5374920"/>
            <a:ext cx="760095" cy="148117"/>
          </a:xfrm>
          <a:prstGeom prst="rect">
            <a:avLst/>
          </a:prstGeom>
        </p:spPr>
        <p:txBody>
          <a:bodyPr vert="horz" wrap="square" lIns="0" tIns="9525" rIns="0" bIns="0" rtlCol="0">
            <a:spAutoFit/>
          </a:bodyPr>
          <a:lstStyle/>
          <a:p>
            <a:pPr marL="9525" defTabSz="685800">
              <a:spcBef>
                <a:spcPts val="75"/>
              </a:spcBef>
            </a:pPr>
            <a:r>
              <a:rPr sz="713" kern="0" spc="-8" dirty="0">
                <a:solidFill>
                  <a:srgbClr val="90C225"/>
                </a:solidFill>
                <a:latin typeface="Courier New"/>
                <a:cs typeface="Courier New"/>
              </a:rPr>
              <a:t>o</a:t>
            </a:r>
            <a:r>
              <a:rPr sz="900" kern="0" spc="-8" dirty="0">
                <a:solidFill>
                  <a:sysClr val="windowText" lastClr="000000"/>
                </a:solidFill>
                <a:latin typeface="Trebuchet MS"/>
                <a:cs typeface="Trebuchet MS"/>
              </a:rPr>
              <a:t>Región</a:t>
            </a:r>
            <a:r>
              <a:rPr sz="900" kern="0" spc="-45" dirty="0">
                <a:solidFill>
                  <a:sysClr val="windowText" lastClr="000000"/>
                </a:solidFill>
                <a:latin typeface="Trebuchet MS"/>
                <a:cs typeface="Trebuchet MS"/>
              </a:rPr>
              <a:t> </a:t>
            </a:r>
            <a:r>
              <a:rPr sz="900" kern="0" spc="-11" dirty="0">
                <a:solidFill>
                  <a:sysClr val="windowText" lastClr="000000"/>
                </a:solidFill>
                <a:latin typeface="Trebuchet MS"/>
                <a:cs typeface="Trebuchet MS"/>
              </a:rPr>
              <a:t>Pens.:</a:t>
            </a:r>
            <a:endParaRPr sz="900" kern="0">
              <a:solidFill>
                <a:sysClr val="windowText" lastClr="000000"/>
              </a:solidFill>
              <a:latin typeface="Trebuchet MS"/>
              <a:cs typeface="Trebuchet MS"/>
            </a:endParaRPr>
          </a:p>
        </p:txBody>
      </p:sp>
      <p:sp>
        <p:nvSpPr>
          <p:cNvPr id="10" name="object 10"/>
          <p:cNvSpPr txBox="1"/>
          <p:nvPr/>
        </p:nvSpPr>
        <p:spPr>
          <a:xfrm>
            <a:off x="1859661" y="5391435"/>
            <a:ext cx="2621280" cy="128240"/>
          </a:xfrm>
          <a:prstGeom prst="rect">
            <a:avLst/>
          </a:prstGeom>
          <a:solidFill>
            <a:srgbClr val="FFFF00"/>
          </a:solidFill>
        </p:spPr>
        <p:txBody>
          <a:bodyPr vert="horz" wrap="square" lIns="0" tIns="0" rIns="0" bIns="0" rtlCol="0">
            <a:spAutoFit/>
          </a:bodyPr>
          <a:lstStyle/>
          <a:p>
            <a:pPr defTabSz="685800">
              <a:lnSpc>
                <a:spcPts val="1024"/>
              </a:lnSpc>
            </a:pPr>
            <a:r>
              <a:rPr sz="900" kern="0" spc="-4" dirty="0">
                <a:solidFill>
                  <a:sysClr val="windowText" lastClr="000000"/>
                </a:solidFill>
                <a:latin typeface="Trebuchet MS"/>
                <a:cs typeface="Trebuchet MS"/>
              </a:rPr>
              <a:t>degresividad;</a:t>
            </a:r>
            <a:r>
              <a:rPr sz="900" kern="0" spc="-34" dirty="0">
                <a:solidFill>
                  <a:sysClr val="windowText" lastClr="000000"/>
                </a:solidFill>
                <a:latin typeface="Trebuchet MS"/>
                <a:cs typeface="Trebuchet MS"/>
              </a:rPr>
              <a:t> </a:t>
            </a:r>
            <a:r>
              <a:rPr sz="900" kern="0" spc="-8" dirty="0">
                <a:solidFill>
                  <a:sysClr val="windowText" lastClr="000000"/>
                </a:solidFill>
                <a:latin typeface="Trebuchet MS"/>
                <a:cs typeface="Trebuchet MS"/>
              </a:rPr>
              <a:t>100%</a:t>
            </a:r>
            <a:r>
              <a:rPr sz="900" kern="0" spc="4" dirty="0">
                <a:solidFill>
                  <a:sysClr val="windowText" lastClr="000000"/>
                </a:solidFill>
                <a:latin typeface="Trebuchet MS"/>
                <a:cs typeface="Trebuchet MS"/>
              </a:rPr>
              <a:t> </a:t>
            </a:r>
            <a:r>
              <a:rPr sz="900" kern="0" spc="-4" dirty="0">
                <a:solidFill>
                  <a:sysClr val="windowText" lastClr="000000"/>
                </a:solidFill>
                <a:latin typeface="Trebuchet MS"/>
                <a:cs typeface="Trebuchet MS"/>
              </a:rPr>
              <a:t>(600</a:t>
            </a:r>
            <a:r>
              <a:rPr sz="900" kern="0" spc="-8" dirty="0">
                <a:solidFill>
                  <a:sysClr val="windowText" lastClr="000000"/>
                </a:solidFill>
                <a:latin typeface="Trebuchet MS"/>
                <a:cs typeface="Trebuchet MS"/>
              </a:rPr>
              <a:t> </a:t>
            </a:r>
            <a:r>
              <a:rPr sz="900" kern="0" spc="-4" dirty="0">
                <a:solidFill>
                  <a:sysClr val="windowText" lastClr="000000"/>
                </a:solidFill>
                <a:latin typeface="Trebuchet MS"/>
                <a:cs typeface="Trebuchet MS"/>
              </a:rPr>
              <a:t>elegibles)</a:t>
            </a:r>
            <a:r>
              <a:rPr sz="900" kern="0" spc="-26" dirty="0">
                <a:solidFill>
                  <a:sysClr val="windowText" lastClr="000000"/>
                </a:solidFill>
                <a:latin typeface="Trebuchet MS"/>
                <a:cs typeface="Trebuchet MS"/>
              </a:rPr>
              <a:t> </a:t>
            </a:r>
            <a:r>
              <a:rPr sz="900" kern="0" dirty="0">
                <a:solidFill>
                  <a:sysClr val="windowText" lastClr="000000"/>
                </a:solidFill>
                <a:latin typeface="Trebuchet MS"/>
                <a:cs typeface="Trebuchet MS"/>
              </a:rPr>
              <a:t>y</a:t>
            </a:r>
            <a:r>
              <a:rPr sz="900" kern="0" spc="-11" dirty="0">
                <a:solidFill>
                  <a:sysClr val="windowText" lastClr="000000"/>
                </a:solidFill>
                <a:latin typeface="Trebuchet MS"/>
                <a:cs typeface="Trebuchet MS"/>
              </a:rPr>
              <a:t> </a:t>
            </a:r>
            <a:r>
              <a:rPr sz="900" kern="0" spc="-8" dirty="0">
                <a:solidFill>
                  <a:sysClr val="windowText" lastClr="000000"/>
                </a:solidFill>
                <a:latin typeface="Trebuchet MS"/>
                <a:cs typeface="Trebuchet MS"/>
              </a:rPr>
              <a:t>50%</a:t>
            </a:r>
            <a:r>
              <a:rPr sz="900" kern="0" dirty="0">
                <a:solidFill>
                  <a:sysClr val="windowText" lastClr="000000"/>
                </a:solidFill>
                <a:latin typeface="Trebuchet MS"/>
                <a:cs typeface="Trebuchet MS"/>
              </a:rPr>
              <a:t> </a:t>
            </a:r>
            <a:r>
              <a:rPr sz="900" kern="0" spc="-4" dirty="0">
                <a:solidFill>
                  <a:sysClr val="windowText" lastClr="000000"/>
                </a:solidFill>
                <a:latin typeface="Trebuchet MS"/>
                <a:cs typeface="Trebuchet MS"/>
              </a:rPr>
              <a:t>(601-máx)</a:t>
            </a:r>
            <a:endParaRPr sz="900" kern="0">
              <a:solidFill>
                <a:sysClr val="windowText" lastClr="000000"/>
              </a:solidFill>
              <a:latin typeface="Trebuchet MS"/>
              <a:cs typeface="Trebuchet MS"/>
            </a:endParaRPr>
          </a:p>
        </p:txBody>
      </p:sp>
      <p:sp>
        <p:nvSpPr>
          <p:cNvPr id="11" name="object 11"/>
          <p:cNvSpPr txBox="1"/>
          <p:nvPr/>
        </p:nvSpPr>
        <p:spPr>
          <a:xfrm>
            <a:off x="1076325" y="5569001"/>
            <a:ext cx="2988945" cy="148117"/>
          </a:xfrm>
          <a:prstGeom prst="rect">
            <a:avLst/>
          </a:prstGeom>
        </p:spPr>
        <p:txBody>
          <a:bodyPr vert="horz" wrap="square" lIns="0" tIns="9525" rIns="0" bIns="0" rtlCol="0">
            <a:spAutoFit/>
          </a:bodyPr>
          <a:lstStyle/>
          <a:p>
            <a:pPr marL="9525" defTabSz="685800">
              <a:spcBef>
                <a:spcPts val="75"/>
              </a:spcBef>
            </a:pPr>
            <a:r>
              <a:rPr sz="713" kern="0" spc="-8" dirty="0">
                <a:solidFill>
                  <a:srgbClr val="90C225"/>
                </a:solidFill>
                <a:latin typeface="Courier New"/>
                <a:cs typeface="Courier New"/>
              </a:rPr>
              <a:t>o</a:t>
            </a:r>
            <a:r>
              <a:rPr sz="900" kern="0" spc="-8" dirty="0">
                <a:solidFill>
                  <a:sysClr val="windowText" lastClr="000000"/>
                </a:solidFill>
                <a:latin typeface="Trebuchet MS"/>
                <a:cs typeface="Trebuchet MS"/>
              </a:rPr>
              <a:t>Región</a:t>
            </a:r>
            <a:r>
              <a:rPr sz="900" kern="0" spc="-19" dirty="0">
                <a:solidFill>
                  <a:sysClr val="windowText" lastClr="000000"/>
                </a:solidFill>
                <a:latin typeface="Trebuchet MS"/>
                <a:cs typeface="Trebuchet MS"/>
              </a:rPr>
              <a:t> </a:t>
            </a:r>
            <a:r>
              <a:rPr sz="900" kern="0" spc="-4" dirty="0">
                <a:solidFill>
                  <a:sysClr val="windowText" lastClr="000000"/>
                </a:solidFill>
                <a:latin typeface="Trebuchet MS"/>
                <a:cs typeface="Trebuchet MS"/>
              </a:rPr>
              <a:t>Ins.:</a:t>
            </a:r>
            <a:r>
              <a:rPr sz="900" kern="0" spc="-8" dirty="0">
                <a:solidFill>
                  <a:sysClr val="windowText" lastClr="000000"/>
                </a:solidFill>
                <a:latin typeface="Trebuchet MS"/>
                <a:cs typeface="Trebuchet MS"/>
              </a:rPr>
              <a:t> </a:t>
            </a:r>
            <a:r>
              <a:rPr sz="900" kern="0" dirty="0">
                <a:solidFill>
                  <a:sysClr val="windowText" lastClr="000000"/>
                </a:solidFill>
                <a:latin typeface="Trebuchet MS"/>
                <a:cs typeface="Trebuchet MS"/>
              </a:rPr>
              <a:t>P</a:t>
            </a:r>
            <a:r>
              <a:rPr sz="900" kern="0" spc="-8" dirty="0">
                <a:solidFill>
                  <a:sysClr val="windowText" lastClr="000000"/>
                </a:solidFill>
                <a:latin typeface="Trebuchet MS"/>
                <a:cs typeface="Trebuchet MS"/>
              </a:rPr>
              <a:t> 100%</a:t>
            </a:r>
            <a:r>
              <a:rPr sz="900" kern="0" spc="8" dirty="0">
                <a:solidFill>
                  <a:sysClr val="windowText" lastClr="000000"/>
                </a:solidFill>
                <a:latin typeface="Trebuchet MS"/>
                <a:cs typeface="Trebuchet MS"/>
              </a:rPr>
              <a:t> </a:t>
            </a:r>
            <a:r>
              <a:rPr sz="900" kern="0" dirty="0">
                <a:solidFill>
                  <a:sysClr val="windowText" lastClr="000000"/>
                </a:solidFill>
                <a:latin typeface="Trebuchet MS"/>
                <a:cs typeface="Trebuchet MS"/>
              </a:rPr>
              <a:t>+</a:t>
            </a:r>
            <a:r>
              <a:rPr sz="900" kern="0" spc="-4" dirty="0">
                <a:solidFill>
                  <a:sysClr val="windowText" lastClr="000000"/>
                </a:solidFill>
                <a:latin typeface="Trebuchet MS"/>
                <a:cs typeface="Trebuchet MS"/>
              </a:rPr>
              <a:t> </a:t>
            </a:r>
            <a:r>
              <a:rPr sz="900" kern="0" spc="-8" dirty="0">
                <a:solidFill>
                  <a:sysClr val="windowText" lastClr="000000"/>
                </a:solidFill>
                <a:latin typeface="Trebuchet MS"/>
                <a:cs typeface="Trebuchet MS"/>
              </a:rPr>
              <a:t>50%</a:t>
            </a:r>
            <a:r>
              <a:rPr sz="900" kern="0" spc="8" dirty="0">
                <a:solidFill>
                  <a:sysClr val="windowText" lastClr="000000"/>
                </a:solidFill>
                <a:latin typeface="Trebuchet MS"/>
                <a:cs typeface="Trebuchet MS"/>
              </a:rPr>
              <a:t> </a:t>
            </a:r>
            <a:r>
              <a:rPr sz="900" kern="0" dirty="0">
                <a:solidFill>
                  <a:sysClr val="windowText" lastClr="000000"/>
                </a:solidFill>
                <a:latin typeface="Trebuchet MS"/>
                <a:cs typeface="Trebuchet MS"/>
              </a:rPr>
              <a:t>por</a:t>
            </a:r>
            <a:r>
              <a:rPr sz="900" kern="0" spc="-11" dirty="0">
                <a:solidFill>
                  <a:sysClr val="windowText" lastClr="000000"/>
                </a:solidFill>
                <a:latin typeface="Trebuchet MS"/>
                <a:cs typeface="Trebuchet MS"/>
              </a:rPr>
              <a:t> </a:t>
            </a:r>
            <a:r>
              <a:rPr sz="900" kern="0" spc="-4" dirty="0">
                <a:solidFill>
                  <a:sysClr val="windowText" lastClr="000000"/>
                </a:solidFill>
                <a:latin typeface="Trebuchet MS"/>
                <a:cs typeface="Trebuchet MS"/>
              </a:rPr>
              <a:t>insularidad,</a:t>
            </a:r>
            <a:r>
              <a:rPr sz="900" kern="0" spc="-19" dirty="0">
                <a:solidFill>
                  <a:sysClr val="windowText" lastClr="000000"/>
                </a:solidFill>
                <a:latin typeface="Trebuchet MS"/>
                <a:cs typeface="Trebuchet MS"/>
              </a:rPr>
              <a:t> </a:t>
            </a:r>
            <a:r>
              <a:rPr sz="900" kern="0" spc="-4" dirty="0">
                <a:solidFill>
                  <a:sysClr val="windowText" lastClr="000000"/>
                </a:solidFill>
                <a:latin typeface="Trebuchet MS"/>
                <a:cs typeface="Trebuchet MS"/>
              </a:rPr>
              <a:t>hasta</a:t>
            </a:r>
            <a:r>
              <a:rPr sz="900" kern="0" spc="-11" dirty="0">
                <a:solidFill>
                  <a:sysClr val="windowText" lastClr="000000"/>
                </a:solidFill>
                <a:latin typeface="Trebuchet MS"/>
                <a:cs typeface="Trebuchet MS"/>
              </a:rPr>
              <a:t> </a:t>
            </a:r>
            <a:r>
              <a:rPr sz="900" kern="0" spc="-4" dirty="0">
                <a:solidFill>
                  <a:sysClr val="windowText" lastClr="000000"/>
                </a:solidFill>
                <a:latin typeface="Trebuchet MS"/>
                <a:cs typeface="Trebuchet MS"/>
              </a:rPr>
              <a:t>máximo.</a:t>
            </a:r>
            <a:endParaRPr sz="900" kern="0">
              <a:solidFill>
                <a:sysClr val="windowText" lastClr="000000"/>
              </a:solidFill>
              <a:latin typeface="Trebuchet MS"/>
              <a:cs typeface="Trebuchet MS"/>
            </a:endParaRPr>
          </a:p>
        </p:txBody>
      </p:sp>
      <p:grpSp>
        <p:nvGrpSpPr>
          <p:cNvPr id="12" name="object 12"/>
          <p:cNvGrpSpPr/>
          <p:nvPr/>
        </p:nvGrpSpPr>
        <p:grpSpPr>
          <a:xfrm>
            <a:off x="2571750" y="4258846"/>
            <a:ext cx="318135" cy="287179"/>
            <a:chOff x="3429000" y="4535461"/>
            <a:chExt cx="424180" cy="382905"/>
          </a:xfrm>
        </p:grpSpPr>
        <p:pic>
          <p:nvPicPr>
            <p:cNvPr id="13" name="object 13"/>
            <p:cNvPicPr/>
            <p:nvPr/>
          </p:nvPicPr>
          <p:blipFill>
            <a:blip r:embed="rId2" cstate="print"/>
            <a:stretch>
              <a:fillRect/>
            </a:stretch>
          </p:blipFill>
          <p:spPr>
            <a:xfrm>
              <a:off x="3429000" y="4535461"/>
              <a:ext cx="423684" cy="382485"/>
            </a:xfrm>
            <a:prstGeom prst="rect">
              <a:avLst/>
            </a:prstGeom>
          </p:spPr>
        </p:pic>
        <p:pic>
          <p:nvPicPr>
            <p:cNvPr id="14" name="object 14"/>
            <p:cNvPicPr/>
            <p:nvPr/>
          </p:nvPicPr>
          <p:blipFill>
            <a:blip r:embed="rId3" cstate="print"/>
            <a:stretch>
              <a:fillRect/>
            </a:stretch>
          </p:blipFill>
          <p:spPr>
            <a:xfrm>
              <a:off x="3462732" y="4619610"/>
              <a:ext cx="193267" cy="219443"/>
            </a:xfrm>
            <a:prstGeom prst="rect">
              <a:avLst/>
            </a:prstGeom>
          </p:spPr>
        </p:pic>
      </p:grpSp>
      <p:pic>
        <p:nvPicPr>
          <p:cNvPr id="15" name="object 15"/>
          <p:cNvPicPr/>
          <p:nvPr/>
        </p:nvPicPr>
        <p:blipFill>
          <a:blip r:embed="rId4" cstate="print"/>
          <a:stretch>
            <a:fillRect/>
          </a:stretch>
        </p:blipFill>
        <p:spPr>
          <a:xfrm>
            <a:off x="4866894" y="4960631"/>
            <a:ext cx="4277105" cy="1040118"/>
          </a:xfrm>
          <a:prstGeom prst="rect">
            <a:avLst/>
          </a:prstGeom>
        </p:spPr>
      </p:pic>
      <p:graphicFrame>
        <p:nvGraphicFramePr>
          <p:cNvPr id="16" name="object 16"/>
          <p:cNvGraphicFramePr>
            <a:graphicFrameLocks noGrp="1"/>
          </p:cNvGraphicFramePr>
          <p:nvPr/>
        </p:nvGraphicFramePr>
        <p:xfrm>
          <a:off x="4957667" y="5018913"/>
          <a:ext cx="4126704" cy="1027560"/>
        </p:xfrm>
        <a:graphic>
          <a:graphicData uri="http://schemas.openxmlformats.org/drawingml/2006/table">
            <a:tbl>
              <a:tblPr firstRow="1" bandRow="1">
                <a:tableStyleId>{2D5ABB26-0587-4C30-8999-92F81FD0307C}</a:tableStyleId>
              </a:tblPr>
              <a:tblGrid>
                <a:gridCol w="554831">
                  <a:extLst>
                    <a:ext uri="{9D8B030D-6E8A-4147-A177-3AD203B41FA5}">
                      <a16:colId xmlns:a16="http://schemas.microsoft.com/office/drawing/2014/main" val="20000"/>
                    </a:ext>
                  </a:extLst>
                </a:gridCol>
                <a:gridCol w="1402556">
                  <a:extLst>
                    <a:ext uri="{9D8B030D-6E8A-4147-A177-3AD203B41FA5}">
                      <a16:colId xmlns:a16="http://schemas.microsoft.com/office/drawing/2014/main" val="20001"/>
                    </a:ext>
                  </a:extLst>
                </a:gridCol>
                <a:gridCol w="544353">
                  <a:extLst>
                    <a:ext uri="{9D8B030D-6E8A-4147-A177-3AD203B41FA5}">
                      <a16:colId xmlns:a16="http://schemas.microsoft.com/office/drawing/2014/main" val="20002"/>
                    </a:ext>
                  </a:extLst>
                </a:gridCol>
                <a:gridCol w="489584">
                  <a:extLst>
                    <a:ext uri="{9D8B030D-6E8A-4147-A177-3AD203B41FA5}">
                      <a16:colId xmlns:a16="http://schemas.microsoft.com/office/drawing/2014/main" val="20003"/>
                    </a:ext>
                  </a:extLst>
                </a:gridCol>
                <a:gridCol w="623411">
                  <a:extLst>
                    <a:ext uri="{9D8B030D-6E8A-4147-A177-3AD203B41FA5}">
                      <a16:colId xmlns:a16="http://schemas.microsoft.com/office/drawing/2014/main" val="20004"/>
                    </a:ext>
                  </a:extLst>
                </a:gridCol>
                <a:gridCol w="511969">
                  <a:extLst>
                    <a:ext uri="{9D8B030D-6E8A-4147-A177-3AD203B41FA5}">
                      <a16:colId xmlns:a16="http://schemas.microsoft.com/office/drawing/2014/main" val="20005"/>
                    </a:ext>
                  </a:extLst>
                </a:gridCol>
              </a:tblGrid>
              <a:tr h="201930">
                <a:tc>
                  <a:txBody>
                    <a:bodyPr/>
                    <a:lstStyle/>
                    <a:p>
                      <a:pPr>
                        <a:lnSpc>
                          <a:spcPct val="100000"/>
                        </a:lnSpc>
                      </a:pPr>
                      <a:endParaRPr sz="1000">
                        <a:latin typeface="Times New Roman"/>
                        <a:cs typeface="Times New Roman"/>
                      </a:endParaRPr>
                    </a:p>
                  </a:txBody>
                  <a:tcPr marL="0" marR="0" marT="0" marB="0"/>
                </a:tc>
                <a:tc>
                  <a:txBody>
                    <a:bodyPr/>
                    <a:lstStyle/>
                    <a:p>
                      <a:pPr marL="520700">
                        <a:lnSpc>
                          <a:spcPct val="100000"/>
                        </a:lnSpc>
                        <a:spcBef>
                          <a:spcPts val="409"/>
                        </a:spcBef>
                      </a:pPr>
                      <a:r>
                        <a:rPr sz="800" b="1" dirty="0">
                          <a:solidFill>
                            <a:srgbClr val="FFFFFF"/>
                          </a:solidFill>
                          <a:latin typeface="Trebuchet MS"/>
                          <a:cs typeface="Trebuchet MS"/>
                        </a:rPr>
                        <a:t>Región</a:t>
                      </a:r>
                      <a:r>
                        <a:rPr sz="800" b="1" spc="-65" dirty="0">
                          <a:solidFill>
                            <a:srgbClr val="FFFFFF"/>
                          </a:solidFill>
                          <a:latin typeface="Trebuchet MS"/>
                          <a:cs typeface="Trebuchet MS"/>
                        </a:rPr>
                        <a:t> </a:t>
                      </a:r>
                      <a:r>
                        <a:rPr sz="800" b="1" dirty="0">
                          <a:solidFill>
                            <a:srgbClr val="FFFFFF"/>
                          </a:solidFill>
                          <a:latin typeface="Trebuchet MS"/>
                          <a:cs typeface="Trebuchet MS"/>
                        </a:rPr>
                        <a:t>ayuda</a:t>
                      </a:r>
                      <a:endParaRPr sz="800">
                        <a:latin typeface="Trebuchet MS"/>
                        <a:cs typeface="Trebuchet MS"/>
                      </a:endParaRPr>
                    </a:p>
                  </a:txBody>
                  <a:tcPr marL="0" marR="0" marT="39052" marB="0">
                    <a:lnR w="12700">
                      <a:solidFill>
                        <a:srgbClr val="FFFFFF"/>
                      </a:solidFill>
                      <a:prstDash val="solid"/>
                    </a:lnR>
                    <a:lnT w="12700">
                      <a:solidFill>
                        <a:srgbClr val="FFFFFF"/>
                      </a:solidFill>
                      <a:prstDash val="solid"/>
                    </a:lnT>
                    <a:lnB w="38100">
                      <a:solidFill>
                        <a:srgbClr val="FFFFFF"/>
                      </a:solidFill>
                      <a:prstDash val="solid"/>
                    </a:lnB>
                    <a:solidFill>
                      <a:srgbClr val="90C225"/>
                    </a:solidFill>
                  </a:tcPr>
                </a:tc>
                <a:tc gridSpan="4">
                  <a:txBody>
                    <a:bodyPr/>
                    <a:lstStyle/>
                    <a:p>
                      <a:pPr marL="90805">
                        <a:lnSpc>
                          <a:spcPct val="100000"/>
                        </a:lnSpc>
                        <a:spcBef>
                          <a:spcPts val="409"/>
                        </a:spcBef>
                      </a:pPr>
                      <a:r>
                        <a:rPr sz="800" b="1" spc="-5" dirty="0">
                          <a:solidFill>
                            <a:srgbClr val="FFFFFF"/>
                          </a:solidFill>
                          <a:latin typeface="Trebuchet MS"/>
                          <a:cs typeface="Trebuchet MS"/>
                        </a:rPr>
                        <a:t>IU</a:t>
                      </a:r>
                      <a:r>
                        <a:rPr sz="800" b="1" spc="-20" dirty="0">
                          <a:solidFill>
                            <a:srgbClr val="FFFFFF"/>
                          </a:solidFill>
                          <a:latin typeface="Trebuchet MS"/>
                          <a:cs typeface="Trebuchet MS"/>
                        </a:rPr>
                        <a:t> </a:t>
                      </a:r>
                      <a:r>
                        <a:rPr sz="800" b="1" dirty="0">
                          <a:solidFill>
                            <a:srgbClr val="FFFFFF"/>
                          </a:solidFill>
                          <a:latin typeface="Trebuchet MS"/>
                          <a:cs typeface="Trebuchet MS"/>
                        </a:rPr>
                        <a:t>(EUR</a:t>
                      </a:r>
                      <a:r>
                        <a:rPr sz="800" b="1" spc="-15" dirty="0">
                          <a:solidFill>
                            <a:srgbClr val="FFFFFF"/>
                          </a:solidFill>
                          <a:latin typeface="Trebuchet MS"/>
                          <a:cs typeface="Trebuchet MS"/>
                        </a:rPr>
                        <a:t> </a:t>
                      </a:r>
                      <a:r>
                        <a:rPr sz="800" b="1" dirty="0">
                          <a:solidFill>
                            <a:srgbClr val="FFFFFF"/>
                          </a:solidFill>
                          <a:latin typeface="Trebuchet MS"/>
                          <a:cs typeface="Trebuchet MS"/>
                        </a:rPr>
                        <a:t>animal</a:t>
                      </a:r>
                      <a:r>
                        <a:rPr sz="800" b="1" spc="-15" dirty="0">
                          <a:solidFill>
                            <a:srgbClr val="FFFFFF"/>
                          </a:solidFill>
                          <a:latin typeface="Trebuchet MS"/>
                          <a:cs typeface="Trebuchet MS"/>
                        </a:rPr>
                        <a:t> </a:t>
                      </a:r>
                      <a:r>
                        <a:rPr sz="800" b="1" dirty="0">
                          <a:solidFill>
                            <a:srgbClr val="FFFFFF"/>
                          </a:solidFill>
                          <a:latin typeface="Trebuchet MS"/>
                          <a:cs typeface="Trebuchet MS"/>
                        </a:rPr>
                        <a:t>elegible)</a:t>
                      </a:r>
                      <a:r>
                        <a:rPr sz="800" b="1" spc="-40" dirty="0">
                          <a:solidFill>
                            <a:srgbClr val="FFFFFF"/>
                          </a:solidFill>
                          <a:latin typeface="Trebuchet MS"/>
                          <a:cs typeface="Trebuchet MS"/>
                        </a:rPr>
                        <a:t> </a:t>
                      </a:r>
                      <a:r>
                        <a:rPr sz="800" b="1" dirty="0">
                          <a:solidFill>
                            <a:srgbClr val="FFFFFF"/>
                          </a:solidFill>
                          <a:latin typeface="Trebuchet MS"/>
                          <a:cs typeface="Trebuchet MS"/>
                        </a:rPr>
                        <a:t>Anual</a:t>
                      </a:r>
                      <a:r>
                        <a:rPr sz="800" b="1" spc="-10" dirty="0">
                          <a:solidFill>
                            <a:srgbClr val="FFFFFF"/>
                          </a:solidFill>
                          <a:latin typeface="Trebuchet MS"/>
                          <a:cs typeface="Trebuchet MS"/>
                        </a:rPr>
                        <a:t> </a:t>
                      </a:r>
                      <a:r>
                        <a:rPr sz="800" b="1" spc="-5" dirty="0">
                          <a:solidFill>
                            <a:srgbClr val="FFFFFF"/>
                          </a:solidFill>
                          <a:latin typeface="Trebuchet MS"/>
                          <a:cs typeface="Trebuchet MS"/>
                        </a:rPr>
                        <a:t>(2023-2027)</a:t>
                      </a:r>
                      <a:endParaRPr sz="800">
                        <a:latin typeface="Trebuchet MS"/>
                        <a:cs typeface="Trebuchet MS"/>
                      </a:endParaRPr>
                    </a:p>
                  </a:txBody>
                  <a:tcPr marL="0" marR="0" marT="39052"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90C225"/>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119539">
                <a:tc rowSpan="6">
                  <a:txBody>
                    <a:bodyPr/>
                    <a:lstStyle/>
                    <a:p>
                      <a:pPr>
                        <a:lnSpc>
                          <a:spcPct val="100000"/>
                        </a:lnSpc>
                      </a:pPr>
                      <a:endParaRPr sz="1000">
                        <a:latin typeface="Times New Roman"/>
                        <a:cs typeface="Times New Roman"/>
                      </a:endParaRPr>
                    </a:p>
                  </a:txBody>
                  <a:tcPr marL="0" marR="0" marT="0" marB="0">
                    <a:lnL w="12700">
                      <a:solidFill>
                        <a:srgbClr val="FFFFFF"/>
                      </a:solidFill>
                      <a:prstDash val="solid"/>
                    </a:lnL>
                    <a:lnR w="12700">
                      <a:solidFill>
                        <a:srgbClr val="FFFFFF"/>
                      </a:solidFill>
                      <a:prstDash val="solid"/>
                    </a:lnR>
                    <a:lnB w="12700">
                      <a:solidFill>
                        <a:srgbClr val="FFFFFF"/>
                      </a:solidFill>
                      <a:prstDash val="solid"/>
                    </a:lnB>
                    <a:solidFill>
                      <a:srgbClr val="90C225"/>
                    </a:solidFill>
                  </a:tcPr>
                </a:tc>
                <a:tc rowSpan="2">
                  <a:txBody>
                    <a:bodyPr/>
                    <a:lstStyle/>
                    <a:p>
                      <a:pPr marL="168910">
                        <a:lnSpc>
                          <a:spcPct val="100000"/>
                        </a:lnSpc>
                        <a:spcBef>
                          <a:spcPts val="610"/>
                        </a:spcBef>
                      </a:pPr>
                      <a:r>
                        <a:rPr sz="800" dirty="0">
                          <a:latin typeface="Trebuchet MS"/>
                          <a:cs typeface="Trebuchet MS"/>
                        </a:rPr>
                        <a:t>Pens.(hasta</a:t>
                      </a:r>
                      <a:r>
                        <a:rPr sz="800" spc="-50" dirty="0">
                          <a:latin typeface="Trebuchet MS"/>
                          <a:cs typeface="Trebuchet MS"/>
                        </a:rPr>
                        <a:t> </a:t>
                      </a:r>
                      <a:r>
                        <a:rPr sz="800" spc="-5" dirty="0">
                          <a:latin typeface="Trebuchet MS"/>
                          <a:cs typeface="Trebuchet MS"/>
                        </a:rPr>
                        <a:t>600</a:t>
                      </a:r>
                      <a:r>
                        <a:rPr sz="800" spc="-20" dirty="0">
                          <a:latin typeface="Trebuchet MS"/>
                          <a:cs typeface="Trebuchet MS"/>
                        </a:rPr>
                        <a:t> </a:t>
                      </a:r>
                      <a:r>
                        <a:rPr sz="800" spc="-5" dirty="0">
                          <a:latin typeface="Trebuchet MS"/>
                          <a:cs typeface="Trebuchet MS"/>
                        </a:rPr>
                        <a:t>terneros)</a:t>
                      </a:r>
                      <a:endParaRPr sz="800">
                        <a:latin typeface="Trebuchet MS"/>
                        <a:cs typeface="Trebuchet MS"/>
                      </a:endParaRPr>
                    </a:p>
                  </a:txBody>
                  <a:tcPr marL="0" marR="0" marT="58103"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BE9CD"/>
                    </a:solidFill>
                  </a:tcPr>
                </a:tc>
                <a:tc rowSpan="2">
                  <a:txBody>
                    <a:bodyPr/>
                    <a:lstStyle/>
                    <a:p>
                      <a:pPr marL="30480">
                        <a:lnSpc>
                          <a:spcPct val="100000"/>
                        </a:lnSpc>
                        <a:spcBef>
                          <a:spcPts val="610"/>
                        </a:spcBef>
                      </a:pPr>
                      <a:r>
                        <a:rPr sz="800" spc="-5" dirty="0">
                          <a:latin typeface="Trebuchet MS"/>
                          <a:cs typeface="Trebuchet MS"/>
                        </a:rPr>
                        <a:t>Planificado</a:t>
                      </a:r>
                      <a:endParaRPr sz="800">
                        <a:latin typeface="Trebuchet MS"/>
                        <a:cs typeface="Trebuchet MS"/>
                      </a:endParaRPr>
                    </a:p>
                  </a:txBody>
                  <a:tcPr marL="0" marR="0" marT="58103"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BE9CD"/>
                    </a:solidFill>
                  </a:tcPr>
                </a:tc>
                <a:tc rowSpan="2">
                  <a:txBody>
                    <a:bodyPr/>
                    <a:lstStyle/>
                    <a:p>
                      <a:pPr marL="162560">
                        <a:lnSpc>
                          <a:spcPct val="100000"/>
                        </a:lnSpc>
                        <a:spcBef>
                          <a:spcPts val="610"/>
                        </a:spcBef>
                      </a:pPr>
                      <a:r>
                        <a:rPr sz="800" spc="-5" dirty="0">
                          <a:latin typeface="Trebuchet MS"/>
                          <a:cs typeface="Trebuchet MS"/>
                        </a:rPr>
                        <a:t>18,94</a:t>
                      </a:r>
                      <a:endParaRPr sz="800">
                        <a:latin typeface="Trebuchet MS"/>
                        <a:cs typeface="Trebuchet MS"/>
                      </a:endParaRPr>
                    </a:p>
                  </a:txBody>
                  <a:tcPr marL="0" marR="0" marT="58103"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BE9CD"/>
                    </a:solidFill>
                  </a:tcPr>
                </a:tc>
                <a:tc>
                  <a:txBody>
                    <a:bodyPr/>
                    <a:lstStyle/>
                    <a:p>
                      <a:pPr marL="202565">
                        <a:lnSpc>
                          <a:spcPts val="1160"/>
                        </a:lnSpc>
                      </a:pPr>
                      <a:r>
                        <a:rPr sz="800" spc="-5" dirty="0">
                          <a:latin typeface="Trebuchet MS"/>
                          <a:cs typeface="Trebuchet MS"/>
                        </a:rPr>
                        <a:t>Mínimo</a:t>
                      </a:r>
                      <a:endParaRPr sz="800">
                        <a:latin typeface="Trebuchet MS"/>
                        <a:cs typeface="Trebuchet MS"/>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BE9CD"/>
                    </a:solidFill>
                  </a:tcPr>
                </a:tc>
                <a:tc>
                  <a:txBody>
                    <a:bodyPr/>
                    <a:lstStyle/>
                    <a:p>
                      <a:pPr marR="167005" algn="r">
                        <a:lnSpc>
                          <a:spcPts val="1160"/>
                        </a:lnSpc>
                      </a:pPr>
                      <a:r>
                        <a:rPr sz="800" spc="-5" dirty="0">
                          <a:latin typeface="Trebuchet MS"/>
                          <a:cs typeface="Trebuchet MS"/>
                        </a:rPr>
                        <a:t>13,02</a:t>
                      </a:r>
                      <a:endParaRPr sz="800">
                        <a:latin typeface="Trebuchet MS"/>
                        <a:cs typeface="Trebuchet MS"/>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BE9CD"/>
                    </a:solidFill>
                  </a:tcPr>
                </a:tc>
                <a:extLst>
                  <a:ext uri="{0D108BD9-81ED-4DB2-BD59-A6C34878D82A}">
                    <a16:rowId xmlns:a16="http://schemas.microsoft.com/office/drawing/2014/main" val="10001"/>
                  </a:ext>
                </a:extLst>
              </a:tr>
              <a:tr h="120015">
                <a:tc vMerge="1">
                  <a:txBody>
                    <a:bodyPr/>
                    <a:lstStyle/>
                    <a:p>
                      <a:endParaRPr/>
                    </a:p>
                  </a:txBody>
                  <a:tcPr marL="0" marR="0" marT="0" marB="0">
                    <a:lnL w="12700">
                      <a:solidFill>
                        <a:srgbClr val="FFFFFF"/>
                      </a:solidFill>
                      <a:prstDash val="solid"/>
                    </a:lnL>
                    <a:lnR w="12700">
                      <a:solidFill>
                        <a:srgbClr val="FFFFFF"/>
                      </a:solidFill>
                      <a:prstDash val="solid"/>
                    </a:lnR>
                    <a:lnB w="12700">
                      <a:solidFill>
                        <a:srgbClr val="FFFFFF"/>
                      </a:solidFill>
                      <a:prstDash val="solid"/>
                    </a:lnB>
                    <a:solidFill>
                      <a:srgbClr val="90C225"/>
                    </a:solidFill>
                  </a:tcPr>
                </a:tc>
                <a:tc vMerge="1">
                  <a:txBody>
                    <a:bodyPr/>
                    <a:lstStyle/>
                    <a:p>
                      <a:endParaRPr/>
                    </a:p>
                  </a:txBody>
                  <a:tcPr marL="0" marR="0" marT="7747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BE9CD"/>
                    </a:solidFill>
                  </a:tcPr>
                </a:tc>
                <a:tc vMerge="1">
                  <a:txBody>
                    <a:bodyPr/>
                    <a:lstStyle/>
                    <a:p>
                      <a:endParaRPr/>
                    </a:p>
                  </a:txBody>
                  <a:tcPr marL="0" marR="0" marT="7747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BE9CD"/>
                    </a:solidFill>
                  </a:tcPr>
                </a:tc>
                <a:tc vMerge="1">
                  <a:txBody>
                    <a:bodyPr/>
                    <a:lstStyle/>
                    <a:p>
                      <a:endParaRPr/>
                    </a:p>
                  </a:txBody>
                  <a:tcPr marL="0" marR="0" marT="7747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BE9CD"/>
                    </a:solidFill>
                  </a:tcPr>
                </a:tc>
                <a:tc>
                  <a:txBody>
                    <a:bodyPr/>
                    <a:lstStyle/>
                    <a:p>
                      <a:pPr marL="188595">
                        <a:lnSpc>
                          <a:spcPts val="1160"/>
                        </a:lnSpc>
                      </a:pPr>
                      <a:r>
                        <a:rPr sz="800" spc="-5" dirty="0">
                          <a:latin typeface="Trebuchet MS"/>
                          <a:cs typeface="Trebuchet MS"/>
                        </a:rPr>
                        <a:t>Máximo</a:t>
                      </a:r>
                      <a:endParaRPr sz="800">
                        <a:latin typeface="Trebuchet MS"/>
                        <a:cs typeface="Trebuchet MS"/>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BE9CD"/>
                    </a:solidFill>
                  </a:tcPr>
                </a:tc>
                <a:tc>
                  <a:txBody>
                    <a:bodyPr/>
                    <a:lstStyle/>
                    <a:p>
                      <a:pPr marR="167005" algn="r">
                        <a:lnSpc>
                          <a:spcPts val="1160"/>
                        </a:lnSpc>
                      </a:pPr>
                      <a:r>
                        <a:rPr sz="800" spc="-5" dirty="0">
                          <a:latin typeface="Trebuchet MS"/>
                          <a:cs typeface="Trebuchet MS"/>
                        </a:rPr>
                        <a:t>76,09</a:t>
                      </a:r>
                      <a:endParaRPr sz="800">
                        <a:latin typeface="Trebuchet MS"/>
                        <a:cs typeface="Trebuchet MS"/>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BE9CD"/>
                    </a:solidFill>
                  </a:tcPr>
                </a:tc>
                <a:extLst>
                  <a:ext uri="{0D108BD9-81ED-4DB2-BD59-A6C34878D82A}">
                    <a16:rowId xmlns:a16="http://schemas.microsoft.com/office/drawing/2014/main" val="10002"/>
                  </a:ext>
                </a:extLst>
              </a:tr>
              <a:tr h="119539">
                <a:tc vMerge="1">
                  <a:txBody>
                    <a:bodyPr/>
                    <a:lstStyle/>
                    <a:p>
                      <a:endParaRPr/>
                    </a:p>
                  </a:txBody>
                  <a:tcPr marL="0" marR="0" marT="0" marB="0">
                    <a:lnL w="12700">
                      <a:solidFill>
                        <a:srgbClr val="FFFFFF"/>
                      </a:solidFill>
                      <a:prstDash val="solid"/>
                    </a:lnL>
                    <a:lnR w="12700">
                      <a:solidFill>
                        <a:srgbClr val="FFFFFF"/>
                      </a:solidFill>
                      <a:prstDash val="solid"/>
                    </a:lnR>
                    <a:lnB w="12700">
                      <a:solidFill>
                        <a:srgbClr val="FFFFFF"/>
                      </a:solidFill>
                      <a:prstDash val="solid"/>
                    </a:lnB>
                    <a:solidFill>
                      <a:srgbClr val="90C225"/>
                    </a:solidFill>
                  </a:tcPr>
                </a:tc>
                <a:tc rowSpan="2">
                  <a:txBody>
                    <a:bodyPr/>
                    <a:lstStyle/>
                    <a:p>
                      <a:pPr marL="90170">
                        <a:lnSpc>
                          <a:spcPct val="100000"/>
                        </a:lnSpc>
                        <a:spcBef>
                          <a:spcPts val="610"/>
                        </a:spcBef>
                      </a:pPr>
                      <a:r>
                        <a:rPr sz="800" dirty="0">
                          <a:latin typeface="Trebuchet MS"/>
                          <a:cs typeface="Trebuchet MS"/>
                        </a:rPr>
                        <a:t>Pens.</a:t>
                      </a:r>
                      <a:r>
                        <a:rPr sz="800" spc="-15" dirty="0">
                          <a:latin typeface="Trebuchet MS"/>
                          <a:cs typeface="Trebuchet MS"/>
                        </a:rPr>
                        <a:t> </a:t>
                      </a:r>
                      <a:r>
                        <a:rPr sz="800" spc="-5" dirty="0">
                          <a:latin typeface="Trebuchet MS"/>
                          <a:cs typeface="Trebuchet MS"/>
                        </a:rPr>
                        <a:t>(601</a:t>
                      </a:r>
                      <a:r>
                        <a:rPr sz="800" spc="-25" dirty="0">
                          <a:latin typeface="Trebuchet MS"/>
                          <a:cs typeface="Trebuchet MS"/>
                        </a:rPr>
                        <a:t> </a:t>
                      </a:r>
                      <a:r>
                        <a:rPr sz="800" dirty="0">
                          <a:latin typeface="Trebuchet MS"/>
                          <a:cs typeface="Trebuchet MS"/>
                        </a:rPr>
                        <a:t>a</a:t>
                      </a:r>
                      <a:r>
                        <a:rPr sz="800" spc="-15" dirty="0">
                          <a:latin typeface="Trebuchet MS"/>
                          <a:cs typeface="Trebuchet MS"/>
                        </a:rPr>
                        <a:t> </a:t>
                      </a:r>
                      <a:r>
                        <a:rPr sz="800" spc="-5" dirty="0">
                          <a:latin typeface="Trebuchet MS"/>
                          <a:cs typeface="Trebuchet MS"/>
                        </a:rPr>
                        <a:t>1.417</a:t>
                      </a:r>
                      <a:r>
                        <a:rPr sz="800" spc="-10" dirty="0">
                          <a:latin typeface="Trebuchet MS"/>
                          <a:cs typeface="Trebuchet MS"/>
                        </a:rPr>
                        <a:t> </a:t>
                      </a:r>
                      <a:r>
                        <a:rPr sz="800" spc="-5" dirty="0">
                          <a:latin typeface="Trebuchet MS"/>
                          <a:cs typeface="Trebuchet MS"/>
                        </a:rPr>
                        <a:t>terneros)</a:t>
                      </a:r>
                      <a:endParaRPr sz="800">
                        <a:latin typeface="Trebuchet MS"/>
                        <a:cs typeface="Trebuchet MS"/>
                      </a:endParaRPr>
                    </a:p>
                  </a:txBody>
                  <a:tcPr marL="0" marR="0" marT="58103"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DF4E8"/>
                    </a:solidFill>
                  </a:tcPr>
                </a:tc>
                <a:tc rowSpan="2">
                  <a:txBody>
                    <a:bodyPr/>
                    <a:lstStyle/>
                    <a:p>
                      <a:pPr marL="30480">
                        <a:lnSpc>
                          <a:spcPct val="100000"/>
                        </a:lnSpc>
                        <a:spcBef>
                          <a:spcPts val="610"/>
                        </a:spcBef>
                      </a:pPr>
                      <a:r>
                        <a:rPr sz="800" spc="-5" dirty="0">
                          <a:latin typeface="Trebuchet MS"/>
                          <a:cs typeface="Trebuchet MS"/>
                        </a:rPr>
                        <a:t>Planificado</a:t>
                      </a:r>
                      <a:endParaRPr sz="800" dirty="0">
                        <a:latin typeface="Trebuchet MS"/>
                        <a:cs typeface="Trebuchet MS"/>
                      </a:endParaRPr>
                    </a:p>
                  </a:txBody>
                  <a:tcPr marL="0" marR="0" marT="58103"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DF4E8"/>
                    </a:solidFill>
                  </a:tcPr>
                </a:tc>
                <a:tc rowSpan="2">
                  <a:txBody>
                    <a:bodyPr/>
                    <a:lstStyle/>
                    <a:p>
                      <a:pPr marL="198120">
                        <a:lnSpc>
                          <a:spcPct val="100000"/>
                        </a:lnSpc>
                        <a:spcBef>
                          <a:spcPts val="610"/>
                        </a:spcBef>
                      </a:pPr>
                      <a:r>
                        <a:rPr sz="800" spc="-5" dirty="0">
                          <a:latin typeface="Trebuchet MS"/>
                          <a:cs typeface="Trebuchet MS"/>
                        </a:rPr>
                        <a:t>9,47</a:t>
                      </a:r>
                      <a:endParaRPr sz="800" dirty="0">
                        <a:latin typeface="Trebuchet MS"/>
                        <a:cs typeface="Trebuchet MS"/>
                      </a:endParaRPr>
                    </a:p>
                  </a:txBody>
                  <a:tcPr marL="0" marR="0" marT="58103"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DF4E8"/>
                    </a:solidFill>
                  </a:tcPr>
                </a:tc>
                <a:tc>
                  <a:txBody>
                    <a:bodyPr/>
                    <a:lstStyle/>
                    <a:p>
                      <a:pPr marL="202565">
                        <a:lnSpc>
                          <a:spcPts val="1160"/>
                        </a:lnSpc>
                      </a:pPr>
                      <a:r>
                        <a:rPr sz="800" spc="-5" dirty="0">
                          <a:latin typeface="Trebuchet MS"/>
                          <a:cs typeface="Trebuchet MS"/>
                        </a:rPr>
                        <a:t>Mínimo</a:t>
                      </a:r>
                      <a:endParaRPr sz="800">
                        <a:latin typeface="Trebuchet MS"/>
                        <a:cs typeface="Trebuchet MS"/>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DF4E8"/>
                    </a:solidFill>
                  </a:tcPr>
                </a:tc>
                <a:tc>
                  <a:txBody>
                    <a:bodyPr/>
                    <a:lstStyle/>
                    <a:p>
                      <a:pPr marL="212090" algn="l">
                        <a:lnSpc>
                          <a:spcPts val="1160"/>
                        </a:lnSpc>
                      </a:pPr>
                      <a:r>
                        <a:rPr sz="800" spc="-5" dirty="0">
                          <a:latin typeface="Trebuchet MS"/>
                          <a:cs typeface="Trebuchet MS"/>
                        </a:rPr>
                        <a:t>6,51</a:t>
                      </a:r>
                      <a:endParaRPr sz="800" dirty="0">
                        <a:latin typeface="Trebuchet MS"/>
                        <a:cs typeface="Trebuchet MS"/>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DF4E8"/>
                    </a:solidFill>
                  </a:tcPr>
                </a:tc>
                <a:extLst>
                  <a:ext uri="{0D108BD9-81ED-4DB2-BD59-A6C34878D82A}">
                    <a16:rowId xmlns:a16="http://schemas.microsoft.com/office/drawing/2014/main" val="10003"/>
                  </a:ext>
                </a:extLst>
              </a:tr>
              <a:tr h="120015">
                <a:tc vMerge="1">
                  <a:txBody>
                    <a:bodyPr/>
                    <a:lstStyle/>
                    <a:p>
                      <a:endParaRPr/>
                    </a:p>
                  </a:txBody>
                  <a:tcPr marL="0" marR="0" marT="0" marB="0">
                    <a:lnL w="12700">
                      <a:solidFill>
                        <a:srgbClr val="FFFFFF"/>
                      </a:solidFill>
                      <a:prstDash val="solid"/>
                    </a:lnL>
                    <a:lnR w="12700">
                      <a:solidFill>
                        <a:srgbClr val="FFFFFF"/>
                      </a:solidFill>
                      <a:prstDash val="solid"/>
                    </a:lnR>
                    <a:lnB w="12700">
                      <a:solidFill>
                        <a:srgbClr val="FFFFFF"/>
                      </a:solidFill>
                      <a:prstDash val="solid"/>
                    </a:lnB>
                    <a:solidFill>
                      <a:srgbClr val="90C225"/>
                    </a:solidFill>
                  </a:tcPr>
                </a:tc>
                <a:tc vMerge="1">
                  <a:txBody>
                    <a:bodyPr/>
                    <a:lstStyle/>
                    <a:p>
                      <a:endParaRPr/>
                    </a:p>
                  </a:txBody>
                  <a:tcPr marL="0" marR="0" marT="7747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DF4E8"/>
                    </a:solidFill>
                  </a:tcPr>
                </a:tc>
                <a:tc vMerge="1">
                  <a:txBody>
                    <a:bodyPr/>
                    <a:lstStyle/>
                    <a:p>
                      <a:endParaRPr/>
                    </a:p>
                  </a:txBody>
                  <a:tcPr marL="0" marR="0" marT="7747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DF4E8"/>
                    </a:solidFill>
                  </a:tcPr>
                </a:tc>
                <a:tc vMerge="1">
                  <a:txBody>
                    <a:bodyPr/>
                    <a:lstStyle/>
                    <a:p>
                      <a:endParaRPr/>
                    </a:p>
                  </a:txBody>
                  <a:tcPr marL="0" marR="0" marT="7747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DF4E8"/>
                    </a:solidFill>
                  </a:tcPr>
                </a:tc>
                <a:tc>
                  <a:txBody>
                    <a:bodyPr/>
                    <a:lstStyle/>
                    <a:p>
                      <a:pPr marL="188595">
                        <a:lnSpc>
                          <a:spcPts val="1160"/>
                        </a:lnSpc>
                      </a:pPr>
                      <a:r>
                        <a:rPr sz="800" spc="-5" dirty="0">
                          <a:latin typeface="Trebuchet MS"/>
                          <a:cs typeface="Trebuchet MS"/>
                        </a:rPr>
                        <a:t>Máximo</a:t>
                      </a:r>
                      <a:endParaRPr sz="800">
                        <a:latin typeface="Trebuchet MS"/>
                        <a:cs typeface="Trebuchet MS"/>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DF4E8"/>
                    </a:solidFill>
                  </a:tcPr>
                </a:tc>
                <a:tc>
                  <a:txBody>
                    <a:bodyPr/>
                    <a:lstStyle/>
                    <a:p>
                      <a:pPr marR="167005" algn="r">
                        <a:lnSpc>
                          <a:spcPts val="1160"/>
                        </a:lnSpc>
                      </a:pPr>
                      <a:r>
                        <a:rPr sz="800" spc="-5" dirty="0">
                          <a:latin typeface="Trebuchet MS"/>
                          <a:cs typeface="Trebuchet MS"/>
                        </a:rPr>
                        <a:t>21,74</a:t>
                      </a:r>
                      <a:endParaRPr sz="800">
                        <a:latin typeface="Trebuchet MS"/>
                        <a:cs typeface="Trebuchet MS"/>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DF4E8"/>
                    </a:solidFill>
                  </a:tcPr>
                </a:tc>
                <a:extLst>
                  <a:ext uri="{0D108BD9-81ED-4DB2-BD59-A6C34878D82A}">
                    <a16:rowId xmlns:a16="http://schemas.microsoft.com/office/drawing/2014/main" val="10004"/>
                  </a:ext>
                </a:extLst>
              </a:tr>
              <a:tr h="120015">
                <a:tc vMerge="1">
                  <a:txBody>
                    <a:bodyPr/>
                    <a:lstStyle/>
                    <a:p>
                      <a:endParaRPr/>
                    </a:p>
                  </a:txBody>
                  <a:tcPr marL="0" marR="0" marT="0" marB="0">
                    <a:lnL w="12700">
                      <a:solidFill>
                        <a:srgbClr val="FFFFFF"/>
                      </a:solidFill>
                      <a:prstDash val="solid"/>
                    </a:lnL>
                    <a:lnR w="12700">
                      <a:solidFill>
                        <a:srgbClr val="FFFFFF"/>
                      </a:solidFill>
                      <a:prstDash val="solid"/>
                    </a:lnR>
                    <a:lnB w="12700">
                      <a:solidFill>
                        <a:srgbClr val="FFFFFF"/>
                      </a:solidFill>
                      <a:prstDash val="solid"/>
                    </a:lnB>
                    <a:solidFill>
                      <a:srgbClr val="90C225"/>
                    </a:solidFill>
                  </a:tcPr>
                </a:tc>
                <a:tc rowSpan="2">
                  <a:txBody>
                    <a:bodyPr/>
                    <a:lstStyle/>
                    <a:p>
                      <a:pPr marL="52069">
                        <a:lnSpc>
                          <a:spcPct val="100000"/>
                        </a:lnSpc>
                        <a:spcBef>
                          <a:spcPts val="610"/>
                        </a:spcBef>
                      </a:pPr>
                      <a:r>
                        <a:rPr sz="800" spc="-5" dirty="0">
                          <a:latin typeface="Trebuchet MS"/>
                          <a:cs typeface="Trebuchet MS"/>
                        </a:rPr>
                        <a:t>Insular</a:t>
                      </a:r>
                      <a:r>
                        <a:rPr sz="800" spc="-25" dirty="0">
                          <a:latin typeface="Trebuchet MS"/>
                          <a:cs typeface="Trebuchet MS"/>
                        </a:rPr>
                        <a:t> </a:t>
                      </a:r>
                      <a:r>
                        <a:rPr sz="800" spc="-5" dirty="0">
                          <a:latin typeface="Trebuchet MS"/>
                          <a:cs typeface="Trebuchet MS"/>
                        </a:rPr>
                        <a:t>(hasta</a:t>
                      </a:r>
                      <a:r>
                        <a:rPr sz="800" spc="-20" dirty="0">
                          <a:latin typeface="Trebuchet MS"/>
                          <a:cs typeface="Trebuchet MS"/>
                        </a:rPr>
                        <a:t> </a:t>
                      </a:r>
                      <a:r>
                        <a:rPr sz="800" spc="-5" dirty="0">
                          <a:latin typeface="Trebuchet MS"/>
                          <a:cs typeface="Trebuchet MS"/>
                        </a:rPr>
                        <a:t>1.417</a:t>
                      </a:r>
                      <a:r>
                        <a:rPr sz="800" spc="-10" dirty="0">
                          <a:latin typeface="Trebuchet MS"/>
                          <a:cs typeface="Trebuchet MS"/>
                        </a:rPr>
                        <a:t> </a:t>
                      </a:r>
                      <a:r>
                        <a:rPr sz="800" spc="-5" dirty="0">
                          <a:latin typeface="Trebuchet MS"/>
                          <a:cs typeface="Trebuchet MS"/>
                        </a:rPr>
                        <a:t>terneros)</a:t>
                      </a:r>
                      <a:endParaRPr sz="800">
                        <a:latin typeface="Trebuchet MS"/>
                        <a:cs typeface="Trebuchet MS"/>
                      </a:endParaRPr>
                    </a:p>
                  </a:txBody>
                  <a:tcPr marL="0" marR="0" marT="58103"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BE9CD"/>
                    </a:solidFill>
                  </a:tcPr>
                </a:tc>
                <a:tc rowSpan="2">
                  <a:txBody>
                    <a:bodyPr/>
                    <a:lstStyle/>
                    <a:p>
                      <a:pPr marL="30480">
                        <a:lnSpc>
                          <a:spcPct val="100000"/>
                        </a:lnSpc>
                        <a:spcBef>
                          <a:spcPts val="610"/>
                        </a:spcBef>
                      </a:pPr>
                      <a:r>
                        <a:rPr sz="800" spc="-5" dirty="0">
                          <a:latin typeface="Trebuchet MS"/>
                          <a:cs typeface="Trebuchet MS"/>
                        </a:rPr>
                        <a:t>Planificado</a:t>
                      </a:r>
                      <a:endParaRPr sz="800">
                        <a:latin typeface="Trebuchet MS"/>
                        <a:cs typeface="Trebuchet MS"/>
                      </a:endParaRPr>
                    </a:p>
                  </a:txBody>
                  <a:tcPr marL="0" marR="0" marT="58103"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BE9CD"/>
                    </a:solidFill>
                  </a:tcPr>
                </a:tc>
                <a:tc rowSpan="2">
                  <a:txBody>
                    <a:bodyPr/>
                    <a:lstStyle/>
                    <a:p>
                      <a:pPr marL="162560">
                        <a:lnSpc>
                          <a:spcPct val="100000"/>
                        </a:lnSpc>
                        <a:spcBef>
                          <a:spcPts val="610"/>
                        </a:spcBef>
                      </a:pPr>
                      <a:r>
                        <a:rPr sz="800" spc="-5" dirty="0">
                          <a:latin typeface="Trebuchet MS"/>
                          <a:cs typeface="Trebuchet MS"/>
                        </a:rPr>
                        <a:t>28,41</a:t>
                      </a:r>
                      <a:endParaRPr sz="800">
                        <a:latin typeface="Trebuchet MS"/>
                        <a:cs typeface="Trebuchet MS"/>
                      </a:endParaRPr>
                    </a:p>
                  </a:txBody>
                  <a:tcPr marL="0" marR="0" marT="58103"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BE9CD"/>
                    </a:solidFill>
                  </a:tcPr>
                </a:tc>
                <a:tc>
                  <a:txBody>
                    <a:bodyPr/>
                    <a:lstStyle/>
                    <a:p>
                      <a:pPr marL="202565">
                        <a:lnSpc>
                          <a:spcPts val="1160"/>
                        </a:lnSpc>
                      </a:pPr>
                      <a:r>
                        <a:rPr sz="800" spc="-5" dirty="0">
                          <a:latin typeface="Trebuchet MS"/>
                          <a:cs typeface="Trebuchet MS"/>
                        </a:rPr>
                        <a:t>Mínimo</a:t>
                      </a:r>
                      <a:endParaRPr sz="800">
                        <a:latin typeface="Trebuchet MS"/>
                        <a:cs typeface="Trebuchet MS"/>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BE9CD"/>
                    </a:solidFill>
                  </a:tcPr>
                </a:tc>
                <a:tc>
                  <a:txBody>
                    <a:bodyPr/>
                    <a:lstStyle/>
                    <a:p>
                      <a:pPr marR="167005" algn="r">
                        <a:lnSpc>
                          <a:spcPts val="1160"/>
                        </a:lnSpc>
                      </a:pPr>
                      <a:r>
                        <a:rPr sz="800" spc="-5" dirty="0">
                          <a:latin typeface="Trebuchet MS"/>
                          <a:cs typeface="Trebuchet MS"/>
                        </a:rPr>
                        <a:t>19,53</a:t>
                      </a:r>
                      <a:endParaRPr sz="800">
                        <a:latin typeface="Trebuchet MS"/>
                        <a:cs typeface="Trebuchet MS"/>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BE9CD"/>
                    </a:solidFill>
                  </a:tcPr>
                </a:tc>
                <a:extLst>
                  <a:ext uri="{0D108BD9-81ED-4DB2-BD59-A6C34878D82A}">
                    <a16:rowId xmlns:a16="http://schemas.microsoft.com/office/drawing/2014/main" val="10005"/>
                  </a:ext>
                </a:extLst>
              </a:tr>
              <a:tr h="120015">
                <a:tc vMerge="1">
                  <a:txBody>
                    <a:bodyPr/>
                    <a:lstStyle/>
                    <a:p>
                      <a:endParaRPr/>
                    </a:p>
                  </a:txBody>
                  <a:tcPr marL="0" marR="0" marT="0" marB="0">
                    <a:lnL w="12700">
                      <a:solidFill>
                        <a:srgbClr val="FFFFFF"/>
                      </a:solidFill>
                      <a:prstDash val="solid"/>
                    </a:lnL>
                    <a:lnR w="12700">
                      <a:solidFill>
                        <a:srgbClr val="FFFFFF"/>
                      </a:solidFill>
                      <a:prstDash val="solid"/>
                    </a:lnR>
                    <a:lnB w="12700">
                      <a:solidFill>
                        <a:srgbClr val="FFFFFF"/>
                      </a:solidFill>
                      <a:prstDash val="solid"/>
                    </a:lnB>
                    <a:solidFill>
                      <a:srgbClr val="90C225"/>
                    </a:solidFill>
                  </a:tcPr>
                </a:tc>
                <a:tc vMerge="1">
                  <a:txBody>
                    <a:bodyPr/>
                    <a:lstStyle/>
                    <a:p>
                      <a:endParaRPr/>
                    </a:p>
                  </a:txBody>
                  <a:tcPr marL="0" marR="0" marT="7747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BE9CD"/>
                    </a:solidFill>
                  </a:tcPr>
                </a:tc>
                <a:tc vMerge="1">
                  <a:txBody>
                    <a:bodyPr/>
                    <a:lstStyle/>
                    <a:p>
                      <a:endParaRPr/>
                    </a:p>
                  </a:txBody>
                  <a:tcPr marL="0" marR="0" marT="7747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BE9CD"/>
                    </a:solidFill>
                  </a:tcPr>
                </a:tc>
                <a:tc vMerge="1">
                  <a:txBody>
                    <a:bodyPr/>
                    <a:lstStyle/>
                    <a:p>
                      <a:endParaRPr/>
                    </a:p>
                  </a:txBody>
                  <a:tcPr marL="0" marR="0" marT="7747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BE9CD"/>
                    </a:solidFill>
                  </a:tcPr>
                </a:tc>
                <a:tc>
                  <a:txBody>
                    <a:bodyPr/>
                    <a:lstStyle/>
                    <a:p>
                      <a:pPr marL="188595">
                        <a:lnSpc>
                          <a:spcPts val="1160"/>
                        </a:lnSpc>
                      </a:pPr>
                      <a:r>
                        <a:rPr sz="800" spc="-5" dirty="0">
                          <a:latin typeface="Trebuchet MS"/>
                          <a:cs typeface="Trebuchet MS"/>
                        </a:rPr>
                        <a:t>Máximo</a:t>
                      </a:r>
                      <a:endParaRPr sz="800">
                        <a:latin typeface="Trebuchet MS"/>
                        <a:cs typeface="Trebuchet MS"/>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BE9CD"/>
                    </a:solidFill>
                  </a:tcPr>
                </a:tc>
                <a:tc>
                  <a:txBody>
                    <a:bodyPr/>
                    <a:lstStyle/>
                    <a:p>
                      <a:pPr marR="132080" algn="r">
                        <a:lnSpc>
                          <a:spcPts val="1160"/>
                        </a:lnSpc>
                      </a:pPr>
                      <a:r>
                        <a:rPr sz="800" spc="-5" dirty="0">
                          <a:latin typeface="Trebuchet MS"/>
                          <a:cs typeface="Trebuchet MS"/>
                        </a:rPr>
                        <a:t>114,14</a:t>
                      </a:r>
                      <a:endParaRPr sz="800" dirty="0">
                        <a:latin typeface="Trebuchet MS"/>
                        <a:cs typeface="Trebuchet MS"/>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BE9CD"/>
                    </a:solidFill>
                  </a:tcPr>
                </a:tc>
                <a:extLst>
                  <a:ext uri="{0D108BD9-81ED-4DB2-BD59-A6C34878D82A}">
                    <a16:rowId xmlns:a16="http://schemas.microsoft.com/office/drawing/2014/main" val="10006"/>
                  </a:ext>
                </a:extLst>
              </a:tr>
            </a:tbl>
          </a:graphicData>
        </a:graphic>
      </p:graphicFrame>
      <p:grpSp>
        <p:nvGrpSpPr>
          <p:cNvPr id="17" name="object 17"/>
          <p:cNvGrpSpPr/>
          <p:nvPr/>
        </p:nvGrpSpPr>
        <p:grpSpPr>
          <a:xfrm>
            <a:off x="4951476" y="5280660"/>
            <a:ext cx="552450" cy="619601"/>
            <a:chOff x="6601968" y="5897879"/>
            <a:chExt cx="736600" cy="826135"/>
          </a:xfrm>
        </p:grpSpPr>
        <p:pic>
          <p:nvPicPr>
            <p:cNvPr id="18" name="object 18"/>
            <p:cNvPicPr/>
            <p:nvPr/>
          </p:nvPicPr>
          <p:blipFill>
            <a:blip r:embed="rId5" cstate="print"/>
            <a:stretch>
              <a:fillRect/>
            </a:stretch>
          </p:blipFill>
          <p:spPr>
            <a:xfrm>
              <a:off x="6833616" y="5897879"/>
              <a:ext cx="441972" cy="441972"/>
            </a:xfrm>
            <a:prstGeom prst="rect">
              <a:avLst/>
            </a:prstGeom>
          </p:spPr>
        </p:pic>
        <p:pic>
          <p:nvPicPr>
            <p:cNvPr id="19" name="object 19"/>
            <p:cNvPicPr/>
            <p:nvPr/>
          </p:nvPicPr>
          <p:blipFill>
            <a:blip r:embed="rId6" cstate="print"/>
            <a:stretch>
              <a:fillRect/>
            </a:stretch>
          </p:blipFill>
          <p:spPr>
            <a:xfrm>
              <a:off x="6848856" y="5951219"/>
              <a:ext cx="339851" cy="339852"/>
            </a:xfrm>
            <a:prstGeom prst="rect">
              <a:avLst/>
            </a:prstGeom>
          </p:spPr>
        </p:pic>
        <p:pic>
          <p:nvPicPr>
            <p:cNvPr id="20" name="object 20"/>
            <p:cNvPicPr/>
            <p:nvPr/>
          </p:nvPicPr>
          <p:blipFill>
            <a:blip r:embed="rId7" cstate="print"/>
            <a:stretch>
              <a:fillRect/>
            </a:stretch>
          </p:blipFill>
          <p:spPr>
            <a:xfrm>
              <a:off x="6601968" y="6067043"/>
              <a:ext cx="440461" cy="441972"/>
            </a:xfrm>
            <a:prstGeom prst="rect">
              <a:avLst/>
            </a:prstGeom>
          </p:spPr>
        </p:pic>
        <p:pic>
          <p:nvPicPr>
            <p:cNvPr id="21" name="object 21"/>
            <p:cNvPicPr/>
            <p:nvPr/>
          </p:nvPicPr>
          <p:blipFill>
            <a:blip r:embed="rId6" cstate="print"/>
            <a:stretch>
              <a:fillRect/>
            </a:stretch>
          </p:blipFill>
          <p:spPr>
            <a:xfrm>
              <a:off x="6617208" y="6120383"/>
              <a:ext cx="338327" cy="339852"/>
            </a:xfrm>
            <a:prstGeom prst="rect">
              <a:avLst/>
            </a:prstGeom>
          </p:spPr>
        </p:pic>
        <p:pic>
          <p:nvPicPr>
            <p:cNvPr id="22" name="object 22"/>
            <p:cNvPicPr/>
            <p:nvPr/>
          </p:nvPicPr>
          <p:blipFill>
            <a:blip r:embed="rId7" cstate="print"/>
            <a:stretch>
              <a:fillRect/>
            </a:stretch>
          </p:blipFill>
          <p:spPr>
            <a:xfrm>
              <a:off x="6897624" y="6121907"/>
              <a:ext cx="440461" cy="441972"/>
            </a:xfrm>
            <a:prstGeom prst="rect">
              <a:avLst/>
            </a:prstGeom>
          </p:spPr>
        </p:pic>
        <p:pic>
          <p:nvPicPr>
            <p:cNvPr id="23" name="object 23"/>
            <p:cNvPicPr/>
            <p:nvPr/>
          </p:nvPicPr>
          <p:blipFill>
            <a:blip r:embed="rId6" cstate="print"/>
            <a:stretch>
              <a:fillRect/>
            </a:stretch>
          </p:blipFill>
          <p:spPr>
            <a:xfrm>
              <a:off x="6912864" y="6175247"/>
              <a:ext cx="338327" cy="339852"/>
            </a:xfrm>
            <a:prstGeom prst="rect">
              <a:avLst/>
            </a:prstGeom>
          </p:spPr>
        </p:pic>
        <p:pic>
          <p:nvPicPr>
            <p:cNvPr id="24" name="object 24"/>
            <p:cNvPicPr/>
            <p:nvPr/>
          </p:nvPicPr>
          <p:blipFill>
            <a:blip r:embed="rId5" cstate="print"/>
            <a:stretch>
              <a:fillRect/>
            </a:stretch>
          </p:blipFill>
          <p:spPr>
            <a:xfrm>
              <a:off x="6725412" y="6281927"/>
              <a:ext cx="441972" cy="441972"/>
            </a:xfrm>
            <a:prstGeom prst="rect">
              <a:avLst/>
            </a:prstGeom>
          </p:spPr>
        </p:pic>
        <p:pic>
          <p:nvPicPr>
            <p:cNvPr id="25" name="object 25"/>
            <p:cNvPicPr/>
            <p:nvPr/>
          </p:nvPicPr>
          <p:blipFill>
            <a:blip r:embed="rId6" cstate="print"/>
            <a:stretch>
              <a:fillRect/>
            </a:stretch>
          </p:blipFill>
          <p:spPr>
            <a:xfrm>
              <a:off x="6740652" y="6335267"/>
              <a:ext cx="339851" cy="339852"/>
            </a:xfrm>
            <a:prstGeom prst="rect">
              <a:avLst/>
            </a:prstGeom>
          </p:spPr>
        </p:pic>
      </p:grpSp>
      <p:sp>
        <p:nvSpPr>
          <p:cNvPr id="26" name="object 26"/>
          <p:cNvSpPr txBox="1">
            <a:spLocks noGrp="1"/>
          </p:cNvSpPr>
          <p:nvPr>
            <p:ph type="title"/>
          </p:nvPr>
        </p:nvSpPr>
        <p:spPr>
          <a:xfrm>
            <a:off x="406299" y="1172109"/>
            <a:ext cx="6280309" cy="310181"/>
          </a:xfrm>
          <a:prstGeom prst="rect">
            <a:avLst/>
          </a:prstGeom>
        </p:spPr>
        <p:txBody>
          <a:bodyPr vert="horz" wrap="square" lIns="0" tIns="10001" rIns="0" bIns="0" rtlCol="0">
            <a:spAutoFit/>
          </a:bodyPr>
          <a:lstStyle/>
          <a:p>
            <a:pPr marL="9525">
              <a:spcBef>
                <a:spcPts val="79"/>
              </a:spcBef>
            </a:pPr>
            <a:r>
              <a:rPr sz="1950" b="1" dirty="0"/>
              <a:t>2.</a:t>
            </a:r>
            <a:r>
              <a:rPr sz="1950" b="1" spc="-4" dirty="0"/>
              <a:t> </a:t>
            </a:r>
            <a:r>
              <a:rPr sz="1950" b="1" dirty="0"/>
              <a:t>Novedades</a:t>
            </a:r>
            <a:r>
              <a:rPr sz="1950" b="1" spc="-4" dirty="0"/>
              <a:t> </a:t>
            </a:r>
            <a:r>
              <a:rPr sz="1950" b="1" dirty="0"/>
              <a:t>respecto a</a:t>
            </a:r>
            <a:r>
              <a:rPr sz="1950" b="1" spc="-4" dirty="0"/>
              <a:t> </a:t>
            </a:r>
            <a:r>
              <a:rPr sz="1950" b="1" dirty="0"/>
              <a:t>la</a:t>
            </a:r>
            <a:r>
              <a:rPr sz="1950" b="1" spc="-8" dirty="0"/>
              <a:t> </a:t>
            </a:r>
            <a:r>
              <a:rPr sz="1950" b="1" spc="-49" dirty="0"/>
              <a:t>PAC</a:t>
            </a:r>
            <a:r>
              <a:rPr sz="1950" b="1" spc="-8" dirty="0"/>
              <a:t> </a:t>
            </a:r>
            <a:r>
              <a:rPr sz="1950" b="1" dirty="0"/>
              <a:t>actual.-</a:t>
            </a:r>
            <a:r>
              <a:rPr sz="1950" b="1" spc="-38" dirty="0"/>
              <a:t> </a:t>
            </a:r>
            <a:r>
              <a:rPr sz="1950" b="1" spc="-23" dirty="0"/>
              <a:t>Vacuno</a:t>
            </a:r>
            <a:r>
              <a:rPr sz="1950" b="1" spc="-19" dirty="0"/>
              <a:t> </a:t>
            </a:r>
            <a:r>
              <a:rPr sz="1950" b="1" dirty="0"/>
              <a:t>Carne</a:t>
            </a:r>
            <a:endParaRPr sz="1950"/>
          </a:p>
        </p:txBody>
      </p:sp>
      <p:pic>
        <p:nvPicPr>
          <p:cNvPr id="28" name="Imagen 27">
            <a:extLst>
              <a:ext uri="{FF2B5EF4-FFF2-40B4-BE49-F238E27FC236}">
                <a16:creationId xmlns:a16="http://schemas.microsoft.com/office/drawing/2014/main" id="{A5FD8B4B-2E3E-6D27-6813-3AC67564BC51}"/>
              </a:ext>
            </a:extLst>
          </p:cNvPr>
          <p:cNvPicPr>
            <a:picLocks noChangeAspect="1"/>
          </p:cNvPicPr>
          <p:nvPr/>
        </p:nvPicPr>
        <p:blipFill>
          <a:blip r:embed="rId8"/>
          <a:stretch>
            <a:fillRect/>
          </a:stretch>
        </p:blipFill>
        <p:spPr>
          <a:xfrm>
            <a:off x="6950171" y="6165304"/>
            <a:ext cx="2193829" cy="692696"/>
          </a:xfrm>
          <a:prstGeom prst="rect">
            <a:avLst/>
          </a:prstGeom>
        </p:spPr>
      </p:pic>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940613" y="5223424"/>
            <a:ext cx="3918585" cy="132874"/>
          </a:xfrm>
          <a:custGeom>
            <a:avLst/>
            <a:gdLst/>
            <a:ahLst/>
            <a:cxnLst/>
            <a:rect l="l" t="t" r="r" b="b"/>
            <a:pathLst>
              <a:path w="5224780" h="177164">
                <a:moveTo>
                  <a:pt x="1461477" y="0"/>
                </a:moveTo>
                <a:lnTo>
                  <a:pt x="1461477" y="0"/>
                </a:lnTo>
                <a:lnTo>
                  <a:pt x="0" y="0"/>
                </a:lnTo>
                <a:lnTo>
                  <a:pt x="0" y="176784"/>
                </a:lnTo>
                <a:lnTo>
                  <a:pt x="1461477" y="176784"/>
                </a:lnTo>
                <a:lnTo>
                  <a:pt x="1461477" y="0"/>
                </a:lnTo>
                <a:close/>
              </a:path>
              <a:path w="5224780" h="177164">
                <a:moveTo>
                  <a:pt x="4427182" y="0"/>
                </a:moveTo>
                <a:lnTo>
                  <a:pt x="4427182" y="0"/>
                </a:lnTo>
                <a:lnTo>
                  <a:pt x="1461490" y="0"/>
                </a:lnTo>
                <a:lnTo>
                  <a:pt x="1461490" y="176784"/>
                </a:lnTo>
                <a:lnTo>
                  <a:pt x="4427182" y="176784"/>
                </a:lnTo>
                <a:lnTo>
                  <a:pt x="4427182" y="0"/>
                </a:lnTo>
                <a:close/>
              </a:path>
              <a:path w="5224780" h="177164">
                <a:moveTo>
                  <a:pt x="5224246" y="0"/>
                </a:moveTo>
                <a:lnTo>
                  <a:pt x="5224246" y="0"/>
                </a:lnTo>
                <a:lnTo>
                  <a:pt x="4427194" y="0"/>
                </a:lnTo>
                <a:lnTo>
                  <a:pt x="4427194" y="176784"/>
                </a:lnTo>
                <a:lnTo>
                  <a:pt x="5224246" y="176784"/>
                </a:lnTo>
                <a:lnTo>
                  <a:pt x="5224246" y="0"/>
                </a:lnTo>
                <a:close/>
              </a:path>
            </a:pathLst>
          </a:custGeom>
          <a:solidFill>
            <a:srgbClr val="FFFF00"/>
          </a:solidFill>
        </p:spPr>
        <p:txBody>
          <a:bodyPr wrap="square" lIns="0" tIns="0" rIns="0" bIns="0" rtlCol="0"/>
          <a:lstStyle/>
          <a:p>
            <a:pPr defTabSz="685800"/>
            <a:endParaRPr sz="1350" kern="0">
              <a:solidFill>
                <a:sysClr val="windowText" lastClr="000000"/>
              </a:solidFill>
            </a:endParaRPr>
          </a:p>
        </p:txBody>
      </p:sp>
      <p:sp>
        <p:nvSpPr>
          <p:cNvPr id="3" name="object 3"/>
          <p:cNvSpPr/>
          <p:nvPr/>
        </p:nvSpPr>
        <p:spPr>
          <a:xfrm>
            <a:off x="387401" y="1832133"/>
            <a:ext cx="5589269" cy="18574"/>
          </a:xfrm>
          <a:custGeom>
            <a:avLst/>
            <a:gdLst/>
            <a:ahLst/>
            <a:cxnLst/>
            <a:rect l="l" t="t" r="r" b="b"/>
            <a:pathLst>
              <a:path w="7452359" h="24765">
                <a:moveTo>
                  <a:pt x="7452334" y="0"/>
                </a:moveTo>
                <a:lnTo>
                  <a:pt x="0" y="0"/>
                </a:lnTo>
                <a:lnTo>
                  <a:pt x="0" y="24383"/>
                </a:lnTo>
                <a:lnTo>
                  <a:pt x="7452334" y="24383"/>
                </a:lnTo>
                <a:lnTo>
                  <a:pt x="7452334" y="0"/>
                </a:lnTo>
                <a:close/>
              </a:path>
            </a:pathLst>
          </a:custGeom>
          <a:solidFill>
            <a:srgbClr val="7E7E7E"/>
          </a:solidFill>
        </p:spPr>
        <p:txBody>
          <a:bodyPr wrap="square" lIns="0" tIns="0" rIns="0" bIns="0" rtlCol="0"/>
          <a:lstStyle/>
          <a:p>
            <a:pPr defTabSz="685800"/>
            <a:endParaRPr sz="1350" kern="0">
              <a:solidFill>
                <a:sysClr val="windowText" lastClr="000000"/>
              </a:solidFill>
            </a:endParaRPr>
          </a:p>
        </p:txBody>
      </p:sp>
      <p:sp>
        <p:nvSpPr>
          <p:cNvPr id="4" name="object 4"/>
          <p:cNvSpPr txBox="1"/>
          <p:nvPr/>
        </p:nvSpPr>
        <p:spPr>
          <a:xfrm>
            <a:off x="3518059" y="1629823"/>
            <a:ext cx="959168" cy="218008"/>
          </a:xfrm>
          <a:prstGeom prst="rect">
            <a:avLst/>
          </a:prstGeom>
          <a:solidFill>
            <a:srgbClr val="FFFF00"/>
          </a:solidFill>
        </p:spPr>
        <p:txBody>
          <a:bodyPr vert="horz" wrap="square" lIns="0" tIns="0" rIns="0" bIns="0" rtlCol="0">
            <a:spAutoFit/>
          </a:bodyPr>
          <a:lstStyle/>
          <a:p>
            <a:pPr marL="476" defTabSz="685800">
              <a:lnSpc>
                <a:spcPts val="1706"/>
              </a:lnSpc>
            </a:pPr>
            <a:r>
              <a:rPr sz="1500" b="1" kern="0" dirty="0">
                <a:solidFill>
                  <a:srgbClr val="7E7E7E"/>
                </a:solidFill>
                <a:latin typeface="Trebuchet MS"/>
                <a:cs typeface="Trebuchet MS"/>
              </a:rPr>
              <a:t>sostenible</a:t>
            </a:r>
            <a:endParaRPr sz="1500" kern="0">
              <a:solidFill>
                <a:sysClr val="windowText" lastClr="000000"/>
              </a:solidFill>
              <a:latin typeface="Trebuchet MS"/>
              <a:cs typeface="Trebuchet MS"/>
            </a:endParaRPr>
          </a:p>
        </p:txBody>
      </p:sp>
      <p:sp>
        <p:nvSpPr>
          <p:cNvPr id="5" name="object 5"/>
          <p:cNvSpPr txBox="1"/>
          <p:nvPr/>
        </p:nvSpPr>
        <p:spPr>
          <a:xfrm>
            <a:off x="120778" y="1608010"/>
            <a:ext cx="5936456" cy="240931"/>
          </a:xfrm>
          <a:prstGeom prst="rect">
            <a:avLst/>
          </a:prstGeom>
        </p:spPr>
        <p:txBody>
          <a:bodyPr vert="horz" wrap="square" lIns="0" tIns="10001" rIns="0" bIns="0" rtlCol="0">
            <a:spAutoFit/>
          </a:bodyPr>
          <a:lstStyle/>
          <a:p>
            <a:pPr marL="9525" defTabSz="685800">
              <a:spcBef>
                <a:spcPts val="79"/>
              </a:spcBef>
              <a:tabLst>
                <a:tab pos="266224" algn="l"/>
                <a:tab pos="4356735" algn="l"/>
              </a:tabLst>
            </a:pPr>
            <a:r>
              <a:rPr sz="1200" kern="0" spc="161" dirty="0">
                <a:solidFill>
                  <a:srgbClr val="90C225"/>
                </a:solidFill>
                <a:latin typeface="Lucida Sans Unicode"/>
                <a:cs typeface="Lucida Sans Unicode"/>
              </a:rPr>
              <a:t>▶	</a:t>
            </a:r>
            <a:r>
              <a:rPr sz="1500" b="1" kern="0" spc="-4" dirty="0">
                <a:solidFill>
                  <a:srgbClr val="7E7E7E"/>
                </a:solidFill>
                <a:latin typeface="Trebuchet MS"/>
                <a:cs typeface="Trebuchet MS"/>
              </a:rPr>
              <a:t>Ayuda</a:t>
            </a:r>
            <a:r>
              <a:rPr sz="1500" b="1" kern="0" spc="-15" dirty="0">
                <a:solidFill>
                  <a:srgbClr val="7E7E7E"/>
                </a:solidFill>
                <a:latin typeface="Trebuchet MS"/>
                <a:cs typeface="Trebuchet MS"/>
              </a:rPr>
              <a:t> </a:t>
            </a:r>
            <a:r>
              <a:rPr sz="1500" b="1" kern="0" dirty="0">
                <a:solidFill>
                  <a:srgbClr val="7E7E7E"/>
                </a:solidFill>
                <a:latin typeface="Trebuchet MS"/>
                <a:cs typeface="Trebuchet MS"/>
              </a:rPr>
              <a:t>asociada </a:t>
            </a:r>
            <a:r>
              <a:rPr sz="1500" b="1" kern="0" spc="-15" dirty="0">
                <a:solidFill>
                  <a:srgbClr val="7E7E7E"/>
                </a:solidFill>
                <a:latin typeface="Trebuchet MS"/>
                <a:cs typeface="Trebuchet MS"/>
              </a:rPr>
              <a:t>para</a:t>
            </a:r>
            <a:r>
              <a:rPr sz="1500" b="1" kern="0" spc="-11" dirty="0">
                <a:solidFill>
                  <a:srgbClr val="7E7E7E"/>
                </a:solidFill>
                <a:latin typeface="Trebuchet MS"/>
                <a:cs typeface="Trebuchet MS"/>
              </a:rPr>
              <a:t> </a:t>
            </a:r>
            <a:r>
              <a:rPr sz="1500" b="1" kern="0" spc="-4" dirty="0">
                <a:solidFill>
                  <a:srgbClr val="7E7E7E"/>
                </a:solidFill>
                <a:latin typeface="Trebuchet MS"/>
                <a:cs typeface="Trebuchet MS"/>
              </a:rPr>
              <a:t>la</a:t>
            </a:r>
            <a:r>
              <a:rPr sz="1500" b="1" kern="0" spc="8" dirty="0">
                <a:solidFill>
                  <a:srgbClr val="7E7E7E"/>
                </a:solidFill>
                <a:latin typeface="Trebuchet MS"/>
                <a:cs typeface="Trebuchet MS"/>
              </a:rPr>
              <a:t> </a:t>
            </a:r>
            <a:r>
              <a:rPr sz="1500" b="1" kern="0" spc="-4" dirty="0">
                <a:solidFill>
                  <a:srgbClr val="7E7E7E"/>
                </a:solidFill>
                <a:latin typeface="Trebuchet MS"/>
                <a:cs typeface="Trebuchet MS"/>
              </a:rPr>
              <a:t>producción	</a:t>
            </a:r>
            <a:r>
              <a:rPr sz="1500" b="1" kern="0" dirty="0">
                <a:solidFill>
                  <a:srgbClr val="7E7E7E"/>
                </a:solidFill>
                <a:latin typeface="Trebuchet MS"/>
                <a:cs typeface="Trebuchet MS"/>
              </a:rPr>
              <a:t>de</a:t>
            </a:r>
            <a:r>
              <a:rPr sz="1500" b="1" kern="0" spc="-19" dirty="0">
                <a:solidFill>
                  <a:srgbClr val="7E7E7E"/>
                </a:solidFill>
                <a:latin typeface="Trebuchet MS"/>
                <a:cs typeface="Trebuchet MS"/>
              </a:rPr>
              <a:t> </a:t>
            </a:r>
            <a:r>
              <a:rPr sz="1500" b="1" kern="0" dirty="0">
                <a:solidFill>
                  <a:srgbClr val="7E7E7E"/>
                </a:solidFill>
                <a:latin typeface="Trebuchet MS"/>
                <a:cs typeface="Trebuchet MS"/>
              </a:rPr>
              <a:t>leche</a:t>
            </a:r>
            <a:r>
              <a:rPr sz="1500" b="1" kern="0" spc="-19" dirty="0">
                <a:solidFill>
                  <a:srgbClr val="7E7E7E"/>
                </a:solidFill>
                <a:latin typeface="Trebuchet MS"/>
                <a:cs typeface="Trebuchet MS"/>
              </a:rPr>
              <a:t> </a:t>
            </a:r>
            <a:r>
              <a:rPr sz="1500" b="1" kern="0" dirty="0">
                <a:solidFill>
                  <a:srgbClr val="7E7E7E"/>
                </a:solidFill>
                <a:latin typeface="Trebuchet MS"/>
                <a:cs typeface="Trebuchet MS"/>
              </a:rPr>
              <a:t>de</a:t>
            </a:r>
            <a:r>
              <a:rPr sz="1500" b="1" kern="0" spc="-23" dirty="0">
                <a:solidFill>
                  <a:srgbClr val="7E7E7E"/>
                </a:solidFill>
                <a:latin typeface="Trebuchet MS"/>
                <a:cs typeface="Trebuchet MS"/>
              </a:rPr>
              <a:t> </a:t>
            </a:r>
            <a:r>
              <a:rPr sz="1500" b="1" kern="0" spc="-4" dirty="0">
                <a:solidFill>
                  <a:srgbClr val="7E7E7E"/>
                </a:solidFill>
                <a:latin typeface="Trebuchet MS"/>
                <a:cs typeface="Trebuchet MS"/>
              </a:rPr>
              <a:t>vaca.</a:t>
            </a:r>
            <a:endParaRPr sz="1500" kern="0">
              <a:solidFill>
                <a:sysClr val="windowText" lastClr="000000"/>
              </a:solidFill>
              <a:latin typeface="Trebuchet MS"/>
              <a:cs typeface="Trebuchet MS"/>
            </a:endParaRPr>
          </a:p>
        </p:txBody>
      </p:sp>
      <p:sp>
        <p:nvSpPr>
          <p:cNvPr id="6" name="object 6"/>
          <p:cNvSpPr txBox="1"/>
          <p:nvPr/>
        </p:nvSpPr>
        <p:spPr>
          <a:xfrm>
            <a:off x="463677" y="2044636"/>
            <a:ext cx="5085874" cy="1193501"/>
          </a:xfrm>
          <a:prstGeom prst="rect">
            <a:avLst/>
          </a:prstGeom>
        </p:spPr>
        <p:txBody>
          <a:bodyPr vert="horz" wrap="square" lIns="0" tIns="9049" rIns="0" bIns="0" rtlCol="0">
            <a:spAutoFit/>
          </a:bodyPr>
          <a:lstStyle/>
          <a:p>
            <a:pPr marL="9525" defTabSz="685800">
              <a:spcBef>
                <a:spcPts val="71"/>
              </a:spcBef>
            </a:pPr>
            <a:r>
              <a:rPr sz="938" kern="0" dirty="0">
                <a:solidFill>
                  <a:srgbClr val="90C225"/>
                </a:solidFill>
                <a:latin typeface="Wingdings"/>
                <a:cs typeface="Wingdings"/>
              </a:rPr>
              <a:t></a:t>
            </a:r>
            <a:r>
              <a:rPr sz="1200" b="1" kern="0" dirty="0">
                <a:solidFill>
                  <a:srgbClr val="7AA31F"/>
                </a:solidFill>
                <a:latin typeface="Trebuchet MS"/>
                <a:cs typeface="Trebuchet MS"/>
              </a:rPr>
              <a:t>¿Qué</a:t>
            </a:r>
            <a:r>
              <a:rPr sz="1200" b="1" kern="0" spc="-11" dirty="0">
                <a:solidFill>
                  <a:srgbClr val="7AA31F"/>
                </a:solidFill>
                <a:latin typeface="Trebuchet MS"/>
                <a:cs typeface="Trebuchet MS"/>
              </a:rPr>
              <a:t> </a:t>
            </a:r>
            <a:r>
              <a:rPr sz="1200" b="1" kern="0" spc="-8" dirty="0">
                <a:solidFill>
                  <a:srgbClr val="7AA31F"/>
                </a:solidFill>
                <a:latin typeface="Trebuchet MS"/>
                <a:cs typeface="Trebuchet MS"/>
              </a:rPr>
              <a:t>es?</a:t>
            </a:r>
            <a:endParaRPr sz="1200" kern="0">
              <a:solidFill>
                <a:sysClr val="windowText" lastClr="000000"/>
              </a:solidFill>
              <a:latin typeface="Trebuchet MS"/>
              <a:cs typeface="Trebuchet MS"/>
            </a:endParaRPr>
          </a:p>
          <a:p>
            <a:pPr marL="352425" defTabSz="685800">
              <a:spcBef>
                <a:spcPts val="4"/>
              </a:spcBef>
            </a:pPr>
            <a:r>
              <a:rPr sz="825" kern="0" spc="-8" dirty="0">
                <a:solidFill>
                  <a:srgbClr val="90C225"/>
                </a:solidFill>
                <a:latin typeface="Wingdings"/>
                <a:cs typeface="Wingdings"/>
              </a:rPr>
              <a:t></a:t>
            </a:r>
            <a:r>
              <a:rPr sz="1050" kern="0" spc="-8" dirty="0">
                <a:solidFill>
                  <a:sysClr val="windowText" lastClr="000000"/>
                </a:solidFill>
                <a:latin typeface="Trebuchet MS"/>
                <a:cs typeface="Trebuchet MS"/>
              </a:rPr>
              <a:t>Titular</a:t>
            </a:r>
            <a:r>
              <a:rPr sz="1050" kern="0" spc="8" dirty="0">
                <a:solidFill>
                  <a:sysClr val="windowText" lastClr="000000"/>
                </a:solidFill>
                <a:latin typeface="Trebuchet MS"/>
                <a:cs typeface="Trebuchet MS"/>
              </a:rPr>
              <a:t> </a:t>
            </a:r>
            <a:r>
              <a:rPr sz="1050" kern="0" spc="-4" dirty="0">
                <a:solidFill>
                  <a:sysClr val="windowText" lastClr="000000"/>
                </a:solidFill>
                <a:latin typeface="Trebuchet MS"/>
                <a:cs typeface="Trebuchet MS"/>
              </a:rPr>
              <a:t>explotación</a:t>
            </a:r>
            <a:r>
              <a:rPr sz="1050" kern="0" spc="-23" dirty="0">
                <a:solidFill>
                  <a:sysClr val="windowText" lastClr="000000"/>
                </a:solidFill>
                <a:latin typeface="Trebuchet MS"/>
                <a:cs typeface="Trebuchet MS"/>
              </a:rPr>
              <a:t> </a:t>
            </a:r>
            <a:r>
              <a:rPr sz="1050" kern="0" spc="-4" dirty="0">
                <a:solidFill>
                  <a:sysClr val="windowText" lastClr="000000"/>
                </a:solidFill>
                <a:latin typeface="Trebuchet MS"/>
                <a:cs typeface="Trebuchet MS"/>
              </a:rPr>
              <a:t>de</a:t>
            </a:r>
            <a:r>
              <a:rPr sz="1050" kern="0" spc="8" dirty="0">
                <a:solidFill>
                  <a:sysClr val="windowText" lastClr="000000"/>
                </a:solidFill>
                <a:latin typeface="Trebuchet MS"/>
                <a:cs typeface="Trebuchet MS"/>
              </a:rPr>
              <a:t> </a:t>
            </a:r>
            <a:r>
              <a:rPr sz="1050" kern="0" spc="-4" dirty="0">
                <a:solidFill>
                  <a:sysClr val="windowText" lastClr="000000"/>
                </a:solidFill>
                <a:latin typeface="Trebuchet MS"/>
                <a:cs typeface="Trebuchet MS"/>
              </a:rPr>
              <a:t>vacuno de</a:t>
            </a:r>
            <a:r>
              <a:rPr sz="1050" kern="0" spc="4" dirty="0">
                <a:solidFill>
                  <a:sysClr val="windowText" lastClr="000000"/>
                </a:solidFill>
                <a:latin typeface="Trebuchet MS"/>
                <a:cs typeface="Trebuchet MS"/>
              </a:rPr>
              <a:t> </a:t>
            </a:r>
            <a:r>
              <a:rPr sz="1050" kern="0" dirty="0">
                <a:solidFill>
                  <a:sysClr val="windowText" lastClr="000000"/>
                </a:solidFill>
                <a:latin typeface="Trebuchet MS"/>
                <a:cs typeface="Trebuchet MS"/>
              </a:rPr>
              <a:t>leche</a:t>
            </a:r>
            <a:r>
              <a:rPr sz="1050" kern="0" dirty="0">
                <a:solidFill>
                  <a:sysClr val="windowText" lastClr="000000"/>
                </a:solidFill>
                <a:latin typeface="Wingdings"/>
                <a:cs typeface="Wingdings"/>
              </a:rPr>
              <a:t></a:t>
            </a:r>
            <a:r>
              <a:rPr sz="1050" kern="0" spc="56" dirty="0">
                <a:solidFill>
                  <a:sysClr val="windowText" lastClr="000000"/>
                </a:solidFill>
                <a:latin typeface="Times New Roman"/>
                <a:cs typeface="Times New Roman"/>
              </a:rPr>
              <a:t> </a:t>
            </a:r>
            <a:r>
              <a:rPr sz="1050" kern="0" spc="-4" dirty="0">
                <a:solidFill>
                  <a:sysClr val="windowText" lastClr="000000"/>
                </a:solidFill>
                <a:latin typeface="Trebuchet MS"/>
                <a:cs typeface="Trebuchet MS"/>
              </a:rPr>
              <a:t>pago</a:t>
            </a:r>
            <a:r>
              <a:rPr sz="1050" kern="0" spc="-23" dirty="0">
                <a:solidFill>
                  <a:sysClr val="windowText" lastClr="000000"/>
                </a:solidFill>
                <a:latin typeface="Trebuchet MS"/>
                <a:cs typeface="Trebuchet MS"/>
              </a:rPr>
              <a:t> </a:t>
            </a:r>
            <a:r>
              <a:rPr sz="1050" kern="0" spc="-4" dirty="0">
                <a:solidFill>
                  <a:sysClr val="windowText" lastClr="000000"/>
                </a:solidFill>
                <a:latin typeface="Trebuchet MS"/>
                <a:cs typeface="Trebuchet MS"/>
              </a:rPr>
              <a:t>anual</a:t>
            </a:r>
            <a:r>
              <a:rPr sz="1050" kern="0" spc="4" dirty="0">
                <a:solidFill>
                  <a:sysClr val="windowText" lastClr="000000"/>
                </a:solidFill>
                <a:latin typeface="Trebuchet MS"/>
                <a:cs typeface="Trebuchet MS"/>
              </a:rPr>
              <a:t> </a:t>
            </a:r>
            <a:r>
              <a:rPr sz="1050" kern="0" spc="-4" dirty="0">
                <a:solidFill>
                  <a:sysClr val="windowText" lastClr="000000"/>
                </a:solidFill>
                <a:latin typeface="Trebuchet MS"/>
                <a:cs typeface="Trebuchet MS"/>
              </a:rPr>
              <a:t>por</a:t>
            </a:r>
            <a:r>
              <a:rPr sz="1050" kern="0" dirty="0">
                <a:solidFill>
                  <a:sysClr val="windowText" lastClr="000000"/>
                </a:solidFill>
                <a:latin typeface="Trebuchet MS"/>
                <a:cs typeface="Trebuchet MS"/>
              </a:rPr>
              <a:t> </a:t>
            </a:r>
            <a:r>
              <a:rPr sz="1050" kern="0" spc="-4" dirty="0">
                <a:solidFill>
                  <a:sysClr val="windowText" lastClr="000000"/>
                </a:solidFill>
                <a:latin typeface="Trebuchet MS"/>
                <a:cs typeface="Trebuchet MS"/>
              </a:rPr>
              <a:t>cabeza</a:t>
            </a:r>
            <a:r>
              <a:rPr sz="1050" kern="0" spc="-11" dirty="0">
                <a:solidFill>
                  <a:sysClr val="windowText" lastClr="000000"/>
                </a:solidFill>
                <a:latin typeface="Trebuchet MS"/>
                <a:cs typeface="Trebuchet MS"/>
              </a:rPr>
              <a:t> </a:t>
            </a:r>
            <a:r>
              <a:rPr sz="1050" kern="0" spc="-4" dirty="0">
                <a:solidFill>
                  <a:sysClr val="windowText" lastClr="000000"/>
                </a:solidFill>
                <a:latin typeface="Trebuchet MS"/>
                <a:cs typeface="Trebuchet MS"/>
              </a:rPr>
              <a:t>vaca</a:t>
            </a:r>
            <a:r>
              <a:rPr sz="1050" kern="0" spc="4" dirty="0">
                <a:solidFill>
                  <a:sysClr val="windowText" lastClr="000000"/>
                </a:solidFill>
                <a:latin typeface="Trebuchet MS"/>
                <a:cs typeface="Trebuchet MS"/>
              </a:rPr>
              <a:t> </a:t>
            </a:r>
            <a:r>
              <a:rPr sz="1050" kern="0" spc="-4" dirty="0">
                <a:solidFill>
                  <a:sysClr val="windowText" lastClr="000000"/>
                </a:solidFill>
                <a:latin typeface="Trebuchet MS"/>
                <a:cs typeface="Trebuchet MS"/>
              </a:rPr>
              <a:t>lechera</a:t>
            </a:r>
            <a:endParaRPr sz="1050" kern="0">
              <a:solidFill>
                <a:sysClr val="windowText" lastClr="000000"/>
              </a:solidFill>
              <a:latin typeface="Trebuchet MS"/>
              <a:cs typeface="Trebuchet MS"/>
            </a:endParaRPr>
          </a:p>
          <a:p>
            <a:pPr marL="352425" defTabSz="685800">
              <a:spcBef>
                <a:spcPts val="446"/>
              </a:spcBef>
            </a:pPr>
            <a:r>
              <a:rPr sz="825" kern="0" dirty="0">
                <a:solidFill>
                  <a:srgbClr val="90C225"/>
                </a:solidFill>
                <a:latin typeface="Wingdings"/>
                <a:cs typeface="Wingdings"/>
              </a:rPr>
              <a:t></a:t>
            </a:r>
            <a:r>
              <a:rPr sz="1050" kern="0" dirty="0">
                <a:solidFill>
                  <a:sysClr val="windowText" lastClr="000000"/>
                </a:solidFill>
                <a:latin typeface="Trebuchet MS"/>
                <a:cs typeface="Trebuchet MS"/>
              </a:rPr>
              <a:t>Cada</a:t>
            </a:r>
            <a:r>
              <a:rPr sz="1050" kern="0" spc="-11" dirty="0">
                <a:solidFill>
                  <a:sysClr val="windowText" lastClr="000000"/>
                </a:solidFill>
                <a:latin typeface="Trebuchet MS"/>
                <a:cs typeface="Trebuchet MS"/>
              </a:rPr>
              <a:t> </a:t>
            </a:r>
            <a:r>
              <a:rPr sz="1050" kern="0" spc="-4" dirty="0">
                <a:solidFill>
                  <a:sysClr val="windowText" lastClr="000000"/>
                </a:solidFill>
                <a:latin typeface="Trebuchet MS"/>
                <a:cs typeface="Trebuchet MS"/>
              </a:rPr>
              <a:t>año</a:t>
            </a:r>
            <a:r>
              <a:rPr sz="1050" kern="0" spc="-8" dirty="0">
                <a:solidFill>
                  <a:sysClr val="windowText" lastClr="000000"/>
                </a:solidFill>
                <a:latin typeface="Trebuchet MS"/>
                <a:cs typeface="Trebuchet MS"/>
              </a:rPr>
              <a:t> </a:t>
            </a:r>
            <a:r>
              <a:rPr sz="1050" kern="0" spc="4" dirty="0">
                <a:solidFill>
                  <a:sysClr val="windowText" lastClr="000000"/>
                </a:solidFill>
                <a:latin typeface="Wingdings"/>
                <a:cs typeface="Wingdings"/>
              </a:rPr>
              <a:t></a:t>
            </a:r>
            <a:r>
              <a:rPr sz="1050" kern="0" spc="49" dirty="0">
                <a:solidFill>
                  <a:sysClr val="windowText" lastClr="000000"/>
                </a:solidFill>
                <a:latin typeface="Times New Roman"/>
                <a:cs typeface="Times New Roman"/>
              </a:rPr>
              <a:t> </a:t>
            </a:r>
            <a:r>
              <a:rPr sz="1200" b="1" kern="0" spc="-4" dirty="0">
                <a:solidFill>
                  <a:srgbClr val="C42E1A"/>
                </a:solidFill>
                <a:latin typeface="Trebuchet MS"/>
                <a:cs typeface="Trebuchet MS"/>
              </a:rPr>
              <a:t>122.000.000 EUROS</a:t>
            </a:r>
            <a:r>
              <a:rPr sz="1200" b="1" kern="0" spc="363" dirty="0">
                <a:solidFill>
                  <a:srgbClr val="C42E1A"/>
                </a:solidFill>
                <a:latin typeface="Trebuchet MS"/>
                <a:cs typeface="Trebuchet MS"/>
              </a:rPr>
              <a:t> </a:t>
            </a:r>
            <a:r>
              <a:rPr sz="1200" b="1" kern="0" spc="-4" dirty="0">
                <a:solidFill>
                  <a:srgbClr val="C42E1A"/>
                </a:solidFill>
                <a:latin typeface="Trebuchet MS"/>
                <a:cs typeface="Trebuchet MS"/>
              </a:rPr>
              <a:t>(+30,4%)</a:t>
            </a:r>
            <a:endParaRPr sz="1200" kern="0">
              <a:solidFill>
                <a:sysClr val="windowText" lastClr="000000"/>
              </a:solidFill>
              <a:latin typeface="Trebuchet MS"/>
              <a:cs typeface="Trebuchet MS"/>
            </a:endParaRPr>
          </a:p>
          <a:p>
            <a:pPr defTabSz="685800"/>
            <a:endParaRPr sz="1163" kern="0">
              <a:solidFill>
                <a:sysClr val="windowText" lastClr="000000"/>
              </a:solidFill>
              <a:latin typeface="Trebuchet MS"/>
              <a:cs typeface="Trebuchet MS"/>
            </a:endParaRPr>
          </a:p>
          <a:p>
            <a:pPr marL="9525" defTabSz="685800">
              <a:spcBef>
                <a:spcPts val="4"/>
              </a:spcBef>
            </a:pPr>
            <a:r>
              <a:rPr sz="938" kern="0" spc="-4" dirty="0">
                <a:solidFill>
                  <a:srgbClr val="90C225"/>
                </a:solidFill>
                <a:latin typeface="Wingdings"/>
                <a:cs typeface="Wingdings"/>
              </a:rPr>
              <a:t></a:t>
            </a:r>
            <a:r>
              <a:rPr sz="1200" b="1" kern="0" spc="-4" dirty="0">
                <a:solidFill>
                  <a:srgbClr val="7AA31F"/>
                </a:solidFill>
                <a:latin typeface="Trebuchet MS"/>
                <a:cs typeface="Trebuchet MS"/>
              </a:rPr>
              <a:t>¿Condiciones?</a:t>
            </a:r>
            <a:endParaRPr sz="1200" kern="0">
              <a:solidFill>
                <a:sysClr val="windowText" lastClr="000000"/>
              </a:solidFill>
              <a:latin typeface="Trebuchet MS"/>
              <a:cs typeface="Trebuchet MS"/>
            </a:endParaRPr>
          </a:p>
          <a:p>
            <a:pPr marL="352425" defTabSz="685800">
              <a:spcBef>
                <a:spcPts val="600"/>
              </a:spcBef>
            </a:pPr>
            <a:r>
              <a:rPr sz="825" kern="0" dirty="0">
                <a:solidFill>
                  <a:srgbClr val="90C225"/>
                </a:solidFill>
                <a:latin typeface="Wingdings"/>
                <a:cs typeface="Wingdings"/>
              </a:rPr>
              <a:t></a:t>
            </a:r>
            <a:r>
              <a:rPr sz="1050" kern="0" dirty="0">
                <a:solidFill>
                  <a:sysClr val="windowText" lastClr="000000"/>
                </a:solidFill>
                <a:latin typeface="Trebuchet MS"/>
                <a:cs typeface="Trebuchet MS"/>
              </a:rPr>
              <a:t>Animal</a:t>
            </a:r>
            <a:r>
              <a:rPr sz="1050" kern="0" spc="4" dirty="0">
                <a:solidFill>
                  <a:sysClr val="windowText" lastClr="000000"/>
                </a:solidFill>
                <a:latin typeface="Trebuchet MS"/>
                <a:cs typeface="Trebuchet MS"/>
              </a:rPr>
              <a:t> </a:t>
            </a:r>
            <a:r>
              <a:rPr sz="1050" kern="0" spc="-4" dirty="0">
                <a:solidFill>
                  <a:sysClr val="windowText" lastClr="000000"/>
                </a:solidFill>
                <a:latin typeface="Trebuchet MS"/>
                <a:cs typeface="Trebuchet MS"/>
              </a:rPr>
              <a:t>elegible:</a:t>
            </a:r>
            <a:r>
              <a:rPr sz="1050" kern="0" spc="304" dirty="0">
                <a:solidFill>
                  <a:sysClr val="windowText" lastClr="000000"/>
                </a:solidFill>
                <a:latin typeface="Trebuchet MS"/>
                <a:cs typeface="Trebuchet MS"/>
              </a:rPr>
              <a:t> </a:t>
            </a:r>
            <a:r>
              <a:rPr sz="1050" kern="0" spc="-4" dirty="0">
                <a:solidFill>
                  <a:sysClr val="windowText" lastClr="000000"/>
                </a:solidFill>
                <a:latin typeface="Trebuchet MS"/>
                <a:cs typeface="Trebuchet MS"/>
              </a:rPr>
              <a:t>hembras</a:t>
            </a:r>
            <a:r>
              <a:rPr sz="1050" kern="0" dirty="0">
                <a:solidFill>
                  <a:sysClr val="windowText" lastClr="000000"/>
                </a:solidFill>
                <a:latin typeface="Trebuchet MS"/>
                <a:cs typeface="Trebuchet MS"/>
              </a:rPr>
              <a:t> </a:t>
            </a:r>
            <a:r>
              <a:rPr sz="1050" kern="0" spc="-4" dirty="0">
                <a:solidFill>
                  <a:sysClr val="windowText" lastClr="000000"/>
                </a:solidFill>
                <a:latin typeface="Trebuchet MS"/>
                <a:cs typeface="Trebuchet MS"/>
              </a:rPr>
              <a:t>(RIIA</a:t>
            </a:r>
            <a:r>
              <a:rPr sz="1050" kern="0" spc="-71" dirty="0">
                <a:solidFill>
                  <a:sysClr val="windowText" lastClr="000000"/>
                </a:solidFill>
                <a:latin typeface="Trebuchet MS"/>
                <a:cs typeface="Trebuchet MS"/>
              </a:rPr>
              <a:t> </a:t>
            </a:r>
            <a:r>
              <a:rPr sz="1050" kern="0" dirty="0">
                <a:solidFill>
                  <a:sysClr val="windowText" lastClr="000000"/>
                </a:solidFill>
                <a:latin typeface="Trebuchet MS"/>
                <a:cs typeface="Trebuchet MS"/>
              </a:rPr>
              <a:t>/</a:t>
            </a:r>
            <a:r>
              <a:rPr sz="1050" kern="0" spc="8" dirty="0">
                <a:solidFill>
                  <a:sysClr val="windowText" lastClr="000000"/>
                </a:solidFill>
                <a:latin typeface="Trebuchet MS"/>
                <a:cs typeface="Trebuchet MS"/>
              </a:rPr>
              <a:t> </a:t>
            </a:r>
            <a:r>
              <a:rPr sz="1050" kern="0" spc="-4" dirty="0">
                <a:solidFill>
                  <a:sysClr val="windowText" lastClr="000000"/>
                </a:solidFill>
                <a:latin typeface="Times New Roman"/>
                <a:cs typeface="Times New Roman"/>
              </a:rPr>
              <a:t>≥</a:t>
            </a:r>
            <a:r>
              <a:rPr sz="1050" kern="0" spc="-4" dirty="0">
                <a:solidFill>
                  <a:sysClr val="windowText" lastClr="000000"/>
                </a:solidFill>
                <a:latin typeface="Trebuchet MS"/>
                <a:cs typeface="Trebuchet MS"/>
              </a:rPr>
              <a:t>24</a:t>
            </a:r>
            <a:r>
              <a:rPr sz="1050" kern="0" spc="8" dirty="0">
                <a:solidFill>
                  <a:sysClr val="windowText" lastClr="000000"/>
                </a:solidFill>
                <a:latin typeface="Trebuchet MS"/>
                <a:cs typeface="Trebuchet MS"/>
              </a:rPr>
              <a:t> </a:t>
            </a:r>
            <a:r>
              <a:rPr sz="1050" kern="0" spc="-4" dirty="0">
                <a:solidFill>
                  <a:sysClr val="windowText" lastClr="000000"/>
                </a:solidFill>
                <a:latin typeface="Trebuchet MS"/>
                <a:cs typeface="Trebuchet MS"/>
              </a:rPr>
              <a:t>meses</a:t>
            </a:r>
            <a:r>
              <a:rPr sz="1050" kern="0" spc="-11" dirty="0">
                <a:solidFill>
                  <a:sysClr val="windowText" lastClr="000000"/>
                </a:solidFill>
                <a:latin typeface="Trebuchet MS"/>
                <a:cs typeface="Trebuchet MS"/>
              </a:rPr>
              <a:t> </a:t>
            </a:r>
            <a:r>
              <a:rPr sz="1050" kern="0" dirty="0">
                <a:solidFill>
                  <a:sysClr val="windowText" lastClr="000000"/>
                </a:solidFill>
                <a:latin typeface="Trebuchet MS"/>
                <a:cs typeface="Trebuchet MS"/>
              </a:rPr>
              <a:t>/</a:t>
            </a:r>
            <a:r>
              <a:rPr sz="1050" kern="0" spc="11" dirty="0">
                <a:solidFill>
                  <a:sysClr val="windowText" lastClr="000000"/>
                </a:solidFill>
                <a:latin typeface="Trebuchet MS"/>
                <a:cs typeface="Trebuchet MS"/>
              </a:rPr>
              <a:t> </a:t>
            </a:r>
            <a:r>
              <a:rPr sz="1050" kern="0" spc="-4" dirty="0">
                <a:solidFill>
                  <a:sysClr val="windowText" lastClr="000000"/>
                </a:solidFill>
                <a:latin typeface="Trebuchet MS"/>
                <a:cs typeface="Trebuchet MS"/>
              </a:rPr>
              <a:t>morfotipo</a:t>
            </a:r>
            <a:r>
              <a:rPr sz="1050" kern="0" spc="-8" dirty="0">
                <a:solidFill>
                  <a:sysClr val="windowText" lastClr="000000"/>
                </a:solidFill>
                <a:latin typeface="Trebuchet MS"/>
                <a:cs typeface="Trebuchet MS"/>
              </a:rPr>
              <a:t> </a:t>
            </a:r>
            <a:r>
              <a:rPr sz="1050" kern="0" spc="-4" dirty="0">
                <a:solidFill>
                  <a:sysClr val="windowText" lastClr="000000"/>
                </a:solidFill>
                <a:latin typeface="Trebuchet MS"/>
                <a:cs typeface="Trebuchet MS"/>
              </a:rPr>
              <a:t>lácteo</a:t>
            </a:r>
            <a:r>
              <a:rPr sz="1050" kern="0" spc="-15" dirty="0">
                <a:solidFill>
                  <a:sysClr val="windowText" lastClr="000000"/>
                </a:solidFill>
                <a:latin typeface="Trebuchet MS"/>
                <a:cs typeface="Trebuchet MS"/>
              </a:rPr>
              <a:t> </a:t>
            </a:r>
            <a:r>
              <a:rPr sz="1050" kern="0" spc="-4" dirty="0">
                <a:solidFill>
                  <a:sysClr val="windowText" lastClr="000000"/>
                </a:solidFill>
                <a:latin typeface="Trebuchet MS"/>
                <a:cs typeface="Trebuchet MS"/>
              </a:rPr>
              <a:t>anexo)</a:t>
            </a:r>
            <a:endParaRPr sz="1050" kern="0">
              <a:solidFill>
                <a:sysClr val="windowText" lastClr="000000"/>
              </a:solidFill>
              <a:latin typeface="Trebuchet MS"/>
              <a:cs typeface="Trebuchet MS"/>
            </a:endParaRPr>
          </a:p>
        </p:txBody>
      </p:sp>
      <p:sp>
        <p:nvSpPr>
          <p:cNvPr id="7" name="object 7"/>
          <p:cNvSpPr txBox="1"/>
          <p:nvPr/>
        </p:nvSpPr>
        <p:spPr>
          <a:xfrm>
            <a:off x="806577" y="3313652"/>
            <a:ext cx="584835" cy="171681"/>
          </a:xfrm>
          <a:prstGeom prst="rect">
            <a:avLst/>
          </a:prstGeom>
        </p:spPr>
        <p:txBody>
          <a:bodyPr vert="horz" wrap="square" lIns="0" tIns="10001" rIns="0" bIns="0" rtlCol="0">
            <a:spAutoFit/>
          </a:bodyPr>
          <a:lstStyle/>
          <a:p>
            <a:pPr marL="9525" defTabSz="685800">
              <a:spcBef>
                <a:spcPts val="79"/>
              </a:spcBef>
            </a:pPr>
            <a:r>
              <a:rPr sz="825" kern="0" spc="-4" dirty="0">
                <a:solidFill>
                  <a:srgbClr val="90C225"/>
                </a:solidFill>
                <a:latin typeface="Wingdings"/>
                <a:cs typeface="Wingdings"/>
              </a:rPr>
              <a:t></a:t>
            </a:r>
            <a:r>
              <a:rPr sz="1050" kern="0" spc="-4" dirty="0">
                <a:solidFill>
                  <a:sysClr val="windowText" lastClr="000000"/>
                </a:solidFill>
                <a:latin typeface="Trebuchet MS"/>
                <a:cs typeface="Trebuchet MS"/>
              </a:rPr>
              <a:t>Umbral:</a:t>
            </a:r>
            <a:endParaRPr sz="1050" kern="0">
              <a:solidFill>
                <a:sysClr val="windowText" lastClr="000000"/>
              </a:solidFill>
              <a:latin typeface="Trebuchet MS"/>
              <a:cs typeface="Trebuchet MS"/>
            </a:endParaRPr>
          </a:p>
        </p:txBody>
      </p:sp>
      <p:sp>
        <p:nvSpPr>
          <p:cNvPr id="8" name="object 8"/>
          <p:cNvSpPr txBox="1"/>
          <p:nvPr/>
        </p:nvSpPr>
        <p:spPr>
          <a:xfrm>
            <a:off x="1421797" y="3314604"/>
            <a:ext cx="2251710" cy="179536"/>
          </a:xfrm>
          <a:prstGeom prst="rect">
            <a:avLst/>
          </a:prstGeom>
          <a:solidFill>
            <a:srgbClr val="FFFF00"/>
          </a:solidFill>
        </p:spPr>
        <p:txBody>
          <a:bodyPr vert="horz" wrap="square" lIns="0" tIns="0" rIns="0" bIns="0" rtlCol="0">
            <a:spAutoFit/>
          </a:bodyPr>
          <a:lstStyle/>
          <a:p>
            <a:pPr defTabSz="685800">
              <a:lnSpc>
                <a:spcPts val="1361"/>
              </a:lnSpc>
            </a:pPr>
            <a:r>
              <a:rPr sz="1200" b="1" kern="0" spc="-8" dirty="0">
                <a:solidFill>
                  <a:srgbClr val="476012"/>
                </a:solidFill>
                <a:latin typeface="Trebuchet MS"/>
                <a:cs typeface="Trebuchet MS"/>
              </a:rPr>
              <a:t>Máximo</a:t>
            </a:r>
            <a:r>
              <a:rPr sz="1200" b="1" kern="0" spc="8" dirty="0">
                <a:solidFill>
                  <a:srgbClr val="476012"/>
                </a:solidFill>
                <a:latin typeface="Trebuchet MS"/>
                <a:cs typeface="Trebuchet MS"/>
              </a:rPr>
              <a:t> </a:t>
            </a:r>
            <a:r>
              <a:rPr sz="1200" b="1" kern="0" spc="-4" dirty="0">
                <a:solidFill>
                  <a:srgbClr val="476012"/>
                </a:solidFill>
                <a:latin typeface="Trebuchet MS"/>
                <a:cs typeface="Trebuchet MS"/>
              </a:rPr>
              <a:t>725</a:t>
            </a:r>
            <a:r>
              <a:rPr sz="1200" b="1" kern="0" spc="11" dirty="0">
                <a:solidFill>
                  <a:srgbClr val="476012"/>
                </a:solidFill>
                <a:latin typeface="Trebuchet MS"/>
                <a:cs typeface="Trebuchet MS"/>
              </a:rPr>
              <a:t> </a:t>
            </a:r>
            <a:r>
              <a:rPr sz="1200" b="1" kern="0" spc="-8" dirty="0">
                <a:solidFill>
                  <a:srgbClr val="476012"/>
                </a:solidFill>
                <a:latin typeface="Trebuchet MS"/>
                <a:cs typeface="Trebuchet MS"/>
              </a:rPr>
              <a:t>animales</a:t>
            </a:r>
            <a:r>
              <a:rPr sz="1200" b="1" kern="0" spc="19" dirty="0">
                <a:solidFill>
                  <a:srgbClr val="476012"/>
                </a:solidFill>
                <a:latin typeface="Trebuchet MS"/>
                <a:cs typeface="Trebuchet MS"/>
              </a:rPr>
              <a:t> </a:t>
            </a:r>
            <a:r>
              <a:rPr sz="1200" b="1" kern="0" spc="-8" dirty="0">
                <a:solidFill>
                  <a:srgbClr val="476012"/>
                </a:solidFill>
                <a:latin typeface="Trebuchet MS"/>
                <a:cs typeface="Trebuchet MS"/>
              </a:rPr>
              <a:t>elegibles</a:t>
            </a:r>
            <a:endParaRPr sz="1200" kern="0">
              <a:solidFill>
                <a:sysClr val="windowText" lastClr="000000"/>
              </a:solidFill>
              <a:latin typeface="Trebuchet MS"/>
              <a:cs typeface="Trebuchet MS"/>
            </a:endParaRPr>
          </a:p>
        </p:txBody>
      </p:sp>
      <p:sp>
        <p:nvSpPr>
          <p:cNvPr id="9" name="object 9"/>
          <p:cNvSpPr txBox="1"/>
          <p:nvPr/>
        </p:nvSpPr>
        <p:spPr>
          <a:xfrm>
            <a:off x="3664554" y="3313652"/>
            <a:ext cx="1440179" cy="171681"/>
          </a:xfrm>
          <a:prstGeom prst="rect">
            <a:avLst/>
          </a:prstGeom>
        </p:spPr>
        <p:txBody>
          <a:bodyPr vert="horz" wrap="square" lIns="0" tIns="10001" rIns="0" bIns="0" rtlCol="0">
            <a:spAutoFit/>
          </a:bodyPr>
          <a:lstStyle/>
          <a:p>
            <a:pPr marL="9525" defTabSz="685800">
              <a:spcBef>
                <a:spcPts val="79"/>
              </a:spcBef>
            </a:pPr>
            <a:r>
              <a:rPr sz="1050" kern="0" spc="-4" dirty="0">
                <a:solidFill>
                  <a:sysClr val="windowText" lastClr="000000"/>
                </a:solidFill>
                <a:latin typeface="Trebuchet MS"/>
                <a:cs typeface="Trebuchet MS"/>
              </a:rPr>
              <a:t>/explotación/campaña.</a:t>
            </a:r>
            <a:endParaRPr sz="1050" kern="0">
              <a:solidFill>
                <a:sysClr val="windowText" lastClr="000000"/>
              </a:solidFill>
              <a:latin typeface="Trebuchet MS"/>
              <a:cs typeface="Trebuchet MS"/>
            </a:endParaRPr>
          </a:p>
        </p:txBody>
      </p:sp>
      <p:sp>
        <p:nvSpPr>
          <p:cNvPr id="10" name="object 10"/>
          <p:cNvSpPr txBox="1"/>
          <p:nvPr/>
        </p:nvSpPr>
        <p:spPr>
          <a:xfrm>
            <a:off x="806577" y="3572161"/>
            <a:ext cx="4055269" cy="171201"/>
          </a:xfrm>
          <a:prstGeom prst="rect">
            <a:avLst/>
          </a:prstGeom>
        </p:spPr>
        <p:txBody>
          <a:bodyPr vert="horz" wrap="square" lIns="0" tIns="9525" rIns="0" bIns="0" rtlCol="0">
            <a:spAutoFit/>
          </a:bodyPr>
          <a:lstStyle/>
          <a:p>
            <a:pPr marL="9525" defTabSz="685800">
              <a:spcBef>
                <a:spcPts val="75"/>
              </a:spcBef>
            </a:pPr>
            <a:r>
              <a:rPr sz="825" kern="0" spc="-4" dirty="0">
                <a:solidFill>
                  <a:srgbClr val="90C225"/>
                </a:solidFill>
                <a:latin typeface="Wingdings"/>
                <a:cs typeface="Wingdings"/>
              </a:rPr>
              <a:t></a:t>
            </a:r>
            <a:r>
              <a:rPr sz="1050" kern="0" spc="-4" dirty="0">
                <a:solidFill>
                  <a:sysClr val="windowText" lastClr="000000"/>
                </a:solidFill>
                <a:latin typeface="Trebuchet MS"/>
                <a:cs typeface="Trebuchet MS"/>
              </a:rPr>
              <a:t>Control</a:t>
            </a:r>
            <a:r>
              <a:rPr sz="1050" kern="0" spc="-8" dirty="0">
                <a:solidFill>
                  <a:sysClr val="windowText" lastClr="000000"/>
                </a:solidFill>
                <a:latin typeface="Trebuchet MS"/>
                <a:cs typeface="Trebuchet MS"/>
              </a:rPr>
              <a:t> </a:t>
            </a:r>
            <a:r>
              <a:rPr sz="1050" kern="0" spc="-4" dirty="0">
                <a:solidFill>
                  <a:sysClr val="windowText" lastClr="000000"/>
                </a:solidFill>
                <a:latin typeface="Trebuchet MS"/>
                <a:cs typeface="Trebuchet MS"/>
              </a:rPr>
              <a:t>animales</a:t>
            </a:r>
            <a:r>
              <a:rPr sz="1050" kern="0" spc="4" dirty="0">
                <a:solidFill>
                  <a:sysClr val="windowText" lastClr="000000"/>
                </a:solidFill>
                <a:latin typeface="Trebuchet MS"/>
                <a:cs typeface="Trebuchet MS"/>
              </a:rPr>
              <a:t> </a:t>
            </a:r>
            <a:r>
              <a:rPr sz="1050" kern="0" spc="-4" dirty="0">
                <a:solidFill>
                  <a:sysClr val="windowText" lastClr="000000"/>
                </a:solidFill>
                <a:latin typeface="Trebuchet MS"/>
                <a:cs typeface="Trebuchet MS"/>
              </a:rPr>
              <a:t>con</a:t>
            </a:r>
            <a:r>
              <a:rPr sz="1050" kern="0" spc="-15" dirty="0">
                <a:solidFill>
                  <a:sysClr val="windowText" lastClr="000000"/>
                </a:solidFill>
                <a:latin typeface="Trebuchet MS"/>
                <a:cs typeface="Trebuchet MS"/>
              </a:rPr>
              <a:t> </a:t>
            </a:r>
            <a:r>
              <a:rPr sz="1050" kern="0" spc="-4" dirty="0">
                <a:solidFill>
                  <a:sysClr val="windowText" lastClr="000000"/>
                </a:solidFill>
                <a:latin typeface="Trebuchet MS"/>
                <a:cs typeface="Trebuchet MS"/>
              </a:rPr>
              <a:t>derecho</a:t>
            </a:r>
            <a:r>
              <a:rPr sz="1050" kern="0" spc="-8" dirty="0">
                <a:solidFill>
                  <a:sysClr val="windowText" lastClr="000000"/>
                </a:solidFill>
                <a:latin typeface="Trebuchet MS"/>
                <a:cs typeface="Trebuchet MS"/>
              </a:rPr>
              <a:t> </a:t>
            </a:r>
            <a:r>
              <a:rPr sz="1050" kern="0" dirty="0">
                <a:solidFill>
                  <a:sysClr val="windowText" lastClr="000000"/>
                </a:solidFill>
                <a:latin typeface="Trebuchet MS"/>
                <a:cs typeface="Trebuchet MS"/>
              </a:rPr>
              <a:t>a</a:t>
            </a:r>
            <a:r>
              <a:rPr sz="1050" kern="0" spc="4" dirty="0">
                <a:solidFill>
                  <a:sysClr val="windowText" lastClr="000000"/>
                </a:solidFill>
                <a:latin typeface="Trebuchet MS"/>
                <a:cs typeface="Trebuchet MS"/>
              </a:rPr>
              <a:t> </a:t>
            </a:r>
            <a:r>
              <a:rPr sz="1050" kern="0" dirty="0">
                <a:solidFill>
                  <a:sysClr val="windowText" lastClr="000000"/>
                </a:solidFill>
                <a:latin typeface="Trebuchet MS"/>
                <a:cs typeface="Trebuchet MS"/>
              </a:rPr>
              <a:t>pago:</a:t>
            </a:r>
            <a:r>
              <a:rPr sz="1050" kern="0" spc="-8" dirty="0">
                <a:solidFill>
                  <a:sysClr val="windowText" lastClr="000000"/>
                </a:solidFill>
                <a:latin typeface="Trebuchet MS"/>
                <a:cs typeface="Trebuchet MS"/>
              </a:rPr>
              <a:t> </a:t>
            </a:r>
            <a:r>
              <a:rPr sz="1050" kern="0" spc="-4" dirty="0">
                <a:solidFill>
                  <a:sysClr val="windowText" lastClr="000000"/>
                </a:solidFill>
                <a:latin typeface="Trebuchet MS"/>
                <a:cs typeface="Trebuchet MS"/>
              </a:rPr>
              <a:t>presentes</a:t>
            </a:r>
            <a:r>
              <a:rPr sz="1050" kern="0" spc="-15" dirty="0">
                <a:solidFill>
                  <a:sysClr val="windowText" lastClr="000000"/>
                </a:solidFill>
                <a:latin typeface="Trebuchet MS"/>
                <a:cs typeface="Trebuchet MS"/>
              </a:rPr>
              <a:t> </a:t>
            </a:r>
            <a:r>
              <a:rPr sz="1050" kern="0" dirty="0">
                <a:solidFill>
                  <a:sysClr val="windowText" lastClr="000000"/>
                </a:solidFill>
                <a:latin typeface="Trebuchet MS"/>
                <a:cs typeface="Trebuchet MS"/>
              </a:rPr>
              <a:t>en</a:t>
            </a:r>
            <a:r>
              <a:rPr sz="1050" kern="0" spc="-4" dirty="0">
                <a:solidFill>
                  <a:sysClr val="windowText" lastClr="000000"/>
                </a:solidFill>
                <a:latin typeface="Trebuchet MS"/>
                <a:cs typeface="Trebuchet MS"/>
              </a:rPr>
              <a:t> </a:t>
            </a:r>
            <a:r>
              <a:rPr sz="1050" kern="0" dirty="0">
                <a:solidFill>
                  <a:sysClr val="windowText" lastClr="000000"/>
                </a:solidFill>
                <a:latin typeface="Trebuchet MS"/>
                <a:cs typeface="Trebuchet MS"/>
              </a:rPr>
              <a:t>la</a:t>
            </a:r>
            <a:r>
              <a:rPr sz="1050" kern="0" spc="-4" dirty="0">
                <a:solidFill>
                  <a:sysClr val="windowText" lastClr="000000"/>
                </a:solidFill>
                <a:latin typeface="Trebuchet MS"/>
                <a:cs typeface="Trebuchet MS"/>
              </a:rPr>
              <a:t> explotación</a:t>
            </a:r>
            <a:endParaRPr sz="1050" kern="0">
              <a:solidFill>
                <a:sysClr val="windowText" lastClr="000000"/>
              </a:solidFill>
              <a:latin typeface="Trebuchet MS"/>
              <a:cs typeface="Trebuchet MS"/>
            </a:endParaRPr>
          </a:p>
        </p:txBody>
      </p:sp>
      <p:sp>
        <p:nvSpPr>
          <p:cNvPr id="11" name="object 11"/>
          <p:cNvSpPr txBox="1"/>
          <p:nvPr/>
        </p:nvSpPr>
        <p:spPr>
          <a:xfrm>
            <a:off x="4890801" y="3572922"/>
            <a:ext cx="99060" cy="179536"/>
          </a:xfrm>
          <a:prstGeom prst="rect">
            <a:avLst/>
          </a:prstGeom>
          <a:solidFill>
            <a:srgbClr val="FFFF00"/>
          </a:solidFill>
        </p:spPr>
        <p:txBody>
          <a:bodyPr vert="horz" wrap="square" lIns="0" tIns="0" rIns="0" bIns="0" rtlCol="0">
            <a:spAutoFit/>
          </a:bodyPr>
          <a:lstStyle/>
          <a:p>
            <a:pPr marL="476" defTabSz="685800">
              <a:lnSpc>
                <a:spcPts val="1361"/>
              </a:lnSpc>
            </a:pPr>
            <a:r>
              <a:rPr sz="1200" b="1" kern="0" spc="-4" dirty="0">
                <a:solidFill>
                  <a:srgbClr val="476012"/>
                </a:solidFill>
                <a:latin typeface="Trebuchet MS"/>
                <a:cs typeface="Trebuchet MS"/>
              </a:rPr>
              <a:t>3</a:t>
            </a:r>
            <a:endParaRPr sz="1200" kern="0">
              <a:solidFill>
                <a:sysClr val="windowText" lastClr="000000"/>
              </a:solidFill>
              <a:latin typeface="Trebuchet MS"/>
              <a:cs typeface="Trebuchet MS"/>
            </a:endParaRPr>
          </a:p>
        </p:txBody>
      </p:sp>
      <p:sp>
        <p:nvSpPr>
          <p:cNvPr id="12" name="object 12"/>
          <p:cNvSpPr txBox="1"/>
          <p:nvPr/>
        </p:nvSpPr>
        <p:spPr>
          <a:xfrm>
            <a:off x="5014437" y="3553873"/>
            <a:ext cx="1414939" cy="193803"/>
          </a:xfrm>
          <a:prstGeom prst="rect">
            <a:avLst/>
          </a:prstGeom>
        </p:spPr>
        <p:txBody>
          <a:bodyPr vert="horz" wrap="square" lIns="0" tIns="9049" rIns="0" bIns="0" rtlCol="0">
            <a:spAutoFit/>
          </a:bodyPr>
          <a:lstStyle/>
          <a:p>
            <a:pPr marL="9525" defTabSz="685800">
              <a:spcBef>
                <a:spcPts val="71"/>
              </a:spcBef>
            </a:pPr>
            <a:r>
              <a:rPr sz="1200" b="1" kern="0" spc="-4" dirty="0">
                <a:solidFill>
                  <a:srgbClr val="476012"/>
                </a:solidFill>
                <a:latin typeface="Trebuchet MS"/>
                <a:cs typeface="Trebuchet MS"/>
              </a:rPr>
              <a:t>fechas</a:t>
            </a:r>
            <a:r>
              <a:rPr sz="1200" b="1" kern="0" spc="-11" dirty="0">
                <a:solidFill>
                  <a:srgbClr val="476012"/>
                </a:solidFill>
                <a:latin typeface="Trebuchet MS"/>
                <a:cs typeface="Trebuchet MS"/>
              </a:rPr>
              <a:t> </a:t>
            </a:r>
            <a:r>
              <a:rPr sz="1050" kern="0" spc="-4" dirty="0">
                <a:solidFill>
                  <a:sysClr val="windowText" lastClr="000000"/>
                </a:solidFill>
                <a:latin typeface="Trebuchet MS"/>
                <a:cs typeface="Trebuchet MS"/>
              </a:rPr>
              <a:t>comprobación.</a:t>
            </a:r>
            <a:endParaRPr sz="1050" kern="0">
              <a:solidFill>
                <a:sysClr val="windowText" lastClr="000000"/>
              </a:solidFill>
              <a:latin typeface="Trebuchet MS"/>
              <a:cs typeface="Trebuchet MS"/>
            </a:endParaRPr>
          </a:p>
        </p:txBody>
      </p:sp>
      <p:sp>
        <p:nvSpPr>
          <p:cNvPr id="13" name="object 13"/>
          <p:cNvSpPr txBox="1"/>
          <p:nvPr/>
        </p:nvSpPr>
        <p:spPr>
          <a:xfrm>
            <a:off x="463678" y="3737210"/>
            <a:ext cx="5589746" cy="1318951"/>
          </a:xfrm>
          <a:prstGeom prst="rect">
            <a:avLst/>
          </a:prstGeom>
        </p:spPr>
        <p:txBody>
          <a:bodyPr vert="horz" wrap="square" lIns="0" tIns="85725" rIns="0" bIns="0" rtlCol="0">
            <a:spAutoFit/>
          </a:bodyPr>
          <a:lstStyle/>
          <a:p>
            <a:pPr marL="352425" defTabSz="685800">
              <a:spcBef>
                <a:spcPts val="675"/>
              </a:spcBef>
            </a:pPr>
            <a:r>
              <a:rPr sz="825" kern="0" spc="-4" dirty="0">
                <a:solidFill>
                  <a:srgbClr val="90C225"/>
                </a:solidFill>
                <a:latin typeface="Wingdings"/>
                <a:cs typeface="Wingdings"/>
              </a:rPr>
              <a:t></a:t>
            </a:r>
            <a:r>
              <a:rPr sz="1050" kern="0" spc="-4" dirty="0">
                <a:solidFill>
                  <a:sysClr val="windowText" lastClr="000000"/>
                </a:solidFill>
                <a:latin typeface="Trebuchet MS"/>
                <a:cs typeface="Trebuchet MS"/>
              </a:rPr>
              <a:t>Explotaciones:</a:t>
            </a:r>
            <a:r>
              <a:rPr sz="1050" kern="0" spc="-8" dirty="0">
                <a:solidFill>
                  <a:sysClr val="windowText" lastClr="000000"/>
                </a:solidFill>
                <a:latin typeface="Trebuchet MS"/>
                <a:cs typeface="Trebuchet MS"/>
              </a:rPr>
              <a:t> </a:t>
            </a:r>
            <a:r>
              <a:rPr sz="1050" kern="0" dirty="0">
                <a:solidFill>
                  <a:sysClr val="windowText" lastClr="000000"/>
                </a:solidFill>
                <a:latin typeface="Trebuchet MS"/>
                <a:cs typeface="Trebuchet MS"/>
              </a:rPr>
              <a:t>REGA</a:t>
            </a:r>
            <a:r>
              <a:rPr sz="1050" kern="0" spc="-79" dirty="0">
                <a:solidFill>
                  <a:sysClr val="windowText" lastClr="000000"/>
                </a:solidFill>
                <a:latin typeface="Trebuchet MS"/>
                <a:cs typeface="Trebuchet MS"/>
              </a:rPr>
              <a:t> </a:t>
            </a:r>
            <a:r>
              <a:rPr sz="1050" kern="0" dirty="0">
                <a:solidFill>
                  <a:sysClr val="windowText" lastClr="000000"/>
                </a:solidFill>
                <a:latin typeface="Trebuchet MS"/>
                <a:cs typeface="Trebuchet MS"/>
              </a:rPr>
              <a:t>BOV</a:t>
            </a:r>
            <a:r>
              <a:rPr sz="1050" kern="0" spc="-8" dirty="0">
                <a:solidFill>
                  <a:sysClr val="windowText" lastClr="000000"/>
                </a:solidFill>
                <a:latin typeface="Trebuchet MS"/>
                <a:cs typeface="Trebuchet MS"/>
              </a:rPr>
              <a:t> </a:t>
            </a:r>
            <a:r>
              <a:rPr sz="1050" kern="0" spc="-4" dirty="0">
                <a:solidFill>
                  <a:sysClr val="windowText" lastClr="000000"/>
                </a:solidFill>
                <a:latin typeface="Trebuchet MS"/>
                <a:cs typeface="Trebuchet MS"/>
              </a:rPr>
              <a:t>tipo</a:t>
            </a:r>
            <a:r>
              <a:rPr sz="1050" kern="0" spc="4" dirty="0">
                <a:solidFill>
                  <a:sysClr val="windowText" lastClr="000000"/>
                </a:solidFill>
                <a:latin typeface="Trebuchet MS"/>
                <a:cs typeface="Trebuchet MS"/>
              </a:rPr>
              <a:t> </a:t>
            </a:r>
            <a:r>
              <a:rPr sz="1050" kern="0" spc="-26" dirty="0">
                <a:solidFill>
                  <a:sysClr val="windowText" lastClr="000000"/>
                </a:solidFill>
                <a:latin typeface="Trebuchet MS"/>
                <a:cs typeface="Trebuchet MS"/>
              </a:rPr>
              <a:t>“PASTO”</a:t>
            </a:r>
            <a:r>
              <a:rPr sz="1050" kern="0" spc="-8" dirty="0">
                <a:solidFill>
                  <a:sysClr val="windowText" lastClr="000000"/>
                </a:solidFill>
                <a:latin typeface="Trebuchet MS"/>
                <a:cs typeface="Trebuchet MS"/>
              </a:rPr>
              <a:t> </a:t>
            </a:r>
            <a:r>
              <a:rPr sz="1050" kern="0" dirty="0">
                <a:solidFill>
                  <a:sysClr val="windowText" lastClr="000000"/>
                </a:solidFill>
                <a:latin typeface="Trebuchet MS"/>
                <a:cs typeface="Trebuchet MS"/>
              </a:rPr>
              <a:t>o</a:t>
            </a:r>
            <a:r>
              <a:rPr sz="1050" kern="0" spc="8" dirty="0">
                <a:solidFill>
                  <a:sysClr val="windowText" lastClr="000000"/>
                </a:solidFill>
                <a:latin typeface="Trebuchet MS"/>
                <a:cs typeface="Trebuchet MS"/>
              </a:rPr>
              <a:t> </a:t>
            </a:r>
            <a:r>
              <a:rPr sz="1050" kern="0" spc="-4" dirty="0">
                <a:solidFill>
                  <a:sysClr val="windowText" lastClr="000000"/>
                </a:solidFill>
                <a:latin typeface="Trebuchet MS"/>
                <a:cs typeface="Trebuchet MS"/>
              </a:rPr>
              <a:t>“PROD.</a:t>
            </a:r>
            <a:r>
              <a:rPr sz="1050" kern="0" spc="-26" dirty="0">
                <a:solidFill>
                  <a:sysClr val="windowText" lastClr="000000"/>
                </a:solidFill>
                <a:latin typeface="Trebuchet MS"/>
                <a:cs typeface="Trebuchet MS"/>
              </a:rPr>
              <a:t> </a:t>
            </a:r>
            <a:r>
              <a:rPr sz="1050" kern="0" dirty="0">
                <a:solidFill>
                  <a:sysClr val="windowText" lastClr="000000"/>
                </a:solidFill>
                <a:latin typeface="Trebuchet MS"/>
                <a:cs typeface="Trebuchet MS"/>
              </a:rPr>
              <a:t>Y</a:t>
            </a:r>
            <a:r>
              <a:rPr sz="1050" kern="0" spc="-23" dirty="0">
                <a:solidFill>
                  <a:sysClr val="windowText" lastClr="000000"/>
                </a:solidFill>
                <a:latin typeface="Trebuchet MS"/>
                <a:cs typeface="Trebuchet MS"/>
              </a:rPr>
              <a:t> </a:t>
            </a:r>
            <a:r>
              <a:rPr sz="1050" kern="0" dirty="0">
                <a:solidFill>
                  <a:sysClr val="windowText" lastClr="000000"/>
                </a:solidFill>
                <a:latin typeface="Trebuchet MS"/>
                <a:cs typeface="Trebuchet MS"/>
              </a:rPr>
              <a:t>REPROD.”</a:t>
            </a:r>
            <a:r>
              <a:rPr sz="1050" kern="0" spc="-8" dirty="0">
                <a:solidFill>
                  <a:sysClr val="windowText" lastClr="000000"/>
                </a:solidFill>
                <a:latin typeface="Trebuchet MS"/>
                <a:cs typeface="Trebuchet MS"/>
              </a:rPr>
              <a:t> </a:t>
            </a:r>
            <a:r>
              <a:rPr sz="1050" kern="0" spc="-4" dirty="0">
                <a:solidFill>
                  <a:sysClr val="windowText" lastClr="000000"/>
                </a:solidFill>
                <a:latin typeface="Trebuchet MS"/>
                <a:cs typeface="Trebuchet MS"/>
              </a:rPr>
              <a:t>(leche/mixta/recría).</a:t>
            </a:r>
            <a:endParaRPr sz="1050" kern="0">
              <a:solidFill>
                <a:sysClr val="windowText" lastClr="000000"/>
              </a:solidFill>
              <a:latin typeface="Trebuchet MS"/>
              <a:cs typeface="Trebuchet MS"/>
            </a:endParaRPr>
          </a:p>
          <a:p>
            <a:pPr marL="352425" defTabSz="685800">
              <a:spcBef>
                <a:spcPts val="604"/>
              </a:spcBef>
            </a:pPr>
            <a:r>
              <a:rPr sz="825" kern="0" spc="-4" dirty="0">
                <a:solidFill>
                  <a:srgbClr val="90C225"/>
                </a:solidFill>
                <a:latin typeface="Wingdings"/>
                <a:cs typeface="Wingdings"/>
              </a:rPr>
              <a:t></a:t>
            </a:r>
            <a:r>
              <a:rPr sz="1050" kern="0" spc="-4" dirty="0">
                <a:solidFill>
                  <a:sysClr val="windowText" lastClr="000000"/>
                </a:solidFill>
                <a:latin typeface="Trebuchet MS"/>
                <a:cs typeface="Trebuchet MS"/>
              </a:rPr>
              <a:t>Declaración</a:t>
            </a:r>
            <a:r>
              <a:rPr sz="1050" kern="0" spc="-8" dirty="0">
                <a:solidFill>
                  <a:sysClr val="windowText" lastClr="000000"/>
                </a:solidFill>
                <a:latin typeface="Trebuchet MS"/>
                <a:cs typeface="Trebuchet MS"/>
              </a:rPr>
              <a:t> </a:t>
            </a:r>
            <a:r>
              <a:rPr sz="1050" kern="0" dirty="0">
                <a:solidFill>
                  <a:sysClr val="windowText" lastClr="000000"/>
                </a:solidFill>
                <a:latin typeface="Trebuchet MS"/>
                <a:cs typeface="Trebuchet MS"/>
              </a:rPr>
              <a:t>INFOLAC:</a:t>
            </a:r>
            <a:r>
              <a:rPr sz="1050" kern="0" spc="-19" dirty="0">
                <a:solidFill>
                  <a:sysClr val="windowText" lastClr="000000"/>
                </a:solidFill>
                <a:latin typeface="Trebuchet MS"/>
                <a:cs typeface="Trebuchet MS"/>
              </a:rPr>
              <a:t> </a:t>
            </a:r>
            <a:r>
              <a:rPr sz="1050" kern="0" spc="-4" dirty="0">
                <a:solidFill>
                  <a:sysClr val="windowText" lastClr="000000"/>
                </a:solidFill>
                <a:latin typeface="Trebuchet MS"/>
                <a:cs typeface="Trebuchet MS"/>
              </a:rPr>
              <a:t>Entregas</a:t>
            </a:r>
            <a:r>
              <a:rPr sz="1050" kern="0" spc="-8" dirty="0">
                <a:solidFill>
                  <a:sysClr val="windowText" lastClr="000000"/>
                </a:solidFill>
                <a:latin typeface="Trebuchet MS"/>
                <a:cs typeface="Trebuchet MS"/>
              </a:rPr>
              <a:t> </a:t>
            </a:r>
            <a:r>
              <a:rPr sz="1050" kern="0" spc="-4" dirty="0">
                <a:solidFill>
                  <a:sysClr val="windowText" lastClr="000000"/>
                </a:solidFill>
                <a:latin typeface="Trebuchet MS"/>
                <a:cs typeface="Trebuchet MS"/>
              </a:rPr>
              <a:t>(al</a:t>
            </a:r>
            <a:r>
              <a:rPr sz="1050" kern="0" spc="4" dirty="0">
                <a:solidFill>
                  <a:sysClr val="windowText" lastClr="000000"/>
                </a:solidFill>
                <a:latin typeface="Trebuchet MS"/>
                <a:cs typeface="Trebuchet MS"/>
              </a:rPr>
              <a:t> </a:t>
            </a:r>
            <a:r>
              <a:rPr sz="1050" kern="0" spc="-4" dirty="0">
                <a:solidFill>
                  <a:sysClr val="windowText" lastClr="000000"/>
                </a:solidFill>
                <a:latin typeface="Trebuchet MS"/>
                <a:cs typeface="Trebuchet MS"/>
              </a:rPr>
              <a:t>menos</a:t>
            </a:r>
            <a:r>
              <a:rPr sz="1050" kern="0" spc="-8" dirty="0">
                <a:solidFill>
                  <a:sysClr val="windowText" lastClr="000000"/>
                </a:solidFill>
                <a:latin typeface="Trebuchet MS"/>
                <a:cs typeface="Trebuchet MS"/>
              </a:rPr>
              <a:t> </a:t>
            </a:r>
            <a:r>
              <a:rPr sz="1050" kern="0" dirty="0">
                <a:solidFill>
                  <a:sysClr val="windowText" lastClr="000000"/>
                </a:solidFill>
                <a:latin typeface="Trebuchet MS"/>
                <a:cs typeface="Trebuchet MS"/>
              </a:rPr>
              <a:t>6</a:t>
            </a:r>
            <a:r>
              <a:rPr sz="1050" kern="0" spc="8" dirty="0">
                <a:solidFill>
                  <a:sysClr val="windowText" lastClr="000000"/>
                </a:solidFill>
                <a:latin typeface="Trebuchet MS"/>
                <a:cs typeface="Trebuchet MS"/>
              </a:rPr>
              <a:t> </a:t>
            </a:r>
            <a:r>
              <a:rPr sz="1050" kern="0" spc="-4" dirty="0">
                <a:solidFill>
                  <a:sysClr val="windowText" lastClr="000000"/>
                </a:solidFill>
                <a:latin typeface="Trebuchet MS"/>
                <a:cs typeface="Trebuchet MS"/>
              </a:rPr>
              <a:t>meses</a:t>
            </a:r>
            <a:r>
              <a:rPr sz="1050" kern="0" spc="-11" dirty="0">
                <a:solidFill>
                  <a:sysClr val="windowText" lastClr="000000"/>
                </a:solidFill>
                <a:latin typeface="Trebuchet MS"/>
                <a:cs typeface="Trebuchet MS"/>
              </a:rPr>
              <a:t> </a:t>
            </a:r>
            <a:r>
              <a:rPr sz="1050" kern="0" dirty="0">
                <a:solidFill>
                  <a:sysClr val="windowText" lastClr="000000"/>
                </a:solidFill>
                <a:latin typeface="Trebuchet MS"/>
                <a:cs typeface="Trebuchet MS"/>
              </a:rPr>
              <a:t>–</a:t>
            </a:r>
            <a:r>
              <a:rPr sz="1050" kern="0" spc="-4" dirty="0">
                <a:solidFill>
                  <a:sysClr val="windowText" lastClr="000000"/>
                </a:solidFill>
                <a:latin typeface="Trebuchet MS"/>
                <a:cs typeface="Trebuchet MS"/>
              </a:rPr>
              <a:t> 1/10</a:t>
            </a:r>
            <a:r>
              <a:rPr sz="1050" kern="0" spc="15" dirty="0">
                <a:solidFill>
                  <a:sysClr val="windowText" lastClr="000000"/>
                </a:solidFill>
                <a:latin typeface="Trebuchet MS"/>
                <a:cs typeface="Trebuchet MS"/>
              </a:rPr>
              <a:t> </a:t>
            </a:r>
            <a:r>
              <a:rPr sz="1050" kern="0" dirty="0">
                <a:solidFill>
                  <a:sysClr val="windowText" lastClr="000000"/>
                </a:solidFill>
                <a:latin typeface="Trebuchet MS"/>
                <a:cs typeface="Trebuchet MS"/>
              </a:rPr>
              <a:t>(n-1) </a:t>
            </a:r>
            <a:r>
              <a:rPr sz="1050" kern="0" spc="-4" dirty="0">
                <a:solidFill>
                  <a:sysClr val="windowText" lastClr="000000"/>
                </a:solidFill>
                <a:latin typeface="Trebuchet MS"/>
                <a:cs typeface="Trebuchet MS"/>
              </a:rPr>
              <a:t>al</a:t>
            </a:r>
            <a:r>
              <a:rPr sz="1050" kern="0" spc="4" dirty="0">
                <a:solidFill>
                  <a:sysClr val="windowText" lastClr="000000"/>
                </a:solidFill>
                <a:latin typeface="Trebuchet MS"/>
                <a:cs typeface="Trebuchet MS"/>
              </a:rPr>
              <a:t> </a:t>
            </a:r>
            <a:r>
              <a:rPr sz="1050" kern="0" spc="-4" dirty="0">
                <a:solidFill>
                  <a:sysClr val="windowText" lastClr="000000"/>
                </a:solidFill>
                <a:latin typeface="Trebuchet MS"/>
                <a:cs typeface="Trebuchet MS"/>
              </a:rPr>
              <a:t>30/09</a:t>
            </a:r>
            <a:r>
              <a:rPr sz="1050" kern="0" spc="23" dirty="0">
                <a:solidFill>
                  <a:sysClr val="windowText" lastClr="000000"/>
                </a:solidFill>
                <a:latin typeface="Trebuchet MS"/>
                <a:cs typeface="Trebuchet MS"/>
              </a:rPr>
              <a:t> </a:t>
            </a:r>
            <a:r>
              <a:rPr sz="1050" kern="0" dirty="0">
                <a:solidFill>
                  <a:sysClr val="windowText" lastClr="000000"/>
                </a:solidFill>
                <a:latin typeface="Trebuchet MS"/>
                <a:cs typeface="Trebuchet MS"/>
              </a:rPr>
              <a:t>y/o</a:t>
            </a:r>
            <a:r>
              <a:rPr sz="1050" kern="0" spc="-8" dirty="0">
                <a:solidFill>
                  <a:sysClr val="windowText" lastClr="000000"/>
                </a:solidFill>
                <a:latin typeface="Trebuchet MS"/>
                <a:cs typeface="Trebuchet MS"/>
              </a:rPr>
              <a:t> </a:t>
            </a:r>
            <a:r>
              <a:rPr sz="1050" kern="0" dirty="0">
                <a:solidFill>
                  <a:sysClr val="windowText" lastClr="000000"/>
                </a:solidFill>
                <a:latin typeface="Trebuchet MS"/>
                <a:cs typeface="Trebuchet MS"/>
              </a:rPr>
              <a:t>VD</a:t>
            </a:r>
            <a:r>
              <a:rPr sz="1050" kern="0" spc="4" dirty="0">
                <a:solidFill>
                  <a:sysClr val="windowText" lastClr="000000"/>
                </a:solidFill>
                <a:latin typeface="Trebuchet MS"/>
                <a:cs typeface="Trebuchet MS"/>
              </a:rPr>
              <a:t> </a:t>
            </a:r>
            <a:r>
              <a:rPr sz="1050" kern="0" dirty="0">
                <a:solidFill>
                  <a:sysClr val="windowText" lastClr="000000"/>
                </a:solidFill>
                <a:latin typeface="Trebuchet MS"/>
                <a:cs typeface="Trebuchet MS"/>
              </a:rPr>
              <a:t>(n-1)).</a:t>
            </a:r>
            <a:endParaRPr sz="1050" kern="0">
              <a:solidFill>
                <a:sysClr val="windowText" lastClr="000000"/>
              </a:solidFill>
              <a:latin typeface="Trebuchet MS"/>
              <a:cs typeface="Trebuchet MS"/>
            </a:endParaRPr>
          </a:p>
          <a:p>
            <a:pPr defTabSz="685800">
              <a:spcBef>
                <a:spcPts val="38"/>
              </a:spcBef>
            </a:pPr>
            <a:endParaRPr sz="1125" kern="0">
              <a:solidFill>
                <a:sysClr val="windowText" lastClr="000000"/>
              </a:solidFill>
              <a:latin typeface="Trebuchet MS"/>
              <a:cs typeface="Trebuchet MS"/>
            </a:endParaRPr>
          </a:p>
          <a:p>
            <a:pPr marL="9525" defTabSz="685800"/>
            <a:r>
              <a:rPr sz="938" kern="0" spc="-4" dirty="0">
                <a:solidFill>
                  <a:srgbClr val="90C225"/>
                </a:solidFill>
                <a:latin typeface="Wingdings"/>
                <a:cs typeface="Wingdings"/>
              </a:rPr>
              <a:t></a:t>
            </a:r>
            <a:r>
              <a:rPr sz="1200" b="1" kern="0" spc="-4" dirty="0">
                <a:solidFill>
                  <a:srgbClr val="7AA31F"/>
                </a:solidFill>
                <a:latin typeface="Trebuchet MS"/>
                <a:cs typeface="Trebuchet MS"/>
              </a:rPr>
              <a:t>¿Ayuda?</a:t>
            </a:r>
            <a:endParaRPr sz="1200" kern="0">
              <a:solidFill>
                <a:sysClr val="windowText" lastClr="000000"/>
              </a:solidFill>
              <a:latin typeface="Trebuchet MS"/>
              <a:cs typeface="Trebuchet MS"/>
            </a:endParaRPr>
          </a:p>
          <a:p>
            <a:pPr marL="352425" defTabSz="685800">
              <a:spcBef>
                <a:spcPts val="454"/>
              </a:spcBef>
            </a:pPr>
            <a:r>
              <a:rPr sz="938" kern="0" spc="-19" dirty="0">
                <a:solidFill>
                  <a:srgbClr val="90C225"/>
                </a:solidFill>
                <a:latin typeface="Wingdings"/>
                <a:cs typeface="Wingdings"/>
              </a:rPr>
              <a:t></a:t>
            </a:r>
            <a:r>
              <a:rPr sz="1200" b="1" kern="0" spc="-19" dirty="0">
                <a:solidFill>
                  <a:srgbClr val="7AA31F"/>
                </a:solidFill>
                <a:latin typeface="Trebuchet MS"/>
                <a:cs typeface="Trebuchet MS"/>
              </a:rPr>
              <a:t>MAPA:</a:t>
            </a:r>
            <a:r>
              <a:rPr sz="1200" b="1" kern="0" spc="4" dirty="0">
                <a:solidFill>
                  <a:srgbClr val="7AA31F"/>
                </a:solidFill>
                <a:latin typeface="Trebuchet MS"/>
                <a:cs typeface="Trebuchet MS"/>
              </a:rPr>
              <a:t> </a:t>
            </a:r>
            <a:r>
              <a:rPr sz="1050" kern="0" spc="-4" dirty="0">
                <a:solidFill>
                  <a:sysClr val="windowText" lastClr="000000"/>
                </a:solidFill>
                <a:latin typeface="Trebuchet MS"/>
                <a:cs typeface="Trebuchet MS"/>
              </a:rPr>
              <a:t>anualmente</a:t>
            </a:r>
            <a:r>
              <a:rPr sz="1050" kern="0" spc="-19" dirty="0">
                <a:solidFill>
                  <a:sysClr val="windowText" lastClr="000000"/>
                </a:solidFill>
                <a:latin typeface="Trebuchet MS"/>
                <a:cs typeface="Trebuchet MS"/>
              </a:rPr>
              <a:t> </a:t>
            </a:r>
            <a:r>
              <a:rPr sz="1050" kern="0" spc="-4" dirty="0">
                <a:solidFill>
                  <a:sysClr val="windowText" lastClr="000000"/>
                </a:solidFill>
                <a:latin typeface="Trebuchet MS"/>
                <a:cs typeface="Trebuchet MS"/>
              </a:rPr>
              <a:t>importes</a:t>
            </a:r>
            <a:r>
              <a:rPr sz="1050" kern="0" spc="-15" dirty="0">
                <a:solidFill>
                  <a:sysClr val="windowText" lastClr="000000"/>
                </a:solidFill>
                <a:latin typeface="Trebuchet MS"/>
                <a:cs typeface="Trebuchet MS"/>
              </a:rPr>
              <a:t> </a:t>
            </a:r>
            <a:r>
              <a:rPr sz="1050" kern="0" spc="-4" dirty="0">
                <a:solidFill>
                  <a:sysClr val="windowText" lastClr="000000"/>
                </a:solidFill>
                <a:latin typeface="Trebuchet MS"/>
                <a:cs typeface="Trebuchet MS"/>
              </a:rPr>
              <a:t>unitarios</a:t>
            </a:r>
            <a:r>
              <a:rPr sz="1050" kern="0" spc="4" dirty="0">
                <a:solidFill>
                  <a:sysClr val="windowText" lastClr="000000"/>
                </a:solidFill>
                <a:latin typeface="Trebuchet MS"/>
                <a:cs typeface="Trebuchet MS"/>
              </a:rPr>
              <a:t> </a:t>
            </a:r>
            <a:r>
              <a:rPr sz="1050" kern="0" dirty="0">
                <a:solidFill>
                  <a:sysClr val="windowText" lastClr="000000"/>
                </a:solidFill>
                <a:latin typeface="Trebuchet MS"/>
                <a:cs typeface="Trebuchet MS"/>
              </a:rPr>
              <a:t>según</a:t>
            </a:r>
            <a:r>
              <a:rPr sz="1050" kern="0" spc="-19" dirty="0">
                <a:solidFill>
                  <a:sysClr val="windowText" lastClr="000000"/>
                </a:solidFill>
                <a:latin typeface="Trebuchet MS"/>
                <a:cs typeface="Trebuchet MS"/>
              </a:rPr>
              <a:t> </a:t>
            </a:r>
            <a:r>
              <a:rPr sz="1050" kern="0" spc="-4" dirty="0">
                <a:solidFill>
                  <a:sysClr val="windowText" lastClr="000000"/>
                </a:solidFill>
                <a:latin typeface="Trebuchet MS"/>
                <a:cs typeface="Trebuchet MS"/>
              </a:rPr>
              <a:t>información </a:t>
            </a:r>
            <a:r>
              <a:rPr sz="1050" kern="0" dirty="0">
                <a:solidFill>
                  <a:sysClr val="windowText" lastClr="000000"/>
                </a:solidFill>
                <a:latin typeface="Trebuchet MS"/>
                <a:cs typeface="Trebuchet MS"/>
              </a:rPr>
              <a:t>CCAA</a:t>
            </a:r>
            <a:endParaRPr sz="1050" kern="0">
              <a:solidFill>
                <a:sysClr val="windowText" lastClr="000000"/>
              </a:solidFill>
              <a:latin typeface="Trebuchet MS"/>
              <a:cs typeface="Trebuchet MS"/>
            </a:endParaRPr>
          </a:p>
          <a:p>
            <a:pPr marL="352425" defTabSz="685800">
              <a:spcBef>
                <a:spcPts val="454"/>
              </a:spcBef>
            </a:pPr>
            <a:r>
              <a:rPr sz="825" kern="0" spc="-8" dirty="0">
                <a:solidFill>
                  <a:srgbClr val="90C225"/>
                </a:solidFill>
                <a:latin typeface="Wingdings"/>
                <a:cs typeface="Wingdings"/>
              </a:rPr>
              <a:t></a:t>
            </a:r>
            <a:r>
              <a:rPr sz="1050" kern="0" spc="-8" dirty="0">
                <a:solidFill>
                  <a:sysClr val="windowText" lastClr="000000"/>
                </a:solidFill>
                <a:latin typeface="Trebuchet MS"/>
                <a:cs typeface="Trebuchet MS"/>
              </a:rPr>
              <a:t>Ayuda</a:t>
            </a:r>
            <a:r>
              <a:rPr sz="1050" kern="0" spc="-41" dirty="0">
                <a:solidFill>
                  <a:sysClr val="windowText" lastClr="000000"/>
                </a:solidFill>
                <a:latin typeface="Trebuchet MS"/>
                <a:cs typeface="Trebuchet MS"/>
              </a:rPr>
              <a:t> </a:t>
            </a:r>
            <a:r>
              <a:rPr sz="1050" kern="0" dirty="0">
                <a:solidFill>
                  <a:sysClr val="windowText" lastClr="000000"/>
                </a:solidFill>
                <a:latin typeface="Trebuchet MS"/>
                <a:cs typeface="Trebuchet MS"/>
              </a:rPr>
              <a:t>IU</a:t>
            </a:r>
            <a:r>
              <a:rPr sz="1050" kern="0" spc="-26" dirty="0">
                <a:solidFill>
                  <a:sysClr val="windowText" lastClr="000000"/>
                </a:solidFill>
                <a:latin typeface="Trebuchet MS"/>
                <a:cs typeface="Trebuchet MS"/>
              </a:rPr>
              <a:t> </a:t>
            </a:r>
            <a:r>
              <a:rPr sz="1050" kern="0" dirty="0">
                <a:solidFill>
                  <a:sysClr val="windowText" lastClr="000000"/>
                </a:solidFill>
                <a:latin typeface="Trebuchet MS"/>
                <a:cs typeface="Trebuchet MS"/>
              </a:rPr>
              <a:t>:</a:t>
            </a:r>
            <a:endParaRPr sz="1050" kern="0">
              <a:solidFill>
                <a:sysClr val="windowText" lastClr="000000"/>
              </a:solidFill>
              <a:latin typeface="Trebuchet MS"/>
              <a:cs typeface="Trebuchet MS"/>
            </a:endParaRPr>
          </a:p>
        </p:txBody>
      </p:sp>
      <p:sp>
        <p:nvSpPr>
          <p:cNvPr id="14" name="object 14"/>
          <p:cNvSpPr txBox="1"/>
          <p:nvPr/>
        </p:nvSpPr>
        <p:spPr>
          <a:xfrm>
            <a:off x="876300" y="5073167"/>
            <a:ext cx="74295" cy="120290"/>
          </a:xfrm>
          <a:prstGeom prst="rect">
            <a:avLst/>
          </a:prstGeom>
        </p:spPr>
        <p:txBody>
          <a:bodyPr vert="horz" wrap="square" lIns="0" tIns="10478" rIns="0" bIns="0" rtlCol="0">
            <a:spAutoFit/>
          </a:bodyPr>
          <a:lstStyle/>
          <a:p>
            <a:pPr marL="9525" defTabSz="685800">
              <a:spcBef>
                <a:spcPts val="83"/>
              </a:spcBef>
            </a:pPr>
            <a:r>
              <a:rPr sz="713" kern="0" spc="4" dirty="0">
                <a:solidFill>
                  <a:srgbClr val="90C225"/>
                </a:solidFill>
                <a:latin typeface="Courier New"/>
                <a:cs typeface="Courier New"/>
              </a:rPr>
              <a:t>o</a:t>
            </a:r>
            <a:endParaRPr sz="713" kern="0">
              <a:solidFill>
                <a:sysClr val="windowText" lastClr="000000"/>
              </a:solidFill>
              <a:latin typeface="Courier New"/>
              <a:cs typeface="Courier New"/>
            </a:endParaRPr>
          </a:p>
        </p:txBody>
      </p:sp>
      <p:sp>
        <p:nvSpPr>
          <p:cNvPr id="15" name="object 15"/>
          <p:cNvSpPr txBox="1"/>
          <p:nvPr/>
        </p:nvSpPr>
        <p:spPr>
          <a:xfrm>
            <a:off x="940613" y="5066833"/>
            <a:ext cx="3705225" cy="128240"/>
          </a:xfrm>
          <a:prstGeom prst="rect">
            <a:avLst/>
          </a:prstGeom>
          <a:solidFill>
            <a:srgbClr val="FFFF00"/>
          </a:solidFill>
        </p:spPr>
        <p:txBody>
          <a:bodyPr vert="horz" wrap="square" lIns="0" tIns="0" rIns="0" bIns="0" rtlCol="0">
            <a:spAutoFit/>
          </a:bodyPr>
          <a:lstStyle/>
          <a:p>
            <a:pPr defTabSz="685800">
              <a:lnSpc>
                <a:spcPts val="1024"/>
              </a:lnSpc>
            </a:pPr>
            <a:r>
              <a:rPr sz="900" kern="0" spc="-8" dirty="0">
                <a:solidFill>
                  <a:sysClr val="windowText" lastClr="000000"/>
                </a:solidFill>
                <a:latin typeface="Trebuchet MS"/>
                <a:cs typeface="Trebuchet MS"/>
              </a:rPr>
              <a:t>Región</a:t>
            </a:r>
            <a:r>
              <a:rPr sz="900" kern="0" spc="-15" dirty="0">
                <a:solidFill>
                  <a:sysClr val="windowText" lastClr="000000"/>
                </a:solidFill>
                <a:latin typeface="Trebuchet MS"/>
                <a:cs typeface="Trebuchet MS"/>
              </a:rPr>
              <a:t> </a:t>
            </a:r>
            <a:r>
              <a:rPr sz="900" kern="0" spc="-8" dirty="0">
                <a:solidFill>
                  <a:sysClr val="windowText" lastClr="000000"/>
                </a:solidFill>
                <a:latin typeface="Trebuchet MS"/>
                <a:cs typeface="Trebuchet MS"/>
              </a:rPr>
              <a:t>Peninsular</a:t>
            </a:r>
            <a:r>
              <a:rPr sz="900" kern="0" spc="-23" dirty="0">
                <a:solidFill>
                  <a:sysClr val="windowText" lastClr="000000"/>
                </a:solidFill>
                <a:latin typeface="Trebuchet MS"/>
                <a:cs typeface="Trebuchet MS"/>
              </a:rPr>
              <a:t> </a:t>
            </a:r>
            <a:r>
              <a:rPr sz="900" kern="0" spc="-4" dirty="0">
                <a:solidFill>
                  <a:sysClr val="windowText" lastClr="000000"/>
                </a:solidFill>
                <a:latin typeface="Trebuchet MS"/>
                <a:cs typeface="Trebuchet MS"/>
              </a:rPr>
              <a:t>base:</a:t>
            </a:r>
            <a:r>
              <a:rPr sz="900" kern="0" spc="-15" dirty="0">
                <a:solidFill>
                  <a:sysClr val="windowText" lastClr="000000"/>
                </a:solidFill>
                <a:latin typeface="Trebuchet MS"/>
                <a:cs typeface="Trebuchet MS"/>
              </a:rPr>
              <a:t> </a:t>
            </a:r>
            <a:r>
              <a:rPr sz="900" kern="0" spc="-4" dirty="0">
                <a:solidFill>
                  <a:sysClr val="windowText" lastClr="000000"/>
                </a:solidFill>
                <a:latin typeface="Trebuchet MS"/>
                <a:cs typeface="Trebuchet MS"/>
              </a:rPr>
              <a:t>degresividad</a:t>
            </a:r>
            <a:r>
              <a:rPr sz="900" kern="0" spc="-34" dirty="0">
                <a:solidFill>
                  <a:sysClr val="windowText" lastClr="000000"/>
                </a:solidFill>
                <a:latin typeface="Trebuchet MS"/>
                <a:cs typeface="Trebuchet MS"/>
              </a:rPr>
              <a:t> </a:t>
            </a:r>
            <a:r>
              <a:rPr sz="900" kern="0" spc="-8" dirty="0">
                <a:solidFill>
                  <a:sysClr val="windowText" lastClr="000000"/>
                </a:solidFill>
                <a:latin typeface="Trebuchet MS"/>
                <a:cs typeface="Trebuchet MS"/>
              </a:rPr>
              <a:t>(100%</a:t>
            </a:r>
            <a:r>
              <a:rPr sz="900" kern="0" spc="11" dirty="0">
                <a:solidFill>
                  <a:sysClr val="windowText" lastClr="000000"/>
                </a:solidFill>
                <a:latin typeface="Trebuchet MS"/>
                <a:cs typeface="Trebuchet MS"/>
              </a:rPr>
              <a:t> </a:t>
            </a:r>
            <a:r>
              <a:rPr sz="900" kern="0" spc="-8" dirty="0">
                <a:solidFill>
                  <a:sysClr val="windowText" lastClr="000000"/>
                </a:solidFill>
                <a:latin typeface="Trebuchet MS"/>
                <a:cs typeface="Trebuchet MS"/>
              </a:rPr>
              <a:t>≤150</a:t>
            </a:r>
            <a:r>
              <a:rPr sz="900" kern="0" spc="-4" dirty="0">
                <a:solidFill>
                  <a:sysClr val="windowText" lastClr="000000"/>
                </a:solidFill>
                <a:latin typeface="Trebuchet MS"/>
                <a:cs typeface="Trebuchet MS"/>
              </a:rPr>
              <a:t> </a:t>
            </a:r>
            <a:r>
              <a:rPr sz="900" kern="0" dirty="0">
                <a:solidFill>
                  <a:sysClr val="windowText" lastClr="000000"/>
                </a:solidFill>
                <a:latin typeface="Trebuchet MS"/>
                <a:cs typeface="Trebuchet MS"/>
              </a:rPr>
              <a:t>vacas</a:t>
            </a:r>
            <a:r>
              <a:rPr sz="900" kern="0" spc="-11" dirty="0">
                <a:solidFill>
                  <a:sysClr val="windowText" lastClr="000000"/>
                </a:solidFill>
                <a:latin typeface="Trebuchet MS"/>
                <a:cs typeface="Trebuchet MS"/>
              </a:rPr>
              <a:t> </a:t>
            </a:r>
            <a:r>
              <a:rPr sz="900" kern="0" dirty="0">
                <a:solidFill>
                  <a:sysClr val="windowText" lastClr="000000"/>
                </a:solidFill>
                <a:latin typeface="Trebuchet MS"/>
                <a:cs typeface="Trebuchet MS"/>
              </a:rPr>
              <a:t>y</a:t>
            </a:r>
            <a:r>
              <a:rPr sz="900" kern="0" spc="-8" dirty="0">
                <a:solidFill>
                  <a:sysClr val="windowText" lastClr="000000"/>
                </a:solidFill>
                <a:latin typeface="Trebuchet MS"/>
                <a:cs typeface="Trebuchet MS"/>
              </a:rPr>
              <a:t> 50%</a:t>
            </a:r>
            <a:r>
              <a:rPr sz="900" kern="0" spc="11" dirty="0">
                <a:solidFill>
                  <a:sysClr val="windowText" lastClr="000000"/>
                </a:solidFill>
                <a:latin typeface="Trebuchet MS"/>
                <a:cs typeface="Trebuchet MS"/>
              </a:rPr>
              <a:t> </a:t>
            </a:r>
            <a:r>
              <a:rPr sz="900" kern="0" spc="-4" dirty="0">
                <a:solidFill>
                  <a:sysClr val="windowText" lastClr="000000"/>
                </a:solidFill>
                <a:latin typeface="Trebuchet MS"/>
                <a:cs typeface="Trebuchet MS"/>
              </a:rPr>
              <a:t>hasta</a:t>
            </a:r>
            <a:r>
              <a:rPr sz="900" kern="0" spc="-15" dirty="0">
                <a:solidFill>
                  <a:sysClr val="windowText" lastClr="000000"/>
                </a:solidFill>
                <a:latin typeface="Trebuchet MS"/>
                <a:cs typeface="Trebuchet MS"/>
              </a:rPr>
              <a:t> </a:t>
            </a:r>
            <a:r>
              <a:rPr sz="900" kern="0" spc="-4" dirty="0">
                <a:solidFill>
                  <a:sysClr val="windowText" lastClr="000000"/>
                </a:solidFill>
                <a:latin typeface="Trebuchet MS"/>
                <a:cs typeface="Trebuchet MS"/>
              </a:rPr>
              <a:t>máx)</a:t>
            </a:r>
            <a:endParaRPr sz="900" kern="0">
              <a:solidFill>
                <a:sysClr val="windowText" lastClr="000000"/>
              </a:solidFill>
              <a:latin typeface="Trebuchet MS"/>
              <a:cs typeface="Trebuchet MS"/>
            </a:endParaRPr>
          </a:p>
        </p:txBody>
      </p:sp>
      <p:sp>
        <p:nvSpPr>
          <p:cNvPr id="16" name="object 16"/>
          <p:cNvSpPr txBox="1"/>
          <p:nvPr/>
        </p:nvSpPr>
        <p:spPr>
          <a:xfrm>
            <a:off x="876300" y="5229758"/>
            <a:ext cx="74295" cy="120290"/>
          </a:xfrm>
          <a:prstGeom prst="rect">
            <a:avLst/>
          </a:prstGeom>
        </p:spPr>
        <p:txBody>
          <a:bodyPr vert="horz" wrap="square" lIns="0" tIns="10478" rIns="0" bIns="0" rtlCol="0">
            <a:spAutoFit/>
          </a:bodyPr>
          <a:lstStyle/>
          <a:p>
            <a:pPr marL="9525" defTabSz="685800">
              <a:spcBef>
                <a:spcPts val="83"/>
              </a:spcBef>
            </a:pPr>
            <a:r>
              <a:rPr sz="713" kern="0" spc="4" dirty="0">
                <a:solidFill>
                  <a:srgbClr val="90C225"/>
                </a:solidFill>
                <a:latin typeface="Courier New"/>
                <a:cs typeface="Courier New"/>
              </a:rPr>
              <a:t>o</a:t>
            </a:r>
            <a:endParaRPr sz="713" kern="0">
              <a:solidFill>
                <a:sysClr val="windowText" lastClr="000000"/>
              </a:solidFill>
              <a:latin typeface="Courier New"/>
              <a:cs typeface="Courier New"/>
            </a:endParaRPr>
          </a:p>
        </p:txBody>
      </p:sp>
      <p:sp>
        <p:nvSpPr>
          <p:cNvPr id="17" name="object 17"/>
          <p:cNvSpPr txBox="1"/>
          <p:nvPr/>
        </p:nvSpPr>
        <p:spPr>
          <a:xfrm>
            <a:off x="940613" y="5223424"/>
            <a:ext cx="3928110" cy="128240"/>
          </a:xfrm>
          <a:prstGeom prst="rect">
            <a:avLst/>
          </a:prstGeom>
        </p:spPr>
        <p:txBody>
          <a:bodyPr vert="horz" wrap="square" lIns="0" tIns="0" rIns="0" bIns="0" rtlCol="0">
            <a:spAutoFit/>
          </a:bodyPr>
          <a:lstStyle/>
          <a:p>
            <a:pPr defTabSz="685800">
              <a:lnSpc>
                <a:spcPts val="1024"/>
              </a:lnSpc>
            </a:pPr>
            <a:r>
              <a:rPr sz="900" kern="0" spc="-8" dirty="0">
                <a:solidFill>
                  <a:sysClr val="windowText" lastClr="000000"/>
                </a:solidFill>
                <a:latin typeface="Trebuchet MS"/>
                <a:cs typeface="Trebuchet MS"/>
              </a:rPr>
              <a:t>Región</a:t>
            </a:r>
            <a:r>
              <a:rPr sz="900" kern="0" spc="-15" dirty="0">
                <a:solidFill>
                  <a:sysClr val="windowText" lastClr="000000"/>
                </a:solidFill>
                <a:latin typeface="Trebuchet MS"/>
                <a:cs typeface="Trebuchet MS"/>
              </a:rPr>
              <a:t> </a:t>
            </a:r>
            <a:r>
              <a:rPr sz="900" kern="0" spc="-4" dirty="0">
                <a:solidFill>
                  <a:sysClr val="windowText" lastClr="000000"/>
                </a:solidFill>
                <a:latin typeface="Trebuchet MS"/>
                <a:cs typeface="Trebuchet MS"/>
              </a:rPr>
              <a:t>Pns.</a:t>
            </a:r>
            <a:r>
              <a:rPr sz="900" kern="0" dirty="0">
                <a:solidFill>
                  <a:sysClr val="windowText" lastClr="000000"/>
                </a:solidFill>
                <a:latin typeface="Trebuchet MS"/>
                <a:cs typeface="Trebuchet MS"/>
              </a:rPr>
              <a:t> </a:t>
            </a:r>
            <a:r>
              <a:rPr sz="900" kern="0" spc="-4" dirty="0">
                <a:solidFill>
                  <a:sysClr val="windowText" lastClr="000000"/>
                </a:solidFill>
                <a:latin typeface="Trebuchet MS"/>
                <a:cs typeface="Trebuchet MS"/>
              </a:rPr>
              <a:t>Montaña:</a:t>
            </a:r>
            <a:r>
              <a:rPr sz="900" kern="0" spc="-8" dirty="0">
                <a:solidFill>
                  <a:sysClr val="windowText" lastClr="000000"/>
                </a:solidFill>
                <a:latin typeface="Trebuchet MS"/>
                <a:cs typeface="Trebuchet MS"/>
              </a:rPr>
              <a:t> </a:t>
            </a:r>
            <a:r>
              <a:rPr sz="900" kern="0" spc="-4" dirty="0">
                <a:solidFill>
                  <a:sysClr val="windowText" lastClr="000000"/>
                </a:solidFill>
                <a:latin typeface="Trebuchet MS"/>
                <a:cs typeface="Trebuchet MS"/>
              </a:rPr>
              <a:t>degresividad</a:t>
            </a:r>
            <a:r>
              <a:rPr sz="900" kern="0" spc="-34" dirty="0">
                <a:solidFill>
                  <a:sysClr val="windowText" lastClr="000000"/>
                </a:solidFill>
                <a:latin typeface="Trebuchet MS"/>
                <a:cs typeface="Trebuchet MS"/>
              </a:rPr>
              <a:t> </a:t>
            </a:r>
            <a:r>
              <a:rPr sz="900" kern="0" dirty="0">
                <a:solidFill>
                  <a:sysClr val="windowText" lastClr="000000"/>
                </a:solidFill>
                <a:latin typeface="Trebuchet MS"/>
                <a:cs typeface="Trebuchet MS"/>
              </a:rPr>
              <a:t>(P</a:t>
            </a:r>
            <a:r>
              <a:rPr sz="900" kern="0" spc="-15" dirty="0">
                <a:solidFill>
                  <a:sysClr val="windowText" lastClr="000000"/>
                </a:solidFill>
                <a:latin typeface="Trebuchet MS"/>
                <a:cs typeface="Trebuchet MS"/>
              </a:rPr>
              <a:t> </a:t>
            </a:r>
            <a:r>
              <a:rPr sz="900" kern="0" spc="-8" dirty="0">
                <a:solidFill>
                  <a:sysClr val="windowText" lastClr="000000"/>
                </a:solidFill>
                <a:latin typeface="Trebuchet MS"/>
                <a:cs typeface="Trebuchet MS"/>
              </a:rPr>
              <a:t>100%</a:t>
            </a:r>
            <a:r>
              <a:rPr sz="900" kern="0" spc="8" dirty="0">
                <a:solidFill>
                  <a:sysClr val="windowText" lastClr="000000"/>
                </a:solidFill>
                <a:latin typeface="Trebuchet MS"/>
                <a:cs typeface="Trebuchet MS"/>
              </a:rPr>
              <a:t> </a:t>
            </a:r>
            <a:r>
              <a:rPr sz="900" kern="0" spc="-8" dirty="0">
                <a:solidFill>
                  <a:sysClr val="windowText" lastClr="000000"/>
                </a:solidFill>
                <a:latin typeface="Trebuchet MS"/>
                <a:cs typeface="Trebuchet MS"/>
              </a:rPr>
              <a:t>+15%</a:t>
            </a:r>
            <a:r>
              <a:rPr sz="900" kern="0" spc="8" dirty="0">
                <a:solidFill>
                  <a:sysClr val="windowText" lastClr="000000"/>
                </a:solidFill>
                <a:latin typeface="Trebuchet MS"/>
                <a:cs typeface="Trebuchet MS"/>
              </a:rPr>
              <a:t> </a:t>
            </a:r>
            <a:r>
              <a:rPr sz="900" kern="0" spc="-8" dirty="0">
                <a:solidFill>
                  <a:sysClr val="windowText" lastClr="000000"/>
                </a:solidFill>
                <a:latin typeface="Trebuchet MS"/>
                <a:cs typeface="Trebuchet MS"/>
              </a:rPr>
              <a:t>≤150</a:t>
            </a:r>
            <a:r>
              <a:rPr sz="900" kern="0" spc="8" dirty="0">
                <a:solidFill>
                  <a:sysClr val="windowText" lastClr="000000"/>
                </a:solidFill>
                <a:latin typeface="Trebuchet MS"/>
                <a:cs typeface="Trebuchet MS"/>
              </a:rPr>
              <a:t> </a:t>
            </a:r>
            <a:r>
              <a:rPr sz="900" kern="0" dirty="0">
                <a:solidFill>
                  <a:sysClr val="windowText" lastClr="000000"/>
                </a:solidFill>
                <a:latin typeface="Trebuchet MS"/>
                <a:cs typeface="Trebuchet MS"/>
              </a:rPr>
              <a:t>vacas,</a:t>
            </a:r>
            <a:r>
              <a:rPr sz="900" kern="0" spc="-19" dirty="0">
                <a:solidFill>
                  <a:sysClr val="windowText" lastClr="000000"/>
                </a:solidFill>
                <a:latin typeface="Trebuchet MS"/>
                <a:cs typeface="Trebuchet MS"/>
              </a:rPr>
              <a:t> </a:t>
            </a:r>
            <a:r>
              <a:rPr sz="900" kern="0" spc="-8" dirty="0">
                <a:solidFill>
                  <a:sysClr val="windowText" lastClr="000000"/>
                </a:solidFill>
                <a:latin typeface="Trebuchet MS"/>
                <a:cs typeface="Trebuchet MS"/>
              </a:rPr>
              <a:t>50%</a:t>
            </a:r>
            <a:r>
              <a:rPr sz="900" kern="0" spc="11" dirty="0">
                <a:solidFill>
                  <a:sysClr val="windowText" lastClr="000000"/>
                </a:solidFill>
                <a:latin typeface="Trebuchet MS"/>
                <a:cs typeface="Trebuchet MS"/>
              </a:rPr>
              <a:t> </a:t>
            </a:r>
            <a:r>
              <a:rPr sz="900" kern="0" spc="-4" dirty="0">
                <a:solidFill>
                  <a:sysClr val="windowText" lastClr="000000"/>
                </a:solidFill>
                <a:latin typeface="Trebuchet MS"/>
                <a:cs typeface="Trebuchet MS"/>
              </a:rPr>
              <a:t>hasta</a:t>
            </a:r>
            <a:r>
              <a:rPr sz="900" kern="0" spc="-15" dirty="0">
                <a:solidFill>
                  <a:sysClr val="windowText" lastClr="000000"/>
                </a:solidFill>
                <a:latin typeface="Trebuchet MS"/>
                <a:cs typeface="Trebuchet MS"/>
              </a:rPr>
              <a:t> </a:t>
            </a:r>
            <a:r>
              <a:rPr sz="900" kern="0" spc="-4" dirty="0">
                <a:solidFill>
                  <a:sysClr val="windowText" lastClr="000000"/>
                </a:solidFill>
                <a:latin typeface="Trebuchet MS"/>
                <a:cs typeface="Trebuchet MS"/>
              </a:rPr>
              <a:t>máx)</a:t>
            </a:r>
            <a:endParaRPr sz="900" kern="0">
              <a:solidFill>
                <a:sysClr val="windowText" lastClr="000000"/>
              </a:solidFill>
              <a:latin typeface="Trebuchet MS"/>
              <a:cs typeface="Trebuchet MS"/>
            </a:endParaRPr>
          </a:p>
        </p:txBody>
      </p:sp>
      <p:sp>
        <p:nvSpPr>
          <p:cNvPr id="18" name="object 18"/>
          <p:cNvSpPr txBox="1"/>
          <p:nvPr/>
        </p:nvSpPr>
        <p:spPr>
          <a:xfrm>
            <a:off x="876300" y="5386349"/>
            <a:ext cx="74295" cy="120290"/>
          </a:xfrm>
          <a:prstGeom prst="rect">
            <a:avLst/>
          </a:prstGeom>
        </p:spPr>
        <p:txBody>
          <a:bodyPr vert="horz" wrap="square" lIns="0" tIns="10478" rIns="0" bIns="0" rtlCol="0">
            <a:spAutoFit/>
          </a:bodyPr>
          <a:lstStyle/>
          <a:p>
            <a:pPr marL="9525" defTabSz="685800">
              <a:spcBef>
                <a:spcPts val="83"/>
              </a:spcBef>
            </a:pPr>
            <a:r>
              <a:rPr sz="713" kern="0" spc="4" dirty="0">
                <a:solidFill>
                  <a:srgbClr val="90C225"/>
                </a:solidFill>
                <a:latin typeface="Courier New"/>
                <a:cs typeface="Courier New"/>
              </a:rPr>
              <a:t>o</a:t>
            </a:r>
            <a:endParaRPr sz="713" kern="0">
              <a:solidFill>
                <a:sysClr val="windowText" lastClr="000000"/>
              </a:solidFill>
              <a:latin typeface="Courier New"/>
              <a:cs typeface="Courier New"/>
            </a:endParaRPr>
          </a:p>
        </p:txBody>
      </p:sp>
      <p:sp>
        <p:nvSpPr>
          <p:cNvPr id="19" name="object 19"/>
          <p:cNvSpPr txBox="1"/>
          <p:nvPr/>
        </p:nvSpPr>
        <p:spPr>
          <a:xfrm>
            <a:off x="940613" y="5380015"/>
            <a:ext cx="3845719" cy="128240"/>
          </a:xfrm>
          <a:prstGeom prst="rect">
            <a:avLst/>
          </a:prstGeom>
          <a:solidFill>
            <a:srgbClr val="FFFF00"/>
          </a:solidFill>
        </p:spPr>
        <p:txBody>
          <a:bodyPr vert="horz" wrap="square" lIns="0" tIns="0" rIns="0" bIns="0" rtlCol="0">
            <a:spAutoFit/>
          </a:bodyPr>
          <a:lstStyle/>
          <a:p>
            <a:pPr defTabSz="685800">
              <a:lnSpc>
                <a:spcPts val="1024"/>
              </a:lnSpc>
            </a:pPr>
            <a:r>
              <a:rPr sz="900" kern="0" spc="-8" dirty="0">
                <a:solidFill>
                  <a:sysClr val="windowText" lastClr="000000"/>
                </a:solidFill>
                <a:latin typeface="Trebuchet MS"/>
                <a:cs typeface="Trebuchet MS"/>
              </a:rPr>
              <a:t>Región</a:t>
            </a:r>
            <a:r>
              <a:rPr sz="900" kern="0" spc="-15" dirty="0">
                <a:solidFill>
                  <a:sysClr val="windowText" lastClr="000000"/>
                </a:solidFill>
                <a:latin typeface="Trebuchet MS"/>
                <a:cs typeface="Trebuchet MS"/>
              </a:rPr>
              <a:t> </a:t>
            </a:r>
            <a:r>
              <a:rPr sz="900" kern="0" spc="-4" dirty="0">
                <a:solidFill>
                  <a:sysClr val="windowText" lastClr="000000"/>
                </a:solidFill>
                <a:latin typeface="Trebuchet MS"/>
                <a:cs typeface="Trebuchet MS"/>
              </a:rPr>
              <a:t>Insular:</a:t>
            </a:r>
            <a:r>
              <a:rPr sz="900" kern="0" spc="-19" dirty="0">
                <a:solidFill>
                  <a:sysClr val="windowText" lastClr="000000"/>
                </a:solidFill>
                <a:latin typeface="Trebuchet MS"/>
                <a:cs typeface="Trebuchet MS"/>
              </a:rPr>
              <a:t> </a:t>
            </a:r>
            <a:r>
              <a:rPr sz="900" kern="0" spc="-4" dirty="0">
                <a:solidFill>
                  <a:sysClr val="windowText" lastClr="000000"/>
                </a:solidFill>
                <a:latin typeface="Trebuchet MS"/>
                <a:cs typeface="Trebuchet MS"/>
              </a:rPr>
              <a:t>sin</a:t>
            </a:r>
            <a:r>
              <a:rPr sz="900" kern="0" spc="-8" dirty="0">
                <a:solidFill>
                  <a:sysClr val="windowText" lastClr="000000"/>
                </a:solidFill>
                <a:latin typeface="Trebuchet MS"/>
                <a:cs typeface="Trebuchet MS"/>
              </a:rPr>
              <a:t> </a:t>
            </a:r>
            <a:r>
              <a:rPr sz="900" kern="0" spc="-4" dirty="0">
                <a:solidFill>
                  <a:sysClr val="windowText" lastClr="000000"/>
                </a:solidFill>
                <a:latin typeface="Trebuchet MS"/>
                <a:cs typeface="Trebuchet MS"/>
              </a:rPr>
              <a:t>degresividad</a:t>
            </a:r>
            <a:r>
              <a:rPr sz="900" kern="0" spc="-34" dirty="0">
                <a:solidFill>
                  <a:sysClr val="windowText" lastClr="000000"/>
                </a:solidFill>
                <a:latin typeface="Trebuchet MS"/>
                <a:cs typeface="Trebuchet MS"/>
              </a:rPr>
              <a:t> </a:t>
            </a:r>
            <a:r>
              <a:rPr sz="900" kern="0" dirty="0">
                <a:solidFill>
                  <a:sysClr val="windowText" lastClr="000000"/>
                </a:solidFill>
                <a:latin typeface="Trebuchet MS"/>
                <a:cs typeface="Trebuchet MS"/>
              </a:rPr>
              <a:t>(P</a:t>
            </a:r>
            <a:r>
              <a:rPr sz="900" kern="0" spc="-11" dirty="0">
                <a:solidFill>
                  <a:sysClr val="windowText" lastClr="000000"/>
                </a:solidFill>
                <a:latin typeface="Trebuchet MS"/>
                <a:cs typeface="Trebuchet MS"/>
              </a:rPr>
              <a:t> </a:t>
            </a:r>
            <a:r>
              <a:rPr sz="900" kern="0" spc="-4" dirty="0">
                <a:solidFill>
                  <a:sysClr val="windowText" lastClr="000000"/>
                </a:solidFill>
                <a:latin typeface="Trebuchet MS"/>
                <a:cs typeface="Trebuchet MS"/>
              </a:rPr>
              <a:t>base</a:t>
            </a:r>
            <a:r>
              <a:rPr sz="900" kern="0" spc="-11" dirty="0">
                <a:solidFill>
                  <a:sysClr val="windowText" lastClr="000000"/>
                </a:solidFill>
                <a:latin typeface="Trebuchet MS"/>
                <a:cs typeface="Trebuchet MS"/>
              </a:rPr>
              <a:t> </a:t>
            </a:r>
            <a:r>
              <a:rPr sz="900" kern="0" spc="-8" dirty="0">
                <a:solidFill>
                  <a:sysClr val="windowText" lastClr="000000"/>
                </a:solidFill>
                <a:latin typeface="Trebuchet MS"/>
                <a:cs typeface="Trebuchet MS"/>
              </a:rPr>
              <a:t>100%</a:t>
            </a:r>
            <a:r>
              <a:rPr sz="900" kern="0" spc="8" dirty="0">
                <a:solidFill>
                  <a:sysClr val="windowText" lastClr="000000"/>
                </a:solidFill>
                <a:latin typeface="Trebuchet MS"/>
                <a:cs typeface="Trebuchet MS"/>
              </a:rPr>
              <a:t> </a:t>
            </a:r>
            <a:r>
              <a:rPr sz="900" kern="0" dirty="0">
                <a:solidFill>
                  <a:sysClr val="windowText" lastClr="000000"/>
                </a:solidFill>
                <a:latin typeface="Trebuchet MS"/>
                <a:cs typeface="Trebuchet MS"/>
              </a:rPr>
              <a:t>+</a:t>
            </a:r>
            <a:r>
              <a:rPr sz="900" kern="0" spc="-8" dirty="0">
                <a:solidFill>
                  <a:sysClr val="windowText" lastClr="000000"/>
                </a:solidFill>
                <a:latin typeface="Trebuchet MS"/>
                <a:cs typeface="Trebuchet MS"/>
              </a:rPr>
              <a:t> </a:t>
            </a:r>
            <a:r>
              <a:rPr sz="900" kern="0" spc="-4" dirty="0">
                <a:solidFill>
                  <a:sysClr val="windowText" lastClr="000000"/>
                </a:solidFill>
                <a:latin typeface="Trebuchet MS"/>
                <a:cs typeface="Trebuchet MS"/>
              </a:rPr>
              <a:t>20%</a:t>
            </a:r>
            <a:r>
              <a:rPr sz="900" kern="0" spc="8" dirty="0">
                <a:solidFill>
                  <a:sysClr val="windowText" lastClr="000000"/>
                </a:solidFill>
                <a:latin typeface="Trebuchet MS"/>
                <a:cs typeface="Trebuchet MS"/>
              </a:rPr>
              <a:t> </a:t>
            </a:r>
            <a:r>
              <a:rPr sz="900" kern="0" spc="-4" dirty="0">
                <a:solidFill>
                  <a:sysClr val="windowText" lastClr="000000"/>
                </a:solidFill>
                <a:latin typeface="Trebuchet MS"/>
                <a:cs typeface="Trebuchet MS"/>
              </a:rPr>
              <a:t>insularidad,</a:t>
            </a:r>
            <a:r>
              <a:rPr sz="900" kern="0" spc="-23" dirty="0">
                <a:solidFill>
                  <a:sysClr val="windowText" lastClr="000000"/>
                </a:solidFill>
                <a:latin typeface="Trebuchet MS"/>
                <a:cs typeface="Trebuchet MS"/>
              </a:rPr>
              <a:t> </a:t>
            </a:r>
            <a:r>
              <a:rPr sz="900" kern="0" spc="-4" dirty="0">
                <a:solidFill>
                  <a:sysClr val="windowText" lastClr="000000"/>
                </a:solidFill>
                <a:latin typeface="Trebuchet MS"/>
                <a:cs typeface="Trebuchet MS"/>
              </a:rPr>
              <a:t>hasta</a:t>
            </a:r>
            <a:r>
              <a:rPr sz="900" kern="0" spc="-15" dirty="0">
                <a:solidFill>
                  <a:sysClr val="windowText" lastClr="000000"/>
                </a:solidFill>
                <a:latin typeface="Trebuchet MS"/>
                <a:cs typeface="Trebuchet MS"/>
              </a:rPr>
              <a:t> </a:t>
            </a:r>
            <a:r>
              <a:rPr sz="900" kern="0" spc="-4" dirty="0">
                <a:solidFill>
                  <a:sysClr val="windowText" lastClr="000000"/>
                </a:solidFill>
                <a:latin typeface="Trebuchet MS"/>
                <a:cs typeface="Trebuchet MS"/>
              </a:rPr>
              <a:t>máx)</a:t>
            </a:r>
            <a:endParaRPr sz="900" kern="0">
              <a:solidFill>
                <a:sysClr val="windowText" lastClr="000000"/>
              </a:solidFill>
              <a:latin typeface="Trebuchet MS"/>
              <a:cs typeface="Trebuchet MS"/>
            </a:endParaRPr>
          </a:p>
        </p:txBody>
      </p:sp>
      <p:pic>
        <p:nvPicPr>
          <p:cNvPr id="20" name="object 20"/>
          <p:cNvPicPr/>
          <p:nvPr/>
        </p:nvPicPr>
        <p:blipFill>
          <a:blip r:embed="rId2" cstate="print"/>
          <a:stretch>
            <a:fillRect/>
          </a:stretch>
        </p:blipFill>
        <p:spPr>
          <a:xfrm>
            <a:off x="4829176" y="4390269"/>
            <a:ext cx="4314824" cy="1604772"/>
          </a:xfrm>
          <a:prstGeom prst="rect">
            <a:avLst/>
          </a:prstGeom>
        </p:spPr>
      </p:pic>
      <p:graphicFrame>
        <p:nvGraphicFramePr>
          <p:cNvPr id="21" name="object 21"/>
          <p:cNvGraphicFramePr>
            <a:graphicFrameLocks noGrp="1"/>
          </p:cNvGraphicFramePr>
          <p:nvPr/>
        </p:nvGraphicFramePr>
        <p:xfrm>
          <a:off x="4920520" y="4454271"/>
          <a:ext cx="4157663" cy="1624207"/>
        </p:xfrm>
        <a:graphic>
          <a:graphicData uri="http://schemas.openxmlformats.org/drawingml/2006/table">
            <a:tbl>
              <a:tblPr firstRow="1" bandRow="1">
                <a:tableStyleId>{2D5ABB26-0587-4C30-8999-92F81FD0307C}</a:tableStyleId>
              </a:tblPr>
              <a:tblGrid>
                <a:gridCol w="391954">
                  <a:extLst>
                    <a:ext uri="{9D8B030D-6E8A-4147-A177-3AD203B41FA5}">
                      <a16:colId xmlns:a16="http://schemas.microsoft.com/office/drawing/2014/main" val="20000"/>
                    </a:ext>
                  </a:extLst>
                </a:gridCol>
                <a:gridCol w="1460659">
                  <a:extLst>
                    <a:ext uri="{9D8B030D-6E8A-4147-A177-3AD203B41FA5}">
                      <a16:colId xmlns:a16="http://schemas.microsoft.com/office/drawing/2014/main" val="20001"/>
                    </a:ext>
                  </a:extLst>
                </a:gridCol>
                <a:gridCol w="730567">
                  <a:extLst>
                    <a:ext uri="{9D8B030D-6E8A-4147-A177-3AD203B41FA5}">
                      <a16:colId xmlns:a16="http://schemas.microsoft.com/office/drawing/2014/main" val="20002"/>
                    </a:ext>
                  </a:extLst>
                </a:gridCol>
                <a:gridCol w="445294">
                  <a:extLst>
                    <a:ext uri="{9D8B030D-6E8A-4147-A177-3AD203B41FA5}">
                      <a16:colId xmlns:a16="http://schemas.microsoft.com/office/drawing/2014/main" val="20003"/>
                    </a:ext>
                  </a:extLst>
                </a:gridCol>
                <a:gridCol w="552450">
                  <a:extLst>
                    <a:ext uri="{9D8B030D-6E8A-4147-A177-3AD203B41FA5}">
                      <a16:colId xmlns:a16="http://schemas.microsoft.com/office/drawing/2014/main" val="20004"/>
                    </a:ext>
                  </a:extLst>
                </a:gridCol>
                <a:gridCol w="576739">
                  <a:extLst>
                    <a:ext uri="{9D8B030D-6E8A-4147-A177-3AD203B41FA5}">
                      <a16:colId xmlns:a16="http://schemas.microsoft.com/office/drawing/2014/main" val="20005"/>
                    </a:ext>
                  </a:extLst>
                </a:gridCol>
              </a:tblGrid>
              <a:tr h="217646">
                <a:tc>
                  <a:txBody>
                    <a:bodyPr/>
                    <a:lstStyle/>
                    <a:p>
                      <a:pPr>
                        <a:lnSpc>
                          <a:spcPct val="100000"/>
                        </a:lnSpc>
                      </a:pPr>
                      <a:endParaRPr sz="1000">
                        <a:latin typeface="Times New Roman"/>
                        <a:cs typeface="Times New Roman"/>
                      </a:endParaRPr>
                    </a:p>
                  </a:txBody>
                  <a:tcPr marL="0" marR="0" marT="0" marB="0"/>
                </a:tc>
                <a:tc>
                  <a:txBody>
                    <a:bodyPr/>
                    <a:lstStyle/>
                    <a:p>
                      <a:pPr marL="538480">
                        <a:lnSpc>
                          <a:spcPct val="100000"/>
                        </a:lnSpc>
                        <a:spcBef>
                          <a:spcPts val="459"/>
                        </a:spcBef>
                      </a:pPr>
                      <a:r>
                        <a:rPr sz="800" b="1" dirty="0">
                          <a:solidFill>
                            <a:srgbClr val="FFFFFF"/>
                          </a:solidFill>
                          <a:latin typeface="Trebuchet MS"/>
                          <a:cs typeface="Trebuchet MS"/>
                        </a:rPr>
                        <a:t>Región</a:t>
                      </a:r>
                      <a:r>
                        <a:rPr sz="800" b="1" spc="-35" dirty="0">
                          <a:solidFill>
                            <a:srgbClr val="FFFFFF"/>
                          </a:solidFill>
                          <a:latin typeface="Trebuchet MS"/>
                          <a:cs typeface="Trebuchet MS"/>
                        </a:rPr>
                        <a:t> </a:t>
                      </a:r>
                      <a:r>
                        <a:rPr sz="800" b="1" dirty="0">
                          <a:solidFill>
                            <a:srgbClr val="FFFFFF"/>
                          </a:solidFill>
                          <a:latin typeface="Trebuchet MS"/>
                          <a:cs typeface="Trebuchet MS"/>
                        </a:rPr>
                        <a:t>ayuda</a:t>
                      </a:r>
                      <a:endParaRPr sz="800">
                        <a:latin typeface="Trebuchet MS"/>
                        <a:cs typeface="Trebuchet MS"/>
                      </a:endParaRPr>
                    </a:p>
                  </a:txBody>
                  <a:tcPr marL="0" marR="0" marT="43814" marB="0">
                    <a:lnR w="12700">
                      <a:solidFill>
                        <a:srgbClr val="FFFFFF"/>
                      </a:solidFill>
                      <a:prstDash val="solid"/>
                    </a:lnR>
                    <a:lnT w="12700">
                      <a:solidFill>
                        <a:srgbClr val="FFFFFF"/>
                      </a:solidFill>
                      <a:prstDash val="solid"/>
                    </a:lnT>
                    <a:lnB w="38100">
                      <a:solidFill>
                        <a:srgbClr val="FFFFFF"/>
                      </a:solidFill>
                      <a:prstDash val="solid"/>
                    </a:lnB>
                    <a:solidFill>
                      <a:srgbClr val="90C225"/>
                    </a:solidFill>
                  </a:tcPr>
                </a:tc>
                <a:tc gridSpan="4">
                  <a:txBody>
                    <a:bodyPr/>
                    <a:lstStyle/>
                    <a:p>
                      <a:pPr marL="114300">
                        <a:lnSpc>
                          <a:spcPct val="100000"/>
                        </a:lnSpc>
                        <a:spcBef>
                          <a:spcPts val="459"/>
                        </a:spcBef>
                      </a:pPr>
                      <a:r>
                        <a:rPr sz="800" b="1" dirty="0">
                          <a:solidFill>
                            <a:srgbClr val="FFFFFF"/>
                          </a:solidFill>
                          <a:latin typeface="Trebuchet MS"/>
                          <a:cs typeface="Trebuchet MS"/>
                        </a:rPr>
                        <a:t>IU</a:t>
                      </a:r>
                      <a:r>
                        <a:rPr sz="800" b="1" spc="-15" dirty="0">
                          <a:solidFill>
                            <a:srgbClr val="FFFFFF"/>
                          </a:solidFill>
                          <a:latin typeface="Trebuchet MS"/>
                          <a:cs typeface="Trebuchet MS"/>
                        </a:rPr>
                        <a:t> </a:t>
                      </a:r>
                      <a:r>
                        <a:rPr sz="800" b="1" spc="-5" dirty="0">
                          <a:solidFill>
                            <a:srgbClr val="FFFFFF"/>
                          </a:solidFill>
                          <a:latin typeface="Trebuchet MS"/>
                          <a:cs typeface="Trebuchet MS"/>
                        </a:rPr>
                        <a:t>(EUR</a:t>
                      </a:r>
                      <a:r>
                        <a:rPr sz="800" b="1" spc="-10" dirty="0">
                          <a:solidFill>
                            <a:srgbClr val="FFFFFF"/>
                          </a:solidFill>
                          <a:latin typeface="Trebuchet MS"/>
                          <a:cs typeface="Trebuchet MS"/>
                        </a:rPr>
                        <a:t> </a:t>
                      </a:r>
                      <a:r>
                        <a:rPr sz="800" b="1" spc="-5" dirty="0">
                          <a:solidFill>
                            <a:srgbClr val="FFFFFF"/>
                          </a:solidFill>
                          <a:latin typeface="Trebuchet MS"/>
                          <a:cs typeface="Trebuchet MS"/>
                        </a:rPr>
                        <a:t>animal </a:t>
                      </a:r>
                      <a:r>
                        <a:rPr sz="800" b="1" dirty="0">
                          <a:solidFill>
                            <a:srgbClr val="FFFFFF"/>
                          </a:solidFill>
                          <a:latin typeface="Trebuchet MS"/>
                          <a:cs typeface="Trebuchet MS"/>
                        </a:rPr>
                        <a:t>elegible)</a:t>
                      </a:r>
                      <a:r>
                        <a:rPr sz="800" b="1" spc="-5" dirty="0">
                          <a:solidFill>
                            <a:srgbClr val="FFFFFF"/>
                          </a:solidFill>
                          <a:latin typeface="Trebuchet MS"/>
                          <a:cs typeface="Trebuchet MS"/>
                        </a:rPr>
                        <a:t> </a:t>
                      </a:r>
                      <a:r>
                        <a:rPr sz="800" b="1" dirty="0">
                          <a:solidFill>
                            <a:srgbClr val="FFFFFF"/>
                          </a:solidFill>
                          <a:latin typeface="Trebuchet MS"/>
                          <a:cs typeface="Trebuchet MS"/>
                        </a:rPr>
                        <a:t>Anual</a:t>
                      </a:r>
                      <a:r>
                        <a:rPr sz="800" b="1" spc="-10" dirty="0">
                          <a:solidFill>
                            <a:srgbClr val="FFFFFF"/>
                          </a:solidFill>
                          <a:latin typeface="Trebuchet MS"/>
                          <a:cs typeface="Trebuchet MS"/>
                        </a:rPr>
                        <a:t> </a:t>
                      </a:r>
                      <a:r>
                        <a:rPr sz="800" b="1" dirty="0">
                          <a:solidFill>
                            <a:srgbClr val="FFFFFF"/>
                          </a:solidFill>
                          <a:latin typeface="Trebuchet MS"/>
                          <a:cs typeface="Trebuchet MS"/>
                        </a:rPr>
                        <a:t>(2023-2027)</a:t>
                      </a:r>
                      <a:endParaRPr sz="800">
                        <a:latin typeface="Trebuchet MS"/>
                        <a:cs typeface="Trebuchet MS"/>
                      </a:endParaRPr>
                    </a:p>
                  </a:txBody>
                  <a:tcPr marL="0" marR="0" marT="43814"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90C225"/>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119539">
                <a:tc rowSpan="10">
                  <a:txBody>
                    <a:bodyPr/>
                    <a:lstStyle/>
                    <a:p>
                      <a:pPr>
                        <a:lnSpc>
                          <a:spcPct val="100000"/>
                        </a:lnSpc>
                      </a:pPr>
                      <a:endParaRPr sz="1000">
                        <a:latin typeface="Times New Roman"/>
                        <a:cs typeface="Times New Roman"/>
                      </a:endParaRPr>
                    </a:p>
                  </a:txBody>
                  <a:tcPr marL="0" marR="0" marT="0" marB="0">
                    <a:lnL w="12700">
                      <a:solidFill>
                        <a:srgbClr val="FFFFFF"/>
                      </a:solidFill>
                      <a:prstDash val="solid"/>
                    </a:lnL>
                    <a:lnR w="12700">
                      <a:solidFill>
                        <a:srgbClr val="FFFFFF"/>
                      </a:solidFill>
                      <a:prstDash val="solid"/>
                    </a:lnR>
                    <a:lnB w="12700">
                      <a:solidFill>
                        <a:srgbClr val="FFFFFF"/>
                      </a:solidFill>
                      <a:prstDash val="solid"/>
                    </a:lnB>
                    <a:solidFill>
                      <a:srgbClr val="90C225"/>
                    </a:solidFill>
                  </a:tcPr>
                </a:tc>
                <a:tc rowSpan="2">
                  <a:txBody>
                    <a:bodyPr/>
                    <a:lstStyle/>
                    <a:p>
                      <a:pPr marL="420370">
                        <a:lnSpc>
                          <a:spcPct val="100000"/>
                        </a:lnSpc>
                        <a:spcBef>
                          <a:spcPts val="610"/>
                        </a:spcBef>
                      </a:pPr>
                      <a:r>
                        <a:rPr sz="800" dirty="0">
                          <a:latin typeface="Trebuchet MS"/>
                          <a:cs typeface="Trebuchet MS"/>
                        </a:rPr>
                        <a:t>Pens.</a:t>
                      </a:r>
                      <a:r>
                        <a:rPr sz="800" spc="-25" dirty="0">
                          <a:latin typeface="Trebuchet MS"/>
                          <a:cs typeface="Trebuchet MS"/>
                        </a:rPr>
                        <a:t> </a:t>
                      </a:r>
                      <a:r>
                        <a:rPr sz="800" spc="-5" dirty="0">
                          <a:latin typeface="Trebuchet MS"/>
                          <a:cs typeface="Trebuchet MS"/>
                        </a:rPr>
                        <a:t>(≤150</a:t>
                      </a:r>
                      <a:r>
                        <a:rPr sz="800" spc="-30" dirty="0">
                          <a:latin typeface="Trebuchet MS"/>
                          <a:cs typeface="Trebuchet MS"/>
                        </a:rPr>
                        <a:t> </a:t>
                      </a:r>
                      <a:r>
                        <a:rPr sz="800" spc="-5" dirty="0">
                          <a:latin typeface="Trebuchet MS"/>
                          <a:cs typeface="Trebuchet MS"/>
                        </a:rPr>
                        <a:t>vacas)</a:t>
                      </a:r>
                      <a:endParaRPr sz="800">
                        <a:latin typeface="Trebuchet MS"/>
                        <a:cs typeface="Trebuchet MS"/>
                      </a:endParaRPr>
                    </a:p>
                  </a:txBody>
                  <a:tcPr marL="0" marR="0" marT="58103"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BE9CD"/>
                    </a:solidFill>
                  </a:tcPr>
                </a:tc>
                <a:tc rowSpan="2">
                  <a:txBody>
                    <a:bodyPr/>
                    <a:lstStyle/>
                    <a:p>
                      <a:pPr marL="153670">
                        <a:lnSpc>
                          <a:spcPct val="100000"/>
                        </a:lnSpc>
                        <a:spcBef>
                          <a:spcPts val="610"/>
                        </a:spcBef>
                      </a:pPr>
                      <a:r>
                        <a:rPr sz="800" spc="-5" dirty="0">
                          <a:latin typeface="Trebuchet MS"/>
                          <a:cs typeface="Trebuchet MS"/>
                        </a:rPr>
                        <a:t>Planificado</a:t>
                      </a:r>
                      <a:endParaRPr sz="800">
                        <a:latin typeface="Trebuchet MS"/>
                        <a:cs typeface="Trebuchet MS"/>
                      </a:endParaRPr>
                    </a:p>
                  </a:txBody>
                  <a:tcPr marL="0" marR="0" marT="58103"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BE9CD"/>
                    </a:solidFill>
                  </a:tcPr>
                </a:tc>
                <a:tc rowSpan="2">
                  <a:txBody>
                    <a:bodyPr/>
                    <a:lstStyle/>
                    <a:p>
                      <a:pPr marL="97155">
                        <a:lnSpc>
                          <a:spcPct val="100000"/>
                        </a:lnSpc>
                        <a:spcBef>
                          <a:spcPts val="610"/>
                        </a:spcBef>
                      </a:pPr>
                      <a:r>
                        <a:rPr sz="800" spc="-5" dirty="0">
                          <a:latin typeface="Trebuchet MS"/>
                          <a:cs typeface="Trebuchet MS"/>
                        </a:rPr>
                        <a:t>157,96</a:t>
                      </a:r>
                      <a:endParaRPr sz="800">
                        <a:latin typeface="Trebuchet MS"/>
                        <a:cs typeface="Trebuchet MS"/>
                      </a:endParaRPr>
                    </a:p>
                  </a:txBody>
                  <a:tcPr marL="0" marR="0" marT="58103"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BE9CD"/>
                    </a:solidFill>
                  </a:tcPr>
                </a:tc>
                <a:tc>
                  <a:txBody>
                    <a:bodyPr/>
                    <a:lstStyle/>
                    <a:p>
                      <a:pPr marL="1905" algn="ctr">
                        <a:lnSpc>
                          <a:spcPts val="1160"/>
                        </a:lnSpc>
                      </a:pPr>
                      <a:r>
                        <a:rPr sz="800" spc="-5" dirty="0">
                          <a:latin typeface="Trebuchet MS"/>
                          <a:cs typeface="Trebuchet MS"/>
                        </a:rPr>
                        <a:t>Mínimo</a:t>
                      </a:r>
                      <a:endParaRPr sz="800">
                        <a:latin typeface="Trebuchet MS"/>
                        <a:cs typeface="Trebuchet MS"/>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BE9CD"/>
                    </a:solidFill>
                  </a:tcPr>
                </a:tc>
                <a:tc>
                  <a:txBody>
                    <a:bodyPr/>
                    <a:lstStyle/>
                    <a:p>
                      <a:pPr marL="3175" algn="ctr">
                        <a:lnSpc>
                          <a:spcPts val="1160"/>
                        </a:lnSpc>
                      </a:pPr>
                      <a:r>
                        <a:rPr sz="800" spc="-5" dirty="0">
                          <a:latin typeface="Trebuchet MS"/>
                          <a:cs typeface="Trebuchet MS"/>
                        </a:rPr>
                        <a:t>153,00</a:t>
                      </a:r>
                      <a:endParaRPr sz="800">
                        <a:latin typeface="Trebuchet MS"/>
                        <a:cs typeface="Trebuchet MS"/>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BE9CD"/>
                    </a:solidFill>
                  </a:tcPr>
                </a:tc>
                <a:extLst>
                  <a:ext uri="{0D108BD9-81ED-4DB2-BD59-A6C34878D82A}">
                    <a16:rowId xmlns:a16="http://schemas.microsoft.com/office/drawing/2014/main" val="10001"/>
                  </a:ext>
                </a:extLst>
              </a:tr>
              <a:tr h="120015">
                <a:tc vMerge="1">
                  <a:txBody>
                    <a:bodyPr/>
                    <a:lstStyle/>
                    <a:p>
                      <a:endParaRPr/>
                    </a:p>
                  </a:txBody>
                  <a:tcPr marL="0" marR="0" marT="0" marB="0">
                    <a:lnL w="12700">
                      <a:solidFill>
                        <a:srgbClr val="FFFFFF"/>
                      </a:solidFill>
                      <a:prstDash val="solid"/>
                    </a:lnL>
                    <a:lnR w="12700">
                      <a:solidFill>
                        <a:srgbClr val="FFFFFF"/>
                      </a:solidFill>
                      <a:prstDash val="solid"/>
                    </a:lnR>
                    <a:lnB w="12700">
                      <a:solidFill>
                        <a:srgbClr val="FFFFFF"/>
                      </a:solidFill>
                      <a:prstDash val="solid"/>
                    </a:lnB>
                    <a:solidFill>
                      <a:srgbClr val="90C225"/>
                    </a:solidFill>
                  </a:tcPr>
                </a:tc>
                <a:tc vMerge="1">
                  <a:txBody>
                    <a:bodyPr/>
                    <a:lstStyle/>
                    <a:p>
                      <a:endParaRPr/>
                    </a:p>
                  </a:txBody>
                  <a:tcPr marL="0" marR="0" marT="7747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BE9CD"/>
                    </a:solidFill>
                  </a:tcPr>
                </a:tc>
                <a:tc vMerge="1">
                  <a:txBody>
                    <a:bodyPr/>
                    <a:lstStyle/>
                    <a:p>
                      <a:endParaRPr/>
                    </a:p>
                  </a:txBody>
                  <a:tcPr marL="0" marR="0" marT="7747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BE9CD"/>
                    </a:solidFill>
                  </a:tcPr>
                </a:tc>
                <a:tc vMerge="1">
                  <a:txBody>
                    <a:bodyPr/>
                    <a:lstStyle/>
                    <a:p>
                      <a:endParaRPr/>
                    </a:p>
                  </a:txBody>
                  <a:tcPr marL="0" marR="0" marT="7747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BE9CD"/>
                    </a:solidFill>
                  </a:tcPr>
                </a:tc>
                <a:tc>
                  <a:txBody>
                    <a:bodyPr/>
                    <a:lstStyle/>
                    <a:p>
                      <a:pPr marL="3175" algn="ctr">
                        <a:lnSpc>
                          <a:spcPts val="1160"/>
                        </a:lnSpc>
                      </a:pPr>
                      <a:r>
                        <a:rPr sz="800" spc="-5" dirty="0">
                          <a:latin typeface="Trebuchet MS"/>
                          <a:cs typeface="Trebuchet MS"/>
                        </a:rPr>
                        <a:t>Máximo</a:t>
                      </a:r>
                      <a:endParaRPr sz="800">
                        <a:latin typeface="Trebuchet MS"/>
                        <a:cs typeface="Trebuchet MS"/>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BE9CD"/>
                    </a:solidFill>
                  </a:tcPr>
                </a:tc>
                <a:tc>
                  <a:txBody>
                    <a:bodyPr/>
                    <a:lstStyle/>
                    <a:p>
                      <a:pPr marL="3175" algn="ctr">
                        <a:lnSpc>
                          <a:spcPts val="1160"/>
                        </a:lnSpc>
                      </a:pPr>
                      <a:r>
                        <a:rPr sz="800" spc="-5" dirty="0">
                          <a:latin typeface="Trebuchet MS"/>
                          <a:cs typeface="Trebuchet MS"/>
                        </a:rPr>
                        <a:t>173,00</a:t>
                      </a:r>
                      <a:endParaRPr sz="800">
                        <a:latin typeface="Trebuchet MS"/>
                        <a:cs typeface="Trebuchet MS"/>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BE9CD"/>
                    </a:solidFill>
                  </a:tcPr>
                </a:tc>
                <a:extLst>
                  <a:ext uri="{0D108BD9-81ED-4DB2-BD59-A6C34878D82A}">
                    <a16:rowId xmlns:a16="http://schemas.microsoft.com/office/drawing/2014/main" val="10002"/>
                  </a:ext>
                </a:extLst>
              </a:tr>
              <a:tr h="119539">
                <a:tc vMerge="1">
                  <a:txBody>
                    <a:bodyPr/>
                    <a:lstStyle/>
                    <a:p>
                      <a:endParaRPr/>
                    </a:p>
                  </a:txBody>
                  <a:tcPr marL="0" marR="0" marT="0" marB="0">
                    <a:lnL w="12700">
                      <a:solidFill>
                        <a:srgbClr val="FFFFFF"/>
                      </a:solidFill>
                      <a:prstDash val="solid"/>
                    </a:lnL>
                    <a:lnR w="12700">
                      <a:solidFill>
                        <a:srgbClr val="FFFFFF"/>
                      </a:solidFill>
                      <a:prstDash val="solid"/>
                    </a:lnR>
                    <a:lnB w="12700">
                      <a:solidFill>
                        <a:srgbClr val="FFFFFF"/>
                      </a:solidFill>
                      <a:prstDash val="solid"/>
                    </a:lnB>
                    <a:solidFill>
                      <a:srgbClr val="90C225"/>
                    </a:solidFill>
                  </a:tcPr>
                </a:tc>
                <a:tc rowSpan="2">
                  <a:txBody>
                    <a:bodyPr/>
                    <a:lstStyle/>
                    <a:p>
                      <a:pPr marL="257810">
                        <a:lnSpc>
                          <a:spcPct val="100000"/>
                        </a:lnSpc>
                        <a:spcBef>
                          <a:spcPts val="610"/>
                        </a:spcBef>
                      </a:pPr>
                      <a:r>
                        <a:rPr sz="800" dirty="0">
                          <a:latin typeface="Trebuchet MS"/>
                          <a:cs typeface="Trebuchet MS"/>
                        </a:rPr>
                        <a:t>Pens.</a:t>
                      </a:r>
                      <a:r>
                        <a:rPr sz="800" spc="-20" dirty="0">
                          <a:latin typeface="Trebuchet MS"/>
                          <a:cs typeface="Trebuchet MS"/>
                        </a:rPr>
                        <a:t> </a:t>
                      </a:r>
                      <a:r>
                        <a:rPr sz="800" spc="-5" dirty="0">
                          <a:latin typeface="Trebuchet MS"/>
                          <a:cs typeface="Trebuchet MS"/>
                        </a:rPr>
                        <a:t>(151</a:t>
                      </a:r>
                      <a:r>
                        <a:rPr sz="800" spc="-30" dirty="0">
                          <a:latin typeface="Trebuchet MS"/>
                          <a:cs typeface="Trebuchet MS"/>
                        </a:rPr>
                        <a:t> </a:t>
                      </a:r>
                      <a:r>
                        <a:rPr sz="800" dirty="0">
                          <a:latin typeface="Trebuchet MS"/>
                          <a:cs typeface="Trebuchet MS"/>
                        </a:rPr>
                        <a:t>≤</a:t>
                      </a:r>
                      <a:r>
                        <a:rPr sz="800" spc="-20" dirty="0">
                          <a:latin typeface="Trebuchet MS"/>
                          <a:cs typeface="Trebuchet MS"/>
                        </a:rPr>
                        <a:t> </a:t>
                      </a:r>
                      <a:r>
                        <a:rPr sz="800" spc="-5" dirty="0">
                          <a:latin typeface="Trebuchet MS"/>
                          <a:cs typeface="Trebuchet MS"/>
                        </a:rPr>
                        <a:t>725</a:t>
                      </a:r>
                      <a:r>
                        <a:rPr sz="800" spc="-15" dirty="0">
                          <a:latin typeface="Trebuchet MS"/>
                          <a:cs typeface="Trebuchet MS"/>
                        </a:rPr>
                        <a:t> </a:t>
                      </a:r>
                      <a:r>
                        <a:rPr sz="800" dirty="0">
                          <a:latin typeface="Trebuchet MS"/>
                          <a:cs typeface="Trebuchet MS"/>
                        </a:rPr>
                        <a:t>vacas</a:t>
                      </a:r>
                      <a:r>
                        <a:rPr sz="800" spc="-40" dirty="0">
                          <a:latin typeface="Trebuchet MS"/>
                          <a:cs typeface="Trebuchet MS"/>
                        </a:rPr>
                        <a:t> </a:t>
                      </a:r>
                      <a:r>
                        <a:rPr sz="800" dirty="0">
                          <a:latin typeface="Trebuchet MS"/>
                          <a:cs typeface="Trebuchet MS"/>
                        </a:rPr>
                        <a:t>)</a:t>
                      </a:r>
                      <a:endParaRPr sz="800">
                        <a:latin typeface="Trebuchet MS"/>
                        <a:cs typeface="Trebuchet MS"/>
                      </a:endParaRPr>
                    </a:p>
                  </a:txBody>
                  <a:tcPr marL="0" marR="0" marT="58103"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DF4E8"/>
                    </a:solidFill>
                  </a:tcPr>
                </a:tc>
                <a:tc rowSpan="2">
                  <a:txBody>
                    <a:bodyPr/>
                    <a:lstStyle/>
                    <a:p>
                      <a:pPr marL="153670">
                        <a:lnSpc>
                          <a:spcPct val="100000"/>
                        </a:lnSpc>
                        <a:spcBef>
                          <a:spcPts val="610"/>
                        </a:spcBef>
                      </a:pPr>
                      <a:r>
                        <a:rPr sz="800" spc="-5" dirty="0">
                          <a:latin typeface="Trebuchet MS"/>
                          <a:cs typeface="Trebuchet MS"/>
                        </a:rPr>
                        <a:t>Planificado</a:t>
                      </a:r>
                      <a:endParaRPr sz="800">
                        <a:latin typeface="Trebuchet MS"/>
                        <a:cs typeface="Trebuchet MS"/>
                      </a:endParaRPr>
                    </a:p>
                  </a:txBody>
                  <a:tcPr marL="0" marR="0" marT="58103"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DF4E8"/>
                    </a:solidFill>
                  </a:tcPr>
                </a:tc>
                <a:tc rowSpan="2">
                  <a:txBody>
                    <a:bodyPr/>
                    <a:lstStyle/>
                    <a:p>
                      <a:pPr marL="132080">
                        <a:lnSpc>
                          <a:spcPct val="100000"/>
                        </a:lnSpc>
                        <a:spcBef>
                          <a:spcPts val="610"/>
                        </a:spcBef>
                      </a:pPr>
                      <a:r>
                        <a:rPr sz="800" spc="-5" dirty="0">
                          <a:latin typeface="Trebuchet MS"/>
                          <a:cs typeface="Trebuchet MS"/>
                        </a:rPr>
                        <a:t>78,99</a:t>
                      </a:r>
                      <a:endParaRPr sz="800">
                        <a:latin typeface="Trebuchet MS"/>
                        <a:cs typeface="Trebuchet MS"/>
                      </a:endParaRPr>
                    </a:p>
                  </a:txBody>
                  <a:tcPr marL="0" marR="0" marT="58103"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DF4E8"/>
                    </a:solidFill>
                  </a:tcPr>
                </a:tc>
                <a:tc>
                  <a:txBody>
                    <a:bodyPr/>
                    <a:lstStyle/>
                    <a:p>
                      <a:pPr marL="1905" algn="ctr">
                        <a:lnSpc>
                          <a:spcPts val="1160"/>
                        </a:lnSpc>
                      </a:pPr>
                      <a:r>
                        <a:rPr sz="800" spc="-5" dirty="0">
                          <a:latin typeface="Trebuchet MS"/>
                          <a:cs typeface="Trebuchet MS"/>
                        </a:rPr>
                        <a:t>Mínimo</a:t>
                      </a:r>
                      <a:endParaRPr sz="800">
                        <a:latin typeface="Trebuchet MS"/>
                        <a:cs typeface="Trebuchet MS"/>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DF4E8"/>
                    </a:solidFill>
                  </a:tcPr>
                </a:tc>
                <a:tc>
                  <a:txBody>
                    <a:bodyPr/>
                    <a:lstStyle/>
                    <a:p>
                      <a:pPr marL="3175" algn="ctr">
                        <a:lnSpc>
                          <a:spcPts val="1160"/>
                        </a:lnSpc>
                      </a:pPr>
                      <a:r>
                        <a:rPr sz="800" spc="-5" dirty="0">
                          <a:latin typeface="Trebuchet MS"/>
                          <a:cs typeface="Trebuchet MS"/>
                        </a:rPr>
                        <a:t>76,00</a:t>
                      </a:r>
                      <a:endParaRPr sz="800">
                        <a:latin typeface="Trebuchet MS"/>
                        <a:cs typeface="Trebuchet MS"/>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DF4E8"/>
                    </a:solidFill>
                  </a:tcPr>
                </a:tc>
                <a:extLst>
                  <a:ext uri="{0D108BD9-81ED-4DB2-BD59-A6C34878D82A}">
                    <a16:rowId xmlns:a16="http://schemas.microsoft.com/office/drawing/2014/main" val="10003"/>
                  </a:ext>
                </a:extLst>
              </a:tr>
              <a:tr h="120015">
                <a:tc vMerge="1">
                  <a:txBody>
                    <a:bodyPr/>
                    <a:lstStyle/>
                    <a:p>
                      <a:endParaRPr/>
                    </a:p>
                  </a:txBody>
                  <a:tcPr marL="0" marR="0" marT="0" marB="0">
                    <a:lnL w="12700">
                      <a:solidFill>
                        <a:srgbClr val="FFFFFF"/>
                      </a:solidFill>
                      <a:prstDash val="solid"/>
                    </a:lnL>
                    <a:lnR w="12700">
                      <a:solidFill>
                        <a:srgbClr val="FFFFFF"/>
                      </a:solidFill>
                      <a:prstDash val="solid"/>
                    </a:lnR>
                    <a:lnB w="12700">
                      <a:solidFill>
                        <a:srgbClr val="FFFFFF"/>
                      </a:solidFill>
                      <a:prstDash val="solid"/>
                    </a:lnB>
                    <a:solidFill>
                      <a:srgbClr val="90C225"/>
                    </a:solidFill>
                  </a:tcPr>
                </a:tc>
                <a:tc vMerge="1">
                  <a:txBody>
                    <a:bodyPr/>
                    <a:lstStyle/>
                    <a:p>
                      <a:endParaRPr/>
                    </a:p>
                  </a:txBody>
                  <a:tcPr marL="0" marR="0" marT="7747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DF4E8"/>
                    </a:solidFill>
                  </a:tcPr>
                </a:tc>
                <a:tc vMerge="1">
                  <a:txBody>
                    <a:bodyPr/>
                    <a:lstStyle/>
                    <a:p>
                      <a:endParaRPr/>
                    </a:p>
                  </a:txBody>
                  <a:tcPr marL="0" marR="0" marT="7747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DF4E8"/>
                    </a:solidFill>
                  </a:tcPr>
                </a:tc>
                <a:tc vMerge="1">
                  <a:txBody>
                    <a:bodyPr/>
                    <a:lstStyle/>
                    <a:p>
                      <a:endParaRPr/>
                    </a:p>
                  </a:txBody>
                  <a:tcPr marL="0" marR="0" marT="7747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DF4E8"/>
                    </a:solidFill>
                  </a:tcPr>
                </a:tc>
                <a:tc>
                  <a:txBody>
                    <a:bodyPr/>
                    <a:lstStyle/>
                    <a:p>
                      <a:pPr marL="3175" algn="ctr">
                        <a:lnSpc>
                          <a:spcPts val="1160"/>
                        </a:lnSpc>
                      </a:pPr>
                      <a:r>
                        <a:rPr sz="800" spc="-5" dirty="0">
                          <a:latin typeface="Trebuchet MS"/>
                          <a:cs typeface="Trebuchet MS"/>
                        </a:rPr>
                        <a:t>Máximo</a:t>
                      </a:r>
                      <a:endParaRPr sz="800">
                        <a:latin typeface="Trebuchet MS"/>
                        <a:cs typeface="Trebuchet MS"/>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DF4E8"/>
                    </a:solidFill>
                  </a:tcPr>
                </a:tc>
                <a:tc>
                  <a:txBody>
                    <a:bodyPr/>
                    <a:lstStyle/>
                    <a:p>
                      <a:pPr marL="3175" algn="ctr">
                        <a:lnSpc>
                          <a:spcPts val="1160"/>
                        </a:lnSpc>
                      </a:pPr>
                      <a:r>
                        <a:rPr sz="800" spc="-5" dirty="0">
                          <a:latin typeface="Trebuchet MS"/>
                          <a:cs typeface="Trebuchet MS"/>
                        </a:rPr>
                        <a:t>86,50</a:t>
                      </a:r>
                      <a:endParaRPr sz="800">
                        <a:latin typeface="Trebuchet MS"/>
                        <a:cs typeface="Trebuchet MS"/>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DF4E8"/>
                    </a:solidFill>
                  </a:tcPr>
                </a:tc>
                <a:extLst>
                  <a:ext uri="{0D108BD9-81ED-4DB2-BD59-A6C34878D82A}">
                    <a16:rowId xmlns:a16="http://schemas.microsoft.com/office/drawing/2014/main" val="10004"/>
                  </a:ext>
                </a:extLst>
              </a:tr>
              <a:tr h="120015">
                <a:tc vMerge="1">
                  <a:txBody>
                    <a:bodyPr/>
                    <a:lstStyle/>
                    <a:p>
                      <a:endParaRPr/>
                    </a:p>
                  </a:txBody>
                  <a:tcPr marL="0" marR="0" marT="0" marB="0">
                    <a:lnL w="12700">
                      <a:solidFill>
                        <a:srgbClr val="FFFFFF"/>
                      </a:solidFill>
                      <a:prstDash val="solid"/>
                    </a:lnL>
                    <a:lnR w="12700">
                      <a:solidFill>
                        <a:srgbClr val="FFFFFF"/>
                      </a:solidFill>
                      <a:prstDash val="solid"/>
                    </a:lnR>
                    <a:lnB w="12700">
                      <a:solidFill>
                        <a:srgbClr val="FFFFFF"/>
                      </a:solidFill>
                      <a:prstDash val="solid"/>
                    </a:lnB>
                    <a:solidFill>
                      <a:srgbClr val="90C225"/>
                    </a:solidFill>
                  </a:tcPr>
                </a:tc>
                <a:tc rowSpan="2">
                  <a:txBody>
                    <a:bodyPr/>
                    <a:lstStyle/>
                    <a:p>
                      <a:pPr marL="160020">
                        <a:lnSpc>
                          <a:spcPct val="100000"/>
                        </a:lnSpc>
                        <a:spcBef>
                          <a:spcPts val="610"/>
                        </a:spcBef>
                      </a:pPr>
                      <a:r>
                        <a:rPr sz="800" dirty="0">
                          <a:latin typeface="Trebuchet MS"/>
                          <a:cs typeface="Trebuchet MS"/>
                        </a:rPr>
                        <a:t>Pens.montaña</a:t>
                      </a:r>
                      <a:r>
                        <a:rPr sz="800" spc="-55" dirty="0">
                          <a:latin typeface="Trebuchet MS"/>
                          <a:cs typeface="Trebuchet MS"/>
                        </a:rPr>
                        <a:t> </a:t>
                      </a:r>
                      <a:r>
                        <a:rPr sz="800" spc="-5" dirty="0">
                          <a:latin typeface="Trebuchet MS"/>
                          <a:cs typeface="Trebuchet MS"/>
                        </a:rPr>
                        <a:t>(≤150</a:t>
                      </a:r>
                      <a:r>
                        <a:rPr sz="800" spc="-25" dirty="0">
                          <a:latin typeface="Trebuchet MS"/>
                          <a:cs typeface="Trebuchet MS"/>
                        </a:rPr>
                        <a:t> </a:t>
                      </a:r>
                      <a:r>
                        <a:rPr sz="800" spc="-5" dirty="0">
                          <a:latin typeface="Trebuchet MS"/>
                          <a:cs typeface="Trebuchet MS"/>
                        </a:rPr>
                        <a:t>vacas)</a:t>
                      </a:r>
                      <a:endParaRPr sz="800">
                        <a:latin typeface="Trebuchet MS"/>
                        <a:cs typeface="Trebuchet MS"/>
                      </a:endParaRPr>
                    </a:p>
                  </a:txBody>
                  <a:tcPr marL="0" marR="0" marT="58103"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BE9CD"/>
                    </a:solidFill>
                  </a:tcPr>
                </a:tc>
                <a:tc rowSpan="2">
                  <a:txBody>
                    <a:bodyPr/>
                    <a:lstStyle/>
                    <a:p>
                      <a:pPr marL="153670">
                        <a:lnSpc>
                          <a:spcPct val="100000"/>
                        </a:lnSpc>
                        <a:spcBef>
                          <a:spcPts val="610"/>
                        </a:spcBef>
                      </a:pPr>
                      <a:r>
                        <a:rPr sz="800" spc="-5" dirty="0">
                          <a:latin typeface="Trebuchet MS"/>
                          <a:cs typeface="Trebuchet MS"/>
                        </a:rPr>
                        <a:t>Planificado</a:t>
                      </a:r>
                      <a:endParaRPr sz="800">
                        <a:latin typeface="Trebuchet MS"/>
                        <a:cs typeface="Trebuchet MS"/>
                      </a:endParaRPr>
                    </a:p>
                  </a:txBody>
                  <a:tcPr marL="0" marR="0" marT="58103"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BE9CD"/>
                    </a:solidFill>
                  </a:tcPr>
                </a:tc>
                <a:tc rowSpan="2">
                  <a:txBody>
                    <a:bodyPr/>
                    <a:lstStyle/>
                    <a:p>
                      <a:pPr marL="97155">
                        <a:lnSpc>
                          <a:spcPct val="100000"/>
                        </a:lnSpc>
                        <a:spcBef>
                          <a:spcPts val="610"/>
                        </a:spcBef>
                      </a:pPr>
                      <a:r>
                        <a:rPr sz="800" spc="-5" dirty="0">
                          <a:latin typeface="Trebuchet MS"/>
                          <a:cs typeface="Trebuchet MS"/>
                        </a:rPr>
                        <a:t>181,66</a:t>
                      </a:r>
                      <a:endParaRPr sz="800">
                        <a:latin typeface="Trebuchet MS"/>
                        <a:cs typeface="Trebuchet MS"/>
                      </a:endParaRPr>
                    </a:p>
                  </a:txBody>
                  <a:tcPr marL="0" marR="0" marT="58103"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BE9CD"/>
                    </a:solidFill>
                  </a:tcPr>
                </a:tc>
                <a:tc>
                  <a:txBody>
                    <a:bodyPr/>
                    <a:lstStyle/>
                    <a:p>
                      <a:pPr marL="1905" algn="ctr">
                        <a:lnSpc>
                          <a:spcPts val="1160"/>
                        </a:lnSpc>
                      </a:pPr>
                      <a:r>
                        <a:rPr sz="800" spc="-5" dirty="0">
                          <a:latin typeface="Trebuchet MS"/>
                          <a:cs typeface="Trebuchet MS"/>
                        </a:rPr>
                        <a:t>Mínimo</a:t>
                      </a:r>
                      <a:endParaRPr sz="800">
                        <a:latin typeface="Trebuchet MS"/>
                        <a:cs typeface="Trebuchet MS"/>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BE9CD"/>
                    </a:solidFill>
                  </a:tcPr>
                </a:tc>
                <a:tc>
                  <a:txBody>
                    <a:bodyPr/>
                    <a:lstStyle/>
                    <a:p>
                      <a:pPr marL="3175" algn="ctr">
                        <a:lnSpc>
                          <a:spcPts val="1160"/>
                        </a:lnSpc>
                      </a:pPr>
                      <a:r>
                        <a:rPr sz="800" spc="-5" dirty="0">
                          <a:latin typeface="Trebuchet MS"/>
                          <a:cs typeface="Trebuchet MS"/>
                        </a:rPr>
                        <a:t>176,00</a:t>
                      </a:r>
                      <a:endParaRPr sz="800">
                        <a:latin typeface="Trebuchet MS"/>
                        <a:cs typeface="Trebuchet MS"/>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BE9CD"/>
                    </a:solidFill>
                  </a:tcPr>
                </a:tc>
                <a:extLst>
                  <a:ext uri="{0D108BD9-81ED-4DB2-BD59-A6C34878D82A}">
                    <a16:rowId xmlns:a16="http://schemas.microsoft.com/office/drawing/2014/main" val="10005"/>
                  </a:ext>
                </a:extLst>
              </a:tr>
              <a:tr h="119539">
                <a:tc vMerge="1">
                  <a:txBody>
                    <a:bodyPr/>
                    <a:lstStyle/>
                    <a:p>
                      <a:endParaRPr/>
                    </a:p>
                  </a:txBody>
                  <a:tcPr marL="0" marR="0" marT="0" marB="0">
                    <a:lnL w="12700">
                      <a:solidFill>
                        <a:srgbClr val="FFFFFF"/>
                      </a:solidFill>
                      <a:prstDash val="solid"/>
                    </a:lnL>
                    <a:lnR w="12700">
                      <a:solidFill>
                        <a:srgbClr val="FFFFFF"/>
                      </a:solidFill>
                      <a:prstDash val="solid"/>
                    </a:lnR>
                    <a:lnB w="12700">
                      <a:solidFill>
                        <a:srgbClr val="FFFFFF"/>
                      </a:solidFill>
                      <a:prstDash val="solid"/>
                    </a:lnB>
                    <a:solidFill>
                      <a:srgbClr val="90C225"/>
                    </a:solidFill>
                  </a:tcPr>
                </a:tc>
                <a:tc vMerge="1">
                  <a:txBody>
                    <a:bodyPr/>
                    <a:lstStyle/>
                    <a:p>
                      <a:endParaRPr/>
                    </a:p>
                  </a:txBody>
                  <a:tcPr marL="0" marR="0" marT="7747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BE9CD"/>
                    </a:solidFill>
                  </a:tcPr>
                </a:tc>
                <a:tc vMerge="1">
                  <a:txBody>
                    <a:bodyPr/>
                    <a:lstStyle/>
                    <a:p>
                      <a:endParaRPr/>
                    </a:p>
                  </a:txBody>
                  <a:tcPr marL="0" marR="0" marT="7747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BE9CD"/>
                    </a:solidFill>
                  </a:tcPr>
                </a:tc>
                <a:tc vMerge="1">
                  <a:txBody>
                    <a:bodyPr/>
                    <a:lstStyle/>
                    <a:p>
                      <a:endParaRPr/>
                    </a:p>
                  </a:txBody>
                  <a:tcPr marL="0" marR="0" marT="7747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BE9CD"/>
                    </a:solidFill>
                  </a:tcPr>
                </a:tc>
                <a:tc>
                  <a:txBody>
                    <a:bodyPr/>
                    <a:lstStyle/>
                    <a:p>
                      <a:pPr marL="3175" algn="ctr">
                        <a:lnSpc>
                          <a:spcPts val="1160"/>
                        </a:lnSpc>
                      </a:pPr>
                      <a:r>
                        <a:rPr sz="800" spc="-5" dirty="0">
                          <a:latin typeface="Trebuchet MS"/>
                          <a:cs typeface="Trebuchet MS"/>
                        </a:rPr>
                        <a:t>Máximo</a:t>
                      </a:r>
                      <a:endParaRPr sz="800">
                        <a:latin typeface="Trebuchet MS"/>
                        <a:cs typeface="Trebuchet MS"/>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BE9CD"/>
                    </a:solidFill>
                  </a:tcPr>
                </a:tc>
                <a:tc>
                  <a:txBody>
                    <a:bodyPr/>
                    <a:lstStyle/>
                    <a:p>
                      <a:pPr marL="3175" algn="ctr">
                        <a:lnSpc>
                          <a:spcPts val="1160"/>
                        </a:lnSpc>
                      </a:pPr>
                      <a:r>
                        <a:rPr sz="800" spc="-5" dirty="0">
                          <a:latin typeface="Trebuchet MS"/>
                          <a:cs typeface="Trebuchet MS"/>
                        </a:rPr>
                        <a:t>198,95</a:t>
                      </a:r>
                      <a:endParaRPr sz="800">
                        <a:latin typeface="Trebuchet MS"/>
                        <a:cs typeface="Trebuchet MS"/>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BE9CD"/>
                    </a:solidFill>
                  </a:tcPr>
                </a:tc>
                <a:extLst>
                  <a:ext uri="{0D108BD9-81ED-4DB2-BD59-A6C34878D82A}">
                    <a16:rowId xmlns:a16="http://schemas.microsoft.com/office/drawing/2014/main" val="10006"/>
                  </a:ext>
                </a:extLst>
              </a:tr>
              <a:tr h="120015">
                <a:tc vMerge="1">
                  <a:txBody>
                    <a:bodyPr/>
                    <a:lstStyle/>
                    <a:p>
                      <a:endParaRPr/>
                    </a:p>
                  </a:txBody>
                  <a:tcPr marL="0" marR="0" marT="0" marB="0">
                    <a:lnL w="12700">
                      <a:solidFill>
                        <a:srgbClr val="FFFFFF"/>
                      </a:solidFill>
                      <a:prstDash val="solid"/>
                    </a:lnL>
                    <a:lnR w="12700">
                      <a:solidFill>
                        <a:srgbClr val="FFFFFF"/>
                      </a:solidFill>
                      <a:prstDash val="solid"/>
                    </a:lnR>
                    <a:lnB w="12700">
                      <a:solidFill>
                        <a:srgbClr val="FFFFFF"/>
                      </a:solidFill>
                      <a:prstDash val="solid"/>
                    </a:lnB>
                    <a:solidFill>
                      <a:srgbClr val="90C225"/>
                    </a:solidFill>
                  </a:tcPr>
                </a:tc>
                <a:tc rowSpan="2">
                  <a:txBody>
                    <a:bodyPr/>
                    <a:lstStyle/>
                    <a:p>
                      <a:pPr marL="55244">
                        <a:lnSpc>
                          <a:spcPct val="100000"/>
                        </a:lnSpc>
                        <a:spcBef>
                          <a:spcPts val="610"/>
                        </a:spcBef>
                      </a:pPr>
                      <a:r>
                        <a:rPr sz="800" dirty="0">
                          <a:latin typeface="Trebuchet MS"/>
                          <a:cs typeface="Trebuchet MS"/>
                        </a:rPr>
                        <a:t>Pens.montaña</a:t>
                      </a:r>
                      <a:r>
                        <a:rPr sz="800" spc="-50" dirty="0">
                          <a:latin typeface="Trebuchet MS"/>
                          <a:cs typeface="Trebuchet MS"/>
                        </a:rPr>
                        <a:t> </a:t>
                      </a:r>
                      <a:r>
                        <a:rPr sz="800" spc="-5" dirty="0">
                          <a:latin typeface="Trebuchet MS"/>
                          <a:cs typeface="Trebuchet MS"/>
                        </a:rPr>
                        <a:t>(151≤725</a:t>
                      </a:r>
                      <a:r>
                        <a:rPr sz="800" spc="-30" dirty="0">
                          <a:latin typeface="Trebuchet MS"/>
                          <a:cs typeface="Trebuchet MS"/>
                        </a:rPr>
                        <a:t> </a:t>
                      </a:r>
                      <a:r>
                        <a:rPr sz="800" spc="-5" dirty="0">
                          <a:latin typeface="Trebuchet MS"/>
                          <a:cs typeface="Trebuchet MS"/>
                        </a:rPr>
                        <a:t>vacas)</a:t>
                      </a:r>
                      <a:endParaRPr sz="800">
                        <a:latin typeface="Trebuchet MS"/>
                        <a:cs typeface="Trebuchet MS"/>
                      </a:endParaRPr>
                    </a:p>
                  </a:txBody>
                  <a:tcPr marL="0" marR="0" marT="58103"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DF4E8"/>
                    </a:solidFill>
                  </a:tcPr>
                </a:tc>
                <a:tc rowSpan="2">
                  <a:txBody>
                    <a:bodyPr/>
                    <a:lstStyle/>
                    <a:p>
                      <a:pPr marL="153670">
                        <a:lnSpc>
                          <a:spcPct val="100000"/>
                        </a:lnSpc>
                        <a:spcBef>
                          <a:spcPts val="610"/>
                        </a:spcBef>
                      </a:pPr>
                      <a:r>
                        <a:rPr sz="800" spc="-5" dirty="0">
                          <a:latin typeface="Trebuchet MS"/>
                          <a:cs typeface="Trebuchet MS"/>
                        </a:rPr>
                        <a:t>Planificado</a:t>
                      </a:r>
                      <a:endParaRPr sz="800">
                        <a:latin typeface="Trebuchet MS"/>
                        <a:cs typeface="Trebuchet MS"/>
                      </a:endParaRPr>
                    </a:p>
                  </a:txBody>
                  <a:tcPr marL="0" marR="0" marT="58103"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DF4E8"/>
                    </a:solidFill>
                  </a:tcPr>
                </a:tc>
                <a:tc rowSpan="2">
                  <a:txBody>
                    <a:bodyPr/>
                    <a:lstStyle/>
                    <a:p>
                      <a:pPr marL="132080">
                        <a:lnSpc>
                          <a:spcPct val="100000"/>
                        </a:lnSpc>
                        <a:spcBef>
                          <a:spcPts val="610"/>
                        </a:spcBef>
                      </a:pPr>
                      <a:r>
                        <a:rPr sz="800" spc="-5" dirty="0">
                          <a:latin typeface="Trebuchet MS"/>
                          <a:cs typeface="Trebuchet MS"/>
                        </a:rPr>
                        <a:t>90,83</a:t>
                      </a:r>
                      <a:endParaRPr sz="800">
                        <a:latin typeface="Trebuchet MS"/>
                        <a:cs typeface="Trebuchet MS"/>
                      </a:endParaRPr>
                    </a:p>
                  </a:txBody>
                  <a:tcPr marL="0" marR="0" marT="58103"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DF4E8"/>
                    </a:solidFill>
                  </a:tcPr>
                </a:tc>
                <a:tc>
                  <a:txBody>
                    <a:bodyPr/>
                    <a:lstStyle/>
                    <a:p>
                      <a:pPr marL="1905" algn="ctr">
                        <a:lnSpc>
                          <a:spcPts val="1160"/>
                        </a:lnSpc>
                      </a:pPr>
                      <a:r>
                        <a:rPr sz="800" spc="-5" dirty="0">
                          <a:latin typeface="Trebuchet MS"/>
                          <a:cs typeface="Trebuchet MS"/>
                        </a:rPr>
                        <a:t>Mínimo</a:t>
                      </a:r>
                      <a:endParaRPr sz="800">
                        <a:latin typeface="Trebuchet MS"/>
                        <a:cs typeface="Trebuchet MS"/>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DF4E8"/>
                    </a:solidFill>
                  </a:tcPr>
                </a:tc>
                <a:tc>
                  <a:txBody>
                    <a:bodyPr/>
                    <a:lstStyle/>
                    <a:p>
                      <a:pPr marL="3175" algn="ctr">
                        <a:lnSpc>
                          <a:spcPts val="1160"/>
                        </a:lnSpc>
                      </a:pPr>
                      <a:r>
                        <a:rPr sz="800" spc="-5" dirty="0">
                          <a:latin typeface="Trebuchet MS"/>
                          <a:cs typeface="Trebuchet MS"/>
                        </a:rPr>
                        <a:t>88,00</a:t>
                      </a:r>
                      <a:endParaRPr sz="800">
                        <a:latin typeface="Trebuchet MS"/>
                        <a:cs typeface="Trebuchet MS"/>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DF4E8"/>
                    </a:solidFill>
                  </a:tcPr>
                </a:tc>
                <a:extLst>
                  <a:ext uri="{0D108BD9-81ED-4DB2-BD59-A6C34878D82A}">
                    <a16:rowId xmlns:a16="http://schemas.microsoft.com/office/drawing/2014/main" val="10007"/>
                  </a:ext>
                </a:extLst>
              </a:tr>
              <a:tr h="120015">
                <a:tc vMerge="1">
                  <a:txBody>
                    <a:bodyPr/>
                    <a:lstStyle/>
                    <a:p>
                      <a:endParaRPr/>
                    </a:p>
                  </a:txBody>
                  <a:tcPr marL="0" marR="0" marT="0" marB="0">
                    <a:lnL w="12700">
                      <a:solidFill>
                        <a:srgbClr val="FFFFFF"/>
                      </a:solidFill>
                      <a:prstDash val="solid"/>
                    </a:lnL>
                    <a:lnR w="12700">
                      <a:solidFill>
                        <a:srgbClr val="FFFFFF"/>
                      </a:solidFill>
                      <a:prstDash val="solid"/>
                    </a:lnR>
                    <a:lnB w="12700">
                      <a:solidFill>
                        <a:srgbClr val="FFFFFF"/>
                      </a:solidFill>
                      <a:prstDash val="solid"/>
                    </a:lnB>
                    <a:solidFill>
                      <a:srgbClr val="90C225"/>
                    </a:solidFill>
                  </a:tcPr>
                </a:tc>
                <a:tc vMerge="1">
                  <a:txBody>
                    <a:bodyPr/>
                    <a:lstStyle/>
                    <a:p>
                      <a:endParaRPr/>
                    </a:p>
                  </a:txBody>
                  <a:tcPr marL="0" marR="0" marT="7747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DF4E8"/>
                    </a:solidFill>
                  </a:tcPr>
                </a:tc>
                <a:tc vMerge="1">
                  <a:txBody>
                    <a:bodyPr/>
                    <a:lstStyle/>
                    <a:p>
                      <a:endParaRPr/>
                    </a:p>
                  </a:txBody>
                  <a:tcPr marL="0" marR="0" marT="7747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DF4E8"/>
                    </a:solidFill>
                  </a:tcPr>
                </a:tc>
                <a:tc vMerge="1">
                  <a:txBody>
                    <a:bodyPr/>
                    <a:lstStyle/>
                    <a:p>
                      <a:endParaRPr/>
                    </a:p>
                  </a:txBody>
                  <a:tcPr marL="0" marR="0" marT="7747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DF4E8"/>
                    </a:solidFill>
                  </a:tcPr>
                </a:tc>
                <a:tc>
                  <a:txBody>
                    <a:bodyPr/>
                    <a:lstStyle/>
                    <a:p>
                      <a:pPr marL="3175" algn="ctr">
                        <a:lnSpc>
                          <a:spcPts val="1160"/>
                        </a:lnSpc>
                      </a:pPr>
                      <a:r>
                        <a:rPr sz="800" spc="-5" dirty="0">
                          <a:latin typeface="Trebuchet MS"/>
                          <a:cs typeface="Trebuchet MS"/>
                        </a:rPr>
                        <a:t>Máximo</a:t>
                      </a:r>
                      <a:endParaRPr sz="800">
                        <a:latin typeface="Trebuchet MS"/>
                        <a:cs typeface="Trebuchet MS"/>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DF4E8"/>
                    </a:solidFill>
                  </a:tcPr>
                </a:tc>
                <a:tc>
                  <a:txBody>
                    <a:bodyPr/>
                    <a:lstStyle/>
                    <a:p>
                      <a:pPr marL="3175" algn="ctr">
                        <a:lnSpc>
                          <a:spcPts val="1160"/>
                        </a:lnSpc>
                      </a:pPr>
                      <a:r>
                        <a:rPr sz="800" spc="-5" dirty="0">
                          <a:latin typeface="Trebuchet MS"/>
                          <a:cs typeface="Trebuchet MS"/>
                        </a:rPr>
                        <a:t>99,48</a:t>
                      </a:r>
                      <a:endParaRPr sz="800">
                        <a:latin typeface="Trebuchet MS"/>
                        <a:cs typeface="Trebuchet MS"/>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DF4E8"/>
                    </a:solidFill>
                  </a:tcPr>
                </a:tc>
                <a:extLst>
                  <a:ext uri="{0D108BD9-81ED-4DB2-BD59-A6C34878D82A}">
                    <a16:rowId xmlns:a16="http://schemas.microsoft.com/office/drawing/2014/main" val="10008"/>
                  </a:ext>
                </a:extLst>
              </a:tr>
              <a:tr h="119539">
                <a:tc vMerge="1">
                  <a:txBody>
                    <a:bodyPr/>
                    <a:lstStyle/>
                    <a:p>
                      <a:endParaRPr/>
                    </a:p>
                  </a:txBody>
                  <a:tcPr marL="0" marR="0" marT="0" marB="0">
                    <a:lnL w="12700">
                      <a:solidFill>
                        <a:srgbClr val="FFFFFF"/>
                      </a:solidFill>
                      <a:prstDash val="solid"/>
                    </a:lnL>
                    <a:lnR w="12700">
                      <a:solidFill>
                        <a:srgbClr val="FFFFFF"/>
                      </a:solidFill>
                      <a:prstDash val="solid"/>
                    </a:lnR>
                    <a:lnB w="12700">
                      <a:solidFill>
                        <a:srgbClr val="FFFFFF"/>
                      </a:solidFill>
                      <a:prstDash val="solid"/>
                    </a:lnB>
                    <a:solidFill>
                      <a:srgbClr val="90C225"/>
                    </a:solidFill>
                  </a:tcPr>
                </a:tc>
                <a:tc rowSpan="2">
                  <a:txBody>
                    <a:bodyPr/>
                    <a:lstStyle/>
                    <a:p>
                      <a:pPr marL="382270">
                        <a:lnSpc>
                          <a:spcPct val="100000"/>
                        </a:lnSpc>
                        <a:spcBef>
                          <a:spcPts val="860"/>
                        </a:spcBef>
                      </a:pPr>
                      <a:r>
                        <a:rPr sz="800" spc="-5" dirty="0">
                          <a:latin typeface="Trebuchet MS"/>
                          <a:cs typeface="Trebuchet MS"/>
                        </a:rPr>
                        <a:t>Insular</a:t>
                      </a:r>
                      <a:r>
                        <a:rPr sz="800" spc="-40" dirty="0">
                          <a:latin typeface="Trebuchet MS"/>
                          <a:cs typeface="Trebuchet MS"/>
                        </a:rPr>
                        <a:t> </a:t>
                      </a:r>
                      <a:r>
                        <a:rPr sz="800" spc="-5" dirty="0">
                          <a:latin typeface="Trebuchet MS"/>
                          <a:cs typeface="Trebuchet MS"/>
                        </a:rPr>
                        <a:t>(≤725</a:t>
                      </a:r>
                      <a:r>
                        <a:rPr sz="800" spc="-25" dirty="0">
                          <a:latin typeface="Trebuchet MS"/>
                          <a:cs typeface="Trebuchet MS"/>
                        </a:rPr>
                        <a:t> </a:t>
                      </a:r>
                      <a:r>
                        <a:rPr sz="800" dirty="0">
                          <a:latin typeface="Trebuchet MS"/>
                          <a:cs typeface="Trebuchet MS"/>
                        </a:rPr>
                        <a:t>vacas)</a:t>
                      </a:r>
                      <a:endParaRPr sz="800">
                        <a:latin typeface="Trebuchet MS"/>
                        <a:cs typeface="Trebuchet MS"/>
                      </a:endParaRPr>
                    </a:p>
                  </a:txBody>
                  <a:tcPr marL="0" marR="0" marT="8191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BE9CD"/>
                    </a:solidFill>
                  </a:tcPr>
                </a:tc>
                <a:tc rowSpan="2">
                  <a:txBody>
                    <a:bodyPr/>
                    <a:lstStyle/>
                    <a:p>
                      <a:pPr marL="153670">
                        <a:lnSpc>
                          <a:spcPct val="100000"/>
                        </a:lnSpc>
                        <a:spcBef>
                          <a:spcPts val="860"/>
                        </a:spcBef>
                      </a:pPr>
                      <a:r>
                        <a:rPr sz="800" spc="-5" dirty="0">
                          <a:latin typeface="Trebuchet MS"/>
                          <a:cs typeface="Trebuchet MS"/>
                        </a:rPr>
                        <a:t>Planificado</a:t>
                      </a:r>
                      <a:endParaRPr sz="800">
                        <a:latin typeface="Trebuchet MS"/>
                        <a:cs typeface="Trebuchet MS"/>
                      </a:endParaRPr>
                    </a:p>
                  </a:txBody>
                  <a:tcPr marL="0" marR="0" marT="8191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BE9CD"/>
                    </a:solidFill>
                  </a:tcPr>
                </a:tc>
                <a:tc rowSpan="2">
                  <a:txBody>
                    <a:bodyPr/>
                    <a:lstStyle/>
                    <a:p>
                      <a:pPr marL="97155">
                        <a:lnSpc>
                          <a:spcPct val="100000"/>
                        </a:lnSpc>
                        <a:spcBef>
                          <a:spcPts val="860"/>
                        </a:spcBef>
                      </a:pPr>
                      <a:r>
                        <a:rPr sz="800" spc="-5" dirty="0">
                          <a:latin typeface="Trebuchet MS"/>
                          <a:cs typeface="Trebuchet MS"/>
                        </a:rPr>
                        <a:t>189,67</a:t>
                      </a:r>
                      <a:endParaRPr sz="800">
                        <a:latin typeface="Trebuchet MS"/>
                        <a:cs typeface="Trebuchet MS"/>
                      </a:endParaRPr>
                    </a:p>
                  </a:txBody>
                  <a:tcPr marL="0" marR="0" marT="8191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BE9CD"/>
                    </a:solidFill>
                  </a:tcPr>
                </a:tc>
                <a:tc>
                  <a:txBody>
                    <a:bodyPr/>
                    <a:lstStyle/>
                    <a:p>
                      <a:pPr marL="1270" algn="ctr">
                        <a:lnSpc>
                          <a:spcPts val="1160"/>
                        </a:lnSpc>
                      </a:pPr>
                      <a:r>
                        <a:rPr sz="800" spc="-5" dirty="0">
                          <a:latin typeface="Trebuchet MS"/>
                          <a:cs typeface="Trebuchet MS"/>
                        </a:rPr>
                        <a:t>Mínimo</a:t>
                      </a:r>
                      <a:endParaRPr sz="800">
                        <a:latin typeface="Trebuchet MS"/>
                        <a:cs typeface="Trebuchet MS"/>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BE9CD"/>
                    </a:solidFill>
                  </a:tcPr>
                </a:tc>
                <a:tc>
                  <a:txBody>
                    <a:bodyPr/>
                    <a:lstStyle/>
                    <a:p>
                      <a:pPr marL="3175" algn="ctr">
                        <a:lnSpc>
                          <a:spcPts val="1160"/>
                        </a:lnSpc>
                      </a:pPr>
                      <a:r>
                        <a:rPr sz="800" spc="-5" dirty="0">
                          <a:latin typeface="Trebuchet MS"/>
                          <a:cs typeface="Trebuchet MS"/>
                        </a:rPr>
                        <a:t>183,00</a:t>
                      </a:r>
                      <a:endParaRPr sz="800">
                        <a:latin typeface="Trebuchet MS"/>
                        <a:cs typeface="Trebuchet MS"/>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BE9CD"/>
                    </a:solidFill>
                  </a:tcPr>
                </a:tc>
                <a:extLst>
                  <a:ext uri="{0D108BD9-81ED-4DB2-BD59-A6C34878D82A}">
                    <a16:rowId xmlns:a16="http://schemas.microsoft.com/office/drawing/2014/main" val="10009"/>
                  </a:ext>
                </a:extLst>
              </a:tr>
              <a:tr h="168116">
                <a:tc vMerge="1">
                  <a:txBody>
                    <a:bodyPr/>
                    <a:lstStyle/>
                    <a:p>
                      <a:endParaRPr/>
                    </a:p>
                  </a:txBody>
                  <a:tcPr marL="0" marR="0" marT="0" marB="0">
                    <a:lnL w="12700">
                      <a:solidFill>
                        <a:srgbClr val="FFFFFF"/>
                      </a:solidFill>
                      <a:prstDash val="solid"/>
                    </a:lnL>
                    <a:lnR w="12700">
                      <a:solidFill>
                        <a:srgbClr val="FFFFFF"/>
                      </a:solidFill>
                      <a:prstDash val="solid"/>
                    </a:lnR>
                    <a:lnB w="12700">
                      <a:solidFill>
                        <a:srgbClr val="FFFFFF"/>
                      </a:solidFill>
                      <a:prstDash val="solid"/>
                    </a:lnB>
                    <a:solidFill>
                      <a:srgbClr val="90C225"/>
                    </a:solidFill>
                  </a:tcPr>
                </a:tc>
                <a:tc vMerge="1">
                  <a:txBody>
                    <a:bodyPr/>
                    <a:lstStyle/>
                    <a:p>
                      <a:endParaRPr/>
                    </a:p>
                  </a:txBody>
                  <a:tcPr marL="0" marR="0" marT="10922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BE9CD"/>
                    </a:solidFill>
                  </a:tcPr>
                </a:tc>
                <a:tc vMerge="1">
                  <a:txBody>
                    <a:bodyPr/>
                    <a:lstStyle/>
                    <a:p>
                      <a:endParaRPr/>
                    </a:p>
                  </a:txBody>
                  <a:tcPr marL="0" marR="0" marT="10922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BE9CD"/>
                    </a:solidFill>
                  </a:tcPr>
                </a:tc>
                <a:tc vMerge="1">
                  <a:txBody>
                    <a:bodyPr/>
                    <a:lstStyle/>
                    <a:p>
                      <a:endParaRPr/>
                    </a:p>
                  </a:txBody>
                  <a:tcPr marL="0" marR="0" marT="10922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BE9CD"/>
                    </a:solidFill>
                  </a:tcPr>
                </a:tc>
                <a:tc>
                  <a:txBody>
                    <a:bodyPr/>
                    <a:lstStyle/>
                    <a:p>
                      <a:pPr marL="3175" algn="ctr">
                        <a:lnSpc>
                          <a:spcPct val="100000"/>
                        </a:lnSpc>
                        <a:spcBef>
                          <a:spcPts val="234"/>
                        </a:spcBef>
                      </a:pPr>
                      <a:r>
                        <a:rPr sz="800" spc="-5" dirty="0">
                          <a:latin typeface="Trebuchet MS"/>
                          <a:cs typeface="Trebuchet MS"/>
                        </a:rPr>
                        <a:t>Máximo</a:t>
                      </a:r>
                      <a:endParaRPr sz="800">
                        <a:latin typeface="Trebuchet MS"/>
                        <a:cs typeface="Trebuchet MS"/>
                      </a:endParaRPr>
                    </a:p>
                  </a:txBody>
                  <a:tcPr marL="0" marR="0" marT="22383"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BE9CD"/>
                    </a:solidFill>
                  </a:tcPr>
                </a:tc>
                <a:tc>
                  <a:txBody>
                    <a:bodyPr/>
                    <a:lstStyle/>
                    <a:p>
                      <a:pPr marL="3175" algn="ctr">
                        <a:lnSpc>
                          <a:spcPct val="100000"/>
                        </a:lnSpc>
                        <a:spcBef>
                          <a:spcPts val="234"/>
                        </a:spcBef>
                      </a:pPr>
                      <a:r>
                        <a:rPr sz="800" spc="-5" dirty="0">
                          <a:latin typeface="Trebuchet MS"/>
                          <a:cs typeface="Trebuchet MS"/>
                        </a:rPr>
                        <a:t>207,60</a:t>
                      </a:r>
                      <a:endParaRPr sz="800">
                        <a:latin typeface="Trebuchet MS"/>
                        <a:cs typeface="Trebuchet MS"/>
                      </a:endParaRPr>
                    </a:p>
                  </a:txBody>
                  <a:tcPr marL="0" marR="0" marT="22383"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BE9CD"/>
                    </a:solidFill>
                  </a:tcPr>
                </a:tc>
                <a:extLst>
                  <a:ext uri="{0D108BD9-81ED-4DB2-BD59-A6C34878D82A}">
                    <a16:rowId xmlns:a16="http://schemas.microsoft.com/office/drawing/2014/main" val="10010"/>
                  </a:ext>
                </a:extLst>
              </a:tr>
            </a:tbl>
          </a:graphicData>
        </a:graphic>
      </p:graphicFrame>
      <p:grpSp>
        <p:nvGrpSpPr>
          <p:cNvPr id="22" name="object 22"/>
          <p:cNvGrpSpPr/>
          <p:nvPr/>
        </p:nvGrpSpPr>
        <p:grpSpPr>
          <a:xfrm>
            <a:off x="4726305" y="5042917"/>
            <a:ext cx="959168" cy="662939"/>
            <a:chOff x="6301740" y="5580888"/>
            <a:chExt cx="1278890" cy="883919"/>
          </a:xfrm>
        </p:grpSpPr>
        <p:pic>
          <p:nvPicPr>
            <p:cNvPr id="23" name="object 23"/>
            <p:cNvPicPr/>
            <p:nvPr/>
          </p:nvPicPr>
          <p:blipFill>
            <a:blip r:embed="rId3" cstate="print"/>
            <a:stretch>
              <a:fillRect/>
            </a:stretch>
          </p:blipFill>
          <p:spPr>
            <a:xfrm>
              <a:off x="6301740" y="5580888"/>
              <a:ext cx="1278636" cy="883907"/>
            </a:xfrm>
            <a:prstGeom prst="rect">
              <a:avLst/>
            </a:prstGeom>
          </p:spPr>
        </p:pic>
        <p:pic>
          <p:nvPicPr>
            <p:cNvPr id="24" name="object 24"/>
            <p:cNvPicPr/>
            <p:nvPr/>
          </p:nvPicPr>
          <p:blipFill>
            <a:blip r:embed="rId4" cstate="print"/>
            <a:stretch>
              <a:fillRect/>
            </a:stretch>
          </p:blipFill>
          <p:spPr>
            <a:xfrm>
              <a:off x="6327648" y="5606796"/>
              <a:ext cx="1176527" cy="781812"/>
            </a:xfrm>
            <a:prstGeom prst="rect">
              <a:avLst/>
            </a:prstGeom>
          </p:spPr>
        </p:pic>
      </p:grpSp>
      <p:pic>
        <p:nvPicPr>
          <p:cNvPr id="25" name="object 25"/>
          <p:cNvPicPr/>
          <p:nvPr/>
        </p:nvPicPr>
        <p:blipFill>
          <a:blip r:embed="rId5" cstate="print"/>
          <a:stretch>
            <a:fillRect/>
          </a:stretch>
        </p:blipFill>
        <p:spPr>
          <a:xfrm>
            <a:off x="5000626" y="5287518"/>
            <a:ext cx="305180" cy="285749"/>
          </a:xfrm>
          <a:prstGeom prst="rect">
            <a:avLst/>
          </a:prstGeom>
        </p:spPr>
      </p:pic>
      <p:sp>
        <p:nvSpPr>
          <p:cNvPr id="26" name="object 26"/>
          <p:cNvSpPr txBox="1">
            <a:spLocks noGrp="1"/>
          </p:cNvSpPr>
          <p:nvPr>
            <p:ph type="title"/>
          </p:nvPr>
        </p:nvSpPr>
        <p:spPr>
          <a:xfrm>
            <a:off x="406298" y="1172109"/>
            <a:ext cx="6297930" cy="310181"/>
          </a:xfrm>
          <a:prstGeom prst="rect">
            <a:avLst/>
          </a:prstGeom>
        </p:spPr>
        <p:txBody>
          <a:bodyPr vert="horz" wrap="square" lIns="0" tIns="10001" rIns="0" bIns="0" rtlCol="0">
            <a:spAutoFit/>
          </a:bodyPr>
          <a:lstStyle/>
          <a:p>
            <a:pPr marL="9525">
              <a:spcBef>
                <a:spcPts val="79"/>
              </a:spcBef>
            </a:pPr>
            <a:r>
              <a:rPr sz="1950" b="1" dirty="0"/>
              <a:t>2.</a:t>
            </a:r>
            <a:r>
              <a:rPr sz="1950" b="1" spc="-4" dirty="0"/>
              <a:t> </a:t>
            </a:r>
            <a:r>
              <a:rPr sz="1950" b="1" dirty="0"/>
              <a:t>Novedades</a:t>
            </a:r>
            <a:r>
              <a:rPr sz="1950" b="1" spc="-4" dirty="0"/>
              <a:t> </a:t>
            </a:r>
            <a:r>
              <a:rPr sz="1950" b="1" dirty="0"/>
              <a:t>respecto a</a:t>
            </a:r>
            <a:r>
              <a:rPr sz="1950" b="1" spc="-4" dirty="0"/>
              <a:t> </a:t>
            </a:r>
            <a:r>
              <a:rPr sz="1950" b="1" dirty="0"/>
              <a:t>la</a:t>
            </a:r>
            <a:r>
              <a:rPr sz="1950" b="1" spc="-8" dirty="0"/>
              <a:t> </a:t>
            </a:r>
            <a:r>
              <a:rPr sz="1950" b="1" spc="-49" dirty="0"/>
              <a:t>PAC</a:t>
            </a:r>
            <a:r>
              <a:rPr sz="1950" b="1" spc="-8" dirty="0"/>
              <a:t> </a:t>
            </a:r>
            <a:r>
              <a:rPr sz="1950" b="1" dirty="0"/>
              <a:t>actual.-</a:t>
            </a:r>
            <a:r>
              <a:rPr sz="1950" b="1" spc="-38" dirty="0"/>
              <a:t> </a:t>
            </a:r>
            <a:r>
              <a:rPr sz="1950" b="1" spc="-23" dirty="0"/>
              <a:t>Vacuno</a:t>
            </a:r>
            <a:r>
              <a:rPr sz="1950" b="1" spc="-19" dirty="0"/>
              <a:t> </a:t>
            </a:r>
            <a:r>
              <a:rPr sz="1950" b="1" dirty="0"/>
              <a:t>Leche</a:t>
            </a:r>
            <a:endParaRPr sz="1950"/>
          </a:p>
        </p:txBody>
      </p:sp>
      <p:pic>
        <p:nvPicPr>
          <p:cNvPr id="29" name="Imagen 28">
            <a:extLst>
              <a:ext uri="{FF2B5EF4-FFF2-40B4-BE49-F238E27FC236}">
                <a16:creationId xmlns:a16="http://schemas.microsoft.com/office/drawing/2014/main" id="{DE17B604-8D90-740E-966F-54B03B87BC1F}"/>
              </a:ext>
            </a:extLst>
          </p:cNvPr>
          <p:cNvPicPr>
            <a:picLocks noChangeAspect="1"/>
          </p:cNvPicPr>
          <p:nvPr/>
        </p:nvPicPr>
        <p:blipFill rotWithShape="1">
          <a:blip r:embed="rId6"/>
          <a:srcRect l="31125" t="56840" r="10626" b="27961"/>
          <a:stretch/>
        </p:blipFill>
        <p:spPr>
          <a:xfrm>
            <a:off x="3770891" y="6066276"/>
            <a:ext cx="5326330" cy="781745"/>
          </a:xfrm>
          <a:prstGeom prst="rect">
            <a:avLst/>
          </a:prstGeom>
        </p:spPr>
      </p:pic>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2232565" y="1661826"/>
            <a:ext cx="4886325" cy="188595"/>
          </a:xfrm>
          <a:custGeom>
            <a:avLst/>
            <a:gdLst/>
            <a:ahLst/>
            <a:cxnLst/>
            <a:rect l="l" t="t" r="r" b="b"/>
            <a:pathLst>
              <a:path w="6515100" h="251459">
                <a:moveTo>
                  <a:pt x="4623803" y="0"/>
                </a:moveTo>
                <a:lnTo>
                  <a:pt x="4623803" y="0"/>
                </a:lnTo>
                <a:lnTo>
                  <a:pt x="0" y="0"/>
                </a:lnTo>
                <a:lnTo>
                  <a:pt x="0" y="251460"/>
                </a:lnTo>
                <a:lnTo>
                  <a:pt x="4623803" y="251460"/>
                </a:lnTo>
                <a:lnTo>
                  <a:pt x="4623803" y="0"/>
                </a:lnTo>
                <a:close/>
              </a:path>
              <a:path w="6515100" h="251459">
                <a:moveTo>
                  <a:pt x="5878055" y="0"/>
                </a:moveTo>
                <a:lnTo>
                  <a:pt x="5878055" y="0"/>
                </a:lnTo>
                <a:lnTo>
                  <a:pt x="4623816" y="0"/>
                </a:lnTo>
                <a:lnTo>
                  <a:pt x="4623816" y="251460"/>
                </a:lnTo>
                <a:lnTo>
                  <a:pt x="5878055" y="251460"/>
                </a:lnTo>
                <a:lnTo>
                  <a:pt x="5878055" y="0"/>
                </a:lnTo>
                <a:close/>
              </a:path>
              <a:path w="6515100" h="251459">
                <a:moveTo>
                  <a:pt x="6515100" y="0"/>
                </a:moveTo>
                <a:lnTo>
                  <a:pt x="5942076" y="0"/>
                </a:lnTo>
                <a:lnTo>
                  <a:pt x="5878068" y="0"/>
                </a:lnTo>
                <a:lnTo>
                  <a:pt x="5878068" y="251460"/>
                </a:lnTo>
                <a:lnTo>
                  <a:pt x="5942076" y="251460"/>
                </a:lnTo>
                <a:lnTo>
                  <a:pt x="6515100" y="251460"/>
                </a:lnTo>
                <a:lnTo>
                  <a:pt x="6515100" y="0"/>
                </a:lnTo>
                <a:close/>
              </a:path>
            </a:pathLst>
          </a:custGeom>
          <a:solidFill>
            <a:srgbClr val="FFFF00"/>
          </a:solidFill>
        </p:spPr>
        <p:txBody>
          <a:bodyPr wrap="square" lIns="0" tIns="0" rIns="0" bIns="0" rtlCol="0"/>
          <a:lstStyle/>
          <a:p>
            <a:pPr defTabSz="685800"/>
            <a:endParaRPr sz="1350" kern="0">
              <a:solidFill>
                <a:sysClr val="windowText" lastClr="000000"/>
              </a:solidFill>
            </a:endParaRPr>
          </a:p>
        </p:txBody>
      </p:sp>
      <p:sp>
        <p:nvSpPr>
          <p:cNvPr id="3" name="object 3"/>
          <p:cNvSpPr/>
          <p:nvPr/>
        </p:nvSpPr>
        <p:spPr>
          <a:xfrm>
            <a:off x="4536853" y="3094005"/>
            <a:ext cx="1045845" cy="155734"/>
          </a:xfrm>
          <a:custGeom>
            <a:avLst/>
            <a:gdLst/>
            <a:ahLst/>
            <a:cxnLst/>
            <a:rect l="l" t="t" r="r" b="b"/>
            <a:pathLst>
              <a:path w="1394459" h="207644">
                <a:moveTo>
                  <a:pt x="720839" y="0"/>
                </a:moveTo>
                <a:lnTo>
                  <a:pt x="720839" y="0"/>
                </a:lnTo>
                <a:lnTo>
                  <a:pt x="0" y="0"/>
                </a:lnTo>
                <a:lnTo>
                  <a:pt x="0" y="207264"/>
                </a:lnTo>
                <a:lnTo>
                  <a:pt x="720839" y="207264"/>
                </a:lnTo>
                <a:lnTo>
                  <a:pt x="720839" y="0"/>
                </a:lnTo>
                <a:close/>
              </a:path>
              <a:path w="1394459" h="207644">
                <a:moveTo>
                  <a:pt x="1394460" y="0"/>
                </a:moveTo>
                <a:lnTo>
                  <a:pt x="777240" y="0"/>
                </a:lnTo>
                <a:lnTo>
                  <a:pt x="720852" y="0"/>
                </a:lnTo>
                <a:lnTo>
                  <a:pt x="720852" y="207264"/>
                </a:lnTo>
                <a:lnTo>
                  <a:pt x="777240" y="207264"/>
                </a:lnTo>
                <a:lnTo>
                  <a:pt x="1394460" y="207264"/>
                </a:lnTo>
                <a:lnTo>
                  <a:pt x="1394460" y="0"/>
                </a:lnTo>
                <a:close/>
              </a:path>
            </a:pathLst>
          </a:custGeom>
          <a:solidFill>
            <a:srgbClr val="FFFF00"/>
          </a:solidFill>
        </p:spPr>
        <p:txBody>
          <a:bodyPr wrap="square" lIns="0" tIns="0" rIns="0" bIns="0" rtlCol="0"/>
          <a:lstStyle/>
          <a:p>
            <a:pPr defTabSz="685800"/>
            <a:endParaRPr sz="1350" kern="0">
              <a:solidFill>
                <a:sysClr val="windowText" lastClr="000000"/>
              </a:solidFill>
            </a:endParaRPr>
          </a:p>
        </p:txBody>
      </p:sp>
      <p:sp>
        <p:nvSpPr>
          <p:cNvPr id="4" name="object 4"/>
          <p:cNvSpPr/>
          <p:nvPr/>
        </p:nvSpPr>
        <p:spPr>
          <a:xfrm>
            <a:off x="1210723" y="3745525"/>
            <a:ext cx="1830229" cy="155734"/>
          </a:xfrm>
          <a:custGeom>
            <a:avLst/>
            <a:gdLst/>
            <a:ahLst/>
            <a:cxnLst/>
            <a:rect l="l" t="t" r="r" b="b"/>
            <a:pathLst>
              <a:path w="2440304" h="207645">
                <a:moveTo>
                  <a:pt x="2439911" y="0"/>
                </a:moveTo>
                <a:lnTo>
                  <a:pt x="2439911" y="0"/>
                </a:lnTo>
                <a:lnTo>
                  <a:pt x="0" y="0"/>
                </a:lnTo>
                <a:lnTo>
                  <a:pt x="0" y="207251"/>
                </a:lnTo>
                <a:lnTo>
                  <a:pt x="2439911" y="207251"/>
                </a:lnTo>
                <a:lnTo>
                  <a:pt x="2439911" y="0"/>
                </a:lnTo>
                <a:close/>
              </a:path>
            </a:pathLst>
          </a:custGeom>
          <a:solidFill>
            <a:srgbClr val="FFFF00"/>
          </a:solidFill>
        </p:spPr>
        <p:txBody>
          <a:bodyPr wrap="square" lIns="0" tIns="0" rIns="0" bIns="0" rtlCol="0"/>
          <a:lstStyle/>
          <a:p>
            <a:pPr defTabSz="685800"/>
            <a:endParaRPr sz="1350" kern="0">
              <a:solidFill>
                <a:sysClr val="windowText" lastClr="000000"/>
              </a:solidFill>
            </a:endParaRPr>
          </a:p>
        </p:txBody>
      </p:sp>
      <p:sp>
        <p:nvSpPr>
          <p:cNvPr id="5" name="object 5"/>
          <p:cNvSpPr/>
          <p:nvPr/>
        </p:nvSpPr>
        <p:spPr>
          <a:xfrm>
            <a:off x="1115854" y="5664612"/>
            <a:ext cx="1098709" cy="132874"/>
          </a:xfrm>
          <a:custGeom>
            <a:avLst/>
            <a:gdLst/>
            <a:ahLst/>
            <a:cxnLst/>
            <a:rect l="l" t="t" r="r" b="b"/>
            <a:pathLst>
              <a:path w="1464945" h="177165">
                <a:moveTo>
                  <a:pt x="1373111" y="0"/>
                </a:moveTo>
                <a:lnTo>
                  <a:pt x="1373111" y="0"/>
                </a:lnTo>
                <a:lnTo>
                  <a:pt x="0" y="0"/>
                </a:lnTo>
                <a:lnTo>
                  <a:pt x="0" y="176784"/>
                </a:lnTo>
                <a:lnTo>
                  <a:pt x="1373111" y="176784"/>
                </a:lnTo>
                <a:lnTo>
                  <a:pt x="1373111" y="0"/>
                </a:lnTo>
                <a:close/>
              </a:path>
              <a:path w="1464945" h="177165">
                <a:moveTo>
                  <a:pt x="1464564" y="0"/>
                </a:moveTo>
                <a:lnTo>
                  <a:pt x="1373124" y="0"/>
                </a:lnTo>
                <a:lnTo>
                  <a:pt x="1373124" y="176784"/>
                </a:lnTo>
                <a:lnTo>
                  <a:pt x="1464564" y="176784"/>
                </a:lnTo>
                <a:lnTo>
                  <a:pt x="1464564" y="0"/>
                </a:lnTo>
                <a:close/>
              </a:path>
            </a:pathLst>
          </a:custGeom>
          <a:solidFill>
            <a:srgbClr val="FFFF00"/>
          </a:solidFill>
        </p:spPr>
        <p:txBody>
          <a:bodyPr wrap="square" lIns="0" tIns="0" rIns="0" bIns="0" rtlCol="0"/>
          <a:lstStyle/>
          <a:p>
            <a:pPr defTabSz="685800"/>
            <a:endParaRPr sz="1350" kern="0">
              <a:solidFill>
                <a:sysClr val="windowText" lastClr="000000"/>
              </a:solidFill>
            </a:endParaRPr>
          </a:p>
        </p:txBody>
      </p:sp>
      <p:sp>
        <p:nvSpPr>
          <p:cNvPr id="6" name="object 6"/>
          <p:cNvSpPr/>
          <p:nvPr/>
        </p:nvSpPr>
        <p:spPr>
          <a:xfrm>
            <a:off x="649547" y="1833277"/>
            <a:ext cx="6469380" cy="16193"/>
          </a:xfrm>
          <a:custGeom>
            <a:avLst/>
            <a:gdLst/>
            <a:ahLst/>
            <a:cxnLst/>
            <a:rect l="l" t="t" r="r" b="b"/>
            <a:pathLst>
              <a:path w="8625840" h="21590">
                <a:moveTo>
                  <a:pt x="8625789" y="0"/>
                </a:moveTo>
                <a:lnTo>
                  <a:pt x="0" y="0"/>
                </a:lnTo>
                <a:lnTo>
                  <a:pt x="0" y="21335"/>
                </a:lnTo>
                <a:lnTo>
                  <a:pt x="8625789" y="21335"/>
                </a:lnTo>
                <a:lnTo>
                  <a:pt x="8625789" y="0"/>
                </a:lnTo>
                <a:close/>
              </a:path>
            </a:pathLst>
          </a:custGeom>
          <a:solidFill>
            <a:srgbClr val="7E7E7E"/>
          </a:solidFill>
        </p:spPr>
        <p:txBody>
          <a:bodyPr wrap="square" lIns="0" tIns="0" rIns="0" bIns="0" rtlCol="0"/>
          <a:lstStyle/>
          <a:p>
            <a:pPr defTabSz="685800"/>
            <a:endParaRPr sz="1350" kern="0">
              <a:solidFill>
                <a:sysClr val="windowText" lastClr="000000"/>
              </a:solidFill>
            </a:endParaRPr>
          </a:p>
        </p:txBody>
      </p:sp>
      <p:sp>
        <p:nvSpPr>
          <p:cNvPr id="7" name="object 7"/>
          <p:cNvSpPr txBox="1"/>
          <p:nvPr/>
        </p:nvSpPr>
        <p:spPr>
          <a:xfrm>
            <a:off x="382981" y="1641157"/>
            <a:ext cx="6948964" cy="2081884"/>
          </a:xfrm>
          <a:prstGeom prst="rect">
            <a:avLst/>
          </a:prstGeom>
        </p:spPr>
        <p:txBody>
          <a:bodyPr vert="horz" wrap="square" lIns="0" tIns="10001" rIns="0" bIns="0" rtlCol="0">
            <a:spAutoFit/>
          </a:bodyPr>
          <a:lstStyle/>
          <a:p>
            <a:pPr marL="9525" defTabSz="685800">
              <a:spcBef>
                <a:spcPts val="79"/>
              </a:spcBef>
              <a:tabLst>
                <a:tab pos="266224" algn="l"/>
              </a:tabLst>
            </a:pPr>
            <a:r>
              <a:rPr sz="1013" kern="0" spc="143" dirty="0">
                <a:solidFill>
                  <a:srgbClr val="90C225"/>
                </a:solidFill>
                <a:latin typeface="Lucida Sans Unicode"/>
                <a:cs typeface="Lucida Sans Unicode"/>
              </a:rPr>
              <a:t>▶	</a:t>
            </a:r>
            <a:r>
              <a:rPr sz="1275" b="1" kern="0" spc="-4" dirty="0">
                <a:solidFill>
                  <a:srgbClr val="7E7E7E"/>
                </a:solidFill>
                <a:latin typeface="Trebuchet MS"/>
                <a:cs typeface="Trebuchet MS"/>
              </a:rPr>
              <a:t>Ayuda</a:t>
            </a:r>
            <a:r>
              <a:rPr sz="1275" b="1" kern="0" spc="-15" dirty="0">
                <a:solidFill>
                  <a:srgbClr val="7E7E7E"/>
                </a:solidFill>
                <a:latin typeface="Trebuchet MS"/>
                <a:cs typeface="Trebuchet MS"/>
              </a:rPr>
              <a:t> </a:t>
            </a:r>
            <a:r>
              <a:rPr sz="1275" b="1" kern="0" dirty="0">
                <a:solidFill>
                  <a:srgbClr val="7E7E7E"/>
                </a:solidFill>
                <a:latin typeface="Trebuchet MS"/>
                <a:cs typeface="Trebuchet MS"/>
              </a:rPr>
              <a:t>asociada</a:t>
            </a:r>
            <a:r>
              <a:rPr sz="1275" b="1" kern="0" spc="-4" dirty="0">
                <a:solidFill>
                  <a:srgbClr val="7E7E7E"/>
                </a:solidFill>
                <a:latin typeface="Trebuchet MS"/>
                <a:cs typeface="Trebuchet MS"/>
              </a:rPr>
              <a:t> </a:t>
            </a:r>
            <a:r>
              <a:rPr sz="1275" b="1" kern="0" spc="-8" dirty="0">
                <a:solidFill>
                  <a:srgbClr val="7E7E7E"/>
                </a:solidFill>
                <a:latin typeface="Trebuchet MS"/>
                <a:cs typeface="Trebuchet MS"/>
              </a:rPr>
              <a:t>para</a:t>
            </a:r>
            <a:r>
              <a:rPr sz="1275" b="1" kern="0" spc="-26" dirty="0">
                <a:solidFill>
                  <a:srgbClr val="7E7E7E"/>
                </a:solidFill>
                <a:latin typeface="Trebuchet MS"/>
                <a:cs typeface="Trebuchet MS"/>
              </a:rPr>
              <a:t> </a:t>
            </a:r>
            <a:r>
              <a:rPr sz="1275" b="1" kern="0" spc="-4" dirty="0">
                <a:solidFill>
                  <a:srgbClr val="7E7E7E"/>
                </a:solidFill>
                <a:latin typeface="Trebuchet MS"/>
                <a:cs typeface="Trebuchet MS"/>
              </a:rPr>
              <a:t>ganaderos</a:t>
            </a:r>
            <a:r>
              <a:rPr sz="1275" b="1" kern="0" spc="-23" dirty="0">
                <a:solidFill>
                  <a:srgbClr val="7E7E7E"/>
                </a:solidFill>
                <a:latin typeface="Trebuchet MS"/>
                <a:cs typeface="Trebuchet MS"/>
              </a:rPr>
              <a:t> </a:t>
            </a:r>
            <a:r>
              <a:rPr sz="1275" b="1" kern="0" dirty="0">
                <a:solidFill>
                  <a:srgbClr val="7E7E7E"/>
                </a:solidFill>
                <a:latin typeface="Trebuchet MS"/>
                <a:cs typeface="Trebuchet MS"/>
              </a:rPr>
              <a:t>extensivos</a:t>
            </a:r>
            <a:r>
              <a:rPr sz="1275" b="1" kern="0" spc="-8" dirty="0">
                <a:solidFill>
                  <a:srgbClr val="7E7E7E"/>
                </a:solidFill>
                <a:latin typeface="Trebuchet MS"/>
                <a:cs typeface="Trebuchet MS"/>
              </a:rPr>
              <a:t> </a:t>
            </a:r>
            <a:r>
              <a:rPr sz="1275" b="1" kern="0" dirty="0">
                <a:solidFill>
                  <a:srgbClr val="7E7E7E"/>
                </a:solidFill>
                <a:latin typeface="Trebuchet MS"/>
                <a:cs typeface="Trebuchet MS"/>
              </a:rPr>
              <a:t>y</a:t>
            </a:r>
            <a:r>
              <a:rPr sz="1275" b="1" kern="0" spc="8" dirty="0">
                <a:solidFill>
                  <a:srgbClr val="7E7E7E"/>
                </a:solidFill>
                <a:latin typeface="Trebuchet MS"/>
                <a:cs typeface="Trebuchet MS"/>
              </a:rPr>
              <a:t> </a:t>
            </a:r>
            <a:r>
              <a:rPr sz="1275" b="1" kern="0" dirty="0">
                <a:solidFill>
                  <a:srgbClr val="7E7E7E"/>
                </a:solidFill>
                <a:latin typeface="Trebuchet MS"/>
                <a:cs typeface="Trebuchet MS"/>
              </a:rPr>
              <a:t>semiextensivos</a:t>
            </a:r>
            <a:r>
              <a:rPr sz="1275" b="1" kern="0" spc="-4" dirty="0">
                <a:solidFill>
                  <a:srgbClr val="7E7E7E"/>
                </a:solidFill>
                <a:latin typeface="Trebuchet MS"/>
                <a:cs typeface="Trebuchet MS"/>
              </a:rPr>
              <a:t> </a:t>
            </a:r>
            <a:r>
              <a:rPr sz="1275" b="1" kern="0" spc="4" dirty="0">
                <a:solidFill>
                  <a:srgbClr val="7E7E7E"/>
                </a:solidFill>
                <a:latin typeface="Trebuchet MS"/>
                <a:cs typeface="Trebuchet MS"/>
              </a:rPr>
              <a:t>ovino</a:t>
            </a:r>
            <a:r>
              <a:rPr sz="1275" b="1" kern="0" dirty="0">
                <a:solidFill>
                  <a:srgbClr val="7E7E7E"/>
                </a:solidFill>
                <a:latin typeface="Trebuchet MS"/>
                <a:cs typeface="Trebuchet MS"/>
              </a:rPr>
              <a:t> y</a:t>
            </a:r>
            <a:r>
              <a:rPr sz="1275" b="1" kern="0" spc="8" dirty="0">
                <a:solidFill>
                  <a:srgbClr val="7E7E7E"/>
                </a:solidFill>
                <a:latin typeface="Trebuchet MS"/>
                <a:cs typeface="Trebuchet MS"/>
              </a:rPr>
              <a:t> </a:t>
            </a:r>
            <a:r>
              <a:rPr sz="1275" b="1" kern="0" dirty="0">
                <a:solidFill>
                  <a:srgbClr val="7E7E7E"/>
                </a:solidFill>
                <a:latin typeface="Trebuchet MS"/>
                <a:cs typeface="Trebuchet MS"/>
              </a:rPr>
              <a:t>caprino</a:t>
            </a:r>
            <a:r>
              <a:rPr sz="1275" b="1" kern="0" spc="-15" dirty="0">
                <a:solidFill>
                  <a:srgbClr val="7E7E7E"/>
                </a:solidFill>
                <a:latin typeface="Trebuchet MS"/>
                <a:cs typeface="Trebuchet MS"/>
              </a:rPr>
              <a:t> </a:t>
            </a:r>
            <a:r>
              <a:rPr sz="1275" b="1" kern="0" spc="-4" dirty="0">
                <a:solidFill>
                  <a:srgbClr val="7E7E7E"/>
                </a:solidFill>
                <a:latin typeface="Trebuchet MS"/>
                <a:cs typeface="Trebuchet MS"/>
              </a:rPr>
              <a:t>de </a:t>
            </a:r>
            <a:r>
              <a:rPr sz="1275" b="1" kern="0" dirty="0">
                <a:solidFill>
                  <a:srgbClr val="7E7E7E"/>
                </a:solidFill>
                <a:latin typeface="Trebuchet MS"/>
                <a:cs typeface="Trebuchet MS"/>
              </a:rPr>
              <a:t>carne.</a:t>
            </a:r>
            <a:endParaRPr sz="1275" kern="0">
              <a:solidFill>
                <a:sysClr val="windowText" lastClr="000000"/>
              </a:solidFill>
              <a:latin typeface="Trebuchet MS"/>
              <a:cs typeface="Trebuchet MS"/>
            </a:endParaRPr>
          </a:p>
          <a:p>
            <a:pPr defTabSz="685800">
              <a:spcBef>
                <a:spcPts val="8"/>
              </a:spcBef>
            </a:pPr>
            <a:endParaRPr sz="1388" kern="0">
              <a:solidFill>
                <a:sysClr val="windowText" lastClr="000000"/>
              </a:solidFill>
              <a:latin typeface="Trebuchet MS"/>
              <a:cs typeface="Trebuchet MS"/>
            </a:endParaRPr>
          </a:p>
          <a:p>
            <a:pPr marL="352425" defTabSz="685800">
              <a:spcBef>
                <a:spcPts val="4"/>
              </a:spcBef>
            </a:pPr>
            <a:r>
              <a:rPr sz="938" kern="0" dirty="0">
                <a:solidFill>
                  <a:srgbClr val="90C225"/>
                </a:solidFill>
                <a:latin typeface="Wingdings"/>
                <a:cs typeface="Wingdings"/>
              </a:rPr>
              <a:t></a:t>
            </a:r>
            <a:r>
              <a:rPr sz="1200" b="1" kern="0" dirty="0">
                <a:solidFill>
                  <a:srgbClr val="7AA31F"/>
                </a:solidFill>
                <a:latin typeface="Trebuchet MS"/>
                <a:cs typeface="Trebuchet MS"/>
              </a:rPr>
              <a:t>¿Qué</a:t>
            </a:r>
            <a:r>
              <a:rPr sz="1200" b="1" kern="0" spc="-11" dirty="0">
                <a:solidFill>
                  <a:srgbClr val="7AA31F"/>
                </a:solidFill>
                <a:latin typeface="Trebuchet MS"/>
                <a:cs typeface="Trebuchet MS"/>
              </a:rPr>
              <a:t> </a:t>
            </a:r>
            <a:r>
              <a:rPr sz="1200" b="1" kern="0" spc="-8" dirty="0">
                <a:solidFill>
                  <a:srgbClr val="7AA31F"/>
                </a:solidFill>
                <a:latin typeface="Trebuchet MS"/>
                <a:cs typeface="Trebuchet MS"/>
              </a:rPr>
              <a:t>es?</a:t>
            </a:r>
            <a:endParaRPr sz="1200" kern="0">
              <a:solidFill>
                <a:sysClr val="windowText" lastClr="000000"/>
              </a:solidFill>
              <a:latin typeface="Trebuchet MS"/>
              <a:cs typeface="Trebuchet MS"/>
            </a:endParaRPr>
          </a:p>
          <a:p>
            <a:pPr marL="550069" defTabSz="685800">
              <a:spcBef>
                <a:spcPts val="608"/>
              </a:spcBef>
            </a:pPr>
            <a:r>
              <a:rPr sz="825" kern="0" spc="-8" dirty="0">
                <a:solidFill>
                  <a:srgbClr val="90C225"/>
                </a:solidFill>
                <a:latin typeface="Wingdings"/>
                <a:cs typeface="Wingdings"/>
              </a:rPr>
              <a:t></a:t>
            </a:r>
            <a:r>
              <a:rPr sz="1050" kern="0" spc="-8" dirty="0">
                <a:solidFill>
                  <a:sysClr val="windowText" lastClr="000000"/>
                </a:solidFill>
                <a:latin typeface="Trebuchet MS"/>
                <a:cs typeface="Trebuchet MS"/>
              </a:rPr>
              <a:t>Titular</a:t>
            </a:r>
            <a:r>
              <a:rPr sz="1050" kern="0" spc="8" dirty="0">
                <a:solidFill>
                  <a:sysClr val="windowText" lastClr="000000"/>
                </a:solidFill>
                <a:latin typeface="Trebuchet MS"/>
                <a:cs typeface="Trebuchet MS"/>
              </a:rPr>
              <a:t> </a:t>
            </a:r>
            <a:r>
              <a:rPr sz="1050" kern="0" spc="-4" dirty="0">
                <a:solidFill>
                  <a:sysClr val="windowText" lastClr="000000"/>
                </a:solidFill>
                <a:latin typeface="Trebuchet MS"/>
                <a:cs typeface="Trebuchet MS"/>
              </a:rPr>
              <a:t>explotación</a:t>
            </a:r>
            <a:r>
              <a:rPr sz="1050" kern="0" spc="-23" dirty="0">
                <a:solidFill>
                  <a:sysClr val="windowText" lastClr="000000"/>
                </a:solidFill>
                <a:latin typeface="Trebuchet MS"/>
                <a:cs typeface="Trebuchet MS"/>
              </a:rPr>
              <a:t> </a:t>
            </a:r>
            <a:r>
              <a:rPr sz="1050" kern="0" spc="-4" dirty="0">
                <a:solidFill>
                  <a:sysClr val="windowText" lastClr="000000"/>
                </a:solidFill>
                <a:latin typeface="Trebuchet MS"/>
                <a:cs typeface="Trebuchet MS"/>
              </a:rPr>
              <a:t>ganado</a:t>
            </a:r>
            <a:r>
              <a:rPr sz="1050" kern="0" spc="4" dirty="0">
                <a:solidFill>
                  <a:sysClr val="windowText" lastClr="000000"/>
                </a:solidFill>
                <a:latin typeface="Trebuchet MS"/>
                <a:cs typeface="Trebuchet MS"/>
              </a:rPr>
              <a:t> </a:t>
            </a:r>
            <a:r>
              <a:rPr sz="1050" kern="0" spc="-4" dirty="0">
                <a:solidFill>
                  <a:sysClr val="windowText" lastClr="000000"/>
                </a:solidFill>
                <a:latin typeface="Trebuchet MS"/>
                <a:cs typeface="Trebuchet MS"/>
              </a:rPr>
              <a:t>ovino</a:t>
            </a:r>
            <a:r>
              <a:rPr sz="1050" kern="0" spc="-8" dirty="0">
                <a:solidFill>
                  <a:sysClr val="windowText" lastClr="000000"/>
                </a:solidFill>
                <a:latin typeface="Trebuchet MS"/>
                <a:cs typeface="Trebuchet MS"/>
              </a:rPr>
              <a:t> </a:t>
            </a:r>
            <a:r>
              <a:rPr sz="1050" kern="0" dirty="0">
                <a:solidFill>
                  <a:sysClr val="windowText" lastClr="000000"/>
                </a:solidFill>
                <a:latin typeface="Trebuchet MS"/>
                <a:cs typeface="Trebuchet MS"/>
              </a:rPr>
              <a:t>y</a:t>
            </a:r>
            <a:r>
              <a:rPr sz="1050" kern="0" spc="8" dirty="0">
                <a:solidFill>
                  <a:sysClr val="windowText" lastClr="000000"/>
                </a:solidFill>
                <a:latin typeface="Trebuchet MS"/>
                <a:cs typeface="Trebuchet MS"/>
              </a:rPr>
              <a:t> </a:t>
            </a:r>
            <a:r>
              <a:rPr sz="1050" kern="0" spc="-4" dirty="0">
                <a:solidFill>
                  <a:sysClr val="windowText" lastClr="000000"/>
                </a:solidFill>
                <a:latin typeface="Trebuchet MS"/>
                <a:cs typeface="Trebuchet MS"/>
              </a:rPr>
              <a:t>caprino</a:t>
            </a:r>
            <a:r>
              <a:rPr sz="1050" kern="0" dirty="0">
                <a:solidFill>
                  <a:sysClr val="windowText" lastClr="000000"/>
                </a:solidFill>
                <a:latin typeface="Trebuchet MS"/>
                <a:cs typeface="Trebuchet MS"/>
              </a:rPr>
              <a:t> </a:t>
            </a:r>
            <a:r>
              <a:rPr sz="1050" kern="0" spc="-4" dirty="0">
                <a:solidFill>
                  <a:sysClr val="windowText" lastClr="000000"/>
                </a:solidFill>
                <a:latin typeface="Trebuchet MS"/>
                <a:cs typeface="Trebuchet MS"/>
              </a:rPr>
              <a:t>para</a:t>
            </a:r>
            <a:r>
              <a:rPr sz="1050" kern="0" spc="19" dirty="0">
                <a:solidFill>
                  <a:sysClr val="windowText" lastClr="000000"/>
                </a:solidFill>
                <a:latin typeface="Trebuchet MS"/>
                <a:cs typeface="Trebuchet MS"/>
              </a:rPr>
              <a:t> </a:t>
            </a:r>
            <a:r>
              <a:rPr sz="1050" kern="0" spc="-4" dirty="0">
                <a:solidFill>
                  <a:sysClr val="windowText" lastClr="000000"/>
                </a:solidFill>
                <a:latin typeface="Trebuchet MS"/>
                <a:cs typeface="Trebuchet MS"/>
              </a:rPr>
              <a:t>cría</a:t>
            </a:r>
            <a:r>
              <a:rPr sz="1050" kern="0" spc="4" dirty="0">
                <a:solidFill>
                  <a:sysClr val="windowText" lastClr="000000"/>
                </a:solidFill>
                <a:latin typeface="Trebuchet MS"/>
                <a:cs typeface="Trebuchet MS"/>
              </a:rPr>
              <a:t> </a:t>
            </a:r>
            <a:r>
              <a:rPr sz="1050" kern="0" spc="-4" dirty="0">
                <a:solidFill>
                  <a:sysClr val="windowText" lastClr="000000"/>
                </a:solidFill>
                <a:latin typeface="Trebuchet MS"/>
                <a:cs typeface="Trebuchet MS"/>
              </a:rPr>
              <a:t>corderos</a:t>
            </a:r>
            <a:r>
              <a:rPr sz="1050" kern="0" spc="-11" dirty="0">
                <a:solidFill>
                  <a:sysClr val="windowText" lastClr="000000"/>
                </a:solidFill>
                <a:latin typeface="Trebuchet MS"/>
                <a:cs typeface="Trebuchet MS"/>
              </a:rPr>
              <a:t> </a:t>
            </a:r>
            <a:r>
              <a:rPr sz="1050" kern="0" dirty="0">
                <a:solidFill>
                  <a:sysClr val="windowText" lastClr="000000"/>
                </a:solidFill>
                <a:latin typeface="Trebuchet MS"/>
                <a:cs typeface="Trebuchet MS"/>
              </a:rPr>
              <a:t>y</a:t>
            </a:r>
            <a:r>
              <a:rPr sz="1050" kern="0" spc="8" dirty="0">
                <a:solidFill>
                  <a:sysClr val="windowText" lastClr="000000"/>
                </a:solidFill>
                <a:latin typeface="Trebuchet MS"/>
                <a:cs typeface="Trebuchet MS"/>
              </a:rPr>
              <a:t> </a:t>
            </a:r>
            <a:r>
              <a:rPr sz="1050" kern="0" spc="-4" dirty="0">
                <a:solidFill>
                  <a:sysClr val="windowText" lastClr="000000"/>
                </a:solidFill>
                <a:latin typeface="Trebuchet MS"/>
                <a:cs typeface="Trebuchet MS"/>
              </a:rPr>
              <a:t>cabritos</a:t>
            </a:r>
            <a:r>
              <a:rPr sz="1050" kern="0" spc="-4" dirty="0">
                <a:solidFill>
                  <a:sysClr val="windowText" lastClr="000000"/>
                </a:solidFill>
                <a:latin typeface="Wingdings"/>
                <a:cs typeface="Wingdings"/>
              </a:rPr>
              <a:t></a:t>
            </a:r>
            <a:r>
              <a:rPr sz="1050" kern="0" spc="56" dirty="0">
                <a:solidFill>
                  <a:sysClr val="windowText" lastClr="000000"/>
                </a:solidFill>
                <a:latin typeface="Times New Roman"/>
                <a:cs typeface="Times New Roman"/>
              </a:rPr>
              <a:t> </a:t>
            </a:r>
            <a:r>
              <a:rPr sz="1050" kern="0" spc="-4" dirty="0">
                <a:solidFill>
                  <a:sysClr val="windowText" lastClr="000000"/>
                </a:solidFill>
                <a:latin typeface="Trebuchet MS"/>
                <a:cs typeface="Trebuchet MS"/>
              </a:rPr>
              <a:t>pago</a:t>
            </a:r>
            <a:r>
              <a:rPr sz="1050" kern="0" dirty="0">
                <a:solidFill>
                  <a:sysClr val="windowText" lastClr="000000"/>
                </a:solidFill>
                <a:latin typeface="Trebuchet MS"/>
                <a:cs typeface="Trebuchet MS"/>
              </a:rPr>
              <a:t> </a:t>
            </a:r>
            <a:r>
              <a:rPr sz="1050" kern="0" spc="-4" dirty="0">
                <a:solidFill>
                  <a:sysClr val="windowText" lastClr="000000"/>
                </a:solidFill>
                <a:latin typeface="Trebuchet MS"/>
                <a:cs typeface="Trebuchet MS"/>
              </a:rPr>
              <a:t>anual</a:t>
            </a:r>
            <a:r>
              <a:rPr sz="1050" kern="0" spc="4" dirty="0">
                <a:solidFill>
                  <a:sysClr val="windowText" lastClr="000000"/>
                </a:solidFill>
                <a:latin typeface="Trebuchet MS"/>
                <a:cs typeface="Trebuchet MS"/>
              </a:rPr>
              <a:t> </a:t>
            </a:r>
            <a:r>
              <a:rPr sz="1050" kern="0" spc="-4" dirty="0">
                <a:solidFill>
                  <a:sysClr val="windowText" lastClr="000000"/>
                </a:solidFill>
                <a:latin typeface="Trebuchet MS"/>
                <a:cs typeface="Trebuchet MS"/>
              </a:rPr>
              <a:t>por</a:t>
            </a:r>
            <a:r>
              <a:rPr sz="1050" kern="0" dirty="0">
                <a:solidFill>
                  <a:sysClr val="windowText" lastClr="000000"/>
                </a:solidFill>
                <a:latin typeface="Trebuchet MS"/>
                <a:cs typeface="Trebuchet MS"/>
              </a:rPr>
              <a:t> </a:t>
            </a:r>
            <a:r>
              <a:rPr sz="1050" kern="0" spc="-4" dirty="0">
                <a:solidFill>
                  <a:sysClr val="windowText" lastClr="000000"/>
                </a:solidFill>
                <a:latin typeface="Trebuchet MS"/>
                <a:cs typeface="Trebuchet MS"/>
              </a:rPr>
              <a:t>cabeza</a:t>
            </a:r>
            <a:r>
              <a:rPr sz="1050" kern="0" spc="-11" dirty="0">
                <a:solidFill>
                  <a:sysClr val="windowText" lastClr="000000"/>
                </a:solidFill>
                <a:latin typeface="Trebuchet MS"/>
                <a:cs typeface="Trebuchet MS"/>
              </a:rPr>
              <a:t> </a:t>
            </a:r>
            <a:r>
              <a:rPr sz="1050" kern="0" spc="-4" dirty="0">
                <a:solidFill>
                  <a:sysClr val="windowText" lastClr="000000"/>
                </a:solidFill>
                <a:latin typeface="Trebuchet MS"/>
                <a:cs typeface="Trebuchet MS"/>
              </a:rPr>
              <a:t>hembra</a:t>
            </a:r>
            <a:endParaRPr sz="1050" kern="0">
              <a:solidFill>
                <a:sysClr val="windowText" lastClr="000000"/>
              </a:solidFill>
              <a:latin typeface="Trebuchet MS"/>
              <a:cs typeface="Trebuchet MS"/>
            </a:endParaRPr>
          </a:p>
          <a:p>
            <a:pPr marL="550069" defTabSz="685800">
              <a:spcBef>
                <a:spcPts val="596"/>
              </a:spcBef>
            </a:pPr>
            <a:r>
              <a:rPr sz="825" kern="0" dirty="0">
                <a:solidFill>
                  <a:srgbClr val="90C225"/>
                </a:solidFill>
                <a:latin typeface="Wingdings"/>
                <a:cs typeface="Wingdings"/>
              </a:rPr>
              <a:t></a:t>
            </a:r>
            <a:r>
              <a:rPr sz="1050" kern="0" dirty="0">
                <a:solidFill>
                  <a:sysClr val="windowText" lastClr="000000"/>
                </a:solidFill>
                <a:latin typeface="Trebuchet MS"/>
                <a:cs typeface="Trebuchet MS"/>
              </a:rPr>
              <a:t>Cada</a:t>
            </a:r>
            <a:r>
              <a:rPr sz="1050" kern="0" spc="-11" dirty="0">
                <a:solidFill>
                  <a:sysClr val="windowText" lastClr="000000"/>
                </a:solidFill>
                <a:latin typeface="Trebuchet MS"/>
                <a:cs typeface="Trebuchet MS"/>
              </a:rPr>
              <a:t> </a:t>
            </a:r>
            <a:r>
              <a:rPr sz="1050" kern="0" spc="-4" dirty="0">
                <a:solidFill>
                  <a:sysClr val="windowText" lastClr="000000"/>
                </a:solidFill>
                <a:latin typeface="Trebuchet MS"/>
                <a:cs typeface="Trebuchet MS"/>
              </a:rPr>
              <a:t>año</a:t>
            </a:r>
            <a:r>
              <a:rPr sz="1050" kern="0" spc="-8" dirty="0">
                <a:solidFill>
                  <a:sysClr val="windowText" lastClr="000000"/>
                </a:solidFill>
                <a:latin typeface="Trebuchet MS"/>
                <a:cs typeface="Trebuchet MS"/>
              </a:rPr>
              <a:t> </a:t>
            </a:r>
            <a:r>
              <a:rPr sz="1050" kern="0" spc="4" dirty="0">
                <a:solidFill>
                  <a:sysClr val="windowText" lastClr="000000"/>
                </a:solidFill>
                <a:latin typeface="Wingdings"/>
                <a:cs typeface="Wingdings"/>
              </a:rPr>
              <a:t></a:t>
            </a:r>
            <a:r>
              <a:rPr sz="1050" kern="0" spc="49" dirty="0">
                <a:solidFill>
                  <a:sysClr val="windowText" lastClr="000000"/>
                </a:solidFill>
                <a:latin typeface="Times New Roman"/>
                <a:cs typeface="Times New Roman"/>
              </a:rPr>
              <a:t> </a:t>
            </a:r>
            <a:r>
              <a:rPr sz="1200" kern="0" spc="-4" dirty="0">
                <a:solidFill>
                  <a:srgbClr val="C42E1A"/>
                </a:solidFill>
                <a:latin typeface="Trebuchet MS"/>
                <a:cs typeface="Trebuchet MS"/>
              </a:rPr>
              <a:t>131.620.000</a:t>
            </a:r>
            <a:r>
              <a:rPr sz="1200" kern="0" spc="-26" dirty="0">
                <a:solidFill>
                  <a:srgbClr val="C42E1A"/>
                </a:solidFill>
                <a:latin typeface="Trebuchet MS"/>
                <a:cs typeface="Trebuchet MS"/>
              </a:rPr>
              <a:t> </a:t>
            </a:r>
            <a:r>
              <a:rPr sz="1200" kern="0" spc="-4" dirty="0">
                <a:solidFill>
                  <a:srgbClr val="C42E1A"/>
                </a:solidFill>
                <a:latin typeface="Trebuchet MS"/>
                <a:cs typeface="Trebuchet MS"/>
              </a:rPr>
              <a:t>EUROS</a:t>
            </a:r>
            <a:endParaRPr sz="1200" kern="0">
              <a:solidFill>
                <a:sysClr val="windowText" lastClr="000000"/>
              </a:solidFill>
              <a:latin typeface="Trebuchet MS"/>
              <a:cs typeface="Trebuchet MS"/>
            </a:endParaRPr>
          </a:p>
          <a:p>
            <a:pPr marL="352425" defTabSz="685800">
              <a:spcBef>
                <a:spcPts val="904"/>
              </a:spcBef>
            </a:pPr>
            <a:r>
              <a:rPr sz="938" kern="0" spc="-4" dirty="0">
                <a:solidFill>
                  <a:srgbClr val="90C225"/>
                </a:solidFill>
                <a:latin typeface="Wingdings"/>
                <a:cs typeface="Wingdings"/>
              </a:rPr>
              <a:t></a:t>
            </a:r>
            <a:r>
              <a:rPr sz="1200" b="1" kern="0" spc="-4" dirty="0">
                <a:solidFill>
                  <a:srgbClr val="7AA31F"/>
                </a:solidFill>
                <a:latin typeface="Trebuchet MS"/>
                <a:cs typeface="Trebuchet MS"/>
              </a:rPr>
              <a:t>¿Condiciones?</a:t>
            </a:r>
            <a:endParaRPr sz="1200" kern="0">
              <a:solidFill>
                <a:sysClr val="windowText" lastClr="000000"/>
              </a:solidFill>
              <a:latin typeface="Trebuchet MS"/>
              <a:cs typeface="Trebuchet MS"/>
            </a:endParaRPr>
          </a:p>
          <a:p>
            <a:pPr marL="550069" defTabSz="685800">
              <a:spcBef>
                <a:spcPts val="454"/>
              </a:spcBef>
            </a:pPr>
            <a:r>
              <a:rPr sz="825" kern="0" dirty="0">
                <a:solidFill>
                  <a:srgbClr val="90C225"/>
                </a:solidFill>
                <a:latin typeface="Wingdings"/>
                <a:cs typeface="Wingdings"/>
              </a:rPr>
              <a:t></a:t>
            </a:r>
            <a:r>
              <a:rPr sz="1050" kern="0" dirty="0">
                <a:solidFill>
                  <a:sysClr val="windowText" lastClr="000000"/>
                </a:solidFill>
                <a:latin typeface="Trebuchet MS"/>
                <a:cs typeface="Trebuchet MS"/>
              </a:rPr>
              <a:t>Animal</a:t>
            </a:r>
            <a:r>
              <a:rPr sz="1050" kern="0" spc="8" dirty="0">
                <a:solidFill>
                  <a:sysClr val="windowText" lastClr="000000"/>
                </a:solidFill>
                <a:latin typeface="Trebuchet MS"/>
                <a:cs typeface="Trebuchet MS"/>
              </a:rPr>
              <a:t> </a:t>
            </a:r>
            <a:r>
              <a:rPr sz="1050" kern="0" spc="-4" dirty="0">
                <a:solidFill>
                  <a:sysClr val="windowText" lastClr="000000"/>
                </a:solidFill>
                <a:latin typeface="Trebuchet MS"/>
                <a:cs typeface="Trebuchet MS"/>
              </a:rPr>
              <a:t>elegible:</a:t>
            </a:r>
            <a:r>
              <a:rPr sz="1050" kern="0" spc="307" dirty="0">
                <a:solidFill>
                  <a:sysClr val="windowText" lastClr="000000"/>
                </a:solidFill>
                <a:latin typeface="Trebuchet MS"/>
                <a:cs typeface="Trebuchet MS"/>
              </a:rPr>
              <a:t> </a:t>
            </a:r>
            <a:r>
              <a:rPr sz="1050" kern="0" spc="-4" dirty="0">
                <a:solidFill>
                  <a:sysClr val="windowText" lastClr="000000"/>
                </a:solidFill>
                <a:latin typeface="Trebuchet MS"/>
                <a:cs typeface="Trebuchet MS"/>
              </a:rPr>
              <a:t>hembras</a:t>
            </a:r>
            <a:r>
              <a:rPr sz="1050" kern="0" spc="4" dirty="0">
                <a:solidFill>
                  <a:sysClr val="windowText" lastClr="000000"/>
                </a:solidFill>
                <a:latin typeface="Trebuchet MS"/>
                <a:cs typeface="Trebuchet MS"/>
              </a:rPr>
              <a:t> </a:t>
            </a:r>
            <a:r>
              <a:rPr sz="1050" kern="0" spc="-4" dirty="0">
                <a:solidFill>
                  <a:sysClr val="windowText" lastClr="000000"/>
                </a:solidFill>
                <a:latin typeface="Trebuchet MS"/>
                <a:cs typeface="Trebuchet MS"/>
              </a:rPr>
              <a:t>reproductoras</a:t>
            </a:r>
            <a:r>
              <a:rPr sz="1050" kern="0" dirty="0">
                <a:solidFill>
                  <a:sysClr val="windowText" lastClr="000000"/>
                </a:solidFill>
                <a:latin typeface="Trebuchet MS"/>
                <a:cs typeface="Trebuchet MS"/>
              </a:rPr>
              <a:t> </a:t>
            </a:r>
            <a:r>
              <a:rPr sz="1050" kern="0" spc="-4" dirty="0">
                <a:solidFill>
                  <a:sysClr val="windowText" lastClr="000000"/>
                </a:solidFill>
                <a:latin typeface="Trebuchet MS"/>
                <a:cs typeface="Trebuchet MS"/>
              </a:rPr>
              <a:t>ov/cap</a:t>
            </a:r>
            <a:r>
              <a:rPr sz="1050" kern="0" dirty="0">
                <a:solidFill>
                  <a:sysClr val="windowText" lastClr="000000"/>
                </a:solidFill>
                <a:latin typeface="Trebuchet MS"/>
                <a:cs typeface="Trebuchet MS"/>
              </a:rPr>
              <a:t> </a:t>
            </a:r>
            <a:r>
              <a:rPr sz="1050" kern="0" spc="-4" dirty="0">
                <a:solidFill>
                  <a:sysClr val="windowText" lastClr="000000"/>
                </a:solidFill>
                <a:latin typeface="Trebuchet MS"/>
                <a:cs typeface="Trebuchet MS"/>
              </a:rPr>
              <a:t>(</a:t>
            </a:r>
            <a:r>
              <a:rPr sz="1050" b="1" kern="0" spc="-4" dirty="0">
                <a:solidFill>
                  <a:srgbClr val="476012"/>
                </a:solidFill>
                <a:latin typeface="Trebuchet MS"/>
                <a:cs typeface="Trebuchet MS"/>
              </a:rPr>
              <a:t>fechas!</a:t>
            </a:r>
            <a:r>
              <a:rPr sz="1050" kern="0" spc="-4" dirty="0">
                <a:solidFill>
                  <a:sysClr val="windowText" lastClr="000000"/>
                </a:solidFill>
                <a:latin typeface="Trebuchet MS"/>
                <a:cs typeface="Trebuchet MS"/>
              </a:rPr>
              <a:t>,</a:t>
            </a:r>
            <a:r>
              <a:rPr sz="1050" kern="0" spc="-19" dirty="0">
                <a:solidFill>
                  <a:sysClr val="windowText" lastClr="000000"/>
                </a:solidFill>
                <a:latin typeface="Trebuchet MS"/>
                <a:cs typeface="Trebuchet MS"/>
              </a:rPr>
              <a:t> </a:t>
            </a:r>
            <a:r>
              <a:rPr sz="1050" kern="0" spc="-4" dirty="0">
                <a:solidFill>
                  <a:sysClr val="windowText" lastClr="000000"/>
                </a:solidFill>
                <a:latin typeface="Trebuchet MS"/>
                <a:cs typeface="Trebuchet MS"/>
              </a:rPr>
              <a:t>edad</a:t>
            </a:r>
            <a:r>
              <a:rPr sz="1050" kern="0" spc="4" dirty="0">
                <a:solidFill>
                  <a:sysClr val="windowText" lastClr="000000"/>
                </a:solidFill>
                <a:latin typeface="Trebuchet MS"/>
                <a:cs typeface="Trebuchet MS"/>
              </a:rPr>
              <a:t> </a:t>
            </a:r>
            <a:r>
              <a:rPr sz="1050" kern="0" spc="-4" dirty="0">
                <a:solidFill>
                  <a:sysClr val="windowText" lastClr="000000"/>
                </a:solidFill>
                <a:latin typeface="Trebuchet MS"/>
                <a:cs typeface="Trebuchet MS"/>
              </a:rPr>
              <a:t>+12</a:t>
            </a:r>
            <a:r>
              <a:rPr sz="1050" kern="0" spc="19" dirty="0">
                <a:solidFill>
                  <a:sysClr val="windowText" lastClr="000000"/>
                </a:solidFill>
                <a:latin typeface="Trebuchet MS"/>
                <a:cs typeface="Trebuchet MS"/>
              </a:rPr>
              <a:t> </a:t>
            </a:r>
            <a:r>
              <a:rPr sz="1050" kern="0" spc="-4" dirty="0">
                <a:solidFill>
                  <a:sysClr val="windowText" lastClr="000000"/>
                </a:solidFill>
                <a:latin typeface="Trebuchet MS"/>
                <a:cs typeface="Trebuchet MS"/>
              </a:rPr>
              <a:t>meses**;</a:t>
            </a:r>
            <a:r>
              <a:rPr sz="1050" kern="0" spc="-15" dirty="0">
                <a:solidFill>
                  <a:sysClr val="windowText" lastClr="000000"/>
                </a:solidFill>
                <a:latin typeface="Trebuchet MS"/>
                <a:cs typeface="Trebuchet MS"/>
              </a:rPr>
              <a:t> </a:t>
            </a:r>
            <a:r>
              <a:rPr sz="1050" kern="0" dirty="0">
                <a:solidFill>
                  <a:sysClr val="windowText" lastClr="000000"/>
                </a:solidFill>
                <a:latin typeface="Trebuchet MS"/>
                <a:cs typeface="Trebuchet MS"/>
              </a:rPr>
              <a:t>SITRAN).</a:t>
            </a:r>
            <a:endParaRPr sz="1050" kern="0">
              <a:solidFill>
                <a:sysClr val="windowText" lastClr="000000"/>
              </a:solidFill>
              <a:latin typeface="Trebuchet MS"/>
              <a:cs typeface="Trebuchet MS"/>
            </a:endParaRPr>
          </a:p>
          <a:p>
            <a:pPr marL="550069" defTabSz="685800">
              <a:spcBef>
                <a:spcPts val="450"/>
              </a:spcBef>
            </a:pPr>
            <a:r>
              <a:rPr sz="825" kern="0" spc="-4" dirty="0">
                <a:solidFill>
                  <a:srgbClr val="90C225"/>
                </a:solidFill>
                <a:latin typeface="Wingdings"/>
                <a:cs typeface="Wingdings"/>
              </a:rPr>
              <a:t></a:t>
            </a:r>
            <a:r>
              <a:rPr sz="1050" kern="0" spc="-4" dirty="0">
                <a:solidFill>
                  <a:sysClr val="windowText" lastClr="000000"/>
                </a:solidFill>
                <a:latin typeface="Trebuchet MS"/>
                <a:cs typeface="Trebuchet MS"/>
              </a:rPr>
              <a:t>Umbral</a:t>
            </a:r>
            <a:r>
              <a:rPr sz="1050" kern="0" spc="15" dirty="0">
                <a:solidFill>
                  <a:sysClr val="windowText" lastClr="000000"/>
                </a:solidFill>
                <a:latin typeface="Trebuchet MS"/>
                <a:cs typeface="Trebuchet MS"/>
              </a:rPr>
              <a:t> </a:t>
            </a:r>
            <a:r>
              <a:rPr sz="1050" kern="0" spc="-4" dirty="0">
                <a:solidFill>
                  <a:sysClr val="windowText" lastClr="000000"/>
                </a:solidFill>
                <a:latin typeface="Trebuchet MS"/>
                <a:cs typeface="Trebuchet MS"/>
              </a:rPr>
              <a:t>hembras</a:t>
            </a:r>
            <a:r>
              <a:rPr sz="1050" kern="0" spc="4" dirty="0">
                <a:solidFill>
                  <a:sysClr val="windowText" lastClr="000000"/>
                </a:solidFill>
                <a:latin typeface="Trebuchet MS"/>
                <a:cs typeface="Trebuchet MS"/>
              </a:rPr>
              <a:t> </a:t>
            </a:r>
            <a:r>
              <a:rPr sz="1050" kern="0" spc="-4" dirty="0">
                <a:solidFill>
                  <a:sysClr val="windowText" lastClr="000000"/>
                </a:solidFill>
                <a:latin typeface="Trebuchet MS"/>
                <a:cs typeface="Trebuchet MS"/>
              </a:rPr>
              <a:t>elegibles</a:t>
            </a:r>
            <a:r>
              <a:rPr sz="1050" kern="0" spc="-11" dirty="0">
                <a:solidFill>
                  <a:sysClr val="windowText" lastClr="000000"/>
                </a:solidFill>
                <a:latin typeface="Trebuchet MS"/>
                <a:cs typeface="Trebuchet MS"/>
              </a:rPr>
              <a:t> </a:t>
            </a:r>
            <a:r>
              <a:rPr sz="1050" kern="0" spc="-4" dirty="0">
                <a:solidFill>
                  <a:sysClr val="windowText" lastClr="000000"/>
                </a:solidFill>
                <a:latin typeface="Trebuchet MS"/>
                <a:cs typeface="Trebuchet MS"/>
              </a:rPr>
              <a:t>≥30</a:t>
            </a:r>
            <a:r>
              <a:rPr sz="1050" kern="0" spc="11" dirty="0">
                <a:solidFill>
                  <a:sysClr val="windowText" lastClr="000000"/>
                </a:solidFill>
                <a:latin typeface="Trebuchet MS"/>
                <a:cs typeface="Trebuchet MS"/>
              </a:rPr>
              <a:t> </a:t>
            </a:r>
            <a:r>
              <a:rPr sz="1050" kern="0" spc="-4" dirty="0">
                <a:solidFill>
                  <a:sysClr val="windowText" lastClr="000000"/>
                </a:solidFill>
                <a:latin typeface="Trebuchet MS"/>
                <a:cs typeface="Trebuchet MS"/>
              </a:rPr>
              <a:t>ovino</a:t>
            </a:r>
            <a:r>
              <a:rPr sz="1050" kern="0" spc="8" dirty="0">
                <a:solidFill>
                  <a:sysClr val="windowText" lastClr="000000"/>
                </a:solidFill>
                <a:latin typeface="Trebuchet MS"/>
                <a:cs typeface="Trebuchet MS"/>
              </a:rPr>
              <a:t> </a:t>
            </a:r>
            <a:r>
              <a:rPr sz="1050" kern="0" dirty="0">
                <a:solidFill>
                  <a:sysClr val="windowText" lastClr="000000"/>
                </a:solidFill>
                <a:latin typeface="Trebuchet MS"/>
                <a:cs typeface="Trebuchet MS"/>
              </a:rPr>
              <a:t>y</a:t>
            </a:r>
            <a:r>
              <a:rPr sz="1050" kern="0" spc="8" dirty="0">
                <a:solidFill>
                  <a:sysClr val="windowText" lastClr="000000"/>
                </a:solidFill>
                <a:latin typeface="Trebuchet MS"/>
                <a:cs typeface="Trebuchet MS"/>
              </a:rPr>
              <a:t> </a:t>
            </a:r>
            <a:r>
              <a:rPr sz="1050" kern="0" spc="-4" dirty="0">
                <a:solidFill>
                  <a:sysClr val="windowText" lastClr="000000"/>
                </a:solidFill>
                <a:latin typeface="Trebuchet MS"/>
                <a:cs typeface="Trebuchet MS"/>
              </a:rPr>
              <a:t>≥10</a:t>
            </a:r>
            <a:r>
              <a:rPr sz="1050" kern="0" spc="19" dirty="0">
                <a:solidFill>
                  <a:sysClr val="windowText" lastClr="000000"/>
                </a:solidFill>
                <a:latin typeface="Trebuchet MS"/>
                <a:cs typeface="Trebuchet MS"/>
              </a:rPr>
              <a:t> </a:t>
            </a:r>
            <a:r>
              <a:rPr sz="1050" kern="0" spc="-4" dirty="0">
                <a:solidFill>
                  <a:sysClr val="windowText" lastClr="000000"/>
                </a:solidFill>
                <a:latin typeface="Trebuchet MS"/>
                <a:cs typeface="Trebuchet MS"/>
              </a:rPr>
              <a:t>caprino</a:t>
            </a:r>
            <a:r>
              <a:rPr sz="1050" kern="0" spc="-8" dirty="0">
                <a:solidFill>
                  <a:sysClr val="windowText" lastClr="000000"/>
                </a:solidFill>
                <a:latin typeface="Trebuchet MS"/>
                <a:cs typeface="Trebuchet MS"/>
              </a:rPr>
              <a:t> </a:t>
            </a:r>
            <a:r>
              <a:rPr sz="1050" kern="0" spc="-4" dirty="0">
                <a:solidFill>
                  <a:sysClr val="windowText" lastClr="000000"/>
                </a:solidFill>
                <a:latin typeface="Trebuchet MS"/>
                <a:cs typeface="Trebuchet MS"/>
              </a:rPr>
              <a:t>(CCAA</a:t>
            </a:r>
            <a:r>
              <a:rPr sz="1050" kern="0" spc="-56" dirty="0">
                <a:solidFill>
                  <a:sysClr val="windowText" lastClr="000000"/>
                </a:solidFill>
                <a:latin typeface="Trebuchet MS"/>
                <a:cs typeface="Trebuchet MS"/>
              </a:rPr>
              <a:t> </a:t>
            </a:r>
            <a:r>
              <a:rPr sz="1050" kern="0" spc="-4" dirty="0">
                <a:solidFill>
                  <a:sysClr val="windowText" lastClr="000000"/>
                </a:solidFill>
                <a:latin typeface="Trebuchet MS"/>
                <a:cs typeface="Trebuchet MS"/>
              </a:rPr>
              <a:t>adaptarlo</a:t>
            </a:r>
            <a:r>
              <a:rPr sz="1050" kern="0" spc="15" dirty="0">
                <a:solidFill>
                  <a:sysClr val="windowText" lastClr="000000"/>
                </a:solidFill>
                <a:latin typeface="Trebuchet MS"/>
                <a:cs typeface="Trebuchet MS"/>
              </a:rPr>
              <a:t> </a:t>
            </a:r>
            <a:r>
              <a:rPr sz="1050" kern="0" spc="-4" dirty="0">
                <a:solidFill>
                  <a:sysClr val="windowText" lastClr="000000"/>
                </a:solidFill>
                <a:latin typeface="Trebuchet MS"/>
                <a:cs typeface="Trebuchet MS"/>
              </a:rPr>
              <a:t>si</a:t>
            </a:r>
            <a:r>
              <a:rPr sz="1050" kern="0" dirty="0">
                <a:solidFill>
                  <a:sysClr val="windowText" lastClr="000000"/>
                </a:solidFill>
                <a:latin typeface="Trebuchet MS"/>
                <a:cs typeface="Trebuchet MS"/>
              </a:rPr>
              <a:t> </a:t>
            </a:r>
            <a:r>
              <a:rPr sz="1050" kern="0" spc="-4" dirty="0">
                <a:solidFill>
                  <a:sysClr val="windowText" lastClr="000000"/>
                </a:solidFill>
                <a:latin typeface="Trebuchet MS"/>
                <a:cs typeface="Trebuchet MS"/>
              </a:rPr>
              <a:t>censo</a:t>
            </a:r>
            <a:r>
              <a:rPr sz="1050" kern="0" spc="-8" dirty="0">
                <a:solidFill>
                  <a:sysClr val="windowText" lastClr="000000"/>
                </a:solidFill>
                <a:latin typeface="Trebuchet MS"/>
                <a:cs typeface="Trebuchet MS"/>
              </a:rPr>
              <a:t> </a:t>
            </a:r>
            <a:r>
              <a:rPr sz="1050" kern="0" spc="-4" dirty="0">
                <a:solidFill>
                  <a:sysClr val="windowText" lastClr="000000"/>
                </a:solidFill>
                <a:latin typeface="Trebuchet MS"/>
                <a:cs typeface="Trebuchet MS"/>
              </a:rPr>
              <a:t>menos</a:t>
            </a:r>
            <a:r>
              <a:rPr sz="1050" kern="0" spc="-15" dirty="0">
                <a:solidFill>
                  <a:sysClr val="windowText" lastClr="000000"/>
                </a:solidFill>
                <a:latin typeface="Trebuchet MS"/>
                <a:cs typeface="Trebuchet MS"/>
              </a:rPr>
              <a:t> </a:t>
            </a:r>
            <a:r>
              <a:rPr sz="1050" kern="0" spc="-4" dirty="0">
                <a:solidFill>
                  <a:sysClr val="windowText" lastClr="000000"/>
                </a:solidFill>
                <a:latin typeface="Trebuchet MS"/>
                <a:cs typeface="Trebuchet MS"/>
              </a:rPr>
              <a:t>2%</a:t>
            </a:r>
            <a:r>
              <a:rPr sz="1050" kern="0" spc="11" dirty="0">
                <a:solidFill>
                  <a:sysClr val="windowText" lastClr="000000"/>
                </a:solidFill>
                <a:latin typeface="Trebuchet MS"/>
                <a:cs typeface="Trebuchet MS"/>
              </a:rPr>
              <a:t> </a:t>
            </a:r>
            <a:r>
              <a:rPr sz="1050" kern="0" spc="-4" dirty="0">
                <a:solidFill>
                  <a:sysClr val="windowText" lastClr="000000"/>
                </a:solidFill>
                <a:latin typeface="Trebuchet MS"/>
                <a:cs typeface="Trebuchet MS"/>
              </a:rPr>
              <a:t>del</a:t>
            </a:r>
            <a:r>
              <a:rPr sz="1050" kern="0" dirty="0">
                <a:solidFill>
                  <a:sysClr val="windowText" lastClr="000000"/>
                </a:solidFill>
                <a:latin typeface="Trebuchet MS"/>
                <a:cs typeface="Trebuchet MS"/>
              </a:rPr>
              <a:t> </a:t>
            </a:r>
            <a:r>
              <a:rPr sz="1050" kern="0" spc="-4" dirty="0">
                <a:solidFill>
                  <a:sysClr val="windowText" lastClr="000000"/>
                </a:solidFill>
                <a:latin typeface="Trebuchet MS"/>
                <a:cs typeface="Trebuchet MS"/>
              </a:rPr>
              <a:t>nacional).</a:t>
            </a:r>
            <a:endParaRPr sz="1050" kern="0">
              <a:solidFill>
                <a:sysClr val="windowText" lastClr="000000"/>
              </a:solidFill>
              <a:latin typeface="Trebuchet MS"/>
              <a:cs typeface="Trebuchet MS"/>
            </a:endParaRPr>
          </a:p>
          <a:p>
            <a:pPr marL="550069" defTabSz="685800">
              <a:spcBef>
                <a:spcPts val="450"/>
              </a:spcBef>
            </a:pPr>
            <a:r>
              <a:rPr sz="825" kern="0" spc="-4" dirty="0">
                <a:solidFill>
                  <a:srgbClr val="90C225"/>
                </a:solidFill>
                <a:latin typeface="Wingdings"/>
                <a:cs typeface="Wingdings"/>
              </a:rPr>
              <a:t></a:t>
            </a:r>
            <a:r>
              <a:rPr sz="1050" kern="0" spc="-4" dirty="0">
                <a:solidFill>
                  <a:sysClr val="windowText" lastClr="000000"/>
                </a:solidFill>
                <a:latin typeface="Trebuchet MS"/>
                <a:cs typeface="Trebuchet MS"/>
              </a:rPr>
              <a:t>Explotaciones:</a:t>
            </a:r>
            <a:r>
              <a:rPr sz="1050" kern="0" spc="-8" dirty="0">
                <a:solidFill>
                  <a:sysClr val="windowText" lastClr="000000"/>
                </a:solidFill>
                <a:latin typeface="Trebuchet MS"/>
                <a:cs typeface="Trebuchet MS"/>
              </a:rPr>
              <a:t> </a:t>
            </a:r>
            <a:r>
              <a:rPr sz="1050" kern="0" dirty="0">
                <a:solidFill>
                  <a:sysClr val="windowText" lastClr="000000"/>
                </a:solidFill>
                <a:latin typeface="Trebuchet MS"/>
                <a:cs typeface="Trebuchet MS"/>
              </a:rPr>
              <a:t>REGA</a:t>
            </a:r>
            <a:r>
              <a:rPr sz="1050" kern="0" spc="-83" dirty="0">
                <a:solidFill>
                  <a:sysClr val="windowText" lastClr="000000"/>
                </a:solidFill>
                <a:latin typeface="Trebuchet MS"/>
                <a:cs typeface="Trebuchet MS"/>
              </a:rPr>
              <a:t> </a:t>
            </a:r>
            <a:r>
              <a:rPr sz="1050" kern="0" dirty="0">
                <a:solidFill>
                  <a:sysClr val="windowText" lastClr="000000"/>
                </a:solidFill>
                <a:latin typeface="Trebuchet MS"/>
                <a:cs typeface="Trebuchet MS"/>
              </a:rPr>
              <a:t>OV/CAP</a:t>
            </a:r>
            <a:r>
              <a:rPr sz="1050" kern="0" spc="-26" dirty="0">
                <a:solidFill>
                  <a:sysClr val="windowText" lastClr="000000"/>
                </a:solidFill>
                <a:latin typeface="Trebuchet MS"/>
                <a:cs typeface="Trebuchet MS"/>
              </a:rPr>
              <a:t> </a:t>
            </a:r>
            <a:r>
              <a:rPr sz="1050" kern="0" spc="-4" dirty="0">
                <a:solidFill>
                  <a:sysClr val="windowText" lastClr="000000"/>
                </a:solidFill>
                <a:latin typeface="Trebuchet MS"/>
                <a:cs typeface="Trebuchet MS"/>
              </a:rPr>
              <a:t>tipo</a:t>
            </a:r>
            <a:r>
              <a:rPr sz="1050" kern="0" spc="-11" dirty="0">
                <a:solidFill>
                  <a:sysClr val="windowText" lastClr="000000"/>
                </a:solidFill>
                <a:latin typeface="Trebuchet MS"/>
                <a:cs typeface="Trebuchet MS"/>
              </a:rPr>
              <a:t> </a:t>
            </a:r>
            <a:r>
              <a:rPr sz="1050" kern="0" spc="-26" dirty="0">
                <a:solidFill>
                  <a:sysClr val="windowText" lastClr="000000"/>
                </a:solidFill>
                <a:latin typeface="Trebuchet MS"/>
                <a:cs typeface="Trebuchet MS"/>
              </a:rPr>
              <a:t>“PASTO”</a:t>
            </a:r>
            <a:r>
              <a:rPr sz="1050" kern="0" dirty="0">
                <a:solidFill>
                  <a:sysClr val="windowText" lastClr="000000"/>
                </a:solidFill>
                <a:latin typeface="Trebuchet MS"/>
                <a:cs typeface="Trebuchet MS"/>
              </a:rPr>
              <a:t> o</a:t>
            </a:r>
            <a:r>
              <a:rPr sz="1050" kern="0" spc="4" dirty="0">
                <a:solidFill>
                  <a:sysClr val="windowText" lastClr="000000"/>
                </a:solidFill>
                <a:latin typeface="Trebuchet MS"/>
                <a:cs typeface="Trebuchet MS"/>
              </a:rPr>
              <a:t> </a:t>
            </a:r>
            <a:r>
              <a:rPr sz="1050" kern="0" dirty="0">
                <a:solidFill>
                  <a:sysClr val="windowText" lastClr="000000"/>
                </a:solidFill>
                <a:latin typeface="Trebuchet MS"/>
                <a:cs typeface="Trebuchet MS"/>
              </a:rPr>
              <a:t>“PROD.</a:t>
            </a:r>
            <a:r>
              <a:rPr sz="1050" kern="0" spc="-38" dirty="0">
                <a:solidFill>
                  <a:sysClr val="windowText" lastClr="000000"/>
                </a:solidFill>
                <a:latin typeface="Trebuchet MS"/>
                <a:cs typeface="Trebuchet MS"/>
              </a:rPr>
              <a:t> </a:t>
            </a:r>
            <a:r>
              <a:rPr sz="1050" kern="0" dirty="0">
                <a:solidFill>
                  <a:sysClr val="windowText" lastClr="000000"/>
                </a:solidFill>
                <a:latin typeface="Trebuchet MS"/>
                <a:cs typeface="Trebuchet MS"/>
              </a:rPr>
              <a:t>Y</a:t>
            </a:r>
            <a:r>
              <a:rPr sz="1050" kern="0" spc="-11" dirty="0">
                <a:solidFill>
                  <a:sysClr val="windowText" lastClr="000000"/>
                </a:solidFill>
                <a:latin typeface="Trebuchet MS"/>
                <a:cs typeface="Trebuchet MS"/>
              </a:rPr>
              <a:t> </a:t>
            </a:r>
            <a:r>
              <a:rPr sz="1050" kern="0" dirty="0">
                <a:solidFill>
                  <a:sysClr val="windowText" lastClr="000000"/>
                </a:solidFill>
                <a:latin typeface="Trebuchet MS"/>
                <a:cs typeface="Trebuchet MS"/>
              </a:rPr>
              <a:t>REPROD.”</a:t>
            </a:r>
            <a:r>
              <a:rPr sz="1050" kern="0" spc="-23" dirty="0">
                <a:solidFill>
                  <a:sysClr val="windowText" lastClr="000000"/>
                </a:solidFill>
                <a:latin typeface="Trebuchet MS"/>
                <a:cs typeface="Trebuchet MS"/>
              </a:rPr>
              <a:t> </a:t>
            </a:r>
            <a:r>
              <a:rPr sz="1050" kern="0" spc="-4" dirty="0">
                <a:solidFill>
                  <a:sysClr val="windowText" lastClr="000000"/>
                </a:solidFill>
                <a:latin typeface="Trebuchet MS"/>
                <a:cs typeface="Trebuchet MS"/>
              </a:rPr>
              <a:t>(carne/mixta).</a:t>
            </a:r>
            <a:endParaRPr sz="1050" kern="0">
              <a:solidFill>
                <a:sysClr val="windowText" lastClr="000000"/>
              </a:solidFill>
              <a:latin typeface="Trebuchet MS"/>
              <a:cs typeface="Trebuchet MS"/>
            </a:endParaRPr>
          </a:p>
        </p:txBody>
      </p:sp>
      <p:sp>
        <p:nvSpPr>
          <p:cNvPr id="8" name="object 8"/>
          <p:cNvSpPr txBox="1"/>
          <p:nvPr/>
        </p:nvSpPr>
        <p:spPr>
          <a:xfrm>
            <a:off x="1137381" y="3740859"/>
            <a:ext cx="6842284" cy="155396"/>
          </a:xfrm>
          <a:prstGeom prst="rect">
            <a:avLst/>
          </a:prstGeom>
        </p:spPr>
        <p:txBody>
          <a:bodyPr vert="horz" wrap="square" lIns="0" tIns="10954" rIns="0" bIns="0" rtlCol="0">
            <a:spAutoFit/>
          </a:bodyPr>
          <a:lstStyle/>
          <a:p>
            <a:pPr marL="9525" defTabSz="685800">
              <a:spcBef>
                <a:spcPts val="86"/>
              </a:spcBef>
            </a:pPr>
            <a:r>
              <a:rPr sz="825" kern="0" spc="4" dirty="0">
                <a:solidFill>
                  <a:srgbClr val="90C225"/>
                </a:solidFill>
                <a:latin typeface="Courier New"/>
                <a:cs typeface="Courier New"/>
              </a:rPr>
              <a:t>o</a:t>
            </a:r>
            <a:r>
              <a:rPr sz="825" kern="0" spc="-176" dirty="0">
                <a:solidFill>
                  <a:srgbClr val="90C225"/>
                </a:solidFill>
                <a:latin typeface="Courier New"/>
                <a:cs typeface="Courier New"/>
              </a:rPr>
              <a:t> </a:t>
            </a:r>
            <a:r>
              <a:rPr sz="900" i="1" kern="0" spc="-4" dirty="0">
                <a:solidFill>
                  <a:sysClr val="windowText" lastClr="000000"/>
                </a:solidFill>
                <a:latin typeface="Trebuchet MS"/>
                <a:cs typeface="Trebuchet MS"/>
              </a:rPr>
              <a:t>Si</a:t>
            </a:r>
            <a:r>
              <a:rPr sz="900" i="1" kern="0" spc="30" dirty="0">
                <a:solidFill>
                  <a:sysClr val="windowText" lastClr="000000"/>
                </a:solidFill>
                <a:latin typeface="Trebuchet MS"/>
                <a:cs typeface="Trebuchet MS"/>
              </a:rPr>
              <a:t> </a:t>
            </a:r>
            <a:r>
              <a:rPr sz="900" i="1" kern="0" spc="-4" dirty="0">
                <a:solidFill>
                  <a:sysClr val="windowText" lastClr="000000"/>
                </a:solidFill>
                <a:latin typeface="Trebuchet MS"/>
                <a:cs typeface="Trebuchet MS"/>
              </a:rPr>
              <a:t>declaraciones</a:t>
            </a:r>
            <a:r>
              <a:rPr sz="900" i="1" kern="0" spc="30" dirty="0">
                <a:solidFill>
                  <a:sysClr val="windowText" lastClr="000000"/>
                </a:solidFill>
                <a:latin typeface="Trebuchet MS"/>
                <a:cs typeface="Trebuchet MS"/>
              </a:rPr>
              <a:t> </a:t>
            </a:r>
            <a:r>
              <a:rPr sz="900" i="1" kern="0" dirty="0">
                <a:solidFill>
                  <a:sysClr val="windowText" lastClr="000000"/>
                </a:solidFill>
                <a:latin typeface="Trebuchet MS"/>
                <a:cs typeface="Trebuchet MS"/>
              </a:rPr>
              <a:t>de</a:t>
            </a:r>
            <a:r>
              <a:rPr sz="900" i="1" kern="0" spc="30" dirty="0">
                <a:solidFill>
                  <a:sysClr val="windowText" lastClr="000000"/>
                </a:solidFill>
                <a:latin typeface="Trebuchet MS"/>
                <a:cs typeface="Trebuchet MS"/>
              </a:rPr>
              <a:t> </a:t>
            </a:r>
            <a:r>
              <a:rPr sz="900" i="1" kern="0" spc="-4" dirty="0">
                <a:solidFill>
                  <a:sysClr val="windowText" lastClr="000000"/>
                </a:solidFill>
                <a:latin typeface="Trebuchet MS"/>
                <a:cs typeface="Trebuchet MS"/>
              </a:rPr>
              <a:t>entregas</a:t>
            </a:r>
            <a:r>
              <a:rPr sz="900" i="1" kern="0" spc="26" dirty="0">
                <a:solidFill>
                  <a:sysClr val="windowText" lastClr="000000"/>
                </a:solidFill>
                <a:latin typeface="Trebuchet MS"/>
                <a:cs typeface="Trebuchet MS"/>
              </a:rPr>
              <a:t> </a:t>
            </a:r>
            <a:r>
              <a:rPr sz="900" i="1" kern="0" dirty="0">
                <a:solidFill>
                  <a:sysClr val="windowText" lastClr="000000"/>
                </a:solidFill>
                <a:latin typeface="Trebuchet MS"/>
                <a:cs typeface="Trebuchet MS"/>
              </a:rPr>
              <a:t>o</a:t>
            </a:r>
            <a:r>
              <a:rPr sz="900" i="1" kern="0" spc="30" dirty="0">
                <a:solidFill>
                  <a:sysClr val="windowText" lastClr="000000"/>
                </a:solidFill>
                <a:latin typeface="Trebuchet MS"/>
                <a:cs typeface="Trebuchet MS"/>
              </a:rPr>
              <a:t> </a:t>
            </a:r>
            <a:r>
              <a:rPr sz="900" i="1" kern="0" spc="-11" dirty="0">
                <a:solidFill>
                  <a:sysClr val="windowText" lastClr="000000"/>
                </a:solidFill>
                <a:latin typeface="Trebuchet MS"/>
                <a:cs typeface="Trebuchet MS"/>
              </a:rPr>
              <a:t>VD)</a:t>
            </a:r>
            <a:r>
              <a:rPr sz="938" i="1" kern="0" spc="-11" dirty="0">
                <a:solidFill>
                  <a:sysClr val="windowText" lastClr="000000"/>
                </a:solidFill>
                <a:latin typeface="Wingdings"/>
                <a:cs typeface="Wingdings"/>
              </a:rPr>
              <a:t></a:t>
            </a:r>
            <a:r>
              <a:rPr sz="938" i="1" kern="0" spc="64" dirty="0">
                <a:solidFill>
                  <a:sysClr val="windowText" lastClr="000000"/>
                </a:solidFill>
                <a:latin typeface="Times New Roman"/>
                <a:cs typeface="Times New Roman"/>
              </a:rPr>
              <a:t> </a:t>
            </a:r>
            <a:r>
              <a:rPr sz="900" i="1" kern="0" spc="-8" dirty="0">
                <a:solidFill>
                  <a:sysClr val="windowText" lastClr="000000"/>
                </a:solidFill>
                <a:latin typeface="Trebuchet MS"/>
                <a:cs typeface="Trebuchet MS"/>
              </a:rPr>
              <a:t>cálculo</a:t>
            </a:r>
            <a:r>
              <a:rPr sz="900" i="1" kern="0" spc="34" dirty="0">
                <a:solidFill>
                  <a:sysClr val="windowText" lastClr="000000"/>
                </a:solidFill>
                <a:latin typeface="Trebuchet MS"/>
                <a:cs typeface="Trebuchet MS"/>
              </a:rPr>
              <a:t> </a:t>
            </a:r>
            <a:r>
              <a:rPr sz="900" i="1" kern="0" spc="-4" dirty="0">
                <a:solidFill>
                  <a:sysClr val="windowText" lastClr="000000"/>
                </a:solidFill>
                <a:latin typeface="Trebuchet MS"/>
                <a:cs typeface="Trebuchet MS"/>
              </a:rPr>
              <a:t>cabezas</a:t>
            </a:r>
            <a:r>
              <a:rPr sz="900" i="1" kern="0" spc="26" dirty="0">
                <a:solidFill>
                  <a:sysClr val="windowText" lastClr="000000"/>
                </a:solidFill>
                <a:latin typeface="Trebuchet MS"/>
                <a:cs typeface="Trebuchet MS"/>
              </a:rPr>
              <a:t> </a:t>
            </a:r>
            <a:r>
              <a:rPr sz="900" i="1" kern="0" dirty="0">
                <a:solidFill>
                  <a:sysClr val="windowText" lastClr="000000"/>
                </a:solidFill>
                <a:latin typeface="Trebuchet MS"/>
                <a:cs typeface="Trebuchet MS"/>
              </a:rPr>
              <a:t>con</a:t>
            </a:r>
            <a:r>
              <a:rPr sz="900" i="1" kern="0" spc="34" dirty="0">
                <a:solidFill>
                  <a:sysClr val="windowText" lastClr="000000"/>
                </a:solidFill>
                <a:latin typeface="Trebuchet MS"/>
                <a:cs typeface="Trebuchet MS"/>
              </a:rPr>
              <a:t> </a:t>
            </a:r>
            <a:r>
              <a:rPr sz="900" i="1" kern="0" spc="-4" dirty="0">
                <a:solidFill>
                  <a:sysClr val="windowText" lastClr="000000"/>
                </a:solidFill>
                <a:latin typeface="Trebuchet MS"/>
                <a:cs typeface="Trebuchet MS"/>
              </a:rPr>
              <a:t>dcho</a:t>
            </a:r>
            <a:r>
              <a:rPr sz="900" i="1" kern="0" spc="23" dirty="0">
                <a:solidFill>
                  <a:sysClr val="windowText" lastClr="000000"/>
                </a:solidFill>
                <a:latin typeface="Trebuchet MS"/>
                <a:cs typeface="Trebuchet MS"/>
              </a:rPr>
              <a:t> </a:t>
            </a:r>
            <a:r>
              <a:rPr sz="900" i="1" kern="0" dirty="0">
                <a:solidFill>
                  <a:sysClr val="windowText" lastClr="000000"/>
                </a:solidFill>
                <a:latin typeface="Trebuchet MS"/>
                <a:cs typeface="Trebuchet MS"/>
              </a:rPr>
              <a:t>a</a:t>
            </a:r>
            <a:r>
              <a:rPr sz="900" i="1" kern="0" spc="23" dirty="0">
                <a:solidFill>
                  <a:sysClr val="windowText" lastClr="000000"/>
                </a:solidFill>
                <a:latin typeface="Trebuchet MS"/>
                <a:cs typeface="Trebuchet MS"/>
              </a:rPr>
              <a:t> </a:t>
            </a:r>
            <a:r>
              <a:rPr sz="900" i="1" kern="0" spc="-8" dirty="0">
                <a:solidFill>
                  <a:sysClr val="windowText" lastClr="000000"/>
                </a:solidFill>
                <a:latin typeface="Trebuchet MS"/>
                <a:cs typeface="Trebuchet MS"/>
              </a:rPr>
              <a:t>ayuda</a:t>
            </a:r>
            <a:r>
              <a:rPr sz="900" i="1" kern="0" spc="26" dirty="0">
                <a:solidFill>
                  <a:sysClr val="windowText" lastClr="000000"/>
                </a:solidFill>
                <a:latin typeface="Trebuchet MS"/>
                <a:cs typeface="Trebuchet MS"/>
              </a:rPr>
              <a:t> </a:t>
            </a:r>
            <a:r>
              <a:rPr sz="900" i="1" kern="0" spc="-4" dirty="0">
                <a:solidFill>
                  <a:sysClr val="windowText" lastClr="000000"/>
                </a:solidFill>
                <a:latin typeface="Trebuchet MS"/>
                <a:cs typeface="Trebuchet MS"/>
              </a:rPr>
              <a:t>carne</a:t>
            </a:r>
            <a:r>
              <a:rPr sz="900" i="1" kern="0" spc="30" dirty="0">
                <a:solidFill>
                  <a:sysClr val="windowText" lastClr="000000"/>
                </a:solidFill>
                <a:latin typeface="Trebuchet MS"/>
                <a:cs typeface="Trebuchet MS"/>
              </a:rPr>
              <a:t> </a:t>
            </a:r>
            <a:r>
              <a:rPr sz="900" i="1" kern="0" dirty="0">
                <a:solidFill>
                  <a:sysClr val="windowText" lastClr="000000"/>
                </a:solidFill>
                <a:latin typeface="Trebuchet MS"/>
                <a:cs typeface="Trebuchet MS"/>
              </a:rPr>
              <a:t>o</a:t>
            </a:r>
            <a:r>
              <a:rPr sz="900" i="1" kern="0" spc="30" dirty="0">
                <a:solidFill>
                  <a:sysClr val="windowText" lastClr="000000"/>
                </a:solidFill>
                <a:latin typeface="Trebuchet MS"/>
                <a:cs typeface="Trebuchet MS"/>
              </a:rPr>
              <a:t> </a:t>
            </a:r>
            <a:r>
              <a:rPr sz="900" i="1" kern="0" dirty="0">
                <a:solidFill>
                  <a:sysClr val="windowText" lastClr="000000"/>
                </a:solidFill>
                <a:latin typeface="Trebuchet MS"/>
                <a:cs typeface="Trebuchet MS"/>
              </a:rPr>
              <a:t>leche:</a:t>
            </a:r>
            <a:r>
              <a:rPr sz="900" i="1" kern="0" spc="23" dirty="0">
                <a:solidFill>
                  <a:sysClr val="windowText" lastClr="000000"/>
                </a:solidFill>
                <a:latin typeface="Trebuchet MS"/>
                <a:cs typeface="Trebuchet MS"/>
              </a:rPr>
              <a:t> </a:t>
            </a:r>
            <a:r>
              <a:rPr sz="900" i="1" kern="0" spc="-4" dirty="0">
                <a:solidFill>
                  <a:sysClr val="windowText" lastClr="000000"/>
                </a:solidFill>
                <a:latin typeface="Trebuchet MS"/>
                <a:cs typeface="Trebuchet MS"/>
              </a:rPr>
              <a:t>volumen</a:t>
            </a:r>
            <a:r>
              <a:rPr sz="900" i="1" kern="0" spc="34" dirty="0">
                <a:solidFill>
                  <a:sysClr val="windowText" lastClr="000000"/>
                </a:solidFill>
                <a:latin typeface="Trebuchet MS"/>
                <a:cs typeface="Trebuchet MS"/>
              </a:rPr>
              <a:t> </a:t>
            </a:r>
            <a:r>
              <a:rPr sz="900" i="1" kern="0" spc="-4" dirty="0">
                <a:solidFill>
                  <a:sysClr val="windowText" lastClr="000000"/>
                </a:solidFill>
                <a:latin typeface="Trebuchet MS"/>
                <a:cs typeface="Trebuchet MS"/>
              </a:rPr>
              <a:t>leche</a:t>
            </a:r>
            <a:r>
              <a:rPr sz="900" i="1" kern="0" spc="34" dirty="0">
                <a:solidFill>
                  <a:sysClr val="windowText" lastClr="000000"/>
                </a:solidFill>
                <a:latin typeface="Trebuchet MS"/>
                <a:cs typeface="Trebuchet MS"/>
              </a:rPr>
              <a:t> </a:t>
            </a:r>
            <a:r>
              <a:rPr sz="900" i="1" kern="0" spc="-8" dirty="0">
                <a:solidFill>
                  <a:sysClr val="windowText" lastClr="000000"/>
                </a:solidFill>
                <a:latin typeface="Trebuchet MS"/>
                <a:cs typeface="Trebuchet MS"/>
              </a:rPr>
              <a:t>1/06</a:t>
            </a:r>
            <a:r>
              <a:rPr sz="900" i="1" kern="0" spc="23" dirty="0">
                <a:solidFill>
                  <a:sysClr val="windowText" lastClr="000000"/>
                </a:solidFill>
                <a:latin typeface="Trebuchet MS"/>
                <a:cs typeface="Trebuchet MS"/>
              </a:rPr>
              <a:t> </a:t>
            </a:r>
            <a:r>
              <a:rPr sz="900" i="1" kern="0" spc="-8" dirty="0">
                <a:solidFill>
                  <a:sysClr val="windowText" lastClr="000000"/>
                </a:solidFill>
                <a:latin typeface="Trebuchet MS"/>
                <a:cs typeface="Trebuchet MS"/>
              </a:rPr>
              <a:t>(n-1)</a:t>
            </a:r>
            <a:r>
              <a:rPr sz="900" i="1" kern="0" spc="23" dirty="0">
                <a:solidFill>
                  <a:sysClr val="windowText" lastClr="000000"/>
                </a:solidFill>
                <a:latin typeface="Trebuchet MS"/>
                <a:cs typeface="Trebuchet MS"/>
              </a:rPr>
              <a:t> </a:t>
            </a:r>
            <a:r>
              <a:rPr sz="900" i="1" kern="0" dirty="0">
                <a:solidFill>
                  <a:sysClr val="windowText" lastClr="000000"/>
                </a:solidFill>
                <a:latin typeface="Trebuchet MS"/>
                <a:cs typeface="Trebuchet MS"/>
              </a:rPr>
              <a:t>al</a:t>
            </a:r>
            <a:r>
              <a:rPr sz="900" i="1" kern="0" spc="26" dirty="0">
                <a:solidFill>
                  <a:sysClr val="windowText" lastClr="000000"/>
                </a:solidFill>
                <a:latin typeface="Trebuchet MS"/>
                <a:cs typeface="Trebuchet MS"/>
              </a:rPr>
              <a:t> </a:t>
            </a:r>
            <a:r>
              <a:rPr sz="900" i="1" kern="0" spc="-8" dirty="0">
                <a:solidFill>
                  <a:sysClr val="windowText" lastClr="000000"/>
                </a:solidFill>
                <a:latin typeface="Trebuchet MS"/>
                <a:cs typeface="Trebuchet MS"/>
              </a:rPr>
              <a:t>31/05</a:t>
            </a:r>
            <a:r>
              <a:rPr sz="900" i="1" kern="0" spc="23" dirty="0">
                <a:solidFill>
                  <a:sysClr val="windowText" lastClr="000000"/>
                </a:solidFill>
                <a:latin typeface="Trebuchet MS"/>
                <a:cs typeface="Trebuchet MS"/>
              </a:rPr>
              <a:t> </a:t>
            </a:r>
            <a:r>
              <a:rPr sz="900" i="1" kern="0" dirty="0">
                <a:solidFill>
                  <a:sysClr val="windowText" lastClr="000000"/>
                </a:solidFill>
                <a:latin typeface="Trebuchet MS"/>
                <a:cs typeface="Trebuchet MS"/>
              </a:rPr>
              <a:t>o</a:t>
            </a:r>
            <a:r>
              <a:rPr sz="900" i="1" kern="0" spc="34" dirty="0">
                <a:solidFill>
                  <a:sysClr val="windowText" lastClr="000000"/>
                </a:solidFill>
                <a:latin typeface="Trebuchet MS"/>
                <a:cs typeface="Trebuchet MS"/>
              </a:rPr>
              <a:t> </a:t>
            </a:r>
            <a:r>
              <a:rPr sz="900" i="1" kern="0" dirty="0">
                <a:solidFill>
                  <a:sysClr val="windowText" lastClr="000000"/>
                </a:solidFill>
                <a:latin typeface="Trebuchet MS"/>
                <a:cs typeface="Trebuchet MS"/>
              </a:rPr>
              <a:t>VD</a:t>
            </a:r>
            <a:r>
              <a:rPr sz="900" i="1" kern="0" spc="26" dirty="0">
                <a:solidFill>
                  <a:sysClr val="windowText" lastClr="000000"/>
                </a:solidFill>
                <a:latin typeface="Trebuchet MS"/>
                <a:cs typeface="Trebuchet MS"/>
              </a:rPr>
              <a:t> </a:t>
            </a:r>
            <a:r>
              <a:rPr sz="900" i="1" kern="0" spc="-4" dirty="0">
                <a:solidFill>
                  <a:sysClr val="windowText" lastClr="000000"/>
                </a:solidFill>
                <a:latin typeface="Trebuchet MS"/>
                <a:cs typeface="Trebuchet MS"/>
              </a:rPr>
              <a:t>(n-</a:t>
            </a:r>
            <a:endParaRPr sz="900" kern="0">
              <a:solidFill>
                <a:sysClr val="windowText" lastClr="000000"/>
              </a:solidFill>
              <a:latin typeface="Trebuchet MS"/>
              <a:cs typeface="Trebuchet MS"/>
            </a:endParaRPr>
          </a:p>
        </p:txBody>
      </p:sp>
      <p:sp>
        <p:nvSpPr>
          <p:cNvPr id="9" name="object 9"/>
          <p:cNvSpPr txBox="1"/>
          <p:nvPr/>
        </p:nvSpPr>
        <p:spPr>
          <a:xfrm>
            <a:off x="923620" y="3839759"/>
            <a:ext cx="6709410" cy="611706"/>
          </a:xfrm>
          <a:prstGeom prst="rect">
            <a:avLst/>
          </a:prstGeom>
        </p:spPr>
        <p:txBody>
          <a:bodyPr vert="horz" wrap="square" lIns="0" tIns="57150" rIns="0" bIns="0" rtlCol="0">
            <a:spAutoFit/>
          </a:bodyPr>
          <a:lstStyle/>
          <a:p>
            <a:pPr marL="222885" defTabSz="685800">
              <a:spcBef>
                <a:spcPts val="450"/>
              </a:spcBef>
            </a:pPr>
            <a:r>
              <a:rPr sz="900" i="1" kern="0" spc="-4" dirty="0">
                <a:solidFill>
                  <a:sysClr val="windowText" lastClr="000000"/>
                </a:solidFill>
                <a:latin typeface="Trebuchet MS"/>
                <a:cs typeface="Trebuchet MS"/>
              </a:rPr>
              <a:t>1)/rendimiento</a:t>
            </a:r>
            <a:r>
              <a:rPr sz="900" i="1" kern="0" spc="-23" dirty="0">
                <a:solidFill>
                  <a:sysClr val="windowText" lastClr="000000"/>
                </a:solidFill>
                <a:latin typeface="Trebuchet MS"/>
                <a:cs typeface="Trebuchet MS"/>
              </a:rPr>
              <a:t> </a:t>
            </a:r>
            <a:r>
              <a:rPr sz="900" i="1" kern="0" dirty="0">
                <a:solidFill>
                  <a:sysClr val="windowText" lastClr="000000"/>
                </a:solidFill>
                <a:latin typeface="Trebuchet MS"/>
                <a:cs typeface="Trebuchet MS"/>
              </a:rPr>
              <a:t>medio</a:t>
            </a:r>
            <a:r>
              <a:rPr sz="900" i="1" kern="0" spc="-4" dirty="0">
                <a:solidFill>
                  <a:sysClr val="windowText" lastClr="000000"/>
                </a:solidFill>
                <a:latin typeface="Trebuchet MS"/>
                <a:cs typeface="Trebuchet MS"/>
              </a:rPr>
              <a:t> RD</a:t>
            </a:r>
            <a:r>
              <a:rPr sz="900" i="1" kern="0" spc="8" dirty="0">
                <a:solidFill>
                  <a:sysClr val="windowText" lastClr="000000"/>
                </a:solidFill>
                <a:latin typeface="Trebuchet MS"/>
                <a:cs typeface="Trebuchet MS"/>
              </a:rPr>
              <a:t> </a:t>
            </a:r>
            <a:r>
              <a:rPr sz="900" kern="0" spc="-4" dirty="0">
                <a:solidFill>
                  <a:sysClr val="windowText" lastClr="000000"/>
                </a:solidFill>
                <a:latin typeface="Trebuchet MS"/>
                <a:cs typeface="Trebuchet MS"/>
              </a:rPr>
              <a:t>(230 litros/ovino</a:t>
            </a:r>
            <a:r>
              <a:rPr sz="900" kern="0" spc="-8" dirty="0">
                <a:solidFill>
                  <a:sysClr val="windowText" lastClr="000000"/>
                </a:solidFill>
                <a:latin typeface="Trebuchet MS"/>
                <a:cs typeface="Trebuchet MS"/>
              </a:rPr>
              <a:t> </a:t>
            </a:r>
            <a:r>
              <a:rPr sz="900" kern="0" dirty="0">
                <a:solidFill>
                  <a:sysClr val="windowText" lastClr="000000"/>
                </a:solidFill>
                <a:latin typeface="Trebuchet MS"/>
                <a:cs typeface="Trebuchet MS"/>
              </a:rPr>
              <a:t>y</a:t>
            </a:r>
            <a:r>
              <a:rPr sz="900" kern="0" spc="-4" dirty="0">
                <a:solidFill>
                  <a:sysClr val="windowText" lastClr="000000"/>
                </a:solidFill>
                <a:latin typeface="Trebuchet MS"/>
                <a:cs typeface="Trebuchet MS"/>
              </a:rPr>
              <a:t> </a:t>
            </a:r>
            <a:r>
              <a:rPr sz="900" kern="0" spc="-8" dirty="0">
                <a:solidFill>
                  <a:sysClr val="windowText" lastClr="000000"/>
                </a:solidFill>
                <a:latin typeface="Trebuchet MS"/>
                <a:cs typeface="Trebuchet MS"/>
              </a:rPr>
              <a:t>380</a:t>
            </a:r>
            <a:r>
              <a:rPr sz="900" kern="0" spc="8" dirty="0">
                <a:solidFill>
                  <a:sysClr val="windowText" lastClr="000000"/>
                </a:solidFill>
                <a:latin typeface="Trebuchet MS"/>
                <a:cs typeface="Trebuchet MS"/>
              </a:rPr>
              <a:t> </a:t>
            </a:r>
            <a:r>
              <a:rPr sz="900" kern="0" spc="-4" dirty="0">
                <a:solidFill>
                  <a:sysClr val="windowText" lastClr="000000"/>
                </a:solidFill>
                <a:latin typeface="Trebuchet MS"/>
                <a:cs typeface="Trebuchet MS"/>
              </a:rPr>
              <a:t>litros</a:t>
            </a:r>
            <a:r>
              <a:rPr sz="900" kern="0" spc="-8" dirty="0">
                <a:solidFill>
                  <a:sysClr val="windowText" lastClr="000000"/>
                </a:solidFill>
                <a:latin typeface="Trebuchet MS"/>
                <a:cs typeface="Trebuchet MS"/>
              </a:rPr>
              <a:t> </a:t>
            </a:r>
            <a:r>
              <a:rPr sz="900" kern="0" spc="-4" dirty="0">
                <a:solidFill>
                  <a:sysClr val="windowText" lastClr="000000"/>
                </a:solidFill>
                <a:latin typeface="Trebuchet MS"/>
                <a:cs typeface="Trebuchet MS"/>
              </a:rPr>
              <a:t>caprino)</a:t>
            </a:r>
            <a:endParaRPr sz="900" kern="0">
              <a:solidFill>
                <a:sysClr val="windowText" lastClr="000000"/>
              </a:solidFill>
              <a:latin typeface="Trebuchet MS"/>
              <a:cs typeface="Trebuchet MS"/>
            </a:endParaRPr>
          </a:p>
          <a:p>
            <a:pPr marL="9525" defTabSz="685800">
              <a:spcBef>
                <a:spcPts val="446"/>
              </a:spcBef>
            </a:pPr>
            <a:r>
              <a:rPr sz="825" kern="0" spc="-4" dirty="0">
                <a:solidFill>
                  <a:srgbClr val="90C225"/>
                </a:solidFill>
                <a:latin typeface="Wingdings"/>
                <a:cs typeface="Wingdings"/>
              </a:rPr>
              <a:t></a:t>
            </a:r>
            <a:r>
              <a:rPr sz="1050" kern="0" spc="-4" dirty="0">
                <a:solidFill>
                  <a:sysClr val="windowText" lastClr="000000"/>
                </a:solidFill>
                <a:latin typeface="Trebuchet MS"/>
                <a:cs typeface="Trebuchet MS"/>
              </a:rPr>
              <a:t>Umbral</a:t>
            </a:r>
            <a:r>
              <a:rPr sz="1050" kern="0" spc="15" dirty="0">
                <a:solidFill>
                  <a:sysClr val="windowText" lastClr="000000"/>
                </a:solidFill>
                <a:latin typeface="Trebuchet MS"/>
                <a:cs typeface="Trebuchet MS"/>
              </a:rPr>
              <a:t> </a:t>
            </a:r>
            <a:r>
              <a:rPr sz="1050" kern="0" dirty="0">
                <a:solidFill>
                  <a:sysClr val="windowText" lastClr="000000"/>
                </a:solidFill>
                <a:latin typeface="Trebuchet MS"/>
                <a:cs typeface="Trebuchet MS"/>
              </a:rPr>
              <a:t>producción</a:t>
            </a:r>
            <a:r>
              <a:rPr sz="1050" kern="0" spc="-23" dirty="0">
                <a:solidFill>
                  <a:sysClr val="windowText" lastClr="000000"/>
                </a:solidFill>
                <a:latin typeface="Trebuchet MS"/>
                <a:cs typeface="Trebuchet MS"/>
              </a:rPr>
              <a:t> </a:t>
            </a:r>
            <a:r>
              <a:rPr sz="1050" kern="0" spc="-30" dirty="0">
                <a:solidFill>
                  <a:sysClr val="windowText" lastClr="000000"/>
                </a:solidFill>
                <a:latin typeface="Trebuchet MS"/>
                <a:cs typeface="Trebuchet MS"/>
              </a:rPr>
              <a:t>(mov.</a:t>
            </a:r>
            <a:r>
              <a:rPr sz="1050" kern="0" spc="4" dirty="0">
                <a:solidFill>
                  <a:sysClr val="windowText" lastClr="000000"/>
                </a:solidFill>
                <a:latin typeface="Trebuchet MS"/>
                <a:cs typeface="Trebuchet MS"/>
              </a:rPr>
              <a:t> </a:t>
            </a:r>
            <a:r>
              <a:rPr sz="1050" kern="0" spc="-4" dirty="0">
                <a:solidFill>
                  <a:sysClr val="windowText" lastClr="000000"/>
                </a:solidFill>
                <a:latin typeface="Trebuchet MS"/>
                <a:cs typeface="Trebuchet MS"/>
              </a:rPr>
              <a:t>salida):</a:t>
            </a:r>
            <a:r>
              <a:rPr sz="1050" kern="0" spc="326" dirty="0">
                <a:solidFill>
                  <a:sysClr val="windowText" lastClr="000000"/>
                </a:solidFill>
                <a:latin typeface="Trebuchet MS"/>
                <a:cs typeface="Trebuchet MS"/>
              </a:rPr>
              <a:t> </a:t>
            </a:r>
            <a:r>
              <a:rPr sz="1050" kern="0" spc="-4" dirty="0">
                <a:solidFill>
                  <a:sysClr val="windowText" lastClr="000000"/>
                </a:solidFill>
                <a:latin typeface="Trebuchet MS"/>
                <a:cs typeface="Trebuchet MS"/>
              </a:rPr>
              <a:t>corderos-cabritos/hembra</a:t>
            </a:r>
            <a:r>
              <a:rPr sz="1050" kern="0" spc="-8" dirty="0">
                <a:solidFill>
                  <a:sysClr val="windowText" lastClr="000000"/>
                </a:solidFill>
                <a:latin typeface="Trebuchet MS"/>
                <a:cs typeface="Trebuchet MS"/>
              </a:rPr>
              <a:t> </a:t>
            </a:r>
            <a:r>
              <a:rPr sz="1050" kern="0" spc="-4" dirty="0">
                <a:solidFill>
                  <a:sysClr val="windowText" lastClr="000000"/>
                </a:solidFill>
                <a:latin typeface="Trebuchet MS"/>
                <a:cs typeface="Trebuchet MS"/>
              </a:rPr>
              <a:t>elegible</a:t>
            </a:r>
            <a:r>
              <a:rPr sz="1050" kern="0" spc="-19" dirty="0">
                <a:solidFill>
                  <a:sysClr val="windowText" lastClr="000000"/>
                </a:solidFill>
                <a:latin typeface="Trebuchet MS"/>
                <a:cs typeface="Trebuchet MS"/>
              </a:rPr>
              <a:t> </a:t>
            </a:r>
            <a:r>
              <a:rPr sz="1050" kern="0" spc="-4" dirty="0">
                <a:solidFill>
                  <a:sysClr val="windowText" lastClr="000000"/>
                </a:solidFill>
                <a:latin typeface="Trebuchet MS"/>
                <a:cs typeface="Trebuchet MS"/>
              </a:rPr>
              <a:t>(</a:t>
            </a:r>
            <a:r>
              <a:rPr sz="1050" kern="0" spc="-4" dirty="0">
                <a:solidFill>
                  <a:sysClr val="windowText" lastClr="000000"/>
                </a:solidFill>
                <a:latin typeface="Times New Roman"/>
                <a:cs typeface="Times New Roman"/>
              </a:rPr>
              <a:t>≥</a:t>
            </a:r>
            <a:r>
              <a:rPr sz="1050" kern="0" spc="-4" dirty="0">
                <a:solidFill>
                  <a:sysClr val="windowText" lastClr="000000"/>
                </a:solidFill>
                <a:latin typeface="Trebuchet MS"/>
                <a:cs typeface="Trebuchet MS"/>
              </a:rPr>
              <a:t>0,6</a:t>
            </a:r>
            <a:r>
              <a:rPr sz="1050" kern="0" spc="11" dirty="0">
                <a:solidFill>
                  <a:sysClr val="windowText" lastClr="000000"/>
                </a:solidFill>
                <a:latin typeface="Trebuchet MS"/>
                <a:cs typeface="Trebuchet MS"/>
              </a:rPr>
              <a:t> </a:t>
            </a:r>
            <a:r>
              <a:rPr sz="1050" kern="0" dirty="0">
                <a:solidFill>
                  <a:sysClr val="windowText" lastClr="000000"/>
                </a:solidFill>
                <a:latin typeface="Trebuchet MS"/>
                <a:cs typeface="Trebuchet MS"/>
              </a:rPr>
              <a:t>en</a:t>
            </a:r>
            <a:r>
              <a:rPr sz="1050" kern="0" spc="-4" dirty="0">
                <a:solidFill>
                  <a:sysClr val="windowText" lastClr="000000"/>
                </a:solidFill>
                <a:latin typeface="Trebuchet MS"/>
                <a:cs typeface="Trebuchet MS"/>
              </a:rPr>
              <a:t> 1/06(n-1)</a:t>
            </a:r>
            <a:r>
              <a:rPr sz="1050" kern="0" spc="15" dirty="0">
                <a:solidFill>
                  <a:sysClr val="windowText" lastClr="000000"/>
                </a:solidFill>
                <a:latin typeface="Trebuchet MS"/>
                <a:cs typeface="Trebuchet MS"/>
              </a:rPr>
              <a:t> </a:t>
            </a:r>
            <a:r>
              <a:rPr sz="1050" kern="0" spc="-4" dirty="0">
                <a:solidFill>
                  <a:sysClr val="windowText" lastClr="000000"/>
                </a:solidFill>
                <a:latin typeface="Trebuchet MS"/>
                <a:cs typeface="Trebuchet MS"/>
              </a:rPr>
              <a:t>al</a:t>
            </a:r>
            <a:r>
              <a:rPr sz="1050" kern="0" spc="19" dirty="0">
                <a:solidFill>
                  <a:sysClr val="windowText" lastClr="000000"/>
                </a:solidFill>
                <a:latin typeface="Trebuchet MS"/>
                <a:cs typeface="Trebuchet MS"/>
              </a:rPr>
              <a:t> </a:t>
            </a:r>
            <a:r>
              <a:rPr sz="1050" kern="0" spc="-4" dirty="0">
                <a:solidFill>
                  <a:sysClr val="windowText" lastClr="000000"/>
                </a:solidFill>
                <a:latin typeface="Trebuchet MS"/>
                <a:cs typeface="Trebuchet MS"/>
              </a:rPr>
              <a:t>31/05)</a:t>
            </a:r>
            <a:endParaRPr sz="1050" kern="0">
              <a:solidFill>
                <a:sysClr val="windowText" lastClr="000000"/>
              </a:solidFill>
              <a:latin typeface="Trebuchet MS"/>
              <a:cs typeface="Trebuchet MS"/>
            </a:endParaRPr>
          </a:p>
          <a:p>
            <a:pPr marL="224314" defTabSz="685800">
              <a:spcBef>
                <a:spcPts val="454"/>
              </a:spcBef>
            </a:pPr>
            <a:r>
              <a:rPr sz="713" kern="0" spc="-4" dirty="0">
                <a:solidFill>
                  <a:srgbClr val="90C225"/>
                </a:solidFill>
                <a:latin typeface="Courier New"/>
                <a:cs typeface="Courier New"/>
              </a:rPr>
              <a:t>o</a:t>
            </a:r>
            <a:r>
              <a:rPr sz="900" i="1" kern="0" spc="-4" dirty="0">
                <a:solidFill>
                  <a:sysClr val="windowText" lastClr="000000"/>
                </a:solidFill>
                <a:latin typeface="Trebuchet MS"/>
                <a:cs typeface="Trebuchet MS"/>
              </a:rPr>
              <a:t>Podrán</a:t>
            </a:r>
            <a:r>
              <a:rPr sz="900" i="1" kern="0" spc="-15" dirty="0">
                <a:solidFill>
                  <a:sysClr val="windowText" lastClr="000000"/>
                </a:solidFill>
                <a:latin typeface="Trebuchet MS"/>
                <a:cs typeface="Trebuchet MS"/>
              </a:rPr>
              <a:t> </a:t>
            </a:r>
            <a:r>
              <a:rPr sz="900" i="1" kern="0" spc="-4" dirty="0">
                <a:solidFill>
                  <a:sysClr val="windowText" lastClr="000000"/>
                </a:solidFill>
                <a:latin typeface="Trebuchet MS"/>
                <a:cs typeface="Trebuchet MS"/>
              </a:rPr>
              <a:t>considerarse</a:t>
            </a:r>
            <a:r>
              <a:rPr sz="900" i="1" kern="0" spc="-11" dirty="0">
                <a:solidFill>
                  <a:sysClr val="windowText" lastClr="000000"/>
                </a:solidFill>
                <a:latin typeface="Trebuchet MS"/>
                <a:cs typeface="Trebuchet MS"/>
              </a:rPr>
              <a:t> </a:t>
            </a:r>
            <a:r>
              <a:rPr sz="900" i="1" kern="0" dirty="0">
                <a:solidFill>
                  <a:sysClr val="windowText" lastClr="000000"/>
                </a:solidFill>
                <a:latin typeface="Trebuchet MS"/>
                <a:cs typeface="Trebuchet MS"/>
              </a:rPr>
              <a:t>para</a:t>
            </a:r>
            <a:r>
              <a:rPr sz="900" i="1" kern="0" spc="-8" dirty="0">
                <a:solidFill>
                  <a:sysClr val="windowText" lastClr="000000"/>
                </a:solidFill>
                <a:latin typeface="Trebuchet MS"/>
                <a:cs typeface="Trebuchet MS"/>
              </a:rPr>
              <a:t> </a:t>
            </a:r>
            <a:r>
              <a:rPr sz="900" i="1" kern="0" spc="-4" dirty="0">
                <a:solidFill>
                  <a:sysClr val="windowText" lastClr="000000"/>
                </a:solidFill>
                <a:latin typeface="Trebuchet MS"/>
                <a:cs typeface="Trebuchet MS"/>
              </a:rPr>
              <a:t>calcular</a:t>
            </a:r>
            <a:r>
              <a:rPr sz="900" i="1" kern="0" spc="-19" dirty="0">
                <a:solidFill>
                  <a:sysClr val="windowText" lastClr="000000"/>
                </a:solidFill>
                <a:latin typeface="Trebuchet MS"/>
                <a:cs typeface="Trebuchet MS"/>
              </a:rPr>
              <a:t> </a:t>
            </a:r>
            <a:r>
              <a:rPr sz="900" i="1" kern="0" dirty="0">
                <a:solidFill>
                  <a:sysClr val="windowText" lastClr="000000"/>
                </a:solidFill>
                <a:latin typeface="Trebuchet MS"/>
                <a:cs typeface="Trebuchet MS"/>
              </a:rPr>
              <a:t>el</a:t>
            </a:r>
            <a:r>
              <a:rPr sz="900" i="1" kern="0" spc="11" dirty="0">
                <a:solidFill>
                  <a:sysClr val="windowText" lastClr="000000"/>
                </a:solidFill>
                <a:latin typeface="Trebuchet MS"/>
                <a:cs typeface="Trebuchet MS"/>
              </a:rPr>
              <a:t> </a:t>
            </a:r>
            <a:r>
              <a:rPr sz="900" i="1" kern="0" dirty="0">
                <a:solidFill>
                  <a:sysClr val="windowText" lastClr="000000"/>
                </a:solidFill>
                <a:latin typeface="Trebuchet MS"/>
                <a:cs typeface="Trebuchet MS"/>
              </a:rPr>
              <a:t>umbral</a:t>
            </a:r>
            <a:r>
              <a:rPr sz="900" i="1" kern="0" spc="-15" dirty="0">
                <a:solidFill>
                  <a:sysClr val="windowText" lastClr="000000"/>
                </a:solidFill>
                <a:latin typeface="Trebuchet MS"/>
                <a:cs typeface="Trebuchet MS"/>
              </a:rPr>
              <a:t> </a:t>
            </a:r>
            <a:r>
              <a:rPr sz="900" i="1" kern="0" spc="-4" dirty="0">
                <a:solidFill>
                  <a:sysClr val="windowText" lastClr="000000"/>
                </a:solidFill>
                <a:latin typeface="Trebuchet MS"/>
                <a:cs typeface="Trebuchet MS"/>
              </a:rPr>
              <a:t>los</a:t>
            </a:r>
            <a:r>
              <a:rPr sz="900" i="1" kern="0" spc="8" dirty="0">
                <a:solidFill>
                  <a:sysClr val="windowText" lastClr="000000"/>
                </a:solidFill>
                <a:latin typeface="Trebuchet MS"/>
                <a:cs typeface="Trebuchet MS"/>
              </a:rPr>
              <a:t> </a:t>
            </a:r>
            <a:r>
              <a:rPr sz="900" i="1" kern="0" spc="-4" dirty="0">
                <a:solidFill>
                  <a:sysClr val="windowText" lastClr="000000"/>
                </a:solidFill>
                <a:latin typeface="Trebuchet MS"/>
                <a:cs typeface="Trebuchet MS"/>
              </a:rPr>
              <a:t>animales</a:t>
            </a:r>
            <a:r>
              <a:rPr sz="900" i="1" kern="0" spc="-15" dirty="0">
                <a:solidFill>
                  <a:sysClr val="windowText" lastClr="000000"/>
                </a:solidFill>
                <a:latin typeface="Trebuchet MS"/>
                <a:cs typeface="Trebuchet MS"/>
              </a:rPr>
              <a:t> </a:t>
            </a:r>
            <a:r>
              <a:rPr sz="900" i="1" kern="0" dirty="0">
                <a:solidFill>
                  <a:sysClr val="windowText" lastClr="000000"/>
                </a:solidFill>
                <a:latin typeface="Trebuchet MS"/>
                <a:cs typeface="Trebuchet MS"/>
              </a:rPr>
              <a:t>nacidos</a:t>
            </a:r>
            <a:r>
              <a:rPr sz="900" i="1" kern="0" spc="-19" dirty="0">
                <a:solidFill>
                  <a:sysClr val="windowText" lastClr="000000"/>
                </a:solidFill>
                <a:latin typeface="Trebuchet MS"/>
                <a:cs typeface="Trebuchet MS"/>
              </a:rPr>
              <a:t> </a:t>
            </a:r>
            <a:r>
              <a:rPr sz="900" i="1" kern="0" dirty="0">
                <a:solidFill>
                  <a:sysClr val="windowText" lastClr="000000"/>
                </a:solidFill>
                <a:latin typeface="Trebuchet MS"/>
                <a:cs typeface="Trebuchet MS"/>
              </a:rPr>
              <a:t>en</a:t>
            </a:r>
            <a:r>
              <a:rPr sz="900" i="1" kern="0" spc="-4" dirty="0">
                <a:solidFill>
                  <a:sysClr val="windowText" lastClr="000000"/>
                </a:solidFill>
                <a:latin typeface="Trebuchet MS"/>
                <a:cs typeface="Trebuchet MS"/>
              </a:rPr>
              <a:t> ella</a:t>
            </a:r>
            <a:r>
              <a:rPr sz="900" i="1" kern="0" spc="8" dirty="0">
                <a:solidFill>
                  <a:sysClr val="windowText" lastClr="000000"/>
                </a:solidFill>
                <a:latin typeface="Trebuchet MS"/>
                <a:cs typeface="Trebuchet MS"/>
              </a:rPr>
              <a:t> </a:t>
            </a:r>
            <a:r>
              <a:rPr sz="900" i="1" kern="0" dirty="0">
                <a:solidFill>
                  <a:sysClr val="windowText" lastClr="000000"/>
                </a:solidFill>
                <a:latin typeface="Trebuchet MS"/>
                <a:cs typeface="Trebuchet MS"/>
              </a:rPr>
              <a:t>y</a:t>
            </a:r>
            <a:r>
              <a:rPr sz="900" i="1" kern="0" spc="8" dirty="0">
                <a:solidFill>
                  <a:sysClr val="windowText" lastClr="000000"/>
                </a:solidFill>
                <a:latin typeface="Trebuchet MS"/>
                <a:cs typeface="Trebuchet MS"/>
              </a:rPr>
              <a:t> </a:t>
            </a:r>
            <a:r>
              <a:rPr sz="900" i="1" kern="0" dirty="0">
                <a:solidFill>
                  <a:sysClr val="windowText" lastClr="000000"/>
                </a:solidFill>
                <a:latin typeface="Trebuchet MS"/>
                <a:cs typeface="Trebuchet MS"/>
              </a:rPr>
              <a:t>vendidos</a:t>
            </a:r>
            <a:r>
              <a:rPr sz="900" i="1" kern="0" spc="-23" dirty="0">
                <a:solidFill>
                  <a:sysClr val="windowText" lastClr="000000"/>
                </a:solidFill>
                <a:latin typeface="Trebuchet MS"/>
                <a:cs typeface="Trebuchet MS"/>
              </a:rPr>
              <a:t> </a:t>
            </a:r>
            <a:r>
              <a:rPr sz="900" i="1" kern="0" dirty="0">
                <a:solidFill>
                  <a:sysClr val="windowText" lastClr="000000"/>
                </a:solidFill>
                <a:latin typeface="Trebuchet MS"/>
                <a:cs typeface="Trebuchet MS"/>
              </a:rPr>
              <a:t>para</a:t>
            </a:r>
            <a:r>
              <a:rPr sz="900" i="1" kern="0" spc="-15" dirty="0">
                <a:solidFill>
                  <a:sysClr val="windowText" lastClr="000000"/>
                </a:solidFill>
                <a:latin typeface="Trebuchet MS"/>
                <a:cs typeface="Trebuchet MS"/>
              </a:rPr>
              <a:t> </a:t>
            </a:r>
            <a:r>
              <a:rPr sz="900" i="1" kern="0" dirty="0">
                <a:solidFill>
                  <a:sysClr val="windowText" lastClr="000000"/>
                </a:solidFill>
                <a:latin typeface="Trebuchet MS"/>
                <a:cs typeface="Trebuchet MS"/>
              </a:rPr>
              <a:t>reposición</a:t>
            </a:r>
            <a:r>
              <a:rPr sz="900" i="1" kern="0" spc="-19" dirty="0">
                <a:solidFill>
                  <a:sysClr val="windowText" lastClr="000000"/>
                </a:solidFill>
                <a:latin typeface="Trebuchet MS"/>
                <a:cs typeface="Trebuchet MS"/>
              </a:rPr>
              <a:t> </a:t>
            </a:r>
            <a:r>
              <a:rPr sz="900" i="1" kern="0" dirty="0">
                <a:solidFill>
                  <a:sysClr val="windowText" lastClr="000000"/>
                </a:solidFill>
                <a:latin typeface="Trebuchet MS"/>
                <a:cs typeface="Trebuchet MS"/>
              </a:rPr>
              <a:t>con</a:t>
            </a:r>
            <a:r>
              <a:rPr sz="900" i="1" kern="0" spc="4" dirty="0">
                <a:solidFill>
                  <a:sysClr val="windowText" lastClr="000000"/>
                </a:solidFill>
                <a:latin typeface="Trebuchet MS"/>
                <a:cs typeface="Trebuchet MS"/>
              </a:rPr>
              <a:t> </a:t>
            </a:r>
            <a:r>
              <a:rPr sz="900" i="1" kern="0" spc="-4" dirty="0">
                <a:solidFill>
                  <a:sysClr val="windowText" lastClr="000000"/>
                </a:solidFill>
                <a:latin typeface="Trebuchet MS"/>
                <a:cs typeface="Trebuchet MS"/>
              </a:rPr>
              <a:t>menos</a:t>
            </a:r>
            <a:r>
              <a:rPr sz="900" i="1" kern="0" dirty="0">
                <a:solidFill>
                  <a:sysClr val="windowText" lastClr="000000"/>
                </a:solidFill>
                <a:latin typeface="Trebuchet MS"/>
                <a:cs typeface="Trebuchet MS"/>
              </a:rPr>
              <a:t> de</a:t>
            </a:r>
            <a:r>
              <a:rPr sz="900" i="1" kern="0" spc="4" dirty="0">
                <a:solidFill>
                  <a:sysClr val="windowText" lastClr="000000"/>
                </a:solidFill>
                <a:latin typeface="Trebuchet MS"/>
                <a:cs typeface="Trebuchet MS"/>
              </a:rPr>
              <a:t> </a:t>
            </a:r>
            <a:r>
              <a:rPr sz="900" i="1" kern="0" spc="-4" dirty="0">
                <a:solidFill>
                  <a:sysClr val="windowText" lastClr="000000"/>
                </a:solidFill>
                <a:latin typeface="Trebuchet MS"/>
                <a:cs typeface="Trebuchet MS"/>
              </a:rPr>
              <a:t>12 meses.</a:t>
            </a:r>
            <a:endParaRPr sz="900" kern="0">
              <a:solidFill>
                <a:sysClr val="windowText" lastClr="000000"/>
              </a:solidFill>
              <a:latin typeface="Trebuchet MS"/>
              <a:cs typeface="Trebuchet MS"/>
            </a:endParaRPr>
          </a:p>
        </p:txBody>
      </p:sp>
      <p:sp>
        <p:nvSpPr>
          <p:cNvPr id="10" name="object 10"/>
          <p:cNvSpPr txBox="1"/>
          <p:nvPr/>
        </p:nvSpPr>
        <p:spPr>
          <a:xfrm>
            <a:off x="1138523" y="4525423"/>
            <a:ext cx="74295" cy="120290"/>
          </a:xfrm>
          <a:prstGeom prst="rect">
            <a:avLst/>
          </a:prstGeom>
        </p:spPr>
        <p:txBody>
          <a:bodyPr vert="horz" wrap="square" lIns="0" tIns="10478" rIns="0" bIns="0" rtlCol="0">
            <a:spAutoFit/>
          </a:bodyPr>
          <a:lstStyle/>
          <a:p>
            <a:pPr marL="9525" defTabSz="685800">
              <a:spcBef>
                <a:spcPts val="83"/>
              </a:spcBef>
            </a:pPr>
            <a:r>
              <a:rPr sz="713" kern="0" spc="4" dirty="0">
                <a:solidFill>
                  <a:srgbClr val="90C225"/>
                </a:solidFill>
                <a:latin typeface="Courier New"/>
                <a:cs typeface="Courier New"/>
              </a:rPr>
              <a:t>o</a:t>
            </a:r>
            <a:endParaRPr sz="713" kern="0">
              <a:solidFill>
                <a:sysClr val="windowText" lastClr="000000"/>
              </a:solidFill>
              <a:latin typeface="Courier New"/>
              <a:cs typeface="Courier New"/>
            </a:endParaRPr>
          </a:p>
        </p:txBody>
      </p:sp>
      <p:sp>
        <p:nvSpPr>
          <p:cNvPr id="11" name="object 11"/>
          <p:cNvSpPr txBox="1"/>
          <p:nvPr/>
        </p:nvSpPr>
        <p:spPr>
          <a:xfrm>
            <a:off x="1237011" y="4510183"/>
            <a:ext cx="6489383" cy="141064"/>
          </a:xfrm>
          <a:prstGeom prst="rect">
            <a:avLst/>
          </a:prstGeom>
          <a:solidFill>
            <a:srgbClr val="FFFF00"/>
          </a:solidFill>
        </p:spPr>
        <p:txBody>
          <a:bodyPr vert="horz" wrap="square" lIns="0" tIns="0" rIns="0" bIns="0" rtlCol="0">
            <a:spAutoFit/>
          </a:bodyPr>
          <a:lstStyle/>
          <a:p>
            <a:pPr defTabSz="685800">
              <a:lnSpc>
                <a:spcPts val="1110"/>
              </a:lnSpc>
            </a:pPr>
            <a:r>
              <a:rPr sz="975" b="1" i="1" kern="0" spc="-4" dirty="0">
                <a:solidFill>
                  <a:srgbClr val="476012"/>
                </a:solidFill>
                <a:latin typeface="Trebuchet MS"/>
                <a:cs typeface="Trebuchet MS"/>
              </a:rPr>
              <a:t>Si</a:t>
            </a:r>
            <a:r>
              <a:rPr sz="975" b="1" i="1" kern="0" spc="4" dirty="0">
                <a:solidFill>
                  <a:srgbClr val="476012"/>
                </a:solidFill>
                <a:latin typeface="Trebuchet MS"/>
                <a:cs typeface="Trebuchet MS"/>
              </a:rPr>
              <a:t> </a:t>
            </a:r>
            <a:r>
              <a:rPr sz="975" b="1" i="1" kern="0" spc="-4" dirty="0">
                <a:solidFill>
                  <a:srgbClr val="476012"/>
                </a:solidFill>
                <a:latin typeface="Trebuchet MS"/>
                <a:cs typeface="Trebuchet MS"/>
              </a:rPr>
              <a:t>no</a:t>
            </a:r>
            <a:r>
              <a:rPr sz="975" b="1" i="1" kern="0" spc="-8" dirty="0">
                <a:solidFill>
                  <a:srgbClr val="476012"/>
                </a:solidFill>
                <a:latin typeface="Trebuchet MS"/>
                <a:cs typeface="Trebuchet MS"/>
              </a:rPr>
              <a:t> </a:t>
            </a:r>
            <a:r>
              <a:rPr sz="975" b="1" i="1" kern="0" spc="-4" dirty="0">
                <a:solidFill>
                  <a:srgbClr val="476012"/>
                </a:solidFill>
                <a:latin typeface="Trebuchet MS"/>
                <a:cs typeface="Trebuchet MS"/>
              </a:rPr>
              <a:t>alcanza</a:t>
            </a:r>
            <a:r>
              <a:rPr sz="975" b="1" i="1" kern="0" dirty="0">
                <a:solidFill>
                  <a:srgbClr val="476012"/>
                </a:solidFill>
                <a:latin typeface="Trebuchet MS"/>
                <a:cs typeface="Trebuchet MS"/>
              </a:rPr>
              <a:t> </a:t>
            </a:r>
            <a:r>
              <a:rPr sz="975" b="1" i="1" kern="0" spc="-8" dirty="0">
                <a:solidFill>
                  <a:srgbClr val="476012"/>
                </a:solidFill>
                <a:latin typeface="Trebuchet MS"/>
                <a:cs typeface="Trebuchet MS"/>
              </a:rPr>
              <a:t>umbral</a:t>
            </a:r>
            <a:r>
              <a:rPr sz="900" b="1" i="1" kern="0" spc="-8" dirty="0">
                <a:solidFill>
                  <a:srgbClr val="476012"/>
                </a:solidFill>
                <a:latin typeface="Trebuchet MS"/>
                <a:cs typeface="Trebuchet MS"/>
              </a:rPr>
              <a:t>!</a:t>
            </a:r>
            <a:r>
              <a:rPr sz="900" b="1" i="1" kern="0" spc="11" dirty="0">
                <a:solidFill>
                  <a:srgbClr val="476012"/>
                </a:solidFill>
                <a:latin typeface="Trebuchet MS"/>
                <a:cs typeface="Trebuchet MS"/>
              </a:rPr>
              <a:t> </a:t>
            </a:r>
            <a:r>
              <a:rPr sz="900" i="1" kern="0" spc="-4" dirty="0">
                <a:solidFill>
                  <a:sysClr val="windowText" lastClr="000000"/>
                </a:solidFill>
                <a:latin typeface="Trebuchet MS"/>
                <a:cs typeface="Trebuchet MS"/>
              </a:rPr>
              <a:t>cálculo </a:t>
            </a:r>
            <a:r>
              <a:rPr sz="900" i="1" kern="0" dirty="0">
                <a:solidFill>
                  <a:sysClr val="windowText" lastClr="000000"/>
                </a:solidFill>
                <a:latin typeface="Trebuchet MS"/>
                <a:cs typeface="Trebuchet MS"/>
              </a:rPr>
              <a:t>nº</a:t>
            </a:r>
            <a:r>
              <a:rPr sz="900" i="1" kern="0" spc="-8" dirty="0">
                <a:solidFill>
                  <a:sysClr val="windowText" lastClr="000000"/>
                </a:solidFill>
                <a:latin typeface="Trebuchet MS"/>
                <a:cs typeface="Trebuchet MS"/>
              </a:rPr>
              <a:t> </a:t>
            </a:r>
            <a:r>
              <a:rPr sz="900" i="1" kern="0" dirty="0">
                <a:solidFill>
                  <a:sysClr val="windowText" lastClr="000000"/>
                </a:solidFill>
                <a:latin typeface="Trebuchet MS"/>
                <a:cs typeface="Trebuchet MS"/>
              </a:rPr>
              <a:t>hembras</a:t>
            </a:r>
            <a:r>
              <a:rPr sz="900" i="1" kern="0" spc="-19" dirty="0">
                <a:solidFill>
                  <a:sysClr val="windowText" lastClr="000000"/>
                </a:solidFill>
                <a:latin typeface="Trebuchet MS"/>
                <a:cs typeface="Trebuchet MS"/>
              </a:rPr>
              <a:t> </a:t>
            </a:r>
            <a:r>
              <a:rPr sz="900" i="1" kern="0" dirty="0">
                <a:solidFill>
                  <a:sysClr val="windowText" lastClr="000000"/>
                </a:solidFill>
                <a:latin typeface="Trebuchet MS"/>
                <a:cs typeface="Trebuchet MS"/>
              </a:rPr>
              <a:t>con</a:t>
            </a:r>
            <a:r>
              <a:rPr sz="900" i="1" kern="0" spc="4" dirty="0">
                <a:solidFill>
                  <a:sysClr val="windowText" lastClr="000000"/>
                </a:solidFill>
                <a:latin typeface="Trebuchet MS"/>
                <a:cs typeface="Trebuchet MS"/>
              </a:rPr>
              <a:t> </a:t>
            </a:r>
            <a:r>
              <a:rPr sz="900" i="1" kern="0" dirty="0">
                <a:solidFill>
                  <a:sysClr val="windowText" lastClr="000000"/>
                </a:solidFill>
                <a:latin typeface="Trebuchet MS"/>
                <a:cs typeface="Trebuchet MS"/>
              </a:rPr>
              <a:t>dcho</a:t>
            </a:r>
            <a:r>
              <a:rPr sz="900" i="1" kern="0" spc="-15" dirty="0">
                <a:solidFill>
                  <a:sysClr val="windowText" lastClr="000000"/>
                </a:solidFill>
                <a:latin typeface="Trebuchet MS"/>
                <a:cs typeface="Trebuchet MS"/>
              </a:rPr>
              <a:t> </a:t>
            </a:r>
            <a:r>
              <a:rPr sz="900" i="1" kern="0" dirty="0">
                <a:solidFill>
                  <a:sysClr val="windowText" lastClr="000000"/>
                </a:solidFill>
                <a:latin typeface="Trebuchet MS"/>
                <a:cs typeface="Trebuchet MS"/>
              </a:rPr>
              <a:t>a</a:t>
            </a:r>
            <a:r>
              <a:rPr sz="900" i="1" kern="0" spc="4" dirty="0">
                <a:solidFill>
                  <a:sysClr val="windowText" lastClr="000000"/>
                </a:solidFill>
                <a:latin typeface="Trebuchet MS"/>
                <a:cs typeface="Trebuchet MS"/>
              </a:rPr>
              <a:t> </a:t>
            </a:r>
            <a:r>
              <a:rPr sz="900" i="1" kern="0" spc="-4" dirty="0">
                <a:solidFill>
                  <a:sysClr val="windowText" lastClr="000000"/>
                </a:solidFill>
                <a:latin typeface="Trebuchet MS"/>
                <a:cs typeface="Trebuchet MS"/>
              </a:rPr>
              <a:t>ayuda</a:t>
            </a:r>
            <a:r>
              <a:rPr sz="900" i="1" kern="0" spc="-30" dirty="0">
                <a:solidFill>
                  <a:sysClr val="windowText" lastClr="000000"/>
                </a:solidFill>
                <a:latin typeface="Trebuchet MS"/>
                <a:cs typeface="Trebuchet MS"/>
              </a:rPr>
              <a:t> </a:t>
            </a:r>
            <a:r>
              <a:rPr sz="900" i="1" kern="0" spc="-4" dirty="0">
                <a:solidFill>
                  <a:sysClr val="windowText" lastClr="000000"/>
                </a:solidFill>
                <a:latin typeface="Trebuchet MS"/>
                <a:cs typeface="Trebuchet MS"/>
              </a:rPr>
              <a:t>según</a:t>
            </a:r>
            <a:r>
              <a:rPr sz="900" i="1" kern="0" spc="8" dirty="0">
                <a:solidFill>
                  <a:sysClr val="windowText" lastClr="000000"/>
                </a:solidFill>
                <a:latin typeface="Trebuchet MS"/>
                <a:cs typeface="Trebuchet MS"/>
              </a:rPr>
              <a:t> </a:t>
            </a:r>
            <a:r>
              <a:rPr sz="900" i="1" kern="0" dirty="0">
                <a:solidFill>
                  <a:sysClr val="windowText" lastClr="000000"/>
                </a:solidFill>
                <a:latin typeface="Trebuchet MS"/>
                <a:cs typeface="Trebuchet MS"/>
              </a:rPr>
              <a:t>relación</a:t>
            </a:r>
            <a:r>
              <a:rPr sz="900" i="1" kern="0" spc="-19" dirty="0">
                <a:solidFill>
                  <a:sysClr val="windowText" lastClr="000000"/>
                </a:solidFill>
                <a:latin typeface="Trebuchet MS"/>
                <a:cs typeface="Trebuchet MS"/>
              </a:rPr>
              <a:t> </a:t>
            </a:r>
            <a:r>
              <a:rPr sz="900" i="1" kern="0" dirty="0">
                <a:solidFill>
                  <a:sysClr val="windowText" lastClr="000000"/>
                </a:solidFill>
                <a:latin typeface="Trebuchet MS"/>
                <a:cs typeface="Trebuchet MS"/>
              </a:rPr>
              <a:t>de</a:t>
            </a:r>
            <a:r>
              <a:rPr sz="900" i="1" kern="0" spc="4" dirty="0">
                <a:solidFill>
                  <a:sysClr val="windowText" lastClr="000000"/>
                </a:solidFill>
                <a:latin typeface="Trebuchet MS"/>
                <a:cs typeface="Trebuchet MS"/>
              </a:rPr>
              <a:t> </a:t>
            </a:r>
            <a:r>
              <a:rPr sz="900" i="1" kern="0" spc="-4" dirty="0">
                <a:solidFill>
                  <a:sysClr val="windowText" lastClr="000000"/>
                </a:solidFill>
                <a:latin typeface="Trebuchet MS"/>
                <a:cs typeface="Trebuchet MS"/>
              </a:rPr>
              <a:t>corderos/cabritos</a:t>
            </a:r>
            <a:r>
              <a:rPr sz="900" i="1" kern="0" spc="-15" dirty="0">
                <a:solidFill>
                  <a:sysClr val="windowText" lastClr="000000"/>
                </a:solidFill>
                <a:latin typeface="Trebuchet MS"/>
                <a:cs typeface="Trebuchet MS"/>
              </a:rPr>
              <a:t> </a:t>
            </a:r>
            <a:r>
              <a:rPr sz="900" i="1" kern="0" dirty="0">
                <a:solidFill>
                  <a:sysClr val="windowText" lastClr="000000"/>
                </a:solidFill>
                <a:latin typeface="Trebuchet MS"/>
                <a:cs typeface="Trebuchet MS"/>
              </a:rPr>
              <a:t>que</a:t>
            </a:r>
            <a:r>
              <a:rPr sz="900" i="1" kern="0" spc="-4" dirty="0">
                <a:solidFill>
                  <a:sysClr val="windowText" lastClr="000000"/>
                </a:solidFill>
                <a:latin typeface="Trebuchet MS"/>
                <a:cs typeface="Trebuchet MS"/>
              </a:rPr>
              <a:t> falten </a:t>
            </a:r>
            <a:r>
              <a:rPr sz="900" i="1" kern="0" dirty="0">
                <a:solidFill>
                  <a:sysClr val="windowText" lastClr="000000"/>
                </a:solidFill>
                <a:latin typeface="Trebuchet MS"/>
                <a:cs typeface="Trebuchet MS"/>
              </a:rPr>
              <a:t>para</a:t>
            </a:r>
            <a:r>
              <a:rPr sz="900" i="1" kern="0" spc="-8" dirty="0">
                <a:solidFill>
                  <a:sysClr val="windowText" lastClr="000000"/>
                </a:solidFill>
                <a:latin typeface="Trebuchet MS"/>
                <a:cs typeface="Trebuchet MS"/>
              </a:rPr>
              <a:t> </a:t>
            </a:r>
            <a:r>
              <a:rPr sz="900" i="1" kern="0" spc="-4" dirty="0">
                <a:solidFill>
                  <a:sysClr val="windowText" lastClr="000000"/>
                </a:solidFill>
                <a:latin typeface="Trebuchet MS"/>
                <a:cs typeface="Trebuchet MS"/>
              </a:rPr>
              <a:t>0,6</a:t>
            </a:r>
            <a:r>
              <a:rPr sz="900" i="1" kern="0" spc="-11" dirty="0">
                <a:solidFill>
                  <a:sysClr val="windowText" lastClr="000000"/>
                </a:solidFill>
                <a:latin typeface="Trebuchet MS"/>
                <a:cs typeface="Trebuchet MS"/>
              </a:rPr>
              <a:t> </a:t>
            </a:r>
            <a:r>
              <a:rPr sz="900" i="1" kern="0" spc="-4" dirty="0">
                <a:solidFill>
                  <a:sysClr val="windowText" lastClr="000000"/>
                </a:solidFill>
                <a:latin typeface="Trebuchet MS"/>
                <a:cs typeface="Trebuchet MS"/>
              </a:rPr>
              <a:t>(≥50%)</a:t>
            </a:r>
            <a:endParaRPr sz="900" kern="0">
              <a:solidFill>
                <a:sysClr val="windowText" lastClr="000000"/>
              </a:solidFill>
              <a:latin typeface="Trebuchet MS"/>
              <a:cs typeface="Trebuchet MS"/>
            </a:endParaRPr>
          </a:p>
        </p:txBody>
      </p:sp>
      <p:sp>
        <p:nvSpPr>
          <p:cNvPr id="12" name="object 12"/>
          <p:cNvSpPr txBox="1"/>
          <p:nvPr/>
        </p:nvSpPr>
        <p:spPr>
          <a:xfrm>
            <a:off x="725881" y="4699025"/>
            <a:ext cx="4121944" cy="1131720"/>
          </a:xfrm>
          <a:prstGeom prst="rect">
            <a:avLst/>
          </a:prstGeom>
        </p:spPr>
        <p:txBody>
          <a:bodyPr vert="horz" wrap="square" lIns="0" tIns="66675" rIns="0" bIns="0" rtlCol="0">
            <a:spAutoFit/>
          </a:bodyPr>
          <a:lstStyle/>
          <a:p>
            <a:pPr marL="9525" defTabSz="685800">
              <a:spcBef>
                <a:spcPts val="525"/>
              </a:spcBef>
            </a:pPr>
            <a:r>
              <a:rPr sz="938" kern="0" spc="-4" dirty="0">
                <a:solidFill>
                  <a:srgbClr val="90C225"/>
                </a:solidFill>
                <a:latin typeface="Wingdings"/>
                <a:cs typeface="Wingdings"/>
              </a:rPr>
              <a:t></a:t>
            </a:r>
            <a:r>
              <a:rPr sz="1200" b="1" kern="0" spc="-4" dirty="0">
                <a:solidFill>
                  <a:srgbClr val="7AA31F"/>
                </a:solidFill>
                <a:latin typeface="Trebuchet MS"/>
                <a:cs typeface="Trebuchet MS"/>
              </a:rPr>
              <a:t>¿Ayuda?</a:t>
            </a:r>
            <a:endParaRPr sz="1200" kern="0">
              <a:solidFill>
                <a:sysClr val="windowText" lastClr="000000"/>
              </a:solidFill>
              <a:latin typeface="Trebuchet MS"/>
              <a:cs typeface="Trebuchet MS"/>
            </a:endParaRPr>
          </a:p>
          <a:p>
            <a:pPr marL="207169" defTabSz="685800">
              <a:spcBef>
                <a:spcPts val="450"/>
              </a:spcBef>
            </a:pPr>
            <a:r>
              <a:rPr sz="938" kern="0" spc="-19" dirty="0">
                <a:solidFill>
                  <a:srgbClr val="90C225"/>
                </a:solidFill>
                <a:latin typeface="Wingdings"/>
                <a:cs typeface="Wingdings"/>
              </a:rPr>
              <a:t></a:t>
            </a:r>
            <a:r>
              <a:rPr sz="1200" b="1" kern="0" spc="-19" dirty="0">
                <a:solidFill>
                  <a:srgbClr val="7AA31F"/>
                </a:solidFill>
                <a:latin typeface="Trebuchet MS"/>
                <a:cs typeface="Trebuchet MS"/>
              </a:rPr>
              <a:t>MAPA:</a:t>
            </a:r>
            <a:r>
              <a:rPr sz="1200" b="1" kern="0" spc="8" dirty="0">
                <a:solidFill>
                  <a:srgbClr val="7AA31F"/>
                </a:solidFill>
                <a:latin typeface="Trebuchet MS"/>
                <a:cs typeface="Trebuchet MS"/>
              </a:rPr>
              <a:t> </a:t>
            </a:r>
            <a:r>
              <a:rPr sz="1050" kern="0" spc="-4" dirty="0">
                <a:solidFill>
                  <a:sysClr val="windowText" lastClr="000000"/>
                </a:solidFill>
                <a:latin typeface="Trebuchet MS"/>
                <a:cs typeface="Trebuchet MS"/>
              </a:rPr>
              <a:t>anualmente</a:t>
            </a:r>
            <a:r>
              <a:rPr sz="1050" kern="0" spc="-8" dirty="0">
                <a:solidFill>
                  <a:sysClr val="windowText" lastClr="000000"/>
                </a:solidFill>
                <a:latin typeface="Trebuchet MS"/>
                <a:cs typeface="Trebuchet MS"/>
              </a:rPr>
              <a:t> </a:t>
            </a:r>
            <a:r>
              <a:rPr sz="1050" kern="0" spc="-4" dirty="0">
                <a:solidFill>
                  <a:sysClr val="windowText" lastClr="000000"/>
                </a:solidFill>
                <a:latin typeface="Trebuchet MS"/>
                <a:cs typeface="Trebuchet MS"/>
              </a:rPr>
              <a:t>importes</a:t>
            </a:r>
            <a:r>
              <a:rPr sz="1050" kern="0" spc="-15" dirty="0">
                <a:solidFill>
                  <a:sysClr val="windowText" lastClr="000000"/>
                </a:solidFill>
                <a:latin typeface="Trebuchet MS"/>
                <a:cs typeface="Trebuchet MS"/>
              </a:rPr>
              <a:t> </a:t>
            </a:r>
            <a:r>
              <a:rPr sz="1050" kern="0" spc="-4" dirty="0">
                <a:solidFill>
                  <a:sysClr val="windowText" lastClr="000000"/>
                </a:solidFill>
                <a:latin typeface="Trebuchet MS"/>
                <a:cs typeface="Trebuchet MS"/>
              </a:rPr>
              <a:t>unitarios</a:t>
            </a:r>
            <a:r>
              <a:rPr sz="1050" kern="0" spc="4" dirty="0">
                <a:solidFill>
                  <a:sysClr val="windowText" lastClr="000000"/>
                </a:solidFill>
                <a:latin typeface="Trebuchet MS"/>
                <a:cs typeface="Trebuchet MS"/>
              </a:rPr>
              <a:t> </a:t>
            </a:r>
            <a:r>
              <a:rPr sz="1050" kern="0" spc="-4" dirty="0">
                <a:solidFill>
                  <a:sysClr val="windowText" lastClr="000000"/>
                </a:solidFill>
                <a:latin typeface="Trebuchet MS"/>
                <a:cs typeface="Trebuchet MS"/>
              </a:rPr>
              <a:t>según</a:t>
            </a:r>
            <a:r>
              <a:rPr sz="1050" kern="0" spc="-19" dirty="0">
                <a:solidFill>
                  <a:sysClr val="windowText" lastClr="000000"/>
                </a:solidFill>
                <a:latin typeface="Trebuchet MS"/>
                <a:cs typeface="Trebuchet MS"/>
              </a:rPr>
              <a:t> </a:t>
            </a:r>
            <a:r>
              <a:rPr sz="1050" kern="0" spc="-4" dirty="0">
                <a:solidFill>
                  <a:sysClr val="windowText" lastClr="000000"/>
                </a:solidFill>
                <a:latin typeface="Trebuchet MS"/>
                <a:cs typeface="Trebuchet MS"/>
              </a:rPr>
              <a:t>información</a:t>
            </a:r>
            <a:r>
              <a:rPr sz="1050" kern="0" spc="-8" dirty="0">
                <a:solidFill>
                  <a:sysClr val="windowText" lastClr="000000"/>
                </a:solidFill>
                <a:latin typeface="Trebuchet MS"/>
                <a:cs typeface="Trebuchet MS"/>
              </a:rPr>
              <a:t> </a:t>
            </a:r>
            <a:r>
              <a:rPr sz="1050" kern="0" dirty="0">
                <a:solidFill>
                  <a:sysClr val="windowText" lastClr="000000"/>
                </a:solidFill>
                <a:latin typeface="Trebuchet MS"/>
                <a:cs typeface="Trebuchet MS"/>
              </a:rPr>
              <a:t>CCAA</a:t>
            </a:r>
            <a:endParaRPr sz="1050" kern="0">
              <a:solidFill>
                <a:sysClr val="windowText" lastClr="000000"/>
              </a:solidFill>
              <a:latin typeface="Trebuchet MS"/>
              <a:cs typeface="Trebuchet MS"/>
            </a:endParaRPr>
          </a:p>
          <a:p>
            <a:pPr marL="207169" defTabSz="685800">
              <a:spcBef>
                <a:spcPts val="454"/>
              </a:spcBef>
            </a:pPr>
            <a:r>
              <a:rPr sz="825" kern="0" spc="-8" dirty="0">
                <a:solidFill>
                  <a:srgbClr val="90C225"/>
                </a:solidFill>
                <a:latin typeface="Wingdings"/>
                <a:cs typeface="Wingdings"/>
              </a:rPr>
              <a:t></a:t>
            </a:r>
            <a:r>
              <a:rPr sz="1050" kern="0" spc="-8" dirty="0">
                <a:solidFill>
                  <a:sysClr val="windowText" lastClr="000000"/>
                </a:solidFill>
                <a:latin typeface="Trebuchet MS"/>
                <a:cs typeface="Trebuchet MS"/>
              </a:rPr>
              <a:t>Ayuda</a:t>
            </a:r>
            <a:r>
              <a:rPr sz="1050" kern="0" spc="-53" dirty="0">
                <a:solidFill>
                  <a:sysClr val="windowText" lastClr="000000"/>
                </a:solidFill>
                <a:latin typeface="Trebuchet MS"/>
                <a:cs typeface="Trebuchet MS"/>
              </a:rPr>
              <a:t> </a:t>
            </a:r>
            <a:r>
              <a:rPr sz="1050" kern="0" dirty="0">
                <a:solidFill>
                  <a:sysClr val="windowText" lastClr="000000"/>
                </a:solidFill>
                <a:latin typeface="Trebuchet MS"/>
                <a:cs typeface="Trebuchet MS"/>
              </a:rPr>
              <a:t>IU:</a:t>
            </a:r>
            <a:endParaRPr sz="1050" kern="0">
              <a:solidFill>
                <a:sysClr val="windowText" lastClr="000000"/>
              </a:solidFill>
              <a:latin typeface="Trebuchet MS"/>
              <a:cs typeface="Trebuchet MS"/>
            </a:endParaRPr>
          </a:p>
          <a:p>
            <a:pPr marL="335280" defTabSz="685800">
              <a:spcBef>
                <a:spcPts val="450"/>
              </a:spcBef>
            </a:pPr>
            <a:r>
              <a:rPr sz="713" kern="0" spc="-8" dirty="0">
                <a:solidFill>
                  <a:srgbClr val="90C225"/>
                </a:solidFill>
                <a:latin typeface="Courier New"/>
                <a:cs typeface="Courier New"/>
              </a:rPr>
              <a:t>o</a:t>
            </a:r>
            <a:r>
              <a:rPr sz="900" kern="0" spc="-8" dirty="0">
                <a:solidFill>
                  <a:sysClr val="windowText" lastClr="000000"/>
                </a:solidFill>
                <a:latin typeface="Trebuchet MS"/>
                <a:cs typeface="Trebuchet MS"/>
              </a:rPr>
              <a:t>Región</a:t>
            </a:r>
            <a:r>
              <a:rPr sz="900" kern="0" spc="-45" dirty="0">
                <a:solidFill>
                  <a:sysClr val="windowText" lastClr="000000"/>
                </a:solidFill>
                <a:latin typeface="Trebuchet MS"/>
                <a:cs typeface="Trebuchet MS"/>
              </a:rPr>
              <a:t> </a:t>
            </a:r>
            <a:r>
              <a:rPr sz="900" kern="0" spc="-8" dirty="0">
                <a:solidFill>
                  <a:sysClr val="windowText" lastClr="000000"/>
                </a:solidFill>
                <a:latin typeface="Trebuchet MS"/>
                <a:cs typeface="Trebuchet MS"/>
              </a:rPr>
              <a:t>Peninsular</a:t>
            </a:r>
            <a:endParaRPr sz="900" kern="0">
              <a:solidFill>
                <a:sysClr val="windowText" lastClr="000000"/>
              </a:solidFill>
              <a:latin typeface="Trebuchet MS"/>
              <a:cs typeface="Trebuchet MS"/>
            </a:endParaRPr>
          </a:p>
          <a:p>
            <a:pPr marL="335280" defTabSz="685800">
              <a:spcBef>
                <a:spcPts val="450"/>
              </a:spcBef>
            </a:pPr>
            <a:r>
              <a:rPr sz="713" kern="0" spc="-8" dirty="0">
                <a:solidFill>
                  <a:srgbClr val="90C225"/>
                </a:solidFill>
                <a:latin typeface="Courier New"/>
                <a:cs typeface="Courier New"/>
              </a:rPr>
              <a:t>o</a:t>
            </a:r>
            <a:r>
              <a:rPr sz="900" kern="0" spc="-8" dirty="0">
                <a:solidFill>
                  <a:sysClr val="windowText" lastClr="000000"/>
                </a:solidFill>
                <a:latin typeface="Trebuchet MS"/>
                <a:cs typeface="Trebuchet MS"/>
              </a:rPr>
              <a:t>Región</a:t>
            </a:r>
            <a:r>
              <a:rPr sz="900" kern="0" spc="-34" dirty="0">
                <a:solidFill>
                  <a:sysClr val="windowText" lastClr="000000"/>
                </a:solidFill>
                <a:latin typeface="Trebuchet MS"/>
                <a:cs typeface="Trebuchet MS"/>
              </a:rPr>
              <a:t> </a:t>
            </a:r>
            <a:r>
              <a:rPr sz="900" kern="0" spc="-4" dirty="0">
                <a:solidFill>
                  <a:sysClr val="windowText" lastClr="000000"/>
                </a:solidFill>
                <a:latin typeface="Trebuchet MS"/>
                <a:cs typeface="Trebuchet MS"/>
              </a:rPr>
              <a:t>Insular:</a:t>
            </a:r>
            <a:r>
              <a:rPr sz="900" kern="0" spc="-34" dirty="0">
                <a:solidFill>
                  <a:sysClr val="windowText" lastClr="000000"/>
                </a:solidFill>
                <a:latin typeface="Trebuchet MS"/>
                <a:cs typeface="Trebuchet MS"/>
              </a:rPr>
              <a:t> </a:t>
            </a:r>
            <a:r>
              <a:rPr sz="900" kern="0" spc="-4" dirty="0">
                <a:solidFill>
                  <a:sysClr val="windowText" lastClr="000000"/>
                </a:solidFill>
                <a:latin typeface="Trebuchet MS"/>
                <a:cs typeface="Trebuchet MS"/>
              </a:rPr>
              <a:t>P+50%</a:t>
            </a:r>
            <a:endParaRPr sz="900" kern="0">
              <a:solidFill>
                <a:sysClr val="windowText" lastClr="000000"/>
              </a:solidFill>
              <a:latin typeface="Trebuchet MS"/>
              <a:cs typeface="Trebuchet MS"/>
            </a:endParaRPr>
          </a:p>
        </p:txBody>
      </p:sp>
      <p:pic>
        <p:nvPicPr>
          <p:cNvPr id="13" name="object 13"/>
          <p:cNvPicPr/>
          <p:nvPr/>
        </p:nvPicPr>
        <p:blipFill>
          <a:blip r:embed="rId2" cstate="print"/>
          <a:stretch>
            <a:fillRect/>
          </a:stretch>
        </p:blipFill>
        <p:spPr>
          <a:xfrm>
            <a:off x="5552694" y="5082924"/>
            <a:ext cx="3591306" cy="912123"/>
          </a:xfrm>
          <a:prstGeom prst="rect">
            <a:avLst/>
          </a:prstGeom>
        </p:spPr>
      </p:pic>
      <p:graphicFrame>
        <p:nvGraphicFramePr>
          <p:cNvPr id="14" name="object 14"/>
          <p:cNvGraphicFramePr>
            <a:graphicFrameLocks noGrp="1"/>
          </p:cNvGraphicFramePr>
          <p:nvPr/>
        </p:nvGraphicFramePr>
        <p:xfrm>
          <a:off x="5636705" y="5139537"/>
          <a:ext cx="3443764" cy="835695"/>
        </p:xfrm>
        <a:graphic>
          <a:graphicData uri="http://schemas.openxmlformats.org/drawingml/2006/table">
            <a:tbl>
              <a:tblPr firstRow="1" bandRow="1">
                <a:tableStyleId>{2D5ABB26-0587-4C30-8999-92F81FD0307C}</a:tableStyleId>
              </a:tblPr>
              <a:tblGrid>
                <a:gridCol w="417195">
                  <a:extLst>
                    <a:ext uri="{9D8B030D-6E8A-4147-A177-3AD203B41FA5}">
                      <a16:colId xmlns:a16="http://schemas.microsoft.com/office/drawing/2014/main" val="20000"/>
                    </a:ext>
                  </a:extLst>
                </a:gridCol>
                <a:gridCol w="727233">
                  <a:extLst>
                    <a:ext uri="{9D8B030D-6E8A-4147-A177-3AD203B41FA5}">
                      <a16:colId xmlns:a16="http://schemas.microsoft.com/office/drawing/2014/main" val="20001"/>
                    </a:ext>
                  </a:extLst>
                </a:gridCol>
                <a:gridCol w="590074">
                  <a:extLst>
                    <a:ext uri="{9D8B030D-6E8A-4147-A177-3AD203B41FA5}">
                      <a16:colId xmlns:a16="http://schemas.microsoft.com/office/drawing/2014/main" val="20002"/>
                    </a:ext>
                  </a:extLst>
                </a:gridCol>
                <a:gridCol w="623888">
                  <a:extLst>
                    <a:ext uri="{9D8B030D-6E8A-4147-A177-3AD203B41FA5}">
                      <a16:colId xmlns:a16="http://schemas.microsoft.com/office/drawing/2014/main" val="20003"/>
                    </a:ext>
                  </a:extLst>
                </a:gridCol>
                <a:gridCol w="492443">
                  <a:extLst>
                    <a:ext uri="{9D8B030D-6E8A-4147-A177-3AD203B41FA5}">
                      <a16:colId xmlns:a16="http://schemas.microsoft.com/office/drawing/2014/main" val="20004"/>
                    </a:ext>
                  </a:extLst>
                </a:gridCol>
                <a:gridCol w="592931">
                  <a:extLst>
                    <a:ext uri="{9D8B030D-6E8A-4147-A177-3AD203B41FA5}">
                      <a16:colId xmlns:a16="http://schemas.microsoft.com/office/drawing/2014/main" val="20005"/>
                    </a:ext>
                  </a:extLst>
                </a:gridCol>
              </a:tblGrid>
              <a:tr h="279559">
                <a:tc>
                  <a:txBody>
                    <a:bodyPr/>
                    <a:lstStyle/>
                    <a:p>
                      <a:pPr>
                        <a:lnSpc>
                          <a:spcPct val="100000"/>
                        </a:lnSpc>
                      </a:pPr>
                      <a:endParaRPr sz="1000">
                        <a:latin typeface="Times New Roman"/>
                        <a:cs typeface="Times New Roman"/>
                      </a:endParaRPr>
                    </a:p>
                  </a:txBody>
                  <a:tcPr marL="0" marR="0" marT="0" marB="0"/>
                </a:tc>
                <a:tc>
                  <a:txBody>
                    <a:bodyPr/>
                    <a:lstStyle/>
                    <a:p>
                      <a:pPr marL="50165">
                        <a:lnSpc>
                          <a:spcPct val="100000"/>
                        </a:lnSpc>
                        <a:spcBef>
                          <a:spcPts val="785"/>
                        </a:spcBef>
                      </a:pPr>
                      <a:r>
                        <a:rPr sz="800" b="1" spc="-5" dirty="0">
                          <a:solidFill>
                            <a:srgbClr val="FFFFFF"/>
                          </a:solidFill>
                          <a:latin typeface="Trebuchet MS"/>
                          <a:cs typeface="Trebuchet MS"/>
                        </a:rPr>
                        <a:t>Región</a:t>
                      </a:r>
                      <a:r>
                        <a:rPr sz="800" b="1" spc="-15" dirty="0">
                          <a:solidFill>
                            <a:srgbClr val="FFFFFF"/>
                          </a:solidFill>
                          <a:latin typeface="Trebuchet MS"/>
                          <a:cs typeface="Trebuchet MS"/>
                        </a:rPr>
                        <a:t> </a:t>
                      </a:r>
                      <a:r>
                        <a:rPr sz="800" b="1" spc="-5" dirty="0">
                          <a:solidFill>
                            <a:srgbClr val="FFFFFF"/>
                          </a:solidFill>
                          <a:latin typeface="Trebuchet MS"/>
                          <a:cs typeface="Trebuchet MS"/>
                        </a:rPr>
                        <a:t>ayuda</a:t>
                      </a:r>
                      <a:endParaRPr sz="800">
                        <a:latin typeface="Trebuchet MS"/>
                        <a:cs typeface="Trebuchet MS"/>
                      </a:endParaRPr>
                    </a:p>
                  </a:txBody>
                  <a:tcPr marL="0" marR="0" marT="74771" marB="0">
                    <a:lnR w="12700">
                      <a:solidFill>
                        <a:srgbClr val="FFFFFF"/>
                      </a:solidFill>
                      <a:prstDash val="solid"/>
                    </a:lnR>
                    <a:lnT w="12700">
                      <a:solidFill>
                        <a:srgbClr val="FFFFFF"/>
                      </a:solidFill>
                      <a:prstDash val="solid"/>
                    </a:lnT>
                    <a:lnB w="38100">
                      <a:solidFill>
                        <a:srgbClr val="FFFFFF"/>
                      </a:solidFill>
                      <a:prstDash val="solid"/>
                    </a:lnB>
                    <a:solidFill>
                      <a:srgbClr val="90C225"/>
                    </a:solidFill>
                  </a:tcPr>
                </a:tc>
                <a:tc gridSpan="4">
                  <a:txBody>
                    <a:bodyPr/>
                    <a:lstStyle/>
                    <a:p>
                      <a:pPr marL="110489">
                        <a:lnSpc>
                          <a:spcPct val="100000"/>
                        </a:lnSpc>
                        <a:spcBef>
                          <a:spcPts val="785"/>
                        </a:spcBef>
                      </a:pPr>
                      <a:r>
                        <a:rPr sz="800" b="1" dirty="0">
                          <a:solidFill>
                            <a:srgbClr val="FFFFFF"/>
                          </a:solidFill>
                          <a:latin typeface="Trebuchet MS"/>
                          <a:cs typeface="Trebuchet MS"/>
                        </a:rPr>
                        <a:t>IU</a:t>
                      </a:r>
                      <a:r>
                        <a:rPr sz="800" b="1" spc="-5" dirty="0">
                          <a:solidFill>
                            <a:srgbClr val="FFFFFF"/>
                          </a:solidFill>
                          <a:latin typeface="Trebuchet MS"/>
                          <a:cs typeface="Trebuchet MS"/>
                        </a:rPr>
                        <a:t> </a:t>
                      </a:r>
                      <a:r>
                        <a:rPr sz="800" b="1" dirty="0">
                          <a:solidFill>
                            <a:srgbClr val="FFFFFF"/>
                          </a:solidFill>
                          <a:latin typeface="Trebuchet MS"/>
                          <a:cs typeface="Trebuchet MS"/>
                        </a:rPr>
                        <a:t>(EUR</a:t>
                      </a:r>
                      <a:r>
                        <a:rPr sz="800" b="1" spc="-5" dirty="0">
                          <a:solidFill>
                            <a:srgbClr val="FFFFFF"/>
                          </a:solidFill>
                          <a:latin typeface="Trebuchet MS"/>
                          <a:cs typeface="Trebuchet MS"/>
                        </a:rPr>
                        <a:t> animal </a:t>
                      </a:r>
                      <a:r>
                        <a:rPr sz="800" b="1" dirty="0">
                          <a:solidFill>
                            <a:srgbClr val="FFFFFF"/>
                          </a:solidFill>
                          <a:latin typeface="Trebuchet MS"/>
                          <a:cs typeface="Trebuchet MS"/>
                        </a:rPr>
                        <a:t>elegible) </a:t>
                      </a:r>
                      <a:r>
                        <a:rPr sz="800" b="1" spc="-5" dirty="0">
                          <a:solidFill>
                            <a:srgbClr val="FFFFFF"/>
                          </a:solidFill>
                          <a:latin typeface="Trebuchet MS"/>
                          <a:cs typeface="Trebuchet MS"/>
                        </a:rPr>
                        <a:t>Anual </a:t>
                      </a:r>
                      <a:r>
                        <a:rPr sz="800" b="1" dirty="0">
                          <a:solidFill>
                            <a:srgbClr val="FFFFFF"/>
                          </a:solidFill>
                          <a:latin typeface="Trebuchet MS"/>
                          <a:cs typeface="Trebuchet MS"/>
                        </a:rPr>
                        <a:t>(2023-2027)</a:t>
                      </a:r>
                      <a:endParaRPr sz="800">
                        <a:latin typeface="Trebuchet MS"/>
                        <a:cs typeface="Trebuchet MS"/>
                      </a:endParaRPr>
                    </a:p>
                  </a:txBody>
                  <a:tcPr marL="0" marR="0" marT="74771"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90C225"/>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126683">
                <a:tc rowSpan="4">
                  <a:txBody>
                    <a:bodyPr/>
                    <a:lstStyle/>
                    <a:p>
                      <a:pPr>
                        <a:lnSpc>
                          <a:spcPct val="100000"/>
                        </a:lnSpc>
                      </a:pPr>
                      <a:endParaRPr sz="1000">
                        <a:latin typeface="Times New Roman"/>
                        <a:cs typeface="Times New Roman"/>
                      </a:endParaRPr>
                    </a:p>
                  </a:txBody>
                  <a:tcPr marL="0" marR="0" marT="0" marB="0">
                    <a:lnL w="12700">
                      <a:solidFill>
                        <a:srgbClr val="FFFFFF"/>
                      </a:solidFill>
                      <a:prstDash val="solid"/>
                    </a:lnL>
                    <a:lnR w="12700">
                      <a:solidFill>
                        <a:srgbClr val="FFFFFF"/>
                      </a:solidFill>
                      <a:prstDash val="solid"/>
                    </a:lnR>
                    <a:lnB w="12700">
                      <a:solidFill>
                        <a:srgbClr val="FFFFFF"/>
                      </a:solidFill>
                      <a:prstDash val="solid"/>
                    </a:lnB>
                    <a:solidFill>
                      <a:srgbClr val="90C225"/>
                    </a:solidFill>
                  </a:tcPr>
                </a:tc>
                <a:tc rowSpan="2">
                  <a:txBody>
                    <a:bodyPr/>
                    <a:lstStyle/>
                    <a:p>
                      <a:pPr marL="174625">
                        <a:lnSpc>
                          <a:spcPct val="100000"/>
                        </a:lnSpc>
                        <a:spcBef>
                          <a:spcPts val="685"/>
                        </a:spcBef>
                      </a:pPr>
                      <a:r>
                        <a:rPr sz="800" dirty="0">
                          <a:latin typeface="Trebuchet MS"/>
                          <a:cs typeface="Trebuchet MS"/>
                        </a:rPr>
                        <a:t>Peninsular</a:t>
                      </a:r>
                      <a:endParaRPr sz="800">
                        <a:latin typeface="Trebuchet MS"/>
                        <a:cs typeface="Trebuchet MS"/>
                      </a:endParaRPr>
                    </a:p>
                  </a:txBody>
                  <a:tcPr marL="0" marR="0" marT="65246"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BE9CD"/>
                    </a:solidFill>
                  </a:tcPr>
                </a:tc>
                <a:tc rowSpan="2">
                  <a:txBody>
                    <a:bodyPr/>
                    <a:lstStyle/>
                    <a:p>
                      <a:pPr marL="60325">
                        <a:lnSpc>
                          <a:spcPct val="100000"/>
                        </a:lnSpc>
                        <a:spcBef>
                          <a:spcPts val="685"/>
                        </a:spcBef>
                      </a:pPr>
                      <a:r>
                        <a:rPr sz="800" spc="-5" dirty="0">
                          <a:latin typeface="Trebuchet MS"/>
                          <a:cs typeface="Trebuchet MS"/>
                        </a:rPr>
                        <a:t>Planificado</a:t>
                      </a:r>
                      <a:endParaRPr sz="800">
                        <a:latin typeface="Trebuchet MS"/>
                        <a:cs typeface="Trebuchet MS"/>
                      </a:endParaRPr>
                    </a:p>
                  </a:txBody>
                  <a:tcPr marL="0" marR="0" marT="65246"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BE9CD"/>
                    </a:solidFill>
                  </a:tcPr>
                </a:tc>
                <a:tc rowSpan="2">
                  <a:txBody>
                    <a:bodyPr/>
                    <a:lstStyle/>
                    <a:p>
                      <a:pPr marL="251460">
                        <a:lnSpc>
                          <a:spcPct val="100000"/>
                        </a:lnSpc>
                        <a:spcBef>
                          <a:spcPts val="685"/>
                        </a:spcBef>
                      </a:pPr>
                      <a:r>
                        <a:rPr sz="800" spc="-5" dirty="0">
                          <a:latin typeface="Trebuchet MS"/>
                          <a:cs typeface="Trebuchet MS"/>
                        </a:rPr>
                        <a:t>14,46</a:t>
                      </a:r>
                      <a:endParaRPr sz="800">
                        <a:latin typeface="Trebuchet MS"/>
                        <a:cs typeface="Trebuchet MS"/>
                      </a:endParaRPr>
                    </a:p>
                  </a:txBody>
                  <a:tcPr marL="0" marR="0" marT="65246"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BE9CD"/>
                    </a:solidFill>
                  </a:tcPr>
                </a:tc>
                <a:tc>
                  <a:txBody>
                    <a:bodyPr/>
                    <a:lstStyle/>
                    <a:p>
                      <a:pPr marL="1905" algn="ctr">
                        <a:lnSpc>
                          <a:spcPts val="1215"/>
                        </a:lnSpc>
                        <a:spcBef>
                          <a:spcPts val="15"/>
                        </a:spcBef>
                      </a:pPr>
                      <a:r>
                        <a:rPr sz="800" spc="-5" dirty="0">
                          <a:latin typeface="Trebuchet MS"/>
                          <a:cs typeface="Trebuchet MS"/>
                        </a:rPr>
                        <a:t>Mínimo</a:t>
                      </a:r>
                      <a:endParaRPr sz="800">
                        <a:latin typeface="Trebuchet MS"/>
                        <a:cs typeface="Trebuchet MS"/>
                      </a:endParaRPr>
                    </a:p>
                  </a:txBody>
                  <a:tcPr marL="0" marR="0" marT="1429"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BE9CD"/>
                    </a:solidFill>
                  </a:tcPr>
                </a:tc>
                <a:tc>
                  <a:txBody>
                    <a:bodyPr/>
                    <a:lstStyle/>
                    <a:p>
                      <a:pPr marL="2540" algn="ctr">
                        <a:lnSpc>
                          <a:spcPts val="1215"/>
                        </a:lnSpc>
                        <a:spcBef>
                          <a:spcPts val="15"/>
                        </a:spcBef>
                      </a:pPr>
                      <a:r>
                        <a:rPr sz="800" spc="-5" dirty="0">
                          <a:latin typeface="Trebuchet MS"/>
                          <a:cs typeface="Trebuchet MS"/>
                        </a:rPr>
                        <a:t>12,80</a:t>
                      </a:r>
                      <a:endParaRPr sz="800">
                        <a:latin typeface="Trebuchet MS"/>
                        <a:cs typeface="Trebuchet MS"/>
                      </a:endParaRPr>
                    </a:p>
                  </a:txBody>
                  <a:tcPr marL="0" marR="0" marT="1429"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BE9CD"/>
                    </a:solidFill>
                  </a:tcPr>
                </a:tc>
                <a:extLst>
                  <a:ext uri="{0D108BD9-81ED-4DB2-BD59-A6C34878D82A}">
                    <a16:rowId xmlns:a16="http://schemas.microsoft.com/office/drawing/2014/main" val="10001"/>
                  </a:ext>
                </a:extLst>
              </a:tr>
              <a:tr h="126683">
                <a:tc vMerge="1">
                  <a:txBody>
                    <a:bodyPr/>
                    <a:lstStyle/>
                    <a:p>
                      <a:endParaRPr/>
                    </a:p>
                  </a:txBody>
                  <a:tcPr marL="0" marR="0" marT="0" marB="0">
                    <a:lnL w="12700">
                      <a:solidFill>
                        <a:srgbClr val="FFFFFF"/>
                      </a:solidFill>
                      <a:prstDash val="solid"/>
                    </a:lnL>
                    <a:lnR w="12700">
                      <a:solidFill>
                        <a:srgbClr val="FFFFFF"/>
                      </a:solidFill>
                      <a:prstDash val="solid"/>
                    </a:lnR>
                    <a:lnB w="12700">
                      <a:solidFill>
                        <a:srgbClr val="FFFFFF"/>
                      </a:solidFill>
                      <a:prstDash val="solid"/>
                    </a:lnB>
                    <a:solidFill>
                      <a:srgbClr val="90C225"/>
                    </a:solidFill>
                  </a:tcPr>
                </a:tc>
                <a:tc vMerge="1">
                  <a:txBody>
                    <a:bodyPr/>
                    <a:lstStyle/>
                    <a:p>
                      <a:endParaRPr/>
                    </a:p>
                  </a:txBody>
                  <a:tcPr marL="0" marR="0" marT="8699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BE9CD"/>
                    </a:solidFill>
                  </a:tcPr>
                </a:tc>
                <a:tc vMerge="1">
                  <a:txBody>
                    <a:bodyPr/>
                    <a:lstStyle/>
                    <a:p>
                      <a:endParaRPr/>
                    </a:p>
                  </a:txBody>
                  <a:tcPr marL="0" marR="0" marT="8699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BE9CD"/>
                    </a:solidFill>
                  </a:tcPr>
                </a:tc>
                <a:tc vMerge="1">
                  <a:txBody>
                    <a:bodyPr/>
                    <a:lstStyle/>
                    <a:p>
                      <a:endParaRPr/>
                    </a:p>
                  </a:txBody>
                  <a:tcPr marL="0" marR="0" marT="8699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BE9CD"/>
                    </a:solidFill>
                  </a:tcPr>
                </a:tc>
                <a:tc>
                  <a:txBody>
                    <a:bodyPr/>
                    <a:lstStyle/>
                    <a:p>
                      <a:pPr marL="3175" algn="ctr">
                        <a:lnSpc>
                          <a:spcPts val="1215"/>
                        </a:lnSpc>
                        <a:spcBef>
                          <a:spcPts val="15"/>
                        </a:spcBef>
                      </a:pPr>
                      <a:r>
                        <a:rPr sz="800" spc="-5" dirty="0">
                          <a:latin typeface="Trebuchet MS"/>
                          <a:cs typeface="Trebuchet MS"/>
                        </a:rPr>
                        <a:t>Máximo</a:t>
                      </a:r>
                      <a:endParaRPr sz="800">
                        <a:latin typeface="Trebuchet MS"/>
                        <a:cs typeface="Trebuchet MS"/>
                      </a:endParaRPr>
                    </a:p>
                  </a:txBody>
                  <a:tcPr marL="0" marR="0" marT="1429"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BE9CD"/>
                    </a:solidFill>
                  </a:tcPr>
                </a:tc>
                <a:tc>
                  <a:txBody>
                    <a:bodyPr/>
                    <a:lstStyle/>
                    <a:p>
                      <a:pPr marL="2540" algn="ctr">
                        <a:lnSpc>
                          <a:spcPts val="1215"/>
                        </a:lnSpc>
                        <a:spcBef>
                          <a:spcPts val="15"/>
                        </a:spcBef>
                      </a:pPr>
                      <a:r>
                        <a:rPr sz="800" spc="-5" dirty="0">
                          <a:latin typeface="Trebuchet MS"/>
                          <a:cs typeface="Trebuchet MS"/>
                        </a:rPr>
                        <a:t>42,46</a:t>
                      </a:r>
                      <a:endParaRPr sz="800">
                        <a:latin typeface="Trebuchet MS"/>
                        <a:cs typeface="Trebuchet MS"/>
                      </a:endParaRPr>
                    </a:p>
                  </a:txBody>
                  <a:tcPr marL="0" marR="0" marT="1429"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BE9CD"/>
                    </a:solidFill>
                  </a:tcPr>
                </a:tc>
                <a:extLst>
                  <a:ext uri="{0D108BD9-81ED-4DB2-BD59-A6C34878D82A}">
                    <a16:rowId xmlns:a16="http://schemas.microsoft.com/office/drawing/2014/main" val="10002"/>
                  </a:ext>
                </a:extLst>
              </a:tr>
              <a:tr h="126683">
                <a:tc vMerge="1">
                  <a:txBody>
                    <a:bodyPr/>
                    <a:lstStyle/>
                    <a:p>
                      <a:endParaRPr/>
                    </a:p>
                  </a:txBody>
                  <a:tcPr marL="0" marR="0" marT="0" marB="0">
                    <a:lnL w="12700">
                      <a:solidFill>
                        <a:srgbClr val="FFFFFF"/>
                      </a:solidFill>
                      <a:prstDash val="solid"/>
                    </a:lnL>
                    <a:lnR w="12700">
                      <a:solidFill>
                        <a:srgbClr val="FFFFFF"/>
                      </a:solidFill>
                      <a:prstDash val="solid"/>
                    </a:lnR>
                    <a:lnB w="12700">
                      <a:solidFill>
                        <a:srgbClr val="FFFFFF"/>
                      </a:solidFill>
                      <a:prstDash val="solid"/>
                    </a:lnB>
                    <a:solidFill>
                      <a:srgbClr val="90C225"/>
                    </a:solidFill>
                  </a:tcPr>
                </a:tc>
                <a:tc rowSpan="2">
                  <a:txBody>
                    <a:bodyPr/>
                    <a:lstStyle/>
                    <a:p>
                      <a:pPr marL="285750">
                        <a:lnSpc>
                          <a:spcPct val="100000"/>
                        </a:lnSpc>
                        <a:spcBef>
                          <a:spcPts val="685"/>
                        </a:spcBef>
                      </a:pPr>
                      <a:r>
                        <a:rPr sz="800" spc="-5" dirty="0">
                          <a:latin typeface="Trebuchet MS"/>
                          <a:cs typeface="Trebuchet MS"/>
                        </a:rPr>
                        <a:t>Insular</a:t>
                      </a:r>
                      <a:endParaRPr sz="800">
                        <a:latin typeface="Trebuchet MS"/>
                        <a:cs typeface="Trebuchet MS"/>
                      </a:endParaRPr>
                    </a:p>
                  </a:txBody>
                  <a:tcPr marL="0" marR="0" marT="65246"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DF4E8"/>
                    </a:solidFill>
                  </a:tcPr>
                </a:tc>
                <a:tc rowSpan="2">
                  <a:txBody>
                    <a:bodyPr/>
                    <a:lstStyle/>
                    <a:p>
                      <a:pPr marL="60325">
                        <a:lnSpc>
                          <a:spcPct val="100000"/>
                        </a:lnSpc>
                        <a:spcBef>
                          <a:spcPts val="685"/>
                        </a:spcBef>
                      </a:pPr>
                      <a:r>
                        <a:rPr sz="800" spc="-5" dirty="0">
                          <a:latin typeface="Trebuchet MS"/>
                          <a:cs typeface="Trebuchet MS"/>
                        </a:rPr>
                        <a:t>Planificado</a:t>
                      </a:r>
                      <a:endParaRPr sz="800">
                        <a:latin typeface="Trebuchet MS"/>
                        <a:cs typeface="Trebuchet MS"/>
                      </a:endParaRPr>
                    </a:p>
                  </a:txBody>
                  <a:tcPr marL="0" marR="0" marT="65246"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DF4E8"/>
                    </a:solidFill>
                  </a:tcPr>
                </a:tc>
                <a:tc rowSpan="2">
                  <a:txBody>
                    <a:bodyPr/>
                    <a:lstStyle/>
                    <a:p>
                      <a:pPr marL="251460">
                        <a:lnSpc>
                          <a:spcPct val="100000"/>
                        </a:lnSpc>
                        <a:spcBef>
                          <a:spcPts val="685"/>
                        </a:spcBef>
                      </a:pPr>
                      <a:r>
                        <a:rPr sz="800" spc="-5" dirty="0">
                          <a:latin typeface="Trebuchet MS"/>
                          <a:cs typeface="Trebuchet MS"/>
                        </a:rPr>
                        <a:t>21,68</a:t>
                      </a:r>
                      <a:endParaRPr sz="800">
                        <a:latin typeface="Trebuchet MS"/>
                        <a:cs typeface="Trebuchet MS"/>
                      </a:endParaRPr>
                    </a:p>
                  </a:txBody>
                  <a:tcPr marL="0" marR="0" marT="65246"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DF4E8"/>
                    </a:solidFill>
                  </a:tcPr>
                </a:tc>
                <a:tc>
                  <a:txBody>
                    <a:bodyPr/>
                    <a:lstStyle/>
                    <a:p>
                      <a:pPr marL="1905" algn="ctr">
                        <a:lnSpc>
                          <a:spcPts val="1215"/>
                        </a:lnSpc>
                        <a:spcBef>
                          <a:spcPts val="15"/>
                        </a:spcBef>
                      </a:pPr>
                      <a:r>
                        <a:rPr sz="800" spc="-5" dirty="0">
                          <a:latin typeface="Trebuchet MS"/>
                          <a:cs typeface="Trebuchet MS"/>
                        </a:rPr>
                        <a:t>Mínimo</a:t>
                      </a:r>
                      <a:endParaRPr sz="800">
                        <a:latin typeface="Trebuchet MS"/>
                        <a:cs typeface="Trebuchet MS"/>
                      </a:endParaRPr>
                    </a:p>
                  </a:txBody>
                  <a:tcPr marL="0" marR="0" marT="1429"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DF4E8"/>
                    </a:solidFill>
                  </a:tcPr>
                </a:tc>
                <a:tc>
                  <a:txBody>
                    <a:bodyPr/>
                    <a:lstStyle/>
                    <a:p>
                      <a:pPr marL="2540" algn="ctr">
                        <a:lnSpc>
                          <a:spcPts val="1215"/>
                        </a:lnSpc>
                        <a:spcBef>
                          <a:spcPts val="15"/>
                        </a:spcBef>
                      </a:pPr>
                      <a:r>
                        <a:rPr sz="800" spc="-5" dirty="0">
                          <a:latin typeface="Trebuchet MS"/>
                          <a:cs typeface="Trebuchet MS"/>
                        </a:rPr>
                        <a:t>19,21</a:t>
                      </a:r>
                      <a:endParaRPr sz="800">
                        <a:latin typeface="Trebuchet MS"/>
                        <a:cs typeface="Trebuchet MS"/>
                      </a:endParaRPr>
                    </a:p>
                  </a:txBody>
                  <a:tcPr marL="0" marR="0" marT="1429"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DF4E8"/>
                    </a:solidFill>
                  </a:tcPr>
                </a:tc>
                <a:extLst>
                  <a:ext uri="{0D108BD9-81ED-4DB2-BD59-A6C34878D82A}">
                    <a16:rowId xmlns:a16="http://schemas.microsoft.com/office/drawing/2014/main" val="10003"/>
                  </a:ext>
                </a:extLst>
              </a:tr>
              <a:tr h="126683">
                <a:tc vMerge="1">
                  <a:txBody>
                    <a:bodyPr/>
                    <a:lstStyle/>
                    <a:p>
                      <a:endParaRPr/>
                    </a:p>
                  </a:txBody>
                  <a:tcPr marL="0" marR="0" marT="0" marB="0">
                    <a:lnL w="12700">
                      <a:solidFill>
                        <a:srgbClr val="FFFFFF"/>
                      </a:solidFill>
                      <a:prstDash val="solid"/>
                    </a:lnL>
                    <a:lnR w="12700">
                      <a:solidFill>
                        <a:srgbClr val="FFFFFF"/>
                      </a:solidFill>
                      <a:prstDash val="solid"/>
                    </a:lnR>
                    <a:lnB w="12700">
                      <a:solidFill>
                        <a:srgbClr val="FFFFFF"/>
                      </a:solidFill>
                      <a:prstDash val="solid"/>
                    </a:lnB>
                    <a:solidFill>
                      <a:srgbClr val="90C225"/>
                    </a:solidFill>
                  </a:tcPr>
                </a:tc>
                <a:tc vMerge="1">
                  <a:txBody>
                    <a:bodyPr/>
                    <a:lstStyle/>
                    <a:p>
                      <a:endParaRPr/>
                    </a:p>
                  </a:txBody>
                  <a:tcPr marL="0" marR="0" marT="8699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DF4E8"/>
                    </a:solidFill>
                  </a:tcPr>
                </a:tc>
                <a:tc vMerge="1">
                  <a:txBody>
                    <a:bodyPr/>
                    <a:lstStyle/>
                    <a:p>
                      <a:endParaRPr/>
                    </a:p>
                  </a:txBody>
                  <a:tcPr marL="0" marR="0" marT="8699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DF4E8"/>
                    </a:solidFill>
                  </a:tcPr>
                </a:tc>
                <a:tc vMerge="1">
                  <a:txBody>
                    <a:bodyPr/>
                    <a:lstStyle/>
                    <a:p>
                      <a:endParaRPr/>
                    </a:p>
                  </a:txBody>
                  <a:tcPr marL="0" marR="0" marT="8699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DF4E8"/>
                    </a:solidFill>
                  </a:tcPr>
                </a:tc>
                <a:tc>
                  <a:txBody>
                    <a:bodyPr/>
                    <a:lstStyle/>
                    <a:p>
                      <a:pPr marL="3175" algn="ctr">
                        <a:lnSpc>
                          <a:spcPts val="1215"/>
                        </a:lnSpc>
                        <a:spcBef>
                          <a:spcPts val="15"/>
                        </a:spcBef>
                      </a:pPr>
                      <a:r>
                        <a:rPr sz="800" spc="-5" dirty="0">
                          <a:latin typeface="Trebuchet MS"/>
                          <a:cs typeface="Trebuchet MS"/>
                        </a:rPr>
                        <a:t>Máximo</a:t>
                      </a:r>
                      <a:endParaRPr sz="800">
                        <a:latin typeface="Trebuchet MS"/>
                        <a:cs typeface="Trebuchet MS"/>
                      </a:endParaRPr>
                    </a:p>
                  </a:txBody>
                  <a:tcPr marL="0" marR="0" marT="1429"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DF4E8"/>
                    </a:solidFill>
                  </a:tcPr>
                </a:tc>
                <a:tc>
                  <a:txBody>
                    <a:bodyPr/>
                    <a:lstStyle/>
                    <a:p>
                      <a:pPr marL="2540" algn="ctr">
                        <a:lnSpc>
                          <a:spcPts val="1215"/>
                        </a:lnSpc>
                        <a:spcBef>
                          <a:spcPts val="15"/>
                        </a:spcBef>
                      </a:pPr>
                      <a:r>
                        <a:rPr sz="800" spc="-5" dirty="0">
                          <a:latin typeface="Trebuchet MS"/>
                          <a:cs typeface="Trebuchet MS"/>
                        </a:rPr>
                        <a:t>63,68</a:t>
                      </a:r>
                      <a:endParaRPr sz="800">
                        <a:latin typeface="Trebuchet MS"/>
                        <a:cs typeface="Trebuchet MS"/>
                      </a:endParaRPr>
                    </a:p>
                  </a:txBody>
                  <a:tcPr marL="0" marR="0" marT="1429"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DF4E8"/>
                    </a:solidFill>
                  </a:tcPr>
                </a:tc>
                <a:extLst>
                  <a:ext uri="{0D108BD9-81ED-4DB2-BD59-A6C34878D82A}">
                    <a16:rowId xmlns:a16="http://schemas.microsoft.com/office/drawing/2014/main" val="10004"/>
                  </a:ext>
                </a:extLst>
              </a:tr>
            </a:tbl>
          </a:graphicData>
        </a:graphic>
      </p:graphicFrame>
      <p:grpSp>
        <p:nvGrpSpPr>
          <p:cNvPr id="15" name="object 15"/>
          <p:cNvGrpSpPr/>
          <p:nvPr/>
        </p:nvGrpSpPr>
        <p:grpSpPr>
          <a:xfrm>
            <a:off x="5752719" y="5448681"/>
            <a:ext cx="270034" cy="472440"/>
            <a:chOff x="7670292" y="6121908"/>
            <a:chExt cx="360045" cy="629920"/>
          </a:xfrm>
        </p:grpSpPr>
        <p:pic>
          <p:nvPicPr>
            <p:cNvPr id="16" name="object 16"/>
            <p:cNvPicPr/>
            <p:nvPr/>
          </p:nvPicPr>
          <p:blipFill>
            <a:blip r:embed="rId3" cstate="print"/>
            <a:stretch>
              <a:fillRect/>
            </a:stretch>
          </p:blipFill>
          <p:spPr>
            <a:xfrm>
              <a:off x="7670292" y="6423655"/>
              <a:ext cx="359676" cy="327621"/>
            </a:xfrm>
            <a:prstGeom prst="rect">
              <a:avLst/>
            </a:prstGeom>
          </p:spPr>
        </p:pic>
        <p:sp>
          <p:nvSpPr>
            <p:cNvPr id="17" name="object 17"/>
            <p:cNvSpPr/>
            <p:nvPr/>
          </p:nvSpPr>
          <p:spPr>
            <a:xfrm>
              <a:off x="7685583" y="6476722"/>
              <a:ext cx="257810" cy="225425"/>
            </a:xfrm>
            <a:custGeom>
              <a:avLst/>
              <a:gdLst/>
              <a:ahLst/>
              <a:cxnLst/>
              <a:rect l="l" t="t" r="r" b="b"/>
              <a:pathLst>
                <a:path w="257809" h="225425">
                  <a:moveTo>
                    <a:pt x="205259" y="91729"/>
                  </a:moveTo>
                  <a:lnTo>
                    <a:pt x="52636" y="91729"/>
                  </a:lnTo>
                  <a:lnTo>
                    <a:pt x="53098" y="92140"/>
                  </a:lnTo>
                  <a:lnTo>
                    <a:pt x="53380" y="92346"/>
                  </a:lnTo>
                  <a:lnTo>
                    <a:pt x="53541" y="92706"/>
                  </a:lnTo>
                  <a:lnTo>
                    <a:pt x="53279" y="93606"/>
                  </a:lnTo>
                  <a:lnTo>
                    <a:pt x="52355" y="101220"/>
                  </a:lnTo>
                  <a:lnTo>
                    <a:pt x="51772" y="107985"/>
                  </a:lnTo>
                  <a:lnTo>
                    <a:pt x="51651" y="125348"/>
                  </a:lnTo>
                  <a:lnTo>
                    <a:pt x="51932" y="129773"/>
                  </a:lnTo>
                  <a:lnTo>
                    <a:pt x="61458" y="170588"/>
                  </a:lnTo>
                  <a:lnTo>
                    <a:pt x="81387" y="203546"/>
                  </a:lnTo>
                  <a:lnTo>
                    <a:pt x="118806" y="224934"/>
                  </a:lnTo>
                  <a:lnTo>
                    <a:pt x="134200" y="225296"/>
                  </a:lnTo>
                  <a:lnTo>
                    <a:pt x="149471" y="221191"/>
                  </a:lnTo>
                  <a:lnTo>
                    <a:pt x="182135" y="193202"/>
                  </a:lnTo>
                  <a:lnTo>
                    <a:pt x="201218" y="146132"/>
                  </a:lnTo>
                  <a:lnTo>
                    <a:pt x="203912" y="125348"/>
                  </a:lnTo>
                  <a:lnTo>
                    <a:pt x="203837" y="107985"/>
                  </a:lnTo>
                  <a:lnTo>
                    <a:pt x="203090" y="100191"/>
                  </a:lnTo>
                  <a:lnTo>
                    <a:pt x="202990" y="99780"/>
                  </a:lnTo>
                  <a:lnTo>
                    <a:pt x="203254" y="98854"/>
                  </a:lnTo>
                  <a:lnTo>
                    <a:pt x="203605" y="97928"/>
                  </a:lnTo>
                  <a:lnTo>
                    <a:pt x="204397" y="95999"/>
                  </a:lnTo>
                  <a:lnTo>
                    <a:pt x="204837" y="94352"/>
                  </a:lnTo>
                  <a:lnTo>
                    <a:pt x="205259" y="91729"/>
                  </a:lnTo>
                  <a:close/>
                </a:path>
                <a:path w="257809" h="225425">
                  <a:moveTo>
                    <a:pt x="73867" y="16237"/>
                  </a:moveTo>
                  <a:lnTo>
                    <a:pt x="63453" y="29098"/>
                  </a:lnTo>
                  <a:lnTo>
                    <a:pt x="59472" y="30433"/>
                  </a:lnTo>
                  <a:lnTo>
                    <a:pt x="57843" y="31606"/>
                  </a:lnTo>
                  <a:lnTo>
                    <a:pt x="54667" y="35577"/>
                  </a:lnTo>
                  <a:lnTo>
                    <a:pt x="53360" y="38069"/>
                  </a:lnTo>
                  <a:lnTo>
                    <a:pt x="52113" y="42088"/>
                  </a:lnTo>
                  <a:lnTo>
                    <a:pt x="47790" y="42105"/>
                  </a:lnTo>
                  <a:lnTo>
                    <a:pt x="47047" y="42185"/>
                  </a:lnTo>
                  <a:lnTo>
                    <a:pt x="42322" y="43117"/>
                  </a:lnTo>
                  <a:lnTo>
                    <a:pt x="40834" y="43391"/>
                  </a:lnTo>
                  <a:lnTo>
                    <a:pt x="36632" y="43857"/>
                  </a:lnTo>
                  <a:lnTo>
                    <a:pt x="23081" y="44934"/>
                  </a:lnTo>
                  <a:lnTo>
                    <a:pt x="19321" y="45609"/>
                  </a:lnTo>
                  <a:lnTo>
                    <a:pt x="7640" y="50593"/>
                  </a:lnTo>
                  <a:lnTo>
                    <a:pt x="2935" y="56975"/>
                  </a:lnTo>
                  <a:lnTo>
                    <a:pt x="0" y="69633"/>
                  </a:lnTo>
                  <a:lnTo>
                    <a:pt x="2814" y="80488"/>
                  </a:lnTo>
                  <a:lnTo>
                    <a:pt x="25091" y="102172"/>
                  </a:lnTo>
                  <a:lnTo>
                    <a:pt x="37416" y="101658"/>
                  </a:lnTo>
                  <a:lnTo>
                    <a:pt x="40251" y="100449"/>
                  </a:lnTo>
                  <a:lnTo>
                    <a:pt x="52515" y="91780"/>
                  </a:lnTo>
                  <a:lnTo>
                    <a:pt x="205259" y="91729"/>
                  </a:lnTo>
                  <a:lnTo>
                    <a:pt x="205465" y="90442"/>
                  </a:lnTo>
                  <a:lnTo>
                    <a:pt x="247544" y="90442"/>
                  </a:lnTo>
                  <a:lnTo>
                    <a:pt x="250386" y="86732"/>
                  </a:lnTo>
                  <a:lnTo>
                    <a:pt x="253922" y="79687"/>
                  </a:lnTo>
                  <a:lnTo>
                    <a:pt x="256672" y="71253"/>
                  </a:lnTo>
                  <a:lnTo>
                    <a:pt x="257488" y="68012"/>
                  </a:lnTo>
                  <a:lnTo>
                    <a:pt x="255101" y="57072"/>
                  </a:lnTo>
                  <a:lnTo>
                    <a:pt x="250854" y="50464"/>
                  </a:lnTo>
                  <a:lnTo>
                    <a:pt x="240549" y="44452"/>
                  </a:lnTo>
                  <a:lnTo>
                    <a:pt x="236340" y="43471"/>
                  </a:lnTo>
                  <a:lnTo>
                    <a:pt x="217880" y="41976"/>
                  </a:lnTo>
                  <a:lnTo>
                    <a:pt x="217302" y="41896"/>
                  </a:lnTo>
                  <a:lnTo>
                    <a:pt x="215697" y="41574"/>
                  </a:lnTo>
                  <a:lnTo>
                    <a:pt x="198227" y="41574"/>
                  </a:lnTo>
                  <a:lnTo>
                    <a:pt x="198127" y="40207"/>
                  </a:lnTo>
                  <a:lnTo>
                    <a:pt x="197096" y="36880"/>
                  </a:lnTo>
                  <a:lnTo>
                    <a:pt x="195111" y="32458"/>
                  </a:lnTo>
                  <a:lnTo>
                    <a:pt x="192937" y="29838"/>
                  </a:lnTo>
                  <a:lnTo>
                    <a:pt x="192480" y="29532"/>
                  </a:lnTo>
                  <a:lnTo>
                    <a:pt x="178021" y="29532"/>
                  </a:lnTo>
                  <a:lnTo>
                    <a:pt x="177317" y="28970"/>
                  </a:lnTo>
                  <a:lnTo>
                    <a:pt x="176953" y="28198"/>
                  </a:lnTo>
                  <a:lnTo>
                    <a:pt x="175859" y="24340"/>
                  </a:lnTo>
                  <a:lnTo>
                    <a:pt x="173397" y="20626"/>
                  </a:lnTo>
                  <a:lnTo>
                    <a:pt x="170192" y="18166"/>
                  </a:lnTo>
                  <a:lnTo>
                    <a:pt x="159398" y="18166"/>
                  </a:lnTo>
                  <a:lnTo>
                    <a:pt x="158116" y="17443"/>
                  </a:lnTo>
                  <a:lnTo>
                    <a:pt x="157915" y="17137"/>
                  </a:lnTo>
                  <a:lnTo>
                    <a:pt x="80261" y="17057"/>
                  </a:lnTo>
                  <a:lnTo>
                    <a:pt x="78833" y="16366"/>
                  </a:lnTo>
                  <a:lnTo>
                    <a:pt x="77848" y="16253"/>
                  </a:lnTo>
                  <a:lnTo>
                    <a:pt x="73867" y="16237"/>
                  </a:lnTo>
                  <a:close/>
                </a:path>
                <a:path w="257809" h="225425">
                  <a:moveTo>
                    <a:pt x="247544" y="90442"/>
                  </a:moveTo>
                  <a:lnTo>
                    <a:pt x="205465" y="90442"/>
                  </a:lnTo>
                  <a:lnTo>
                    <a:pt x="215015" y="97208"/>
                  </a:lnTo>
                  <a:lnTo>
                    <a:pt x="216837" y="98211"/>
                  </a:lnTo>
                  <a:lnTo>
                    <a:pt x="227732" y="101478"/>
                  </a:lnTo>
                  <a:lnTo>
                    <a:pt x="234857" y="100526"/>
                  </a:lnTo>
                  <a:lnTo>
                    <a:pt x="240983" y="96590"/>
                  </a:lnTo>
                  <a:lnTo>
                    <a:pt x="246087" y="92346"/>
                  </a:lnTo>
                  <a:lnTo>
                    <a:pt x="247544" y="90442"/>
                  </a:lnTo>
                  <a:close/>
                </a:path>
                <a:path w="257809" h="225425">
                  <a:moveTo>
                    <a:pt x="207815" y="40224"/>
                  </a:moveTo>
                  <a:lnTo>
                    <a:pt x="201494" y="40770"/>
                  </a:lnTo>
                  <a:lnTo>
                    <a:pt x="199446" y="41108"/>
                  </a:lnTo>
                  <a:lnTo>
                    <a:pt x="198478" y="41461"/>
                  </a:lnTo>
                  <a:lnTo>
                    <a:pt x="198227" y="41574"/>
                  </a:lnTo>
                  <a:lnTo>
                    <a:pt x="215697" y="41574"/>
                  </a:lnTo>
                  <a:lnTo>
                    <a:pt x="214412" y="41317"/>
                  </a:lnTo>
                  <a:lnTo>
                    <a:pt x="210102" y="40384"/>
                  </a:lnTo>
                  <a:lnTo>
                    <a:pt x="207815" y="40224"/>
                  </a:lnTo>
                  <a:close/>
                </a:path>
                <a:path w="257809" h="225425">
                  <a:moveTo>
                    <a:pt x="187722" y="26783"/>
                  </a:moveTo>
                  <a:lnTo>
                    <a:pt x="182683" y="26783"/>
                  </a:lnTo>
                  <a:lnTo>
                    <a:pt x="181640" y="27137"/>
                  </a:lnTo>
                  <a:lnTo>
                    <a:pt x="178134" y="29500"/>
                  </a:lnTo>
                  <a:lnTo>
                    <a:pt x="192480" y="29532"/>
                  </a:lnTo>
                  <a:lnTo>
                    <a:pt x="190964" y="28520"/>
                  </a:lnTo>
                  <a:lnTo>
                    <a:pt x="188752" y="27089"/>
                  </a:lnTo>
                  <a:lnTo>
                    <a:pt x="187722" y="26783"/>
                  </a:lnTo>
                  <a:close/>
                </a:path>
                <a:path w="257809" h="225425">
                  <a:moveTo>
                    <a:pt x="163494" y="15948"/>
                  </a:moveTo>
                  <a:lnTo>
                    <a:pt x="159473" y="18166"/>
                  </a:lnTo>
                  <a:lnTo>
                    <a:pt x="170192" y="18166"/>
                  </a:lnTo>
                  <a:lnTo>
                    <a:pt x="167867" y="16382"/>
                  </a:lnTo>
                  <a:lnTo>
                    <a:pt x="163494" y="15948"/>
                  </a:lnTo>
                  <a:close/>
                </a:path>
                <a:path w="257809" h="225425">
                  <a:moveTo>
                    <a:pt x="89429" y="13938"/>
                  </a:moveTo>
                  <a:lnTo>
                    <a:pt x="84704" y="14276"/>
                  </a:lnTo>
                  <a:lnTo>
                    <a:pt x="82834" y="14967"/>
                  </a:lnTo>
                  <a:lnTo>
                    <a:pt x="80261" y="17057"/>
                  </a:lnTo>
                  <a:lnTo>
                    <a:pt x="157897" y="17057"/>
                  </a:lnTo>
                  <a:lnTo>
                    <a:pt x="94757" y="17025"/>
                  </a:lnTo>
                  <a:lnTo>
                    <a:pt x="91460" y="14613"/>
                  </a:lnTo>
                  <a:lnTo>
                    <a:pt x="89429" y="13938"/>
                  </a:lnTo>
                  <a:close/>
                </a:path>
                <a:path w="257809" h="225425">
                  <a:moveTo>
                    <a:pt x="120291" y="0"/>
                  </a:moveTo>
                  <a:lnTo>
                    <a:pt x="114682" y="1880"/>
                  </a:lnTo>
                  <a:lnTo>
                    <a:pt x="111827" y="4405"/>
                  </a:lnTo>
                  <a:lnTo>
                    <a:pt x="109575" y="8568"/>
                  </a:lnTo>
                  <a:lnTo>
                    <a:pt x="104106" y="8568"/>
                  </a:lnTo>
                  <a:lnTo>
                    <a:pt x="100708" y="10755"/>
                  </a:lnTo>
                  <a:lnTo>
                    <a:pt x="97271" y="16173"/>
                  </a:lnTo>
                  <a:lnTo>
                    <a:pt x="97105" y="16333"/>
                  </a:lnTo>
                  <a:lnTo>
                    <a:pt x="94757" y="17025"/>
                  </a:lnTo>
                  <a:lnTo>
                    <a:pt x="157889" y="17025"/>
                  </a:lnTo>
                  <a:lnTo>
                    <a:pt x="156784" y="12186"/>
                  </a:lnTo>
                  <a:lnTo>
                    <a:pt x="154760" y="9099"/>
                  </a:lnTo>
                  <a:lnTo>
                    <a:pt x="136276" y="9099"/>
                  </a:lnTo>
                  <a:lnTo>
                    <a:pt x="131351" y="8568"/>
                  </a:lnTo>
                  <a:lnTo>
                    <a:pt x="129164" y="4935"/>
                  </a:lnTo>
                  <a:lnTo>
                    <a:pt x="127669" y="3376"/>
                  </a:lnTo>
                  <a:lnTo>
                    <a:pt x="125847" y="2186"/>
                  </a:lnTo>
                  <a:lnTo>
                    <a:pt x="123066" y="434"/>
                  </a:lnTo>
                  <a:lnTo>
                    <a:pt x="120291" y="0"/>
                  </a:lnTo>
                  <a:close/>
                </a:path>
                <a:path w="257809" h="225425">
                  <a:moveTo>
                    <a:pt x="147335" y="4019"/>
                  </a:moveTo>
                  <a:lnTo>
                    <a:pt x="142446" y="4019"/>
                  </a:lnTo>
                  <a:lnTo>
                    <a:pt x="139493" y="5433"/>
                  </a:lnTo>
                  <a:lnTo>
                    <a:pt x="136276" y="9099"/>
                  </a:lnTo>
                  <a:lnTo>
                    <a:pt x="154760" y="9099"/>
                  </a:lnTo>
                  <a:lnTo>
                    <a:pt x="153706" y="7491"/>
                  </a:lnTo>
                  <a:lnTo>
                    <a:pt x="148880" y="4501"/>
                  </a:lnTo>
                  <a:lnTo>
                    <a:pt x="147335" y="4019"/>
                  </a:lnTo>
                  <a:close/>
                </a:path>
              </a:pathLst>
            </a:custGeom>
            <a:solidFill>
              <a:srgbClr val="A00D00"/>
            </a:solidFill>
          </p:spPr>
          <p:txBody>
            <a:bodyPr wrap="square" lIns="0" tIns="0" rIns="0" bIns="0" rtlCol="0"/>
            <a:lstStyle/>
            <a:p>
              <a:pPr defTabSz="685800"/>
              <a:endParaRPr sz="1350" kern="0">
                <a:solidFill>
                  <a:sysClr val="windowText" lastClr="000000"/>
                </a:solidFill>
              </a:endParaRPr>
            </a:p>
          </p:txBody>
        </p:sp>
        <p:pic>
          <p:nvPicPr>
            <p:cNvPr id="18" name="object 18"/>
            <p:cNvPicPr/>
            <p:nvPr/>
          </p:nvPicPr>
          <p:blipFill>
            <a:blip r:embed="rId4" cstate="print"/>
            <a:stretch>
              <a:fillRect/>
            </a:stretch>
          </p:blipFill>
          <p:spPr>
            <a:xfrm>
              <a:off x="7670292" y="6121908"/>
              <a:ext cx="359676" cy="387108"/>
            </a:xfrm>
            <a:prstGeom prst="rect">
              <a:avLst/>
            </a:prstGeom>
          </p:spPr>
        </p:pic>
        <p:pic>
          <p:nvPicPr>
            <p:cNvPr id="19" name="object 19"/>
            <p:cNvPicPr/>
            <p:nvPr/>
          </p:nvPicPr>
          <p:blipFill>
            <a:blip r:embed="rId5" cstate="print"/>
            <a:stretch>
              <a:fillRect/>
            </a:stretch>
          </p:blipFill>
          <p:spPr>
            <a:xfrm>
              <a:off x="7685532" y="6175248"/>
              <a:ext cx="257555" cy="284988"/>
            </a:xfrm>
            <a:prstGeom prst="rect">
              <a:avLst/>
            </a:prstGeom>
          </p:spPr>
        </p:pic>
      </p:grpSp>
      <p:sp>
        <p:nvSpPr>
          <p:cNvPr id="20" name="object 20"/>
          <p:cNvSpPr txBox="1">
            <a:spLocks noGrp="1"/>
          </p:cNvSpPr>
          <p:nvPr>
            <p:ph type="title"/>
          </p:nvPr>
        </p:nvSpPr>
        <p:spPr>
          <a:xfrm>
            <a:off x="455448" y="1183063"/>
            <a:ext cx="6548914" cy="310181"/>
          </a:xfrm>
          <a:prstGeom prst="rect">
            <a:avLst/>
          </a:prstGeom>
        </p:spPr>
        <p:txBody>
          <a:bodyPr vert="horz" wrap="square" lIns="0" tIns="10001" rIns="0" bIns="0" rtlCol="0">
            <a:spAutoFit/>
          </a:bodyPr>
          <a:lstStyle/>
          <a:p>
            <a:pPr marL="9525">
              <a:spcBef>
                <a:spcPts val="79"/>
              </a:spcBef>
            </a:pPr>
            <a:r>
              <a:rPr sz="1950" b="1" dirty="0"/>
              <a:t>2.</a:t>
            </a:r>
            <a:r>
              <a:rPr sz="1950" b="1" spc="-4" dirty="0"/>
              <a:t> </a:t>
            </a:r>
            <a:r>
              <a:rPr sz="1950" b="1" dirty="0"/>
              <a:t>Novedades respecto a la</a:t>
            </a:r>
            <a:r>
              <a:rPr sz="1950" b="1" spc="-8" dirty="0"/>
              <a:t> </a:t>
            </a:r>
            <a:r>
              <a:rPr sz="1950" b="1" spc="-49" dirty="0"/>
              <a:t>PAC</a:t>
            </a:r>
            <a:r>
              <a:rPr sz="1950" b="1" spc="-8" dirty="0"/>
              <a:t> </a:t>
            </a:r>
            <a:r>
              <a:rPr sz="1950" b="1" dirty="0"/>
              <a:t>actual.-</a:t>
            </a:r>
            <a:r>
              <a:rPr sz="1950" b="1" spc="-38" dirty="0"/>
              <a:t> </a:t>
            </a:r>
            <a:r>
              <a:rPr sz="1950" b="1" spc="11" dirty="0"/>
              <a:t>Ovino</a:t>
            </a:r>
            <a:r>
              <a:rPr sz="1950" b="1" spc="-4" dirty="0"/>
              <a:t> </a:t>
            </a:r>
            <a:r>
              <a:rPr sz="1950" b="1" dirty="0"/>
              <a:t>y </a:t>
            </a:r>
            <a:r>
              <a:rPr sz="1950" b="1" spc="-4" dirty="0"/>
              <a:t>Caprino</a:t>
            </a:r>
            <a:endParaRPr sz="1950"/>
          </a:p>
        </p:txBody>
      </p:sp>
      <p:pic>
        <p:nvPicPr>
          <p:cNvPr id="23" name="Imagen 22">
            <a:extLst>
              <a:ext uri="{FF2B5EF4-FFF2-40B4-BE49-F238E27FC236}">
                <a16:creationId xmlns:a16="http://schemas.microsoft.com/office/drawing/2014/main" id="{47C55CD4-DC47-65A7-E1E2-19950F1072CE}"/>
              </a:ext>
            </a:extLst>
          </p:cNvPr>
          <p:cNvPicPr>
            <a:picLocks noChangeAspect="1"/>
          </p:cNvPicPr>
          <p:nvPr/>
        </p:nvPicPr>
        <p:blipFill rotWithShape="1">
          <a:blip r:embed="rId6"/>
          <a:srcRect l="31389" t="70653" r="10912" b="19560"/>
          <a:stretch/>
        </p:blipFill>
        <p:spPr>
          <a:xfrm>
            <a:off x="2049263" y="6131580"/>
            <a:ext cx="7031206" cy="670905"/>
          </a:xfrm>
          <a:prstGeom prst="rect">
            <a:avLst/>
          </a:prstGeom>
        </p:spPr>
      </p:pic>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502848" y="3317652"/>
            <a:ext cx="1044893" cy="155734"/>
          </a:xfrm>
          <a:custGeom>
            <a:avLst/>
            <a:gdLst/>
            <a:ahLst/>
            <a:cxnLst/>
            <a:rect l="l" t="t" r="r" b="b"/>
            <a:pathLst>
              <a:path w="1393190" h="207645">
                <a:moveTo>
                  <a:pt x="440423" y="0"/>
                </a:moveTo>
                <a:lnTo>
                  <a:pt x="388620" y="0"/>
                </a:lnTo>
                <a:lnTo>
                  <a:pt x="0" y="0"/>
                </a:lnTo>
                <a:lnTo>
                  <a:pt x="0" y="207264"/>
                </a:lnTo>
                <a:lnTo>
                  <a:pt x="388620" y="207264"/>
                </a:lnTo>
                <a:lnTo>
                  <a:pt x="440423" y="207264"/>
                </a:lnTo>
                <a:lnTo>
                  <a:pt x="440423" y="0"/>
                </a:lnTo>
                <a:close/>
              </a:path>
              <a:path w="1393190" h="207645">
                <a:moveTo>
                  <a:pt x="1392936" y="0"/>
                </a:moveTo>
                <a:lnTo>
                  <a:pt x="775716" y="0"/>
                </a:lnTo>
                <a:lnTo>
                  <a:pt x="719328" y="0"/>
                </a:lnTo>
                <a:lnTo>
                  <a:pt x="533400" y="0"/>
                </a:lnTo>
                <a:lnTo>
                  <a:pt x="440436" y="0"/>
                </a:lnTo>
                <a:lnTo>
                  <a:pt x="440436" y="207264"/>
                </a:lnTo>
                <a:lnTo>
                  <a:pt x="533400" y="207264"/>
                </a:lnTo>
                <a:lnTo>
                  <a:pt x="719328" y="207264"/>
                </a:lnTo>
                <a:lnTo>
                  <a:pt x="775716" y="207264"/>
                </a:lnTo>
                <a:lnTo>
                  <a:pt x="1392936" y="207264"/>
                </a:lnTo>
                <a:lnTo>
                  <a:pt x="1392936" y="0"/>
                </a:lnTo>
                <a:close/>
              </a:path>
            </a:pathLst>
          </a:custGeom>
          <a:solidFill>
            <a:srgbClr val="FFFF00"/>
          </a:solidFill>
        </p:spPr>
        <p:txBody>
          <a:bodyPr wrap="square" lIns="0" tIns="0" rIns="0" bIns="0" rtlCol="0"/>
          <a:lstStyle/>
          <a:p>
            <a:pPr defTabSz="685800"/>
            <a:endParaRPr sz="1350" kern="0">
              <a:solidFill>
                <a:sysClr val="windowText" lastClr="000000"/>
              </a:solidFill>
            </a:endParaRPr>
          </a:p>
        </p:txBody>
      </p:sp>
      <p:sp>
        <p:nvSpPr>
          <p:cNvPr id="3" name="object 3"/>
          <p:cNvSpPr/>
          <p:nvPr/>
        </p:nvSpPr>
        <p:spPr>
          <a:xfrm>
            <a:off x="1489901" y="5580774"/>
            <a:ext cx="1098709" cy="132874"/>
          </a:xfrm>
          <a:custGeom>
            <a:avLst/>
            <a:gdLst/>
            <a:ahLst/>
            <a:cxnLst/>
            <a:rect l="l" t="t" r="r" b="b"/>
            <a:pathLst>
              <a:path w="1464945" h="177164">
                <a:moveTo>
                  <a:pt x="950963" y="0"/>
                </a:moveTo>
                <a:lnTo>
                  <a:pt x="495300" y="0"/>
                </a:lnTo>
                <a:lnTo>
                  <a:pt x="452628" y="0"/>
                </a:lnTo>
                <a:lnTo>
                  <a:pt x="0" y="0"/>
                </a:lnTo>
                <a:lnTo>
                  <a:pt x="0" y="176784"/>
                </a:lnTo>
                <a:lnTo>
                  <a:pt x="452628" y="176784"/>
                </a:lnTo>
                <a:lnTo>
                  <a:pt x="495300" y="176784"/>
                </a:lnTo>
                <a:lnTo>
                  <a:pt x="950963" y="176784"/>
                </a:lnTo>
                <a:lnTo>
                  <a:pt x="950963" y="0"/>
                </a:lnTo>
                <a:close/>
              </a:path>
              <a:path w="1464945" h="177164">
                <a:moveTo>
                  <a:pt x="1464564" y="0"/>
                </a:moveTo>
                <a:lnTo>
                  <a:pt x="1464564" y="0"/>
                </a:lnTo>
                <a:lnTo>
                  <a:pt x="950976" y="0"/>
                </a:lnTo>
                <a:lnTo>
                  <a:pt x="950976" y="176784"/>
                </a:lnTo>
                <a:lnTo>
                  <a:pt x="1464564" y="176784"/>
                </a:lnTo>
                <a:lnTo>
                  <a:pt x="1464564" y="0"/>
                </a:lnTo>
                <a:close/>
              </a:path>
            </a:pathLst>
          </a:custGeom>
          <a:solidFill>
            <a:srgbClr val="FFFF00"/>
          </a:solidFill>
        </p:spPr>
        <p:txBody>
          <a:bodyPr wrap="square" lIns="0" tIns="0" rIns="0" bIns="0" rtlCol="0"/>
          <a:lstStyle/>
          <a:p>
            <a:pPr defTabSz="685800"/>
            <a:endParaRPr sz="1350" kern="0">
              <a:solidFill>
                <a:sysClr val="windowText" lastClr="000000"/>
              </a:solidFill>
            </a:endParaRPr>
          </a:p>
        </p:txBody>
      </p:sp>
      <p:sp>
        <p:nvSpPr>
          <p:cNvPr id="4" name="object 4"/>
          <p:cNvSpPr/>
          <p:nvPr/>
        </p:nvSpPr>
        <p:spPr>
          <a:xfrm>
            <a:off x="663512" y="1904904"/>
            <a:ext cx="5486400" cy="16193"/>
          </a:xfrm>
          <a:custGeom>
            <a:avLst/>
            <a:gdLst/>
            <a:ahLst/>
            <a:cxnLst/>
            <a:rect l="l" t="t" r="r" b="b"/>
            <a:pathLst>
              <a:path w="7315200" h="21590">
                <a:moveTo>
                  <a:pt x="7315200" y="0"/>
                </a:moveTo>
                <a:lnTo>
                  <a:pt x="0" y="0"/>
                </a:lnTo>
                <a:lnTo>
                  <a:pt x="0" y="21336"/>
                </a:lnTo>
                <a:lnTo>
                  <a:pt x="7315200" y="21336"/>
                </a:lnTo>
                <a:lnTo>
                  <a:pt x="7315200" y="0"/>
                </a:lnTo>
                <a:close/>
              </a:path>
            </a:pathLst>
          </a:custGeom>
          <a:solidFill>
            <a:srgbClr val="7E7E7E"/>
          </a:solidFill>
        </p:spPr>
        <p:txBody>
          <a:bodyPr wrap="square" lIns="0" tIns="0" rIns="0" bIns="0" rtlCol="0"/>
          <a:lstStyle/>
          <a:p>
            <a:pPr defTabSz="685800"/>
            <a:endParaRPr sz="1350" kern="0">
              <a:solidFill>
                <a:sysClr val="windowText" lastClr="000000"/>
              </a:solidFill>
            </a:endParaRPr>
          </a:p>
        </p:txBody>
      </p:sp>
      <p:sp>
        <p:nvSpPr>
          <p:cNvPr id="5" name="object 5"/>
          <p:cNvSpPr txBox="1"/>
          <p:nvPr/>
        </p:nvSpPr>
        <p:spPr>
          <a:xfrm>
            <a:off x="396926" y="1712785"/>
            <a:ext cx="1994535" cy="206306"/>
          </a:xfrm>
          <a:prstGeom prst="rect">
            <a:avLst/>
          </a:prstGeom>
        </p:spPr>
        <p:txBody>
          <a:bodyPr vert="horz" wrap="square" lIns="0" tIns="10001" rIns="0" bIns="0" rtlCol="0">
            <a:spAutoFit/>
          </a:bodyPr>
          <a:lstStyle/>
          <a:p>
            <a:pPr marL="9525" defTabSz="685800">
              <a:spcBef>
                <a:spcPts val="79"/>
              </a:spcBef>
              <a:tabLst>
                <a:tab pos="266224" algn="l"/>
              </a:tabLst>
            </a:pPr>
            <a:r>
              <a:rPr sz="1013" kern="0" spc="143" dirty="0">
                <a:solidFill>
                  <a:srgbClr val="90C225"/>
                </a:solidFill>
                <a:latin typeface="Lucida Sans Unicode"/>
                <a:cs typeface="Lucida Sans Unicode"/>
              </a:rPr>
              <a:t>▶	</a:t>
            </a:r>
            <a:r>
              <a:rPr sz="1275" b="1" kern="0" spc="-4" dirty="0">
                <a:solidFill>
                  <a:srgbClr val="7E7E7E"/>
                </a:solidFill>
                <a:latin typeface="Trebuchet MS"/>
                <a:cs typeface="Trebuchet MS"/>
              </a:rPr>
              <a:t>Ayuda</a:t>
            </a:r>
            <a:r>
              <a:rPr sz="1275" b="1" kern="0" spc="-34" dirty="0">
                <a:solidFill>
                  <a:srgbClr val="7E7E7E"/>
                </a:solidFill>
                <a:latin typeface="Trebuchet MS"/>
                <a:cs typeface="Trebuchet MS"/>
              </a:rPr>
              <a:t> </a:t>
            </a:r>
            <a:r>
              <a:rPr sz="1275" b="1" kern="0" dirty="0">
                <a:solidFill>
                  <a:srgbClr val="7E7E7E"/>
                </a:solidFill>
                <a:latin typeface="Trebuchet MS"/>
                <a:cs typeface="Trebuchet MS"/>
              </a:rPr>
              <a:t>asociada</a:t>
            </a:r>
            <a:r>
              <a:rPr sz="1275" b="1" kern="0" spc="-23" dirty="0">
                <a:solidFill>
                  <a:srgbClr val="7E7E7E"/>
                </a:solidFill>
                <a:latin typeface="Trebuchet MS"/>
                <a:cs typeface="Trebuchet MS"/>
              </a:rPr>
              <a:t> </a:t>
            </a:r>
            <a:r>
              <a:rPr sz="1275" b="1" kern="0" spc="-8" dirty="0">
                <a:solidFill>
                  <a:srgbClr val="7E7E7E"/>
                </a:solidFill>
                <a:latin typeface="Trebuchet MS"/>
                <a:cs typeface="Trebuchet MS"/>
              </a:rPr>
              <a:t>para</a:t>
            </a:r>
            <a:r>
              <a:rPr sz="1275" b="1" kern="0" spc="-49" dirty="0">
                <a:solidFill>
                  <a:srgbClr val="7E7E7E"/>
                </a:solidFill>
                <a:latin typeface="Trebuchet MS"/>
                <a:cs typeface="Trebuchet MS"/>
              </a:rPr>
              <a:t> </a:t>
            </a:r>
            <a:r>
              <a:rPr sz="1275" b="1" kern="0" dirty="0">
                <a:solidFill>
                  <a:srgbClr val="7E7E7E"/>
                </a:solidFill>
                <a:latin typeface="Trebuchet MS"/>
                <a:cs typeface="Trebuchet MS"/>
              </a:rPr>
              <a:t>la</a:t>
            </a:r>
            <a:endParaRPr sz="1275" kern="0">
              <a:solidFill>
                <a:sysClr val="windowText" lastClr="000000"/>
              </a:solidFill>
              <a:latin typeface="Trebuchet MS"/>
              <a:cs typeface="Trebuchet MS"/>
            </a:endParaRPr>
          </a:p>
        </p:txBody>
      </p:sp>
      <p:sp>
        <p:nvSpPr>
          <p:cNvPr id="6" name="object 6"/>
          <p:cNvSpPr txBox="1"/>
          <p:nvPr/>
        </p:nvSpPr>
        <p:spPr>
          <a:xfrm>
            <a:off x="2428304" y="1733454"/>
            <a:ext cx="3731419" cy="179536"/>
          </a:xfrm>
          <a:prstGeom prst="rect">
            <a:avLst/>
          </a:prstGeom>
          <a:solidFill>
            <a:srgbClr val="FFFF00"/>
          </a:solidFill>
        </p:spPr>
        <p:txBody>
          <a:bodyPr vert="horz" wrap="square" lIns="0" tIns="0" rIns="0" bIns="0" rtlCol="0">
            <a:spAutoFit/>
          </a:bodyPr>
          <a:lstStyle/>
          <a:p>
            <a:pPr defTabSz="685800">
              <a:lnSpc>
                <a:spcPts val="1444"/>
              </a:lnSpc>
            </a:pPr>
            <a:r>
              <a:rPr sz="1275" b="1" kern="0" dirty="0">
                <a:solidFill>
                  <a:srgbClr val="7E7E7E"/>
                </a:solidFill>
                <a:latin typeface="Trebuchet MS"/>
                <a:cs typeface="Trebuchet MS"/>
              </a:rPr>
              <a:t>producción</a:t>
            </a:r>
            <a:r>
              <a:rPr sz="1275" b="1" kern="0" spc="-11" dirty="0">
                <a:solidFill>
                  <a:srgbClr val="7E7E7E"/>
                </a:solidFill>
                <a:latin typeface="Trebuchet MS"/>
                <a:cs typeface="Trebuchet MS"/>
              </a:rPr>
              <a:t> </a:t>
            </a:r>
            <a:r>
              <a:rPr sz="1275" b="1" kern="0" spc="-4" dirty="0">
                <a:solidFill>
                  <a:srgbClr val="7E7E7E"/>
                </a:solidFill>
                <a:latin typeface="Trebuchet MS"/>
                <a:cs typeface="Trebuchet MS"/>
              </a:rPr>
              <a:t>sostenible</a:t>
            </a:r>
            <a:r>
              <a:rPr sz="1275" b="1" kern="0" dirty="0">
                <a:solidFill>
                  <a:srgbClr val="7E7E7E"/>
                </a:solidFill>
                <a:latin typeface="Trebuchet MS"/>
                <a:cs typeface="Trebuchet MS"/>
              </a:rPr>
              <a:t> </a:t>
            </a:r>
            <a:r>
              <a:rPr sz="1275" b="1" kern="0" spc="-4" dirty="0">
                <a:solidFill>
                  <a:srgbClr val="7E7E7E"/>
                </a:solidFill>
                <a:latin typeface="Trebuchet MS"/>
                <a:cs typeface="Trebuchet MS"/>
              </a:rPr>
              <a:t>de </a:t>
            </a:r>
            <a:r>
              <a:rPr sz="1275" b="1" kern="0" dirty="0">
                <a:solidFill>
                  <a:srgbClr val="7E7E7E"/>
                </a:solidFill>
                <a:latin typeface="Trebuchet MS"/>
                <a:cs typeface="Trebuchet MS"/>
              </a:rPr>
              <a:t>leche</a:t>
            </a:r>
            <a:r>
              <a:rPr sz="1275" b="1" kern="0" spc="-11" dirty="0">
                <a:solidFill>
                  <a:srgbClr val="7E7E7E"/>
                </a:solidFill>
                <a:latin typeface="Trebuchet MS"/>
                <a:cs typeface="Trebuchet MS"/>
              </a:rPr>
              <a:t> </a:t>
            </a:r>
            <a:r>
              <a:rPr sz="1275" b="1" kern="0" spc="-4" dirty="0">
                <a:solidFill>
                  <a:srgbClr val="7E7E7E"/>
                </a:solidFill>
                <a:latin typeface="Trebuchet MS"/>
                <a:cs typeface="Trebuchet MS"/>
              </a:rPr>
              <a:t>de</a:t>
            </a:r>
            <a:r>
              <a:rPr sz="1275" b="1" kern="0" spc="4" dirty="0">
                <a:solidFill>
                  <a:srgbClr val="7E7E7E"/>
                </a:solidFill>
                <a:latin typeface="Trebuchet MS"/>
                <a:cs typeface="Trebuchet MS"/>
              </a:rPr>
              <a:t> </a:t>
            </a:r>
            <a:r>
              <a:rPr sz="1275" b="1" kern="0" dirty="0">
                <a:solidFill>
                  <a:srgbClr val="7E7E7E"/>
                </a:solidFill>
                <a:latin typeface="Trebuchet MS"/>
                <a:cs typeface="Trebuchet MS"/>
              </a:rPr>
              <a:t>oveja</a:t>
            </a:r>
            <a:r>
              <a:rPr sz="1275" b="1" kern="0" spc="-11" dirty="0">
                <a:solidFill>
                  <a:srgbClr val="7E7E7E"/>
                </a:solidFill>
                <a:latin typeface="Trebuchet MS"/>
                <a:cs typeface="Trebuchet MS"/>
              </a:rPr>
              <a:t> </a:t>
            </a:r>
            <a:r>
              <a:rPr sz="1275" b="1" kern="0" dirty="0">
                <a:solidFill>
                  <a:srgbClr val="7E7E7E"/>
                </a:solidFill>
                <a:latin typeface="Trebuchet MS"/>
                <a:cs typeface="Trebuchet MS"/>
              </a:rPr>
              <a:t>y</a:t>
            </a:r>
            <a:r>
              <a:rPr sz="1275" b="1" kern="0" spc="4" dirty="0">
                <a:solidFill>
                  <a:srgbClr val="7E7E7E"/>
                </a:solidFill>
                <a:latin typeface="Trebuchet MS"/>
                <a:cs typeface="Trebuchet MS"/>
              </a:rPr>
              <a:t> </a:t>
            </a:r>
            <a:r>
              <a:rPr sz="1275" b="1" kern="0" spc="-8" dirty="0">
                <a:solidFill>
                  <a:srgbClr val="7E7E7E"/>
                </a:solidFill>
                <a:latin typeface="Trebuchet MS"/>
                <a:cs typeface="Trebuchet MS"/>
              </a:rPr>
              <a:t>cabra.</a:t>
            </a:r>
            <a:endParaRPr sz="1275" kern="0">
              <a:solidFill>
                <a:sysClr val="windowText" lastClr="000000"/>
              </a:solidFill>
              <a:latin typeface="Trebuchet MS"/>
              <a:cs typeface="Trebuchet MS"/>
            </a:endParaRPr>
          </a:p>
        </p:txBody>
      </p:sp>
      <p:sp>
        <p:nvSpPr>
          <p:cNvPr id="7" name="object 7"/>
          <p:cNvSpPr txBox="1"/>
          <p:nvPr/>
        </p:nvSpPr>
        <p:spPr>
          <a:xfrm>
            <a:off x="739826" y="2113978"/>
            <a:ext cx="7652861" cy="2243595"/>
          </a:xfrm>
          <a:prstGeom prst="rect">
            <a:avLst/>
          </a:prstGeom>
        </p:spPr>
        <p:txBody>
          <a:bodyPr vert="horz" wrap="square" lIns="0" tIns="9049" rIns="0" bIns="0" rtlCol="0">
            <a:spAutoFit/>
          </a:bodyPr>
          <a:lstStyle/>
          <a:p>
            <a:pPr marL="9525" defTabSz="685800">
              <a:spcBef>
                <a:spcPts val="71"/>
              </a:spcBef>
            </a:pPr>
            <a:r>
              <a:rPr sz="938" kern="0" dirty="0">
                <a:solidFill>
                  <a:srgbClr val="90C225"/>
                </a:solidFill>
                <a:latin typeface="Wingdings"/>
                <a:cs typeface="Wingdings"/>
              </a:rPr>
              <a:t></a:t>
            </a:r>
            <a:r>
              <a:rPr sz="1200" b="1" kern="0" dirty="0">
                <a:solidFill>
                  <a:srgbClr val="7AA31F"/>
                </a:solidFill>
                <a:latin typeface="Trebuchet MS"/>
                <a:cs typeface="Trebuchet MS"/>
              </a:rPr>
              <a:t>¿Qué</a:t>
            </a:r>
            <a:r>
              <a:rPr sz="1200" b="1" kern="0" spc="-11" dirty="0">
                <a:solidFill>
                  <a:srgbClr val="7AA31F"/>
                </a:solidFill>
                <a:latin typeface="Trebuchet MS"/>
                <a:cs typeface="Trebuchet MS"/>
              </a:rPr>
              <a:t> </a:t>
            </a:r>
            <a:r>
              <a:rPr sz="1200" b="1" kern="0" spc="-8" dirty="0">
                <a:solidFill>
                  <a:srgbClr val="7AA31F"/>
                </a:solidFill>
                <a:latin typeface="Trebuchet MS"/>
                <a:cs typeface="Trebuchet MS"/>
              </a:rPr>
              <a:t>es?</a:t>
            </a:r>
            <a:endParaRPr sz="1200" kern="0">
              <a:solidFill>
                <a:sysClr val="windowText" lastClr="000000"/>
              </a:solidFill>
              <a:latin typeface="Trebuchet MS"/>
              <a:cs typeface="Trebuchet MS"/>
            </a:endParaRPr>
          </a:p>
          <a:p>
            <a:pPr marL="351949" defTabSz="685800">
              <a:spcBef>
                <a:spcPts val="907"/>
              </a:spcBef>
            </a:pPr>
            <a:r>
              <a:rPr sz="825" kern="0" spc="-8" dirty="0">
                <a:solidFill>
                  <a:srgbClr val="90C225"/>
                </a:solidFill>
                <a:latin typeface="Wingdings"/>
                <a:cs typeface="Wingdings"/>
              </a:rPr>
              <a:t></a:t>
            </a:r>
            <a:r>
              <a:rPr sz="1050" kern="0" spc="-8" dirty="0">
                <a:solidFill>
                  <a:sysClr val="windowText" lastClr="000000"/>
                </a:solidFill>
                <a:latin typeface="Trebuchet MS"/>
                <a:cs typeface="Trebuchet MS"/>
              </a:rPr>
              <a:t>Titular</a:t>
            </a:r>
            <a:r>
              <a:rPr sz="1050" kern="0" spc="8" dirty="0">
                <a:solidFill>
                  <a:sysClr val="windowText" lastClr="000000"/>
                </a:solidFill>
                <a:latin typeface="Trebuchet MS"/>
                <a:cs typeface="Trebuchet MS"/>
              </a:rPr>
              <a:t> </a:t>
            </a:r>
            <a:r>
              <a:rPr sz="1050" kern="0" spc="-4" dirty="0">
                <a:solidFill>
                  <a:sysClr val="windowText" lastClr="000000"/>
                </a:solidFill>
                <a:latin typeface="Trebuchet MS"/>
                <a:cs typeface="Trebuchet MS"/>
              </a:rPr>
              <a:t>explotación</a:t>
            </a:r>
            <a:r>
              <a:rPr sz="1050" kern="0" spc="-15" dirty="0">
                <a:solidFill>
                  <a:sysClr val="windowText" lastClr="000000"/>
                </a:solidFill>
                <a:latin typeface="Trebuchet MS"/>
                <a:cs typeface="Trebuchet MS"/>
              </a:rPr>
              <a:t> </a:t>
            </a:r>
            <a:r>
              <a:rPr sz="1050" kern="0" spc="-4" dirty="0">
                <a:solidFill>
                  <a:sysClr val="windowText" lastClr="000000"/>
                </a:solidFill>
                <a:latin typeface="Trebuchet MS"/>
                <a:cs typeface="Trebuchet MS"/>
              </a:rPr>
              <a:t>ganado</a:t>
            </a:r>
            <a:r>
              <a:rPr sz="1050" kern="0" dirty="0">
                <a:solidFill>
                  <a:sysClr val="windowText" lastClr="000000"/>
                </a:solidFill>
                <a:latin typeface="Trebuchet MS"/>
                <a:cs typeface="Trebuchet MS"/>
              </a:rPr>
              <a:t> </a:t>
            </a:r>
            <a:r>
              <a:rPr sz="1050" kern="0" spc="-4" dirty="0">
                <a:solidFill>
                  <a:sysClr val="windowText" lastClr="000000"/>
                </a:solidFill>
                <a:latin typeface="Trebuchet MS"/>
                <a:cs typeface="Trebuchet MS"/>
              </a:rPr>
              <a:t>ovino </a:t>
            </a:r>
            <a:r>
              <a:rPr sz="1050" kern="0" dirty="0">
                <a:solidFill>
                  <a:sysClr val="windowText" lastClr="000000"/>
                </a:solidFill>
                <a:latin typeface="Trebuchet MS"/>
                <a:cs typeface="Trebuchet MS"/>
              </a:rPr>
              <a:t>y</a:t>
            </a:r>
            <a:r>
              <a:rPr sz="1050" kern="0" spc="4" dirty="0">
                <a:solidFill>
                  <a:sysClr val="windowText" lastClr="000000"/>
                </a:solidFill>
                <a:latin typeface="Trebuchet MS"/>
                <a:cs typeface="Trebuchet MS"/>
              </a:rPr>
              <a:t> </a:t>
            </a:r>
            <a:r>
              <a:rPr sz="1050" kern="0" spc="-4" dirty="0">
                <a:solidFill>
                  <a:sysClr val="windowText" lastClr="000000"/>
                </a:solidFill>
                <a:latin typeface="Trebuchet MS"/>
                <a:cs typeface="Trebuchet MS"/>
              </a:rPr>
              <a:t>caprino</a:t>
            </a:r>
            <a:r>
              <a:rPr sz="1050" kern="0" spc="4" dirty="0">
                <a:solidFill>
                  <a:sysClr val="windowText" lastClr="000000"/>
                </a:solidFill>
                <a:latin typeface="Trebuchet MS"/>
                <a:cs typeface="Trebuchet MS"/>
              </a:rPr>
              <a:t> </a:t>
            </a:r>
            <a:r>
              <a:rPr sz="1050" kern="0" spc="-4" dirty="0">
                <a:solidFill>
                  <a:sysClr val="windowText" lastClr="000000"/>
                </a:solidFill>
                <a:latin typeface="Trebuchet MS"/>
                <a:cs typeface="Trebuchet MS"/>
              </a:rPr>
              <a:t>para</a:t>
            </a:r>
            <a:r>
              <a:rPr sz="1050" kern="0" spc="15" dirty="0">
                <a:solidFill>
                  <a:sysClr val="windowText" lastClr="000000"/>
                </a:solidFill>
                <a:latin typeface="Trebuchet MS"/>
                <a:cs typeface="Trebuchet MS"/>
              </a:rPr>
              <a:t> </a:t>
            </a:r>
            <a:r>
              <a:rPr sz="1050" kern="0" dirty="0">
                <a:solidFill>
                  <a:sysClr val="windowText" lastClr="000000"/>
                </a:solidFill>
                <a:latin typeface="Trebuchet MS"/>
                <a:cs typeface="Trebuchet MS"/>
              </a:rPr>
              <a:t>producción</a:t>
            </a:r>
            <a:r>
              <a:rPr sz="1050" kern="0" spc="-23" dirty="0">
                <a:solidFill>
                  <a:sysClr val="windowText" lastClr="000000"/>
                </a:solidFill>
                <a:latin typeface="Trebuchet MS"/>
                <a:cs typeface="Trebuchet MS"/>
              </a:rPr>
              <a:t> </a:t>
            </a:r>
            <a:r>
              <a:rPr sz="1050" kern="0" spc="-4" dirty="0">
                <a:solidFill>
                  <a:sysClr val="windowText" lastClr="000000"/>
                </a:solidFill>
                <a:latin typeface="Trebuchet MS"/>
                <a:cs typeface="Trebuchet MS"/>
              </a:rPr>
              <a:t>leche</a:t>
            </a:r>
            <a:r>
              <a:rPr sz="1050" kern="0" spc="-15" dirty="0">
                <a:solidFill>
                  <a:sysClr val="windowText" lastClr="000000"/>
                </a:solidFill>
                <a:latin typeface="Trebuchet MS"/>
                <a:cs typeface="Trebuchet MS"/>
              </a:rPr>
              <a:t> </a:t>
            </a:r>
            <a:r>
              <a:rPr sz="1050" kern="0" dirty="0">
                <a:solidFill>
                  <a:sysClr val="windowText" lastClr="000000"/>
                </a:solidFill>
                <a:latin typeface="Trebuchet MS"/>
                <a:cs typeface="Trebuchet MS"/>
              </a:rPr>
              <a:t>o</a:t>
            </a:r>
            <a:r>
              <a:rPr sz="1050" kern="0" spc="8" dirty="0">
                <a:solidFill>
                  <a:sysClr val="windowText" lastClr="000000"/>
                </a:solidFill>
                <a:latin typeface="Trebuchet MS"/>
                <a:cs typeface="Trebuchet MS"/>
              </a:rPr>
              <a:t> </a:t>
            </a:r>
            <a:r>
              <a:rPr sz="1050" kern="0" spc="-4" dirty="0">
                <a:solidFill>
                  <a:sysClr val="windowText" lastClr="000000"/>
                </a:solidFill>
                <a:latin typeface="Trebuchet MS"/>
                <a:cs typeface="Trebuchet MS"/>
              </a:rPr>
              <a:t>mixta </a:t>
            </a:r>
            <a:r>
              <a:rPr sz="1050" kern="0" dirty="0">
                <a:solidFill>
                  <a:sysClr val="windowText" lastClr="000000"/>
                </a:solidFill>
                <a:latin typeface="Wingdings"/>
                <a:cs typeface="Wingdings"/>
              </a:rPr>
              <a:t></a:t>
            </a:r>
            <a:r>
              <a:rPr sz="1050" kern="0" spc="60" dirty="0">
                <a:solidFill>
                  <a:sysClr val="windowText" lastClr="000000"/>
                </a:solidFill>
                <a:latin typeface="Times New Roman"/>
                <a:cs typeface="Times New Roman"/>
              </a:rPr>
              <a:t> </a:t>
            </a:r>
            <a:r>
              <a:rPr sz="1050" kern="0" spc="-4" dirty="0">
                <a:solidFill>
                  <a:sysClr val="windowText" lastClr="000000"/>
                </a:solidFill>
                <a:latin typeface="Trebuchet MS"/>
                <a:cs typeface="Trebuchet MS"/>
              </a:rPr>
              <a:t>pago anual</a:t>
            </a:r>
            <a:r>
              <a:rPr sz="1050" kern="0" spc="8" dirty="0">
                <a:solidFill>
                  <a:sysClr val="windowText" lastClr="000000"/>
                </a:solidFill>
                <a:latin typeface="Trebuchet MS"/>
                <a:cs typeface="Trebuchet MS"/>
              </a:rPr>
              <a:t> </a:t>
            </a:r>
            <a:r>
              <a:rPr sz="1050" kern="0" spc="-4" dirty="0">
                <a:solidFill>
                  <a:sysClr val="windowText" lastClr="000000"/>
                </a:solidFill>
                <a:latin typeface="Trebuchet MS"/>
                <a:cs typeface="Trebuchet MS"/>
              </a:rPr>
              <a:t>por cabeza</a:t>
            </a:r>
            <a:r>
              <a:rPr sz="1050" kern="0" spc="-8" dirty="0">
                <a:solidFill>
                  <a:sysClr val="windowText" lastClr="000000"/>
                </a:solidFill>
                <a:latin typeface="Trebuchet MS"/>
                <a:cs typeface="Trebuchet MS"/>
              </a:rPr>
              <a:t> </a:t>
            </a:r>
            <a:r>
              <a:rPr sz="1050" kern="0" spc="-4" dirty="0">
                <a:solidFill>
                  <a:sysClr val="windowText" lastClr="000000"/>
                </a:solidFill>
                <a:latin typeface="Trebuchet MS"/>
                <a:cs typeface="Trebuchet MS"/>
              </a:rPr>
              <a:t>hembra</a:t>
            </a:r>
            <a:endParaRPr sz="1050" kern="0">
              <a:solidFill>
                <a:sysClr val="windowText" lastClr="000000"/>
              </a:solidFill>
              <a:latin typeface="Trebuchet MS"/>
              <a:cs typeface="Trebuchet MS"/>
            </a:endParaRPr>
          </a:p>
          <a:p>
            <a:pPr marL="351949" defTabSz="685800">
              <a:spcBef>
                <a:spcPts val="893"/>
              </a:spcBef>
            </a:pPr>
            <a:r>
              <a:rPr sz="825" kern="0" dirty="0">
                <a:solidFill>
                  <a:srgbClr val="90C225"/>
                </a:solidFill>
                <a:latin typeface="Wingdings"/>
                <a:cs typeface="Wingdings"/>
              </a:rPr>
              <a:t></a:t>
            </a:r>
            <a:r>
              <a:rPr sz="1050" kern="0" dirty="0">
                <a:solidFill>
                  <a:sysClr val="windowText" lastClr="000000"/>
                </a:solidFill>
                <a:latin typeface="Trebuchet MS"/>
                <a:cs typeface="Trebuchet MS"/>
              </a:rPr>
              <a:t>Cada</a:t>
            </a:r>
            <a:r>
              <a:rPr sz="1050" kern="0" spc="-8" dirty="0">
                <a:solidFill>
                  <a:sysClr val="windowText" lastClr="000000"/>
                </a:solidFill>
                <a:latin typeface="Trebuchet MS"/>
                <a:cs typeface="Trebuchet MS"/>
              </a:rPr>
              <a:t> </a:t>
            </a:r>
            <a:r>
              <a:rPr sz="1050" kern="0" spc="-4" dirty="0">
                <a:solidFill>
                  <a:sysClr val="windowText" lastClr="000000"/>
                </a:solidFill>
                <a:latin typeface="Trebuchet MS"/>
                <a:cs typeface="Trebuchet MS"/>
              </a:rPr>
              <a:t>año </a:t>
            </a:r>
            <a:r>
              <a:rPr sz="1050" kern="0" dirty="0">
                <a:solidFill>
                  <a:sysClr val="windowText" lastClr="000000"/>
                </a:solidFill>
                <a:latin typeface="Wingdings"/>
                <a:cs typeface="Wingdings"/>
              </a:rPr>
              <a:t></a:t>
            </a:r>
            <a:r>
              <a:rPr sz="1050" kern="0" spc="49" dirty="0">
                <a:solidFill>
                  <a:sysClr val="windowText" lastClr="000000"/>
                </a:solidFill>
                <a:latin typeface="Times New Roman"/>
                <a:cs typeface="Times New Roman"/>
              </a:rPr>
              <a:t> </a:t>
            </a:r>
            <a:r>
              <a:rPr sz="1200" kern="0" spc="-4" dirty="0">
                <a:solidFill>
                  <a:srgbClr val="C42E1A"/>
                </a:solidFill>
                <a:latin typeface="Trebuchet MS"/>
                <a:cs typeface="Trebuchet MS"/>
              </a:rPr>
              <a:t>44.680.000</a:t>
            </a:r>
            <a:r>
              <a:rPr sz="1200" kern="0" spc="-15" dirty="0">
                <a:solidFill>
                  <a:srgbClr val="C42E1A"/>
                </a:solidFill>
                <a:latin typeface="Trebuchet MS"/>
                <a:cs typeface="Trebuchet MS"/>
              </a:rPr>
              <a:t> </a:t>
            </a:r>
            <a:r>
              <a:rPr sz="1200" kern="0" spc="-8" dirty="0">
                <a:solidFill>
                  <a:srgbClr val="C42E1A"/>
                </a:solidFill>
                <a:latin typeface="Trebuchet MS"/>
                <a:cs typeface="Trebuchet MS"/>
              </a:rPr>
              <a:t>EUROS</a:t>
            </a:r>
            <a:endParaRPr sz="1200" kern="0">
              <a:solidFill>
                <a:sysClr val="windowText" lastClr="000000"/>
              </a:solidFill>
              <a:latin typeface="Trebuchet MS"/>
              <a:cs typeface="Trebuchet MS"/>
            </a:endParaRPr>
          </a:p>
          <a:p>
            <a:pPr defTabSz="685800"/>
            <a:endParaRPr sz="1163" kern="0">
              <a:solidFill>
                <a:sysClr val="windowText" lastClr="000000"/>
              </a:solidFill>
              <a:latin typeface="Trebuchet MS"/>
              <a:cs typeface="Trebuchet MS"/>
            </a:endParaRPr>
          </a:p>
          <a:p>
            <a:pPr marL="9525" defTabSz="685800"/>
            <a:r>
              <a:rPr sz="938" kern="0" spc="-4" dirty="0">
                <a:solidFill>
                  <a:srgbClr val="90C225"/>
                </a:solidFill>
                <a:latin typeface="Wingdings"/>
                <a:cs typeface="Wingdings"/>
              </a:rPr>
              <a:t></a:t>
            </a:r>
            <a:r>
              <a:rPr sz="1200" b="1" kern="0" spc="-4" dirty="0">
                <a:solidFill>
                  <a:srgbClr val="7AA31F"/>
                </a:solidFill>
                <a:latin typeface="Trebuchet MS"/>
                <a:cs typeface="Trebuchet MS"/>
              </a:rPr>
              <a:t>¿Condiciones?</a:t>
            </a:r>
            <a:endParaRPr sz="1200" kern="0">
              <a:solidFill>
                <a:sysClr val="windowText" lastClr="000000"/>
              </a:solidFill>
              <a:latin typeface="Trebuchet MS"/>
              <a:cs typeface="Trebuchet MS"/>
            </a:endParaRPr>
          </a:p>
          <a:p>
            <a:pPr marL="207169" defTabSz="685800">
              <a:spcBef>
                <a:spcPts val="611"/>
              </a:spcBef>
            </a:pPr>
            <a:r>
              <a:rPr sz="825" kern="0" dirty="0">
                <a:solidFill>
                  <a:srgbClr val="90C225"/>
                </a:solidFill>
                <a:latin typeface="Wingdings"/>
                <a:cs typeface="Wingdings"/>
              </a:rPr>
              <a:t></a:t>
            </a:r>
            <a:r>
              <a:rPr sz="1050" kern="0" dirty="0">
                <a:solidFill>
                  <a:sysClr val="windowText" lastClr="000000"/>
                </a:solidFill>
                <a:latin typeface="Trebuchet MS"/>
                <a:cs typeface="Trebuchet MS"/>
              </a:rPr>
              <a:t>Animal</a:t>
            </a:r>
            <a:r>
              <a:rPr sz="1050" kern="0" spc="4" dirty="0">
                <a:solidFill>
                  <a:sysClr val="windowText" lastClr="000000"/>
                </a:solidFill>
                <a:latin typeface="Trebuchet MS"/>
                <a:cs typeface="Trebuchet MS"/>
              </a:rPr>
              <a:t> </a:t>
            </a:r>
            <a:r>
              <a:rPr sz="1050" kern="0" dirty="0">
                <a:solidFill>
                  <a:sysClr val="windowText" lastClr="000000"/>
                </a:solidFill>
                <a:latin typeface="Trebuchet MS"/>
                <a:cs typeface="Trebuchet MS"/>
              </a:rPr>
              <a:t>elegible:</a:t>
            </a:r>
            <a:r>
              <a:rPr sz="1050" kern="0" spc="304" dirty="0">
                <a:solidFill>
                  <a:sysClr val="windowText" lastClr="000000"/>
                </a:solidFill>
                <a:latin typeface="Trebuchet MS"/>
                <a:cs typeface="Trebuchet MS"/>
              </a:rPr>
              <a:t> </a:t>
            </a:r>
            <a:r>
              <a:rPr sz="1050" kern="0" spc="-4" dirty="0">
                <a:solidFill>
                  <a:sysClr val="windowText" lastClr="000000"/>
                </a:solidFill>
                <a:latin typeface="Trebuchet MS"/>
                <a:cs typeface="Trebuchet MS"/>
              </a:rPr>
              <a:t>hembras reproductoras</a:t>
            </a:r>
            <a:r>
              <a:rPr sz="1050" kern="0" spc="-8" dirty="0">
                <a:solidFill>
                  <a:sysClr val="windowText" lastClr="000000"/>
                </a:solidFill>
                <a:latin typeface="Trebuchet MS"/>
                <a:cs typeface="Trebuchet MS"/>
              </a:rPr>
              <a:t> </a:t>
            </a:r>
            <a:r>
              <a:rPr sz="1050" kern="0" spc="-4" dirty="0">
                <a:solidFill>
                  <a:sysClr val="windowText" lastClr="000000"/>
                </a:solidFill>
                <a:latin typeface="Trebuchet MS"/>
                <a:cs typeface="Trebuchet MS"/>
              </a:rPr>
              <a:t>ov/cap (</a:t>
            </a:r>
            <a:r>
              <a:rPr sz="1050" b="1" kern="0" spc="-4" dirty="0">
                <a:solidFill>
                  <a:srgbClr val="476012"/>
                </a:solidFill>
                <a:latin typeface="Trebuchet MS"/>
                <a:cs typeface="Trebuchet MS"/>
              </a:rPr>
              <a:t>fechas</a:t>
            </a:r>
            <a:r>
              <a:rPr sz="1050" kern="0" spc="-4" dirty="0">
                <a:solidFill>
                  <a:sysClr val="windowText" lastClr="000000"/>
                </a:solidFill>
                <a:latin typeface="Trebuchet MS"/>
                <a:cs typeface="Trebuchet MS"/>
              </a:rPr>
              <a:t>,</a:t>
            </a:r>
            <a:r>
              <a:rPr sz="1050" kern="0" spc="-8" dirty="0">
                <a:solidFill>
                  <a:sysClr val="windowText" lastClr="000000"/>
                </a:solidFill>
                <a:latin typeface="Trebuchet MS"/>
                <a:cs typeface="Trebuchet MS"/>
              </a:rPr>
              <a:t> </a:t>
            </a:r>
            <a:r>
              <a:rPr sz="1050" kern="0" spc="-4" dirty="0">
                <a:solidFill>
                  <a:sysClr val="windowText" lastClr="000000"/>
                </a:solidFill>
                <a:latin typeface="Trebuchet MS"/>
                <a:cs typeface="Trebuchet MS"/>
              </a:rPr>
              <a:t>edad</a:t>
            </a:r>
            <a:r>
              <a:rPr sz="1050" kern="0" spc="-8" dirty="0">
                <a:solidFill>
                  <a:sysClr val="windowText" lastClr="000000"/>
                </a:solidFill>
                <a:latin typeface="Trebuchet MS"/>
                <a:cs typeface="Trebuchet MS"/>
              </a:rPr>
              <a:t> </a:t>
            </a:r>
            <a:r>
              <a:rPr sz="1050" kern="0" spc="-4" dirty="0">
                <a:solidFill>
                  <a:sysClr val="windowText" lastClr="000000"/>
                </a:solidFill>
                <a:latin typeface="Trebuchet MS"/>
                <a:cs typeface="Trebuchet MS"/>
              </a:rPr>
              <a:t>+12</a:t>
            </a:r>
            <a:r>
              <a:rPr sz="1050" kern="0" spc="15" dirty="0">
                <a:solidFill>
                  <a:sysClr val="windowText" lastClr="000000"/>
                </a:solidFill>
                <a:latin typeface="Trebuchet MS"/>
                <a:cs typeface="Trebuchet MS"/>
              </a:rPr>
              <a:t> </a:t>
            </a:r>
            <a:r>
              <a:rPr sz="1050" kern="0" spc="-4" dirty="0">
                <a:solidFill>
                  <a:sysClr val="windowText" lastClr="000000"/>
                </a:solidFill>
                <a:latin typeface="Trebuchet MS"/>
                <a:cs typeface="Trebuchet MS"/>
              </a:rPr>
              <a:t>meses**;</a:t>
            </a:r>
            <a:r>
              <a:rPr sz="1050" kern="0" spc="-19" dirty="0">
                <a:solidFill>
                  <a:sysClr val="windowText" lastClr="000000"/>
                </a:solidFill>
                <a:latin typeface="Trebuchet MS"/>
                <a:cs typeface="Trebuchet MS"/>
              </a:rPr>
              <a:t> </a:t>
            </a:r>
            <a:r>
              <a:rPr sz="1050" kern="0" dirty="0">
                <a:solidFill>
                  <a:sysClr val="windowText" lastClr="000000"/>
                </a:solidFill>
                <a:latin typeface="Trebuchet MS"/>
                <a:cs typeface="Trebuchet MS"/>
              </a:rPr>
              <a:t>SITRAN).</a:t>
            </a:r>
            <a:endParaRPr sz="1050" kern="0">
              <a:solidFill>
                <a:sysClr val="windowText" lastClr="000000"/>
              </a:solidFill>
              <a:latin typeface="Trebuchet MS"/>
              <a:cs typeface="Trebuchet MS"/>
            </a:endParaRPr>
          </a:p>
          <a:p>
            <a:pPr marL="207169" defTabSz="685800">
              <a:spcBef>
                <a:spcPts val="604"/>
              </a:spcBef>
            </a:pPr>
            <a:r>
              <a:rPr sz="825" kern="0" spc="-4" dirty="0">
                <a:solidFill>
                  <a:srgbClr val="90C225"/>
                </a:solidFill>
                <a:latin typeface="Wingdings"/>
                <a:cs typeface="Wingdings"/>
              </a:rPr>
              <a:t></a:t>
            </a:r>
            <a:r>
              <a:rPr sz="1050" kern="0" spc="-4" dirty="0">
                <a:solidFill>
                  <a:sysClr val="windowText" lastClr="000000"/>
                </a:solidFill>
                <a:latin typeface="Trebuchet MS"/>
                <a:cs typeface="Trebuchet MS"/>
              </a:rPr>
              <a:t>Umbral</a:t>
            </a:r>
            <a:r>
              <a:rPr sz="1050" kern="0" spc="19" dirty="0">
                <a:solidFill>
                  <a:sysClr val="windowText" lastClr="000000"/>
                </a:solidFill>
                <a:latin typeface="Trebuchet MS"/>
                <a:cs typeface="Trebuchet MS"/>
              </a:rPr>
              <a:t> </a:t>
            </a:r>
            <a:r>
              <a:rPr sz="1050" kern="0" spc="-4" dirty="0">
                <a:solidFill>
                  <a:sysClr val="windowText" lastClr="000000"/>
                </a:solidFill>
                <a:latin typeface="Trebuchet MS"/>
                <a:cs typeface="Trebuchet MS"/>
              </a:rPr>
              <a:t>hembras</a:t>
            </a:r>
            <a:r>
              <a:rPr sz="1050" kern="0" dirty="0">
                <a:solidFill>
                  <a:sysClr val="windowText" lastClr="000000"/>
                </a:solidFill>
                <a:latin typeface="Trebuchet MS"/>
                <a:cs typeface="Trebuchet MS"/>
              </a:rPr>
              <a:t> </a:t>
            </a:r>
            <a:r>
              <a:rPr sz="1050" kern="0" spc="-4" dirty="0">
                <a:solidFill>
                  <a:sysClr val="windowText" lastClr="000000"/>
                </a:solidFill>
                <a:latin typeface="Trebuchet MS"/>
                <a:cs typeface="Trebuchet MS"/>
              </a:rPr>
              <a:t>elegibles</a:t>
            </a:r>
            <a:r>
              <a:rPr sz="1050" kern="0" spc="-11" dirty="0">
                <a:solidFill>
                  <a:sysClr val="windowText" lastClr="000000"/>
                </a:solidFill>
                <a:latin typeface="Trebuchet MS"/>
                <a:cs typeface="Trebuchet MS"/>
              </a:rPr>
              <a:t> </a:t>
            </a:r>
            <a:r>
              <a:rPr sz="1050" kern="0" spc="-4" dirty="0">
                <a:solidFill>
                  <a:sysClr val="windowText" lastClr="000000"/>
                </a:solidFill>
                <a:latin typeface="Trebuchet MS"/>
                <a:cs typeface="Trebuchet MS"/>
              </a:rPr>
              <a:t>≥30</a:t>
            </a:r>
            <a:r>
              <a:rPr sz="1050" kern="0" spc="11" dirty="0">
                <a:solidFill>
                  <a:sysClr val="windowText" lastClr="000000"/>
                </a:solidFill>
                <a:latin typeface="Trebuchet MS"/>
                <a:cs typeface="Trebuchet MS"/>
              </a:rPr>
              <a:t> </a:t>
            </a:r>
            <a:r>
              <a:rPr sz="1050" kern="0" spc="-4" dirty="0">
                <a:solidFill>
                  <a:sysClr val="windowText" lastClr="000000"/>
                </a:solidFill>
                <a:latin typeface="Trebuchet MS"/>
                <a:cs typeface="Trebuchet MS"/>
              </a:rPr>
              <a:t>ovino</a:t>
            </a:r>
            <a:r>
              <a:rPr sz="1050" kern="0" spc="8" dirty="0">
                <a:solidFill>
                  <a:sysClr val="windowText" lastClr="000000"/>
                </a:solidFill>
                <a:latin typeface="Trebuchet MS"/>
                <a:cs typeface="Trebuchet MS"/>
              </a:rPr>
              <a:t> </a:t>
            </a:r>
            <a:r>
              <a:rPr sz="1050" kern="0" dirty="0">
                <a:solidFill>
                  <a:sysClr val="windowText" lastClr="000000"/>
                </a:solidFill>
                <a:latin typeface="Trebuchet MS"/>
                <a:cs typeface="Trebuchet MS"/>
              </a:rPr>
              <a:t>y</a:t>
            </a:r>
            <a:r>
              <a:rPr sz="1050" kern="0" spc="8" dirty="0">
                <a:solidFill>
                  <a:sysClr val="windowText" lastClr="000000"/>
                </a:solidFill>
                <a:latin typeface="Trebuchet MS"/>
                <a:cs typeface="Trebuchet MS"/>
              </a:rPr>
              <a:t> </a:t>
            </a:r>
            <a:r>
              <a:rPr sz="1050" kern="0" spc="-4" dirty="0">
                <a:solidFill>
                  <a:sysClr val="windowText" lastClr="000000"/>
                </a:solidFill>
                <a:latin typeface="Trebuchet MS"/>
                <a:cs typeface="Trebuchet MS"/>
              </a:rPr>
              <a:t>≥10</a:t>
            </a:r>
            <a:r>
              <a:rPr sz="1050" kern="0" spc="19" dirty="0">
                <a:solidFill>
                  <a:sysClr val="windowText" lastClr="000000"/>
                </a:solidFill>
                <a:latin typeface="Trebuchet MS"/>
                <a:cs typeface="Trebuchet MS"/>
              </a:rPr>
              <a:t> </a:t>
            </a:r>
            <a:r>
              <a:rPr sz="1050" kern="0" spc="-4" dirty="0">
                <a:solidFill>
                  <a:sysClr val="windowText" lastClr="000000"/>
                </a:solidFill>
                <a:latin typeface="Trebuchet MS"/>
                <a:cs typeface="Trebuchet MS"/>
              </a:rPr>
              <a:t>caprino</a:t>
            </a:r>
            <a:r>
              <a:rPr sz="1050" kern="0" spc="-8" dirty="0">
                <a:solidFill>
                  <a:sysClr val="windowText" lastClr="000000"/>
                </a:solidFill>
                <a:latin typeface="Trebuchet MS"/>
                <a:cs typeface="Trebuchet MS"/>
              </a:rPr>
              <a:t> </a:t>
            </a:r>
            <a:r>
              <a:rPr sz="1050" kern="0" spc="-4" dirty="0">
                <a:solidFill>
                  <a:sysClr val="windowText" lastClr="000000"/>
                </a:solidFill>
                <a:latin typeface="Trebuchet MS"/>
                <a:cs typeface="Trebuchet MS"/>
              </a:rPr>
              <a:t>(CCAA</a:t>
            </a:r>
            <a:r>
              <a:rPr sz="1050" kern="0" spc="-56" dirty="0">
                <a:solidFill>
                  <a:sysClr val="windowText" lastClr="000000"/>
                </a:solidFill>
                <a:latin typeface="Trebuchet MS"/>
                <a:cs typeface="Trebuchet MS"/>
              </a:rPr>
              <a:t> </a:t>
            </a:r>
            <a:r>
              <a:rPr sz="1050" kern="0" spc="-4" dirty="0">
                <a:solidFill>
                  <a:sysClr val="windowText" lastClr="000000"/>
                </a:solidFill>
                <a:latin typeface="Trebuchet MS"/>
                <a:cs typeface="Trebuchet MS"/>
              </a:rPr>
              <a:t>adaptarlo</a:t>
            </a:r>
            <a:r>
              <a:rPr sz="1050" kern="0" spc="15" dirty="0">
                <a:solidFill>
                  <a:sysClr val="windowText" lastClr="000000"/>
                </a:solidFill>
                <a:latin typeface="Trebuchet MS"/>
                <a:cs typeface="Trebuchet MS"/>
              </a:rPr>
              <a:t> </a:t>
            </a:r>
            <a:r>
              <a:rPr sz="1050" kern="0" spc="-4" dirty="0">
                <a:solidFill>
                  <a:sysClr val="windowText" lastClr="000000"/>
                </a:solidFill>
                <a:latin typeface="Trebuchet MS"/>
                <a:cs typeface="Trebuchet MS"/>
              </a:rPr>
              <a:t>si censo</a:t>
            </a:r>
            <a:r>
              <a:rPr sz="1050" kern="0" dirty="0">
                <a:solidFill>
                  <a:sysClr val="windowText" lastClr="000000"/>
                </a:solidFill>
                <a:latin typeface="Trebuchet MS"/>
                <a:cs typeface="Trebuchet MS"/>
              </a:rPr>
              <a:t> </a:t>
            </a:r>
            <a:r>
              <a:rPr sz="1050" kern="0" spc="-4" dirty="0">
                <a:solidFill>
                  <a:sysClr val="windowText" lastClr="000000"/>
                </a:solidFill>
                <a:latin typeface="Trebuchet MS"/>
                <a:cs typeface="Trebuchet MS"/>
              </a:rPr>
              <a:t>menos</a:t>
            </a:r>
            <a:r>
              <a:rPr sz="1050" kern="0" spc="-15" dirty="0">
                <a:solidFill>
                  <a:sysClr val="windowText" lastClr="000000"/>
                </a:solidFill>
                <a:latin typeface="Trebuchet MS"/>
                <a:cs typeface="Trebuchet MS"/>
              </a:rPr>
              <a:t> </a:t>
            </a:r>
            <a:r>
              <a:rPr sz="1050" kern="0" spc="-4" dirty="0">
                <a:solidFill>
                  <a:sysClr val="windowText" lastClr="000000"/>
                </a:solidFill>
                <a:latin typeface="Trebuchet MS"/>
                <a:cs typeface="Trebuchet MS"/>
              </a:rPr>
              <a:t>del</a:t>
            </a:r>
            <a:r>
              <a:rPr sz="1050" kern="0" dirty="0">
                <a:solidFill>
                  <a:sysClr val="windowText" lastClr="000000"/>
                </a:solidFill>
                <a:latin typeface="Trebuchet MS"/>
                <a:cs typeface="Trebuchet MS"/>
              </a:rPr>
              <a:t> </a:t>
            </a:r>
            <a:r>
              <a:rPr sz="1050" kern="0" spc="-4" dirty="0">
                <a:solidFill>
                  <a:sysClr val="windowText" lastClr="000000"/>
                </a:solidFill>
                <a:latin typeface="Trebuchet MS"/>
                <a:cs typeface="Trebuchet MS"/>
              </a:rPr>
              <a:t>2%</a:t>
            </a:r>
            <a:r>
              <a:rPr sz="1050" kern="0" spc="11" dirty="0">
                <a:solidFill>
                  <a:sysClr val="windowText" lastClr="000000"/>
                </a:solidFill>
                <a:latin typeface="Trebuchet MS"/>
                <a:cs typeface="Trebuchet MS"/>
              </a:rPr>
              <a:t> </a:t>
            </a:r>
            <a:r>
              <a:rPr sz="1050" kern="0" spc="-4" dirty="0">
                <a:solidFill>
                  <a:sysClr val="windowText" lastClr="000000"/>
                </a:solidFill>
                <a:latin typeface="Trebuchet MS"/>
                <a:cs typeface="Trebuchet MS"/>
              </a:rPr>
              <a:t>del</a:t>
            </a:r>
            <a:r>
              <a:rPr sz="1050" kern="0" dirty="0">
                <a:solidFill>
                  <a:sysClr val="windowText" lastClr="000000"/>
                </a:solidFill>
                <a:latin typeface="Trebuchet MS"/>
                <a:cs typeface="Trebuchet MS"/>
              </a:rPr>
              <a:t> </a:t>
            </a:r>
            <a:r>
              <a:rPr sz="1050" kern="0" spc="-4" dirty="0">
                <a:solidFill>
                  <a:sysClr val="windowText" lastClr="000000"/>
                </a:solidFill>
                <a:latin typeface="Trebuchet MS"/>
                <a:cs typeface="Trebuchet MS"/>
              </a:rPr>
              <a:t>nacional).</a:t>
            </a:r>
            <a:endParaRPr sz="1050" kern="0">
              <a:solidFill>
                <a:sysClr val="windowText" lastClr="000000"/>
              </a:solidFill>
              <a:latin typeface="Trebuchet MS"/>
              <a:cs typeface="Trebuchet MS"/>
            </a:endParaRPr>
          </a:p>
          <a:p>
            <a:pPr marL="207169" defTabSz="685800">
              <a:spcBef>
                <a:spcPts val="593"/>
              </a:spcBef>
            </a:pPr>
            <a:r>
              <a:rPr sz="825" kern="0" spc="-4" dirty="0">
                <a:solidFill>
                  <a:srgbClr val="90C225"/>
                </a:solidFill>
                <a:latin typeface="Wingdings"/>
                <a:cs typeface="Wingdings"/>
              </a:rPr>
              <a:t></a:t>
            </a:r>
            <a:r>
              <a:rPr sz="1050" kern="0" spc="-4" dirty="0">
                <a:solidFill>
                  <a:sysClr val="windowText" lastClr="000000"/>
                </a:solidFill>
                <a:latin typeface="Trebuchet MS"/>
                <a:cs typeface="Trebuchet MS"/>
              </a:rPr>
              <a:t>Explotaciones: </a:t>
            </a:r>
            <a:r>
              <a:rPr sz="1050" kern="0" dirty="0">
                <a:solidFill>
                  <a:sysClr val="windowText" lastClr="000000"/>
                </a:solidFill>
                <a:latin typeface="Trebuchet MS"/>
                <a:cs typeface="Trebuchet MS"/>
              </a:rPr>
              <a:t>REGA</a:t>
            </a:r>
            <a:r>
              <a:rPr sz="1050" kern="0" spc="-75" dirty="0">
                <a:solidFill>
                  <a:sysClr val="windowText" lastClr="000000"/>
                </a:solidFill>
                <a:latin typeface="Trebuchet MS"/>
                <a:cs typeface="Trebuchet MS"/>
              </a:rPr>
              <a:t> </a:t>
            </a:r>
            <a:r>
              <a:rPr sz="1050" kern="0" spc="-4" dirty="0">
                <a:solidFill>
                  <a:sysClr val="windowText" lastClr="000000"/>
                </a:solidFill>
                <a:latin typeface="Trebuchet MS"/>
                <a:cs typeface="Trebuchet MS"/>
              </a:rPr>
              <a:t>OV/CAP</a:t>
            </a:r>
            <a:r>
              <a:rPr sz="1050" kern="0" spc="-26" dirty="0">
                <a:solidFill>
                  <a:sysClr val="windowText" lastClr="000000"/>
                </a:solidFill>
                <a:latin typeface="Trebuchet MS"/>
                <a:cs typeface="Trebuchet MS"/>
              </a:rPr>
              <a:t> </a:t>
            </a:r>
            <a:r>
              <a:rPr sz="1050" kern="0" spc="-4" dirty="0">
                <a:solidFill>
                  <a:sysClr val="windowText" lastClr="000000"/>
                </a:solidFill>
                <a:latin typeface="Trebuchet MS"/>
                <a:cs typeface="Trebuchet MS"/>
              </a:rPr>
              <a:t>tipo </a:t>
            </a:r>
            <a:r>
              <a:rPr sz="1050" kern="0" spc="-26" dirty="0">
                <a:solidFill>
                  <a:sysClr val="windowText" lastClr="000000"/>
                </a:solidFill>
                <a:latin typeface="Trebuchet MS"/>
                <a:cs typeface="Trebuchet MS"/>
              </a:rPr>
              <a:t>“PASTO”</a:t>
            </a:r>
            <a:r>
              <a:rPr sz="1050" kern="0" spc="8" dirty="0">
                <a:solidFill>
                  <a:sysClr val="windowText" lastClr="000000"/>
                </a:solidFill>
                <a:latin typeface="Trebuchet MS"/>
                <a:cs typeface="Trebuchet MS"/>
              </a:rPr>
              <a:t> </a:t>
            </a:r>
            <a:r>
              <a:rPr sz="1050" kern="0" dirty="0">
                <a:solidFill>
                  <a:sysClr val="windowText" lastClr="000000"/>
                </a:solidFill>
                <a:latin typeface="Trebuchet MS"/>
                <a:cs typeface="Trebuchet MS"/>
              </a:rPr>
              <a:t>o</a:t>
            </a:r>
            <a:r>
              <a:rPr sz="1050" kern="0" spc="8" dirty="0">
                <a:solidFill>
                  <a:sysClr val="windowText" lastClr="000000"/>
                </a:solidFill>
                <a:latin typeface="Trebuchet MS"/>
                <a:cs typeface="Trebuchet MS"/>
              </a:rPr>
              <a:t> </a:t>
            </a:r>
            <a:r>
              <a:rPr sz="1050" kern="0" spc="-4" dirty="0">
                <a:solidFill>
                  <a:sysClr val="windowText" lastClr="000000"/>
                </a:solidFill>
                <a:latin typeface="Trebuchet MS"/>
                <a:cs typeface="Trebuchet MS"/>
              </a:rPr>
              <a:t>“PROD.</a:t>
            </a:r>
            <a:r>
              <a:rPr sz="1050" kern="0" spc="-30" dirty="0">
                <a:solidFill>
                  <a:sysClr val="windowText" lastClr="000000"/>
                </a:solidFill>
                <a:latin typeface="Trebuchet MS"/>
                <a:cs typeface="Trebuchet MS"/>
              </a:rPr>
              <a:t> </a:t>
            </a:r>
            <a:r>
              <a:rPr sz="1050" kern="0" dirty="0">
                <a:solidFill>
                  <a:sysClr val="windowText" lastClr="000000"/>
                </a:solidFill>
                <a:latin typeface="Trebuchet MS"/>
                <a:cs typeface="Trebuchet MS"/>
              </a:rPr>
              <a:t>Y</a:t>
            </a:r>
            <a:r>
              <a:rPr sz="1050" kern="0" spc="-8" dirty="0">
                <a:solidFill>
                  <a:sysClr val="windowText" lastClr="000000"/>
                </a:solidFill>
                <a:latin typeface="Trebuchet MS"/>
                <a:cs typeface="Trebuchet MS"/>
              </a:rPr>
              <a:t> </a:t>
            </a:r>
            <a:r>
              <a:rPr sz="1050" kern="0" dirty="0">
                <a:solidFill>
                  <a:sysClr val="windowText" lastClr="000000"/>
                </a:solidFill>
                <a:latin typeface="Trebuchet MS"/>
                <a:cs typeface="Trebuchet MS"/>
              </a:rPr>
              <a:t>REPROD.”</a:t>
            </a:r>
            <a:r>
              <a:rPr sz="1050" kern="0" spc="-19" dirty="0">
                <a:solidFill>
                  <a:sysClr val="windowText" lastClr="000000"/>
                </a:solidFill>
                <a:latin typeface="Trebuchet MS"/>
                <a:cs typeface="Trebuchet MS"/>
              </a:rPr>
              <a:t> </a:t>
            </a:r>
            <a:r>
              <a:rPr sz="1050" kern="0" spc="-4" dirty="0">
                <a:solidFill>
                  <a:sysClr val="windowText" lastClr="000000"/>
                </a:solidFill>
                <a:latin typeface="Trebuchet MS"/>
                <a:cs typeface="Trebuchet MS"/>
              </a:rPr>
              <a:t>(leche/mixta).</a:t>
            </a:r>
            <a:endParaRPr sz="1050" kern="0">
              <a:solidFill>
                <a:sysClr val="windowText" lastClr="000000"/>
              </a:solidFill>
              <a:latin typeface="Trebuchet MS"/>
              <a:cs typeface="Trebuchet MS"/>
            </a:endParaRPr>
          </a:p>
          <a:p>
            <a:pPr marL="207169" marR="3810" defTabSz="685800">
              <a:lnSpc>
                <a:spcPct val="100699"/>
              </a:lnSpc>
              <a:spcBef>
                <a:spcPts val="585"/>
              </a:spcBef>
            </a:pPr>
            <a:r>
              <a:rPr sz="825" kern="0" spc="-4" dirty="0">
                <a:solidFill>
                  <a:srgbClr val="90C225"/>
                </a:solidFill>
                <a:latin typeface="Wingdings"/>
                <a:cs typeface="Wingdings"/>
              </a:rPr>
              <a:t></a:t>
            </a:r>
            <a:r>
              <a:rPr sz="1050" kern="0" spc="-4" dirty="0">
                <a:solidFill>
                  <a:sysClr val="windowText" lastClr="000000"/>
                </a:solidFill>
                <a:latin typeface="Trebuchet MS"/>
                <a:cs typeface="Trebuchet MS"/>
              </a:rPr>
              <a:t>Umbral</a:t>
            </a:r>
            <a:r>
              <a:rPr sz="1050" kern="0" spc="15" dirty="0">
                <a:solidFill>
                  <a:sysClr val="windowText" lastClr="000000"/>
                </a:solidFill>
                <a:latin typeface="Trebuchet MS"/>
                <a:cs typeface="Trebuchet MS"/>
              </a:rPr>
              <a:t> </a:t>
            </a:r>
            <a:r>
              <a:rPr sz="1050" kern="0" spc="-4" dirty="0">
                <a:solidFill>
                  <a:sysClr val="windowText" lastClr="000000"/>
                </a:solidFill>
                <a:latin typeface="Trebuchet MS"/>
                <a:cs typeface="Trebuchet MS"/>
              </a:rPr>
              <a:t>producción</a:t>
            </a:r>
            <a:r>
              <a:rPr sz="1050" kern="0" spc="4" dirty="0">
                <a:solidFill>
                  <a:sysClr val="windowText" lastClr="000000"/>
                </a:solidFill>
                <a:latin typeface="Trebuchet MS"/>
                <a:cs typeface="Trebuchet MS"/>
              </a:rPr>
              <a:t> </a:t>
            </a:r>
            <a:r>
              <a:rPr sz="1050" kern="0" spc="-4" dirty="0">
                <a:solidFill>
                  <a:sysClr val="windowText" lastClr="000000"/>
                </a:solidFill>
                <a:latin typeface="Trebuchet MS"/>
                <a:cs typeface="Trebuchet MS"/>
              </a:rPr>
              <a:t>(volumen):</a:t>
            </a:r>
            <a:r>
              <a:rPr sz="1050" kern="0" spc="19" dirty="0">
                <a:solidFill>
                  <a:sysClr val="windowText" lastClr="000000"/>
                </a:solidFill>
                <a:latin typeface="Trebuchet MS"/>
                <a:cs typeface="Trebuchet MS"/>
              </a:rPr>
              <a:t> </a:t>
            </a:r>
            <a:r>
              <a:rPr sz="1050" kern="0" spc="-4" dirty="0">
                <a:solidFill>
                  <a:sysClr val="windowText" lastClr="000000"/>
                </a:solidFill>
                <a:latin typeface="Trebuchet MS"/>
                <a:cs typeface="Trebuchet MS"/>
              </a:rPr>
              <a:t>litros</a:t>
            </a:r>
            <a:r>
              <a:rPr sz="1050" kern="0" spc="8" dirty="0">
                <a:solidFill>
                  <a:sysClr val="windowText" lastClr="000000"/>
                </a:solidFill>
                <a:latin typeface="Trebuchet MS"/>
                <a:cs typeface="Trebuchet MS"/>
              </a:rPr>
              <a:t> </a:t>
            </a:r>
            <a:r>
              <a:rPr sz="1050" kern="0" spc="-4" dirty="0">
                <a:solidFill>
                  <a:sysClr val="windowText" lastClr="000000"/>
                </a:solidFill>
                <a:latin typeface="Trebuchet MS"/>
                <a:cs typeface="Trebuchet MS"/>
              </a:rPr>
              <a:t>leche/hembra</a:t>
            </a:r>
            <a:r>
              <a:rPr sz="1050" kern="0" spc="11" dirty="0">
                <a:solidFill>
                  <a:sysClr val="windowText" lastClr="000000"/>
                </a:solidFill>
                <a:latin typeface="Trebuchet MS"/>
                <a:cs typeface="Trebuchet MS"/>
              </a:rPr>
              <a:t> </a:t>
            </a:r>
            <a:r>
              <a:rPr sz="1050" kern="0" spc="-4" dirty="0">
                <a:solidFill>
                  <a:sysClr val="windowText" lastClr="000000"/>
                </a:solidFill>
                <a:latin typeface="Trebuchet MS"/>
                <a:cs typeface="Trebuchet MS"/>
              </a:rPr>
              <a:t>elegible</a:t>
            </a:r>
            <a:r>
              <a:rPr sz="1050" kern="0" spc="15" dirty="0">
                <a:solidFill>
                  <a:sysClr val="windowText" lastClr="000000"/>
                </a:solidFill>
                <a:latin typeface="Trebuchet MS"/>
                <a:cs typeface="Trebuchet MS"/>
              </a:rPr>
              <a:t> </a:t>
            </a:r>
            <a:r>
              <a:rPr sz="1050" kern="0" spc="-4" dirty="0">
                <a:solidFill>
                  <a:sysClr val="windowText" lastClr="000000"/>
                </a:solidFill>
                <a:latin typeface="Trebuchet MS"/>
                <a:cs typeface="Trebuchet MS"/>
              </a:rPr>
              <a:t>(</a:t>
            </a:r>
            <a:r>
              <a:rPr sz="1050" kern="0" spc="-4" dirty="0">
                <a:solidFill>
                  <a:sysClr val="windowText" lastClr="000000"/>
                </a:solidFill>
                <a:latin typeface="Times New Roman"/>
                <a:cs typeface="Times New Roman"/>
              </a:rPr>
              <a:t>≥</a:t>
            </a:r>
            <a:r>
              <a:rPr sz="1050" kern="0" spc="-4" dirty="0">
                <a:solidFill>
                  <a:sysClr val="windowText" lastClr="000000"/>
                </a:solidFill>
                <a:latin typeface="Trebuchet MS"/>
                <a:cs typeface="Trebuchet MS"/>
              </a:rPr>
              <a:t>80</a:t>
            </a:r>
            <a:r>
              <a:rPr sz="1050" kern="0" spc="8" dirty="0">
                <a:solidFill>
                  <a:sysClr val="windowText" lastClr="000000"/>
                </a:solidFill>
                <a:latin typeface="Trebuchet MS"/>
                <a:cs typeface="Trebuchet MS"/>
              </a:rPr>
              <a:t> </a:t>
            </a:r>
            <a:r>
              <a:rPr sz="1050" kern="0" dirty="0">
                <a:solidFill>
                  <a:sysClr val="windowText" lastClr="000000"/>
                </a:solidFill>
                <a:latin typeface="Trebuchet MS"/>
                <a:cs typeface="Trebuchet MS"/>
              </a:rPr>
              <a:t>L</a:t>
            </a:r>
            <a:r>
              <a:rPr sz="1050" kern="0" spc="-30" dirty="0">
                <a:solidFill>
                  <a:sysClr val="windowText" lastClr="000000"/>
                </a:solidFill>
                <a:latin typeface="Trebuchet MS"/>
                <a:cs typeface="Trebuchet MS"/>
              </a:rPr>
              <a:t> </a:t>
            </a:r>
            <a:r>
              <a:rPr sz="1050" kern="0" spc="-4" dirty="0">
                <a:solidFill>
                  <a:sysClr val="windowText" lastClr="000000"/>
                </a:solidFill>
                <a:latin typeface="Trebuchet MS"/>
                <a:cs typeface="Trebuchet MS"/>
              </a:rPr>
              <a:t>ovino</a:t>
            </a:r>
            <a:r>
              <a:rPr sz="1050" kern="0" spc="4" dirty="0">
                <a:solidFill>
                  <a:sysClr val="windowText" lastClr="000000"/>
                </a:solidFill>
                <a:latin typeface="Trebuchet MS"/>
                <a:cs typeface="Trebuchet MS"/>
              </a:rPr>
              <a:t> </a:t>
            </a:r>
            <a:r>
              <a:rPr sz="1050" kern="0" dirty="0">
                <a:solidFill>
                  <a:sysClr val="windowText" lastClr="000000"/>
                </a:solidFill>
                <a:latin typeface="Trebuchet MS"/>
                <a:cs typeface="Trebuchet MS"/>
              </a:rPr>
              <a:t>y</a:t>
            </a:r>
            <a:r>
              <a:rPr sz="1050" kern="0" spc="4" dirty="0">
                <a:solidFill>
                  <a:sysClr val="windowText" lastClr="000000"/>
                </a:solidFill>
                <a:latin typeface="Trebuchet MS"/>
                <a:cs typeface="Trebuchet MS"/>
              </a:rPr>
              <a:t> </a:t>
            </a:r>
            <a:r>
              <a:rPr sz="1050" kern="0" spc="-4" dirty="0">
                <a:solidFill>
                  <a:sysClr val="windowText" lastClr="000000"/>
                </a:solidFill>
                <a:latin typeface="Times New Roman"/>
                <a:cs typeface="Times New Roman"/>
              </a:rPr>
              <a:t>≥</a:t>
            </a:r>
            <a:r>
              <a:rPr sz="1050" kern="0" spc="-4" dirty="0">
                <a:solidFill>
                  <a:sysClr val="windowText" lastClr="000000"/>
                </a:solidFill>
                <a:latin typeface="Trebuchet MS"/>
                <a:cs typeface="Trebuchet MS"/>
              </a:rPr>
              <a:t>200</a:t>
            </a:r>
            <a:r>
              <a:rPr sz="1050" kern="0" spc="11" dirty="0">
                <a:solidFill>
                  <a:sysClr val="windowText" lastClr="000000"/>
                </a:solidFill>
                <a:latin typeface="Trebuchet MS"/>
                <a:cs typeface="Trebuchet MS"/>
              </a:rPr>
              <a:t> </a:t>
            </a:r>
            <a:r>
              <a:rPr sz="1050" kern="0" dirty="0">
                <a:solidFill>
                  <a:sysClr val="windowText" lastClr="000000"/>
                </a:solidFill>
                <a:latin typeface="Trebuchet MS"/>
                <a:cs typeface="Trebuchet MS"/>
              </a:rPr>
              <a:t>L</a:t>
            </a:r>
            <a:r>
              <a:rPr sz="1050" kern="0" spc="-30" dirty="0">
                <a:solidFill>
                  <a:sysClr val="windowText" lastClr="000000"/>
                </a:solidFill>
                <a:latin typeface="Trebuchet MS"/>
                <a:cs typeface="Trebuchet MS"/>
              </a:rPr>
              <a:t> </a:t>
            </a:r>
            <a:r>
              <a:rPr sz="1050" kern="0" spc="-4" dirty="0">
                <a:solidFill>
                  <a:sysClr val="windowText" lastClr="000000"/>
                </a:solidFill>
                <a:latin typeface="Trebuchet MS"/>
                <a:cs typeface="Trebuchet MS"/>
              </a:rPr>
              <a:t>caprino;</a:t>
            </a:r>
            <a:r>
              <a:rPr sz="1050" kern="0" spc="11" dirty="0">
                <a:solidFill>
                  <a:sysClr val="windowText" lastClr="000000"/>
                </a:solidFill>
                <a:latin typeface="Trebuchet MS"/>
                <a:cs typeface="Trebuchet MS"/>
              </a:rPr>
              <a:t> </a:t>
            </a:r>
            <a:r>
              <a:rPr sz="1050" kern="0" spc="-4" dirty="0">
                <a:solidFill>
                  <a:sysClr val="windowText" lastClr="000000"/>
                </a:solidFill>
                <a:latin typeface="Trebuchet MS"/>
                <a:cs typeface="Trebuchet MS"/>
              </a:rPr>
              <a:t>entregas</a:t>
            </a:r>
            <a:r>
              <a:rPr sz="1050" kern="0" spc="8" dirty="0">
                <a:solidFill>
                  <a:sysClr val="windowText" lastClr="000000"/>
                </a:solidFill>
                <a:latin typeface="Trebuchet MS"/>
                <a:cs typeface="Trebuchet MS"/>
              </a:rPr>
              <a:t> </a:t>
            </a:r>
            <a:r>
              <a:rPr sz="1050" kern="0" dirty="0">
                <a:solidFill>
                  <a:sysClr val="windowText" lastClr="000000"/>
                </a:solidFill>
                <a:latin typeface="Trebuchet MS"/>
                <a:cs typeface="Trebuchet MS"/>
              </a:rPr>
              <a:t>1/06(n-1)</a:t>
            </a:r>
            <a:r>
              <a:rPr sz="1050" kern="0" spc="11" dirty="0">
                <a:solidFill>
                  <a:sysClr val="windowText" lastClr="000000"/>
                </a:solidFill>
                <a:latin typeface="Trebuchet MS"/>
                <a:cs typeface="Trebuchet MS"/>
              </a:rPr>
              <a:t> </a:t>
            </a:r>
            <a:r>
              <a:rPr sz="1050" kern="0" dirty="0">
                <a:solidFill>
                  <a:sysClr val="windowText" lastClr="000000"/>
                </a:solidFill>
                <a:latin typeface="Trebuchet MS"/>
                <a:cs typeface="Trebuchet MS"/>
              </a:rPr>
              <a:t>a</a:t>
            </a:r>
            <a:r>
              <a:rPr sz="1050" kern="0" spc="4" dirty="0">
                <a:solidFill>
                  <a:sysClr val="windowText" lastClr="000000"/>
                </a:solidFill>
                <a:latin typeface="Trebuchet MS"/>
                <a:cs typeface="Trebuchet MS"/>
              </a:rPr>
              <a:t> </a:t>
            </a:r>
            <a:r>
              <a:rPr sz="1050" kern="0" spc="-4" dirty="0">
                <a:solidFill>
                  <a:sysClr val="windowText" lastClr="000000"/>
                </a:solidFill>
                <a:latin typeface="Trebuchet MS"/>
                <a:cs typeface="Trebuchet MS"/>
              </a:rPr>
              <a:t>31/05/VD </a:t>
            </a:r>
            <a:r>
              <a:rPr sz="1050" kern="0" spc="-307" dirty="0">
                <a:solidFill>
                  <a:sysClr val="windowText" lastClr="000000"/>
                </a:solidFill>
                <a:latin typeface="Trebuchet MS"/>
                <a:cs typeface="Trebuchet MS"/>
              </a:rPr>
              <a:t> </a:t>
            </a:r>
            <a:r>
              <a:rPr sz="1050" kern="0" dirty="0">
                <a:solidFill>
                  <a:sysClr val="windowText" lastClr="000000"/>
                </a:solidFill>
                <a:latin typeface="Trebuchet MS"/>
                <a:cs typeface="Trebuchet MS"/>
              </a:rPr>
              <a:t>(n-1))</a:t>
            </a:r>
            <a:endParaRPr sz="1050" kern="0">
              <a:solidFill>
                <a:sysClr val="windowText" lastClr="000000"/>
              </a:solidFill>
              <a:latin typeface="Trebuchet MS"/>
              <a:cs typeface="Trebuchet MS"/>
            </a:endParaRPr>
          </a:p>
        </p:txBody>
      </p:sp>
      <p:sp>
        <p:nvSpPr>
          <p:cNvPr id="8" name="object 8"/>
          <p:cNvSpPr txBox="1"/>
          <p:nvPr/>
        </p:nvSpPr>
        <p:spPr>
          <a:xfrm>
            <a:off x="1098708" y="4418933"/>
            <a:ext cx="74295" cy="120290"/>
          </a:xfrm>
          <a:prstGeom prst="rect">
            <a:avLst/>
          </a:prstGeom>
        </p:spPr>
        <p:txBody>
          <a:bodyPr vert="horz" wrap="square" lIns="0" tIns="10478" rIns="0" bIns="0" rtlCol="0">
            <a:spAutoFit/>
          </a:bodyPr>
          <a:lstStyle/>
          <a:p>
            <a:pPr marL="9525" defTabSz="685800">
              <a:spcBef>
                <a:spcPts val="83"/>
              </a:spcBef>
            </a:pPr>
            <a:r>
              <a:rPr sz="713" kern="0" spc="4" dirty="0">
                <a:solidFill>
                  <a:srgbClr val="90C225"/>
                </a:solidFill>
                <a:latin typeface="Courier New"/>
                <a:cs typeface="Courier New"/>
              </a:rPr>
              <a:t>o</a:t>
            </a:r>
            <a:endParaRPr sz="713" kern="0">
              <a:solidFill>
                <a:sysClr val="windowText" lastClr="000000"/>
              </a:solidFill>
              <a:latin typeface="Courier New"/>
              <a:cs typeface="Courier New"/>
            </a:endParaRPr>
          </a:p>
        </p:txBody>
      </p:sp>
      <p:sp>
        <p:nvSpPr>
          <p:cNvPr id="9" name="object 9"/>
          <p:cNvSpPr txBox="1"/>
          <p:nvPr/>
        </p:nvSpPr>
        <p:spPr>
          <a:xfrm>
            <a:off x="1197292" y="4403502"/>
            <a:ext cx="7037070" cy="141064"/>
          </a:xfrm>
          <a:prstGeom prst="rect">
            <a:avLst/>
          </a:prstGeom>
          <a:solidFill>
            <a:srgbClr val="FFFF00"/>
          </a:solidFill>
        </p:spPr>
        <p:txBody>
          <a:bodyPr vert="horz" wrap="square" lIns="0" tIns="0" rIns="0" bIns="0" rtlCol="0">
            <a:spAutoFit/>
          </a:bodyPr>
          <a:lstStyle/>
          <a:p>
            <a:pPr defTabSz="685800">
              <a:lnSpc>
                <a:spcPts val="1110"/>
              </a:lnSpc>
            </a:pPr>
            <a:r>
              <a:rPr sz="975" b="1" i="1" kern="0" spc="-4" dirty="0">
                <a:solidFill>
                  <a:srgbClr val="476012"/>
                </a:solidFill>
                <a:latin typeface="Trebuchet MS"/>
                <a:cs typeface="Trebuchet MS"/>
              </a:rPr>
              <a:t>Si</a:t>
            </a:r>
            <a:r>
              <a:rPr sz="975" b="1" i="1" kern="0" spc="4" dirty="0">
                <a:solidFill>
                  <a:srgbClr val="476012"/>
                </a:solidFill>
                <a:latin typeface="Trebuchet MS"/>
                <a:cs typeface="Trebuchet MS"/>
              </a:rPr>
              <a:t> </a:t>
            </a:r>
            <a:r>
              <a:rPr sz="975" b="1" i="1" kern="0" spc="-4" dirty="0">
                <a:solidFill>
                  <a:srgbClr val="476012"/>
                </a:solidFill>
                <a:latin typeface="Trebuchet MS"/>
                <a:cs typeface="Trebuchet MS"/>
              </a:rPr>
              <a:t>no</a:t>
            </a:r>
            <a:r>
              <a:rPr sz="975" b="1" i="1" kern="0" spc="-8" dirty="0">
                <a:solidFill>
                  <a:srgbClr val="476012"/>
                </a:solidFill>
                <a:latin typeface="Trebuchet MS"/>
                <a:cs typeface="Trebuchet MS"/>
              </a:rPr>
              <a:t> </a:t>
            </a:r>
            <a:r>
              <a:rPr sz="975" b="1" i="1" kern="0" spc="-4" dirty="0">
                <a:solidFill>
                  <a:srgbClr val="476012"/>
                </a:solidFill>
                <a:latin typeface="Trebuchet MS"/>
                <a:cs typeface="Trebuchet MS"/>
              </a:rPr>
              <a:t>alcanza</a:t>
            </a:r>
            <a:r>
              <a:rPr sz="975" b="1" i="1" kern="0" dirty="0">
                <a:solidFill>
                  <a:srgbClr val="476012"/>
                </a:solidFill>
                <a:latin typeface="Trebuchet MS"/>
                <a:cs typeface="Trebuchet MS"/>
              </a:rPr>
              <a:t> </a:t>
            </a:r>
            <a:r>
              <a:rPr sz="975" b="1" i="1" kern="0" spc="-8" dirty="0">
                <a:solidFill>
                  <a:srgbClr val="476012"/>
                </a:solidFill>
                <a:latin typeface="Trebuchet MS"/>
                <a:cs typeface="Trebuchet MS"/>
              </a:rPr>
              <a:t>umbral</a:t>
            </a:r>
            <a:r>
              <a:rPr sz="900" b="1" i="1" kern="0" spc="-8" dirty="0">
                <a:solidFill>
                  <a:srgbClr val="476012"/>
                </a:solidFill>
                <a:latin typeface="Trebuchet MS"/>
                <a:cs typeface="Trebuchet MS"/>
              </a:rPr>
              <a:t>!</a:t>
            </a:r>
            <a:r>
              <a:rPr sz="900" b="1" i="1" kern="0" spc="11" dirty="0">
                <a:solidFill>
                  <a:srgbClr val="476012"/>
                </a:solidFill>
                <a:latin typeface="Trebuchet MS"/>
                <a:cs typeface="Trebuchet MS"/>
              </a:rPr>
              <a:t> </a:t>
            </a:r>
            <a:r>
              <a:rPr sz="900" i="1" kern="0" spc="-4" dirty="0">
                <a:solidFill>
                  <a:sysClr val="windowText" lastClr="000000"/>
                </a:solidFill>
                <a:latin typeface="Trebuchet MS"/>
                <a:cs typeface="Trebuchet MS"/>
              </a:rPr>
              <a:t>cálculo cabezas</a:t>
            </a:r>
            <a:r>
              <a:rPr sz="900" i="1" kern="0" spc="-8" dirty="0">
                <a:solidFill>
                  <a:sysClr val="windowText" lastClr="000000"/>
                </a:solidFill>
                <a:latin typeface="Trebuchet MS"/>
                <a:cs typeface="Trebuchet MS"/>
              </a:rPr>
              <a:t> </a:t>
            </a:r>
            <a:r>
              <a:rPr sz="900" i="1" kern="0" dirty="0">
                <a:solidFill>
                  <a:sysClr val="windowText" lastClr="000000"/>
                </a:solidFill>
                <a:latin typeface="Trebuchet MS"/>
                <a:cs typeface="Trebuchet MS"/>
              </a:rPr>
              <a:t>con</a:t>
            </a:r>
            <a:r>
              <a:rPr sz="900" i="1" kern="0" spc="-4" dirty="0">
                <a:solidFill>
                  <a:sysClr val="windowText" lastClr="000000"/>
                </a:solidFill>
                <a:latin typeface="Trebuchet MS"/>
                <a:cs typeface="Trebuchet MS"/>
              </a:rPr>
              <a:t> </a:t>
            </a:r>
            <a:r>
              <a:rPr sz="900" i="1" kern="0" dirty="0">
                <a:solidFill>
                  <a:sysClr val="windowText" lastClr="000000"/>
                </a:solidFill>
                <a:latin typeface="Trebuchet MS"/>
                <a:cs typeface="Trebuchet MS"/>
              </a:rPr>
              <a:t>dcho</a:t>
            </a:r>
            <a:r>
              <a:rPr sz="900" i="1" kern="0" spc="-4" dirty="0">
                <a:solidFill>
                  <a:sysClr val="windowText" lastClr="000000"/>
                </a:solidFill>
                <a:latin typeface="Trebuchet MS"/>
                <a:cs typeface="Trebuchet MS"/>
              </a:rPr>
              <a:t> </a:t>
            </a:r>
            <a:r>
              <a:rPr sz="900" i="1" kern="0" dirty="0">
                <a:solidFill>
                  <a:sysClr val="windowText" lastClr="000000"/>
                </a:solidFill>
                <a:latin typeface="Trebuchet MS"/>
                <a:cs typeface="Trebuchet MS"/>
              </a:rPr>
              <a:t>a</a:t>
            </a:r>
            <a:r>
              <a:rPr sz="900" i="1" kern="0" spc="-4" dirty="0">
                <a:solidFill>
                  <a:sysClr val="windowText" lastClr="000000"/>
                </a:solidFill>
                <a:latin typeface="Trebuchet MS"/>
                <a:cs typeface="Trebuchet MS"/>
              </a:rPr>
              <a:t> ayuda</a:t>
            </a:r>
            <a:r>
              <a:rPr sz="900" i="1" kern="0" spc="-19" dirty="0">
                <a:solidFill>
                  <a:sysClr val="windowText" lastClr="000000"/>
                </a:solidFill>
                <a:latin typeface="Trebuchet MS"/>
                <a:cs typeface="Trebuchet MS"/>
              </a:rPr>
              <a:t> </a:t>
            </a:r>
            <a:r>
              <a:rPr sz="900" i="1" kern="0" spc="-4" dirty="0">
                <a:solidFill>
                  <a:sysClr val="windowText" lastClr="000000"/>
                </a:solidFill>
                <a:latin typeface="Trebuchet MS"/>
                <a:cs typeface="Trebuchet MS"/>
              </a:rPr>
              <a:t>según</a:t>
            </a:r>
            <a:r>
              <a:rPr sz="900" i="1" kern="0" dirty="0">
                <a:solidFill>
                  <a:sysClr val="windowText" lastClr="000000"/>
                </a:solidFill>
                <a:latin typeface="Trebuchet MS"/>
                <a:cs typeface="Trebuchet MS"/>
              </a:rPr>
              <a:t> relación</a:t>
            </a:r>
            <a:r>
              <a:rPr sz="900" i="1" kern="0" spc="-11" dirty="0">
                <a:solidFill>
                  <a:sysClr val="windowText" lastClr="000000"/>
                </a:solidFill>
                <a:latin typeface="Trebuchet MS"/>
                <a:cs typeface="Trebuchet MS"/>
              </a:rPr>
              <a:t> </a:t>
            </a:r>
            <a:r>
              <a:rPr sz="900" i="1" kern="0" spc="-4" dirty="0">
                <a:solidFill>
                  <a:sysClr val="windowText" lastClr="000000"/>
                </a:solidFill>
                <a:latin typeface="Trebuchet MS"/>
                <a:cs typeface="Trebuchet MS"/>
              </a:rPr>
              <a:t>volumen</a:t>
            </a:r>
            <a:r>
              <a:rPr sz="900" i="1" kern="0" dirty="0">
                <a:solidFill>
                  <a:sysClr val="windowText" lastClr="000000"/>
                </a:solidFill>
                <a:latin typeface="Trebuchet MS"/>
                <a:cs typeface="Trebuchet MS"/>
              </a:rPr>
              <a:t> que</a:t>
            </a:r>
            <a:r>
              <a:rPr sz="900" i="1" kern="0" spc="-8" dirty="0">
                <a:solidFill>
                  <a:sysClr val="windowText" lastClr="000000"/>
                </a:solidFill>
                <a:latin typeface="Trebuchet MS"/>
                <a:cs typeface="Trebuchet MS"/>
              </a:rPr>
              <a:t> </a:t>
            </a:r>
            <a:r>
              <a:rPr sz="900" i="1" kern="0" dirty="0">
                <a:solidFill>
                  <a:sysClr val="windowText" lastClr="000000"/>
                </a:solidFill>
                <a:latin typeface="Trebuchet MS"/>
                <a:cs typeface="Trebuchet MS"/>
              </a:rPr>
              <a:t>tiene</a:t>
            </a:r>
            <a:r>
              <a:rPr sz="900" i="1" kern="0" spc="-4" dirty="0">
                <a:solidFill>
                  <a:sysClr val="windowText" lastClr="000000"/>
                </a:solidFill>
                <a:latin typeface="Trebuchet MS"/>
                <a:cs typeface="Trebuchet MS"/>
              </a:rPr>
              <a:t> /lo</a:t>
            </a:r>
            <a:r>
              <a:rPr sz="900" i="1" kern="0" spc="11" dirty="0">
                <a:solidFill>
                  <a:sysClr val="windowText" lastClr="000000"/>
                </a:solidFill>
                <a:latin typeface="Trebuchet MS"/>
                <a:cs typeface="Trebuchet MS"/>
              </a:rPr>
              <a:t> </a:t>
            </a:r>
            <a:r>
              <a:rPr sz="900" i="1" kern="0" dirty="0">
                <a:solidFill>
                  <a:sysClr val="windowText" lastClr="000000"/>
                </a:solidFill>
                <a:latin typeface="Trebuchet MS"/>
                <a:cs typeface="Trebuchet MS"/>
              </a:rPr>
              <a:t>que</a:t>
            </a:r>
            <a:r>
              <a:rPr sz="900" i="1" kern="0" spc="-15" dirty="0">
                <a:solidFill>
                  <a:sysClr val="windowText" lastClr="000000"/>
                </a:solidFill>
                <a:latin typeface="Trebuchet MS"/>
                <a:cs typeface="Trebuchet MS"/>
              </a:rPr>
              <a:t> </a:t>
            </a:r>
            <a:r>
              <a:rPr sz="900" i="1" kern="0" spc="-4" dirty="0">
                <a:solidFill>
                  <a:sysClr val="windowText" lastClr="000000"/>
                </a:solidFill>
                <a:latin typeface="Trebuchet MS"/>
                <a:cs typeface="Trebuchet MS"/>
              </a:rPr>
              <a:t>falte</a:t>
            </a:r>
            <a:r>
              <a:rPr sz="900" i="1" kern="0" spc="4" dirty="0">
                <a:solidFill>
                  <a:sysClr val="windowText" lastClr="000000"/>
                </a:solidFill>
                <a:latin typeface="Trebuchet MS"/>
                <a:cs typeface="Trebuchet MS"/>
              </a:rPr>
              <a:t> </a:t>
            </a:r>
            <a:r>
              <a:rPr sz="900" i="1" kern="0" dirty="0">
                <a:solidFill>
                  <a:sysClr val="windowText" lastClr="000000"/>
                </a:solidFill>
                <a:latin typeface="Trebuchet MS"/>
                <a:cs typeface="Trebuchet MS"/>
              </a:rPr>
              <a:t>para</a:t>
            </a:r>
            <a:r>
              <a:rPr sz="900" i="1" kern="0" spc="-8" dirty="0">
                <a:solidFill>
                  <a:sysClr val="windowText" lastClr="000000"/>
                </a:solidFill>
                <a:latin typeface="Trebuchet MS"/>
                <a:cs typeface="Trebuchet MS"/>
              </a:rPr>
              <a:t> </a:t>
            </a:r>
            <a:r>
              <a:rPr sz="900" i="1" kern="0" spc="-4" dirty="0">
                <a:solidFill>
                  <a:sysClr val="windowText" lastClr="000000"/>
                </a:solidFill>
                <a:latin typeface="Trebuchet MS"/>
                <a:cs typeface="Trebuchet MS"/>
              </a:rPr>
              <a:t>alcanzar</a:t>
            </a:r>
            <a:r>
              <a:rPr sz="900" i="1" kern="0" spc="-19" dirty="0">
                <a:solidFill>
                  <a:sysClr val="windowText" lastClr="000000"/>
                </a:solidFill>
                <a:latin typeface="Trebuchet MS"/>
                <a:cs typeface="Trebuchet MS"/>
              </a:rPr>
              <a:t> </a:t>
            </a:r>
            <a:r>
              <a:rPr sz="900" i="1" kern="0" dirty="0">
                <a:solidFill>
                  <a:sysClr val="windowText" lastClr="000000"/>
                </a:solidFill>
                <a:latin typeface="Trebuchet MS"/>
                <a:cs typeface="Trebuchet MS"/>
              </a:rPr>
              <a:t>umbral</a:t>
            </a:r>
            <a:r>
              <a:rPr sz="900" i="1" kern="0" spc="-15" dirty="0">
                <a:solidFill>
                  <a:sysClr val="windowText" lastClr="000000"/>
                </a:solidFill>
                <a:latin typeface="Trebuchet MS"/>
                <a:cs typeface="Trebuchet MS"/>
              </a:rPr>
              <a:t> </a:t>
            </a:r>
            <a:r>
              <a:rPr sz="900" i="1" kern="0" spc="-4" dirty="0">
                <a:solidFill>
                  <a:sysClr val="windowText" lastClr="000000"/>
                </a:solidFill>
                <a:latin typeface="Trebuchet MS"/>
                <a:cs typeface="Trebuchet MS"/>
              </a:rPr>
              <a:t>(</a:t>
            </a:r>
            <a:r>
              <a:rPr sz="900" i="1" kern="0" spc="-4" dirty="0">
                <a:solidFill>
                  <a:sysClr val="windowText" lastClr="000000"/>
                </a:solidFill>
                <a:latin typeface="Times New Roman"/>
                <a:cs typeface="Times New Roman"/>
              </a:rPr>
              <a:t>≥</a:t>
            </a:r>
            <a:r>
              <a:rPr sz="900" i="1" kern="0" spc="-4" dirty="0">
                <a:solidFill>
                  <a:sysClr val="windowText" lastClr="000000"/>
                </a:solidFill>
                <a:latin typeface="Trebuchet MS"/>
                <a:cs typeface="Trebuchet MS"/>
              </a:rPr>
              <a:t>50%).</a:t>
            </a:r>
            <a:endParaRPr sz="900" kern="0">
              <a:solidFill>
                <a:sysClr val="windowText" lastClr="000000"/>
              </a:solidFill>
              <a:latin typeface="Trebuchet MS"/>
              <a:cs typeface="Trebuchet MS"/>
            </a:endParaRPr>
          </a:p>
        </p:txBody>
      </p:sp>
      <p:sp>
        <p:nvSpPr>
          <p:cNvPr id="10" name="object 10"/>
          <p:cNvSpPr txBox="1"/>
          <p:nvPr/>
        </p:nvSpPr>
        <p:spPr>
          <a:xfrm>
            <a:off x="739826" y="4591088"/>
            <a:ext cx="4267200" cy="1154803"/>
          </a:xfrm>
          <a:prstGeom prst="rect">
            <a:avLst/>
          </a:prstGeom>
        </p:spPr>
        <p:txBody>
          <a:bodyPr vert="horz" wrap="square" lIns="0" tIns="66675" rIns="0" bIns="0" rtlCol="0">
            <a:spAutoFit/>
          </a:bodyPr>
          <a:lstStyle/>
          <a:p>
            <a:pPr marL="9525" defTabSz="685800">
              <a:spcBef>
                <a:spcPts val="525"/>
              </a:spcBef>
            </a:pPr>
            <a:r>
              <a:rPr sz="938" kern="0" spc="-4" dirty="0">
                <a:solidFill>
                  <a:srgbClr val="90C225"/>
                </a:solidFill>
                <a:latin typeface="Wingdings"/>
                <a:cs typeface="Wingdings"/>
              </a:rPr>
              <a:t></a:t>
            </a:r>
            <a:r>
              <a:rPr sz="1200" b="1" kern="0" spc="-4" dirty="0">
                <a:solidFill>
                  <a:srgbClr val="7AA31F"/>
                </a:solidFill>
                <a:latin typeface="Trebuchet MS"/>
                <a:cs typeface="Trebuchet MS"/>
              </a:rPr>
              <a:t>¿Ayuda?</a:t>
            </a:r>
            <a:endParaRPr sz="1200" kern="0">
              <a:solidFill>
                <a:sysClr val="windowText" lastClr="000000"/>
              </a:solidFill>
              <a:latin typeface="Trebuchet MS"/>
              <a:cs typeface="Trebuchet MS"/>
            </a:endParaRPr>
          </a:p>
          <a:p>
            <a:pPr marL="351949" defTabSz="685800">
              <a:spcBef>
                <a:spcPts val="450"/>
              </a:spcBef>
            </a:pPr>
            <a:r>
              <a:rPr sz="938" kern="0" spc="-19" dirty="0">
                <a:solidFill>
                  <a:srgbClr val="90C225"/>
                </a:solidFill>
                <a:latin typeface="Wingdings"/>
                <a:cs typeface="Wingdings"/>
              </a:rPr>
              <a:t></a:t>
            </a:r>
            <a:r>
              <a:rPr sz="1200" b="1" kern="0" spc="-19" dirty="0">
                <a:solidFill>
                  <a:srgbClr val="7AA31F"/>
                </a:solidFill>
                <a:latin typeface="Trebuchet MS"/>
                <a:cs typeface="Trebuchet MS"/>
              </a:rPr>
              <a:t>MAPA:</a:t>
            </a:r>
            <a:r>
              <a:rPr sz="1200" b="1" kern="0" spc="4" dirty="0">
                <a:solidFill>
                  <a:srgbClr val="7AA31F"/>
                </a:solidFill>
                <a:latin typeface="Trebuchet MS"/>
                <a:cs typeface="Trebuchet MS"/>
              </a:rPr>
              <a:t> </a:t>
            </a:r>
            <a:r>
              <a:rPr sz="1050" kern="0" spc="-4" dirty="0">
                <a:solidFill>
                  <a:sysClr val="windowText" lastClr="000000"/>
                </a:solidFill>
                <a:latin typeface="Trebuchet MS"/>
                <a:cs typeface="Trebuchet MS"/>
              </a:rPr>
              <a:t>anualmente</a:t>
            </a:r>
            <a:r>
              <a:rPr sz="1050" kern="0" spc="-19" dirty="0">
                <a:solidFill>
                  <a:sysClr val="windowText" lastClr="000000"/>
                </a:solidFill>
                <a:latin typeface="Trebuchet MS"/>
                <a:cs typeface="Trebuchet MS"/>
              </a:rPr>
              <a:t> </a:t>
            </a:r>
            <a:r>
              <a:rPr sz="1050" kern="0" spc="-4" dirty="0">
                <a:solidFill>
                  <a:sysClr val="windowText" lastClr="000000"/>
                </a:solidFill>
                <a:latin typeface="Trebuchet MS"/>
                <a:cs typeface="Trebuchet MS"/>
              </a:rPr>
              <a:t>importes</a:t>
            </a:r>
            <a:r>
              <a:rPr sz="1050" kern="0" spc="-15" dirty="0">
                <a:solidFill>
                  <a:sysClr val="windowText" lastClr="000000"/>
                </a:solidFill>
                <a:latin typeface="Trebuchet MS"/>
                <a:cs typeface="Trebuchet MS"/>
              </a:rPr>
              <a:t> </a:t>
            </a:r>
            <a:r>
              <a:rPr sz="1050" kern="0" spc="-4" dirty="0">
                <a:solidFill>
                  <a:sysClr val="windowText" lastClr="000000"/>
                </a:solidFill>
                <a:latin typeface="Trebuchet MS"/>
                <a:cs typeface="Trebuchet MS"/>
              </a:rPr>
              <a:t>unitarios</a:t>
            </a:r>
            <a:r>
              <a:rPr sz="1050" kern="0" spc="4" dirty="0">
                <a:solidFill>
                  <a:sysClr val="windowText" lastClr="000000"/>
                </a:solidFill>
                <a:latin typeface="Trebuchet MS"/>
                <a:cs typeface="Trebuchet MS"/>
              </a:rPr>
              <a:t> </a:t>
            </a:r>
            <a:r>
              <a:rPr sz="1050" kern="0" dirty="0">
                <a:solidFill>
                  <a:sysClr val="windowText" lastClr="000000"/>
                </a:solidFill>
                <a:latin typeface="Trebuchet MS"/>
                <a:cs typeface="Trebuchet MS"/>
              </a:rPr>
              <a:t>según</a:t>
            </a:r>
            <a:r>
              <a:rPr sz="1050" kern="0" spc="-19" dirty="0">
                <a:solidFill>
                  <a:sysClr val="windowText" lastClr="000000"/>
                </a:solidFill>
                <a:latin typeface="Trebuchet MS"/>
                <a:cs typeface="Trebuchet MS"/>
              </a:rPr>
              <a:t> </a:t>
            </a:r>
            <a:r>
              <a:rPr sz="1050" kern="0" spc="-4" dirty="0">
                <a:solidFill>
                  <a:sysClr val="windowText" lastClr="000000"/>
                </a:solidFill>
                <a:latin typeface="Trebuchet MS"/>
                <a:cs typeface="Trebuchet MS"/>
              </a:rPr>
              <a:t>información </a:t>
            </a:r>
            <a:r>
              <a:rPr sz="1050" kern="0" dirty="0">
                <a:solidFill>
                  <a:sysClr val="windowText" lastClr="000000"/>
                </a:solidFill>
                <a:latin typeface="Trebuchet MS"/>
                <a:cs typeface="Trebuchet MS"/>
              </a:rPr>
              <a:t>CCAA</a:t>
            </a:r>
            <a:endParaRPr sz="1050" kern="0">
              <a:solidFill>
                <a:sysClr val="windowText" lastClr="000000"/>
              </a:solidFill>
              <a:latin typeface="Trebuchet MS"/>
              <a:cs typeface="Trebuchet MS"/>
            </a:endParaRPr>
          </a:p>
          <a:p>
            <a:pPr marL="351949" defTabSz="685800">
              <a:spcBef>
                <a:spcPts val="450"/>
              </a:spcBef>
            </a:pPr>
            <a:r>
              <a:rPr sz="938" kern="0" spc="-11" dirty="0">
                <a:solidFill>
                  <a:srgbClr val="90C225"/>
                </a:solidFill>
                <a:latin typeface="Wingdings"/>
                <a:cs typeface="Wingdings"/>
              </a:rPr>
              <a:t></a:t>
            </a:r>
            <a:r>
              <a:rPr sz="1200" kern="0" spc="-11" dirty="0">
                <a:solidFill>
                  <a:sysClr val="windowText" lastClr="000000"/>
                </a:solidFill>
                <a:latin typeface="Trebuchet MS"/>
                <a:cs typeface="Trebuchet MS"/>
              </a:rPr>
              <a:t>Ayuda</a:t>
            </a:r>
            <a:r>
              <a:rPr sz="1200" kern="0" spc="-23" dirty="0">
                <a:solidFill>
                  <a:sysClr val="windowText" lastClr="000000"/>
                </a:solidFill>
                <a:latin typeface="Trebuchet MS"/>
                <a:cs typeface="Trebuchet MS"/>
              </a:rPr>
              <a:t> </a:t>
            </a:r>
            <a:r>
              <a:rPr sz="1200" kern="0" spc="-8" dirty="0">
                <a:solidFill>
                  <a:sysClr val="windowText" lastClr="000000"/>
                </a:solidFill>
                <a:latin typeface="Trebuchet MS"/>
                <a:cs typeface="Trebuchet MS"/>
              </a:rPr>
              <a:t>IU:</a:t>
            </a:r>
            <a:endParaRPr sz="1200" kern="0">
              <a:solidFill>
                <a:sysClr val="windowText" lastClr="000000"/>
              </a:solidFill>
              <a:latin typeface="Trebuchet MS"/>
              <a:cs typeface="Trebuchet MS"/>
            </a:endParaRPr>
          </a:p>
          <a:p>
            <a:pPr marL="694849" defTabSz="685800">
              <a:spcBef>
                <a:spcPts val="461"/>
              </a:spcBef>
            </a:pPr>
            <a:r>
              <a:rPr sz="713" kern="0" spc="-8" dirty="0">
                <a:solidFill>
                  <a:srgbClr val="90C225"/>
                </a:solidFill>
                <a:latin typeface="Courier New"/>
                <a:cs typeface="Courier New"/>
              </a:rPr>
              <a:t>o</a:t>
            </a:r>
            <a:r>
              <a:rPr sz="900" kern="0" spc="-8" dirty="0">
                <a:solidFill>
                  <a:sysClr val="windowText" lastClr="000000"/>
                </a:solidFill>
                <a:latin typeface="Trebuchet MS"/>
                <a:cs typeface="Trebuchet MS"/>
              </a:rPr>
              <a:t>Región</a:t>
            </a:r>
            <a:r>
              <a:rPr sz="900" kern="0" spc="-41" dirty="0">
                <a:solidFill>
                  <a:sysClr val="windowText" lastClr="000000"/>
                </a:solidFill>
                <a:latin typeface="Trebuchet MS"/>
                <a:cs typeface="Trebuchet MS"/>
              </a:rPr>
              <a:t> </a:t>
            </a:r>
            <a:r>
              <a:rPr sz="900" kern="0" spc="-8" dirty="0">
                <a:solidFill>
                  <a:sysClr val="windowText" lastClr="000000"/>
                </a:solidFill>
                <a:latin typeface="Trebuchet MS"/>
                <a:cs typeface="Trebuchet MS"/>
              </a:rPr>
              <a:t>Peninsular</a:t>
            </a:r>
            <a:endParaRPr sz="900" kern="0">
              <a:solidFill>
                <a:sysClr val="windowText" lastClr="000000"/>
              </a:solidFill>
              <a:latin typeface="Trebuchet MS"/>
              <a:cs typeface="Trebuchet MS"/>
            </a:endParaRPr>
          </a:p>
          <a:p>
            <a:pPr marL="694849" defTabSz="685800">
              <a:spcBef>
                <a:spcPts val="450"/>
              </a:spcBef>
            </a:pPr>
            <a:r>
              <a:rPr sz="713" kern="0" spc="-8" dirty="0">
                <a:solidFill>
                  <a:srgbClr val="90C225"/>
                </a:solidFill>
                <a:latin typeface="Courier New"/>
                <a:cs typeface="Courier New"/>
              </a:rPr>
              <a:t>o</a:t>
            </a:r>
            <a:r>
              <a:rPr sz="900" kern="0" spc="-8" dirty="0">
                <a:solidFill>
                  <a:sysClr val="windowText" lastClr="000000"/>
                </a:solidFill>
                <a:latin typeface="Trebuchet MS"/>
                <a:cs typeface="Trebuchet MS"/>
              </a:rPr>
              <a:t>Región</a:t>
            </a:r>
            <a:r>
              <a:rPr sz="900" kern="0" spc="-23" dirty="0">
                <a:solidFill>
                  <a:sysClr val="windowText" lastClr="000000"/>
                </a:solidFill>
                <a:latin typeface="Trebuchet MS"/>
                <a:cs typeface="Trebuchet MS"/>
              </a:rPr>
              <a:t> </a:t>
            </a:r>
            <a:r>
              <a:rPr sz="900" kern="0" spc="-4" dirty="0">
                <a:solidFill>
                  <a:sysClr val="windowText" lastClr="000000"/>
                </a:solidFill>
                <a:latin typeface="Trebuchet MS"/>
                <a:cs typeface="Trebuchet MS"/>
              </a:rPr>
              <a:t>Insular:</a:t>
            </a:r>
            <a:r>
              <a:rPr sz="900" kern="0" spc="-30" dirty="0">
                <a:solidFill>
                  <a:sysClr val="windowText" lastClr="000000"/>
                </a:solidFill>
                <a:latin typeface="Trebuchet MS"/>
                <a:cs typeface="Trebuchet MS"/>
              </a:rPr>
              <a:t> </a:t>
            </a:r>
            <a:r>
              <a:rPr sz="900" kern="0" spc="-8" dirty="0">
                <a:solidFill>
                  <a:sysClr val="windowText" lastClr="000000"/>
                </a:solidFill>
                <a:latin typeface="Trebuchet MS"/>
                <a:cs typeface="Trebuchet MS"/>
              </a:rPr>
              <a:t>P+50%</a:t>
            </a:r>
            <a:endParaRPr sz="900" kern="0">
              <a:solidFill>
                <a:sysClr val="windowText" lastClr="000000"/>
              </a:solidFill>
              <a:latin typeface="Trebuchet MS"/>
              <a:cs typeface="Trebuchet MS"/>
            </a:endParaRPr>
          </a:p>
        </p:txBody>
      </p:sp>
      <p:pic>
        <p:nvPicPr>
          <p:cNvPr id="11" name="object 11"/>
          <p:cNvPicPr/>
          <p:nvPr/>
        </p:nvPicPr>
        <p:blipFill>
          <a:blip r:embed="rId2" cstate="print"/>
          <a:stretch>
            <a:fillRect/>
          </a:stretch>
        </p:blipFill>
        <p:spPr>
          <a:xfrm>
            <a:off x="5552694" y="5082924"/>
            <a:ext cx="3591306" cy="912123"/>
          </a:xfrm>
          <a:prstGeom prst="rect">
            <a:avLst/>
          </a:prstGeom>
        </p:spPr>
      </p:pic>
      <p:graphicFrame>
        <p:nvGraphicFramePr>
          <p:cNvPr id="12" name="object 12"/>
          <p:cNvGraphicFramePr>
            <a:graphicFrameLocks noGrp="1"/>
          </p:cNvGraphicFramePr>
          <p:nvPr/>
        </p:nvGraphicFramePr>
        <p:xfrm>
          <a:off x="5636705" y="5139537"/>
          <a:ext cx="3443764" cy="835695"/>
        </p:xfrm>
        <a:graphic>
          <a:graphicData uri="http://schemas.openxmlformats.org/drawingml/2006/table">
            <a:tbl>
              <a:tblPr firstRow="1" bandRow="1">
                <a:tableStyleId>{2D5ABB26-0587-4C30-8999-92F81FD0307C}</a:tableStyleId>
              </a:tblPr>
              <a:tblGrid>
                <a:gridCol w="417195">
                  <a:extLst>
                    <a:ext uri="{9D8B030D-6E8A-4147-A177-3AD203B41FA5}">
                      <a16:colId xmlns:a16="http://schemas.microsoft.com/office/drawing/2014/main" val="20000"/>
                    </a:ext>
                  </a:extLst>
                </a:gridCol>
                <a:gridCol w="727233">
                  <a:extLst>
                    <a:ext uri="{9D8B030D-6E8A-4147-A177-3AD203B41FA5}">
                      <a16:colId xmlns:a16="http://schemas.microsoft.com/office/drawing/2014/main" val="20001"/>
                    </a:ext>
                  </a:extLst>
                </a:gridCol>
                <a:gridCol w="590074">
                  <a:extLst>
                    <a:ext uri="{9D8B030D-6E8A-4147-A177-3AD203B41FA5}">
                      <a16:colId xmlns:a16="http://schemas.microsoft.com/office/drawing/2014/main" val="20002"/>
                    </a:ext>
                  </a:extLst>
                </a:gridCol>
                <a:gridCol w="623888">
                  <a:extLst>
                    <a:ext uri="{9D8B030D-6E8A-4147-A177-3AD203B41FA5}">
                      <a16:colId xmlns:a16="http://schemas.microsoft.com/office/drawing/2014/main" val="20003"/>
                    </a:ext>
                  </a:extLst>
                </a:gridCol>
                <a:gridCol w="492443">
                  <a:extLst>
                    <a:ext uri="{9D8B030D-6E8A-4147-A177-3AD203B41FA5}">
                      <a16:colId xmlns:a16="http://schemas.microsoft.com/office/drawing/2014/main" val="20004"/>
                    </a:ext>
                  </a:extLst>
                </a:gridCol>
                <a:gridCol w="592931">
                  <a:extLst>
                    <a:ext uri="{9D8B030D-6E8A-4147-A177-3AD203B41FA5}">
                      <a16:colId xmlns:a16="http://schemas.microsoft.com/office/drawing/2014/main" val="20005"/>
                    </a:ext>
                  </a:extLst>
                </a:gridCol>
              </a:tblGrid>
              <a:tr h="279559">
                <a:tc>
                  <a:txBody>
                    <a:bodyPr/>
                    <a:lstStyle/>
                    <a:p>
                      <a:pPr>
                        <a:lnSpc>
                          <a:spcPct val="100000"/>
                        </a:lnSpc>
                      </a:pPr>
                      <a:endParaRPr sz="1100">
                        <a:latin typeface="Times New Roman"/>
                        <a:cs typeface="Times New Roman"/>
                      </a:endParaRPr>
                    </a:p>
                  </a:txBody>
                  <a:tcPr marL="0" marR="0" marT="0" marB="0"/>
                </a:tc>
                <a:tc>
                  <a:txBody>
                    <a:bodyPr/>
                    <a:lstStyle/>
                    <a:p>
                      <a:pPr marL="50165">
                        <a:lnSpc>
                          <a:spcPct val="100000"/>
                        </a:lnSpc>
                        <a:spcBef>
                          <a:spcPts val="785"/>
                        </a:spcBef>
                      </a:pPr>
                      <a:r>
                        <a:rPr sz="800" b="1" spc="-5" dirty="0">
                          <a:solidFill>
                            <a:srgbClr val="FFFFFF"/>
                          </a:solidFill>
                          <a:latin typeface="Trebuchet MS"/>
                          <a:cs typeface="Trebuchet MS"/>
                        </a:rPr>
                        <a:t>Región</a:t>
                      </a:r>
                      <a:r>
                        <a:rPr sz="800" b="1" spc="-15" dirty="0">
                          <a:solidFill>
                            <a:srgbClr val="FFFFFF"/>
                          </a:solidFill>
                          <a:latin typeface="Trebuchet MS"/>
                          <a:cs typeface="Trebuchet MS"/>
                        </a:rPr>
                        <a:t> </a:t>
                      </a:r>
                      <a:r>
                        <a:rPr sz="800" b="1" spc="-5" dirty="0">
                          <a:solidFill>
                            <a:srgbClr val="FFFFFF"/>
                          </a:solidFill>
                          <a:latin typeface="Trebuchet MS"/>
                          <a:cs typeface="Trebuchet MS"/>
                        </a:rPr>
                        <a:t>ayuda</a:t>
                      </a:r>
                      <a:endParaRPr sz="800">
                        <a:latin typeface="Trebuchet MS"/>
                        <a:cs typeface="Trebuchet MS"/>
                      </a:endParaRPr>
                    </a:p>
                  </a:txBody>
                  <a:tcPr marL="0" marR="0" marT="74771" marB="0">
                    <a:lnR w="12700">
                      <a:solidFill>
                        <a:srgbClr val="FFFFFF"/>
                      </a:solidFill>
                      <a:prstDash val="solid"/>
                    </a:lnR>
                    <a:lnT w="12700">
                      <a:solidFill>
                        <a:srgbClr val="FFFFFF"/>
                      </a:solidFill>
                      <a:prstDash val="solid"/>
                    </a:lnT>
                    <a:lnB w="38100">
                      <a:solidFill>
                        <a:srgbClr val="FFFFFF"/>
                      </a:solidFill>
                      <a:prstDash val="solid"/>
                    </a:lnB>
                    <a:solidFill>
                      <a:srgbClr val="90C225"/>
                    </a:solidFill>
                  </a:tcPr>
                </a:tc>
                <a:tc gridSpan="4">
                  <a:txBody>
                    <a:bodyPr/>
                    <a:lstStyle/>
                    <a:p>
                      <a:pPr marL="110489">
                        <a:lnSpc>
                          <a:spcPct val="100000"/>
                        </a:lnSpc>
                        <a:spcBef>
                          <a:spcPts val="785"/>
                        </a:spcBef>
                      </a:pPr>
                      <a:r>
                        <a:rPr sz="800" b="1" dirty="0">
                          <a:solidFill>
                            <a:srgbClr val="FFFFFF"/>
                          </a:solidFill>
                          <a:latin typeface="Trebuchet MS"/>
                          <a:cs typeface="Trebuchet MS"/>
                        </a:rPr>
                        <a:t>IU</a:t>
                      </a:r>
                      <a:r>
                        <a:rPr sz="800" b="1" spc="-5" dirty="0">
                          <a:solidFill>
                            <a:srgbClr val="FFFFFF"/>
                          </a:solidFill>
                          <a:latin typeface="Trebuchet MS"/>
                          <a:cs typeface="Trebuchet MS"/>
                        </a:rPr>
                        <a:t> </a:t>
                      </a:r>
                      <a:r>
                        <a:rPr sz="800" b="1" dirty="0">
                          <a:solidFill>
                            <a:srgbClr val="FFFFFF"/>
                          </a:solidFill>
                          <a:latin typeface="Trebuchet MS"/>
                          <a:cs typeface="Trebuchet MS"/>
                        </a:rPr>
                        <a:t>(EUR</a:t>
                      </a:r>
                      <a:r>
                        <a:rPr sz="800" b="1" spc="-5" dirty="0">
                          <a:solidFill>
                            <a:srgbClr val="FFFFFF"/>
                          </a:solidFill>
                          <a:latin typeface="Trebuchet MS"/>
                          <a:cs typeface="Trebuchet MS"/>
                        </a:rPr>
                        <a:t> animal </a:t>
                      </a:r>
                      <a:r>
                        <a:rPr sz="800" b="1" dirty="0">
                          <a:solidFill>
                            <a:srgbClr val="FFFFFF"/>
                          </a:solidFill>
                          <a:latin typeface="Trebuchet MS"/>
                          <a:cs typeface="Trebuchet MS"/>
                        </a:rPr>
                        <a:t>elegible) </a:t>
                      </a:r>
                      <a:r>
                        <a:rPr sz="800" b="1" spc="-5" dirty="0">
                          <a:solidFill>
                            <a:srgbClr val="FFFFFF"/>
                          </a:solidFill>
                          <a:latin typeface="Trebuchet MS"/>
                          <a:cs typeface="Trebuchet MS"/>
                        </a:rPr>
                        <a:t>Anual </a:t>
                      </a:r>
                      <a:r>
                        <a:rPr sz="800" b="1" dirty="0">
                          <a:solidFill>
                            <a:srgbClr val="FFFFFF"/>
                          </a:solidFill>
                          <a:latin typeface="Trebuchet MS"/>
                          <a:cs typeface="Trebuchet MS"/>
                        </a:rPr>
                        <a:t>(2023-2027)</a:t>
                      </a:r>
                      <a:endParaRPr sz="800">
                        <a:latin typeface="Trebuchet MS"/>
                        <a:cs typeface="Trebuchet MS"/>
                      </a:endParaRPr>
                    </a:p>
                  </a:txBody>
                  <a:tcPr marL="0" marR="0" marT="74771"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90C225"/>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126683">
                <a:tc rowSpan="4">
                  <a:txBody>
                    <a:bodyPr/>
                    <a:lstStyle/>
                    <a:p>
                      <a:pPr>
                        <a:lnSpc>
                          <a:spcPct val="100000"/>
                        </a:lnSpc>
                      </a:pPr>
                      <a:endParaRPr sz="1100">
                        <a:latin typeface="Times New Roman"/>
                        <a:cs typeface="Times New Roman"/>
                      </a:endParaRPr>
                    </a:p>
                  </a:txBody>
                  <a:tcPr marL="0" marR="0" marT="0" marB="0">
                    <a:lnL w="12700">
                      <a:solidFill>
                        <a:srgbClr val="FFFFFF"/>
                      </a:solidFill>
                      <a:prstDash val="solid"/>
                    </a:lnL>
                    <a:lnR w="12700">
                      <a:solidFill>
                        <a:srgbClr val="FFFFFF"/>
                      </a:solidFill>
                      <a:prstDash val="solid"/>
                    </a:lnR>
                    <a:lnB w="12700">
                      <a:solidFill>
                        <a:srgbClr val="FFFFFF"/>
                      </a:solidFill>
                      <a:prstDash val="solid"/>
                    </a:lnB>
                    <a:solidFill>
                      <a:srgbClr val="90C225"/>
                    </a:solidFill>
                  </a:tcPr>
                </a:tc>
                <a:tc rowSpan="2">
                  <a:txBody>
                    <a:bodyPr/>
                    <a:lstStyle/>
                    <a:p>
                      <a:pPr marL="174625">
                        <a:lnSpc>
                          <a:spcPct val="100000"/>
                        </a:lnSpc>
                        <a:spcBef>
                          <a:spcPts val="685"/>
                        </a:spcBef>
                      </a:pPr>
                      <a:r>
                        <a:rPr sz="800" dirty="0">
                          <a:latin typeface="Trebuchet MS"/>
                          <a:cs typeface="Trebuchet MS"/>
                        </a:rPr>
                        <a:t>Peninsular</a:t>
                      </a:r>
                      <a:endParaRPr sz="800">
                        <a:latin typeface="Trebuchet MS"/>
                        <a:cs typeface="Trebuchet MS"/>
                      </a:endParaRPr>
                    </a:p>
                  </a:txBody>
                  <a:tcPr marL="0" marR="0" marT="65246"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BE9CD"/>
                    </a:solidFill>
                  </a:tcPr>
                </a:tc>
                <a:tc rowSpan="2">
                  <a:txBody>
                    <a:bodyPr/>
                    <a:lstStyle/>
                    <a:p>
                      <a:pPr marL="60325">
                        <a:lnSpc>
                          <a:spcPct val="100000"/>
                        </a:lnSpc>
                        <a:spcBef>
                          <a:spcPts val="685"/>
                        </a:spcBef>
                      </a:pPr>
                      <a:r>
                        <a:rPr sz="800" spc="-5" dirty="0">
                          <a:latin typeface="Trebuchet MS"/>
                          <a:cs typeface="Trebuchet MS"/>
                        </a:rPr>
                        <a:t>Planificado</a:t>
                      </a:r>
                      <a:endParaRPr sz="800">
                        <a:latin typeface="Trebuchet MS"/>
                        <a:cs typeface="Trebuchet MS"/>
                      </a:endParaRPr>
                    </a:p>
                  </a:txBody>
                  <a:tcPr marL="0" marR="0" marT="65246"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BE9CD"/>
                    </a:solidFill>
                  </a:tcPr>
                </a:tc>
                <a:tc rowSpan="2">
                  <a:txBody>
                    <a:bodyPr/>
                    <a:lstStyle/>
                    <a:p>
                      <a:pPr marL="251460">
                        <a:lnSpc>
                          <a:spcPct val="100000"/>
                        </a:lnSpc>
                        <a:spcBef>
                          <a:spcPts val="685"/>
                        </a:spcBef>
                      </a:pPr>
                      <a:r>
                        <a:rPr sz="800" spc="-5" dirty="0">
                          <a:latin typeface="Trebuchet MS"/>
                          <a:cs typeface="Trebuchet MS"/>
                        </a:rPr>
                        <a:t>12,49</a:t>
                      </a:r>
                      <a:endParaRPr sz="800">
                        <a:latin typeface="Trebuchet MS"/>
                        <a:cs typeface="Trebuchet MS"/>
                      </a:endParaRPr>
                    </a:p>
                  </a:txBody>
                  <a:tcPr marL="0" marR="0" marT="65246"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BE9CD"/>
                    </a:solidFill>
                  </a:tcPr>
                </a:tc>
                <a:tc>
                  <a:txBody>
                    <a:bodyPr/>
                    <a:lstStyle/>
                    <a:p>
                      <a:pPr marL="1905" algn="ctr">
                        <a:lnSpc>
                          <a:spcPts val="1215"/>
                        </a:lnSpc>
                        <a:spcBef>
                          <a:spcPts val="15"/>
                        </a:spcBef>
                      </a:pPr>
                      <a:r>
                        <a:rPr sz="800" spc="-5" dirty="0">
                          <a:latin typeface="Trebuchet MS"/>
                          <a:cs typeface="Trebuchet MS"/>
                        </a:rPr>
                        <a:t>Mínimo</a:t>
                      </a:r>
                      <a:endParaRPr sz="800">
                        <a:latin typeface="Trebuchet MS"/>
                        <a:cs typeface="Trebuchet MS"/>
                      </a:endParaRPr>
                    </a:p>
                  </a:txBody>
                  <a:tcPr marL="0" marR="0" marT="1429"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BE9CD"/>
                    </a:solidFill>
                  </a:tcPr>
                </a:tc>
                <a:tc>
                  <a:txBody>
                    <a:bodyPr/>
                    <a:lstStyle/>
                    <a:p>
                      <a:pPr marL="2540" algn="ctr">
                        <a:lnSpc>
                          <a:spcPts val="1215"/>
                        </a:lnSpc>
                        <a:spcBef>
                          <a:spcPts val="15"/>
                        </a:spcBef>
                      </a:pPr>
                      <a:r>
                        <a:rPr sz="800" spc="-5" dirty="0">
                          <a:latin typeface="Trebuchet MS"/>
                          <a:cs typeface="Trebuchet MS"/>
                        </a:rPr>
                        <a:t>10,55</a:t>
                      </a:r>
                      <a:endParaRPr sz="800">
                        <a:latin typeface="Trebuchet MS"/>
                        <a:cs typeface="Trebuchet MS"/>
                      </a:endParaRPr>
                    </a:p>
                  </a:txBody>
                  <a:tcPr marL="0" marR="0" marT="1429"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BE9CD"/>
                    </a:solidFill>
                  </a:tcPr>
                </a:tc>
                <a:extLst>
                  <a:ext uri="{0D108BD9-81ED-4DB2-BD59-A6C34878D82A}">
                    <a16:rowId xmlns:a16="http://schemas.microsoft.com/office/drawing/2014/main" val="10001"/>
                  </a:ext>
                </a:extLst>
              </a:tr>
              <a:tr h="126683">
                <a:tc vMerge="1">
                  <a:txBody>
                    <a:bodyPr/>
                    <a:lstStyle/>
                    <a:p>
                      <a:endParaRPr/>
                    </a:p>
                  </a:txBody>
                  <a:tcPr marL="0" marR="0" marT="0" marB="0">
                    <a:lnL w="12700">
                      <a:solidFill>
                        <a:srgbClr val="FFFFFF"/>
                      </a:solidFill>
                      <a:prstDash val="solid"/>
                    </a:lnL>
                    <a:lnR w="12700">
                      <a:solidFill>
                        <a:srgbClr val="FFFFFF"/>
                      </a:solidFill>
                      <a:prstDash val="solid"/>
                    </a:lnR>
                    <a:lnB w="12700">
                      <a:solidFill>
                        <a:srgbClr val="FFFFFF"/>
                      </a:solidFill>
                      <a:prstDash val="solid"/>
                    </a:lnB>
                    <a:solidFill>
                      <a:srgbClr val="90C225"/>
                    </a:solidFill>
                  </a:tcPr>
                </a:tc>
                <a:tc vMerge="1">
                  <a:txBody>
                    <a:bodyPr/>
                    <a:lstStyle/>
                    <a:p>
                      <a:endParaRPr/>
                    </a:p>
                  </a:txBody>
                  <a:tcPr marL="0" marR="0" marT="8699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BE9CD"/>
                    </a:solidFill>
                  </a:tcPr>
                </a:tc>
                <a:tc vMerge="1">
                  <a:txBody>
                    <a:bodyPr/>
                    <a:lstStyle/>
                    <a:p>
                      <a:endParaRPr/>
                    </a:p>
                  </a:txBody>
                  <a:tcPr marL="0" marR="0" marT="8699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BE9CD"/>
                    </a:solidFill>
                  </a:tcPr>
                </a:tc>
                <a:tc vMerge="1">
                  <a:txBody>
                    <a:bodyPr/>
                    <a:lstStyle/>
                    <a:p>
                      <a:endParaRPr/>
                    </a:p>
                  </a:txBody>
                  <a:tcPr marL="0" marR="0" marT="8699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BE9CD"/>
                    </a:solidFill>
                  </a:tcPr>
                </a:tc>
                <a:tc>
                  <a:txBody>
                    <a:bodyPr/>
                    <a:lstStyle/>
                    <a:p>
                      <a:pPr marL="3175" algn="ctr">
                        <a:lnSpc>
                          <a:spcPts val="1215"/>
                        </a:lnSpc>
                        <a:spcBef>
                          <a:spcPts val="15"/>
                        </a:spcBef>
                      </a:pPr>
                      <a:r>
                        <a:rPr sz="800" spc="-5" dirty="0">
                          <a:latin typeface="Trebuchet MS"/>
                          <a:cs typeface="Trebuchet MS"/>
                        </a:rPr>
                        <a:t>Máximo</a:t>
                      </a:r>
                      <a:endParaRPr sz="800">
                        <a:latin typeface="Trebuchet MS"/>
                        <a:cs typeface="Trebuchet MS"/>
                      </a:endParaRPr>
                    </a:p>
                  </a:txBody>
                  <a:tcPr marL="0" marR="0" marT="1429"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BE9CD"/>
                    </a:solidFill>
                  </a:tcPr>
                </a:tc>
                <a:tc>
                  <a:txBody>
                    <a:bodyPr/>
                    <a:lstStyle/>
                    <a:p>
                      <a:pPr marL="2540" algn="ctr">
                        <a:lnSpc>
                          <a:spcPts val="1215"/>
                        </a:lnSpc>
                        <a:spcBef>
                          <a:spcPts val="15"/>
                        </a:spcBef>
                      </a:pPr>
                      <a:r>
                        <a:rPr sz="800" spc="-5" dirty="0">
                          <a:latin typeface="Trebuchet MS"/>
                          <a:cs typeface="Trebuchet MS"/>
                        </a:rPr>
                        <a:t>30,22</a:t>
                      </a:r>
                      <a:endParaRPr sz="800">
                        <a:latin typeface="Trebuchet MS"/>
                        <a:cs typeface="Trebuchet MS"/>
                      </a:endParaRPr>
                    </a:p>
                  </a:txBody>
                  <a:tcPr marL="0" marR="0" marT="1429"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BE9CD"/>
                    </a:solidFill>
                  </a:tcPr>
                </a:tc>
                <a:extLst>
                  <a:ext uri="{0D108BD9-81ED-4DB2-BD59-A6C34878D82A}">
                    <a16:rowId xmlns:a16="http://schemas.microsoft.com/office/drawing/2014/main" val="10002"/>
                  </a:ext>
                </a:extLst>
              </a:tr>
              <a:tr h="126683">
                <a:tc vMerge="1">
                  <a:txBody>
                    <a:bodyPr/>
                    <a:lstStyle/>
                    <a:p>
                      <a:endParaRPr/>
                    </a:p>
                  </a:txBody>
                  <a:tcPr marL="0" marR="0" marT="0" marB="0">
                    <a:lnL w="12700">
                      <a:solidFill>
                        <a:srgbClr val="FFFFFF"/>
                      </a:solidFill>
                      <a:prstDash val="solid"/>
                    </a:lnL>
                    <a:lnR w="12700">
                      <a:solidFill>
                        <a:srgbClr val="FFFFFF"/>
                      </a:solidFill>
                      <a:prstDash val="solid"/>
                    </a:lnR>
                    <a:lnB w="12700">
                      <a:solidFill>
                        <a:srgbClr val="FFFFFF"/>
                      </a:solidFill>
                      <a:prstDash val="solid"/>
                    </a:lnB>
                    <a:solidFill>
                      <a:srgbClr val="90C225"/>
                    </a:solidFill>
                  </a:tcPr>
                </a:tc>
                <a:tc rowSpan="2">
                  <a:txBody>
                    <a:bodyPr/>
                    <a:lstStyle/>
                    <a:p>
                      <a:pPr marL="285750">
                        <a:lnSpc>
                          <a:spcPct val="100000"/>
                        </a:lnSpc>
                        <a:spcBef>
                          <a:spcPts val="685"/>
                        </a:spcBef>
                      </a:pPr>
                      <a:r>
                        <a:rPr sz="800" spc="-5" dirty="0">
                          <a:latin typeface="Trebuchet MS"/>
                          <a:cs typeface="Trebuchet MS"/>
                        </a:rPr>
                        <a:t>Insular</a:t>
                      </a:r>
                      <a:endParaRPr sz="800">
                        <a:latin typeface="Trebuchet MS"/>
                        <a:cs typeface="Trebuchet MS"/>
                      </a:endParaRPr>
                    </a:p>
                  </a:txBody>
                  <a:tcPr marL="0" marR="0" marT="65246"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DF4E8"/>
                    </a:solidFill>
                  </a:tcPr>
                </a:tc>
                <a:tc rowSpan="2">
                  <a:txBody>
                    <a:bodyPr/>
                    <a:lstStyle/>
                    <a:p>
                      <a:pPr marL="60325">
                        <a:lnSpc>
                          <a:spcPct val="100000"/>
                        </a:lnSpc>
                        <a:spcBef>
                          <a:spcPts val="685"/>
                        </a:spcBef>
                      </a:pPr>
                      <a:r>
                        <a:rPr sz="800" spc="-5" dirty="0">
                          <a:latin typeface="Trebuchet MS"/>
                          <a:cs typeface="Trebuchet MS"/>
                        </a:rPr>
                        <a:t>Planificado</a:t>
                      </a:r>
                      <a:endParaRPr sz="800">
                        <a:latin typeface="Trebuchet MS"/>
                        <a:cs typeface="Trebuchet MS"/>
                      </a:endParaRPr>
                    </a:p>
                  </a:txBody>
                  <a:tcPr marL="0" marR="0" marT="65246"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DF4E8"/>
                    </a:solidFill>
                  </a:tcPr>
                </a:tc>
                <a:tc rowSpan="2">
                  <a:txBody>
                    <a:bodyPr/>
                    <a:lstStyle/>
                    <a:p>
                      <a:pPr marL="251460">
                        <a:lnSpc>
                          <a:spcPct val="100000"/>
                        </a:lnSpc>
                        <a:spcBef>
                          <a:spcPts val="685"/>
                        </a:spcBef>
                      </a:pPr>
                      <a:r>
                        <a:rPr sz="800" spc="-5" dirty="0">
                          <a:latin typeface="Trebuchet MS"/>
                          <a:cs typeface="Trebuchet MS"/>
                        </a:rPr>
                        <a:t>18,73</a:t>
                      </a:r>
                      <a:endParaRPr sz="800">
                        <a:latin typeface="Trebuchet MS"/>
                        <a:cs typeface="Trebuchet MS"/>
                      </a:endParaRPr>
                    </a:p>
                  </a:txBody>
                  <a:tcPr marL="0" marR="0" marT="65246"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DF4E8"/>
                    </a:solidFill>
                  </a:tcPr>
                </a:tc>
                <a:tc>
                  <a:txBody>
                    <a:bodyPr/>
                    <a:lstStyle/>
                    <a:p>
                      <a:pPr marL="1905" algn="ctr">
                        <a:lnSpc>
                          <a:spcPts val="1215"/>
                        </a:lnSpc>
                        <a:spcBef>
                          <a:spcPts val="15"/>
                        </a:spcBef>
                      </a:pPr>
                      <a:r>
                        <a:rPr sz="800" spc="-5" dirty="0">
                          <a:latin typeface="Trebuchet MS"/>
                          <a:cs typeface="Trebuchet MS"/>
                        </a:rPr>
                        <a:t>Mínimo</a:t>
                      </a:r>
                      <a:endParaRPr sz="800">
                        <a:latin typeface="Trebuchet MS"/>
                        <a:cs typeface="Trebuchet MS"/>
                      </a:endParaRPr>
                    </a:p>
                  </a:txBody>
                  <a:tcPr marL="0" marR="0" marT="1429"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DF4E8"/>
                    </a:solidFill>
                  </a:tcPr>
                </a:tc>
                <a:tc>
                  <a:txBody>
                    <a:bodyPr/>
                    <a:lstStyle/>
                    <a:p>
                      <a:pPr marL="2540" algn="ctr">
                        <a:lnSpc>
                          <a:spcPts val="1215"/>
                        </a:lnSpc>
                        <a:spcBef>
                          <a:spcPts val="15"/>
                        </a:spcBef>
                      </a:pPr>
                      <a:r>
                        <a:rPr sz="800" spc="-5" dirty="0">
                          <a:latin typeface="Trebuchet MS"/>
                          <a:cs typeface="Trebuchet MS"/>
                        </a:rPr>
                        <a:t>15,83</a:t>
                      </a:r>
                      <a:endParaRPr sz="800">
                        <a:latin typeface="Trebuchet MS"/>
                        <a:cs typeface="Trebuchet MS"/>
                      </a:endParaRPr>
                    </a:p>
                  </a:txBody>
                  <a:tcPr marL="0" marR="0" marT="1429"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DF4E8"/>
                    </a:solidFill>
                  </a:tcPr>
                </a:tc>
                <a:extLst>
                  <a:ext uri="{0D108BD9-81ED-4DB2-BD59-A6C34878D82A}">
                    <a16:rowId xmlns:a16="http://schemas.microsoft.com/office/drawing/2014/main" val="10003"/>
                  </a:ext>
                </a:extLst>
              </a:tr>
              <a:tr h="126683">
                <a:tc vMerge="1">
                  <a:txBody>
                    <a:bodyPr/>
                    <a:lstStyle/>
                    <a:p>
                      <a:endParaRPr/>
                    </a:p>
                  </a:txBody>
                  <a:tcPr marL="0" marR="0" marT="0" marB="0">
                    <a:lnL w="12700">
                      <a:solidFill>
                        <a:srgbClr val="FFFFFF"/>
                      </a:solidFill>
                      <a:prstDash val="solid"/>
                    </a:lnL>
                    <a:lnR w="12700">
                      <a:solidFill>
                        <a:srgbClr val="FFFFFF"/>
                      </a:solidFill>
                      <a:prstDash val="solid"/>
                    </a:lnR>
                    <a:lnB w="12700">
                      <a:solidFill>
                        <a:srgbClr val="FFFFFF"/>
                      </a:solidFill>
                      <a:prstDash val="solid"/>
                    </a:lnB>
                    <a:solidFill>
                      <a:srgbClr val="90C225"/>
                    </a:solidFill>
                  </a:tcPr>
                </a:tc>
                <a:tc vMerge="1">
                  <a:txBody>
                    <a:bodyPr/>
                    <a:lstStyle/>
                    <a:p>
                      <a:endParaRPr/>
                    </a:p>
                  </a:txBody>
                  <a:tcPr marL="0" marR="0" marT="8699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DF4E8"/>
                    </a:solidFill>
                  </a:tcPr>
                </a:tc>
                <a:tc vMerge="1">
                  <a:txBody>
                    <a:bodyPr/>
                    <a:lstStyle/>
                    <a:p>
                      <a:endParaRPr/>
                    </a:p>
                  </a:txBody>
                  <a:tcPr marL="0" marR="0" marT="8699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DF4E8"/>
                    </a:solidFill>
                  </a:tcPr>
                </a:tc>
                <a:tc vMerge="1">
                  <a:txBody>
                    <a:bodyPr/>
                    <a:lstStyle/>
                    <a:p>
                      <a:endParaRPr/>
                    </a:p>
                  </a:txBody>
                  <a:tcPr marL="0" marR="0" marT="8699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DF4E8"/>
                    </a:solidFill>
                  </a:tcPr>
                </a:tc>
                <a:tc>
                  <a:txBody>
                    <a:bodyPr/>
                    <a:lstStyle/>
                    <a:p>
                      <a:pPr marL="3175" algn="ctr">
                        <a:lnSpc>
                          <a:spcPts val="1215"/>
                        </a:lnSpc>
                        <a:spcBef>
                          <a:spcPts val="15"/>
                        </a:spcBef>
                      </a:pPr>
                      <a:r>
                        <a:rPr sz="800" spc="-5" dirty="0">
                          <a:latin typeface="Trebuchet MS"/>
                          <a:cs typeface="Trebuchet MS"/>
                        </a:rPr>
                        <a:t>Máximo</a:t>
                      </a:r>
                      <a:endParaRPr sz="800">
                        <a:latin typeface="Trebuchet MS"/>
                        <a:cs typeface="Trebuchet MS"/>
                      </a:endParaRPr>
                    </a:p>
                  </a:txBody>
                  <a:tcPr marL="0" marR="0" marT="1429"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DF4E8"/>
                    </a:solidFill>
                  </a:tcPr>
                </a:tc>
                <a:tc>
                  <a:txBody>
                    <a:bodyPr/>
                    <a:lstStyle/>
                    <a:p>
                      <a:pPr marL="2540" algn="ctr">
                        <a:lnSpc>
                          <a:spcPts val="1215"/>
                        </a:lnSpc>
                        <a:spcBef>
                          <a:spcPts val="15"/>
                        </a:spcBef>
                      </a:pPr>
                      <a:r>
                        <a:rPr sz="800" spc="-5" dirty="0">
                          <a:latin typeface="Trebuchet MS"/>
                          <a:cs typeface="Trebuchet MS"/>
                        </a:rPr>
                        <a:t>45,33</a:t>
                      </a:r>
                      <a:endParaRPr sz="800">
                        <a:latin typeface="Trebuchet MS"/>
                        <a:cs typeface="Trebuchet MS"/>
                      </a:endParaRPr>
                    </a:p>
                  </a:txBody>
                  <a:tcPr marL="0" marR="0" marT="1429"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DF4E8"/>
                    </a:solidFill>
                  </a:tcPr>
                </a:tc>
                <a:extLst>
                  <a:ext uri="{0D108BD9-81ED-4DB2-BD59-A6C34878D82A}">
                    <a16:rowId xmlns:a16="http://schemas.microsoft.com/office/drawing/2014/main" val="10004"/>
                  </a:ext>
                </a:extLst>
              </a:tr>
            </a:tbl>
          </a:graphicData>
        </a:graphic>
      </p:graphicFrame>
      <p:pic>
        <p:nvPicPr>
          <p:cNvPr id="13" name="object 13"/>
          <p:cNvPicPr/>
          <p:nvPr/>
        </p:nvPicPr>
        <p:blipFill>
          <a:blip r:embed="rId3" cstate="print"/>
          <a:stretch>
            <a:fillRect/>
          </a:stretch>
        </p:blipFill>
        <p:spPr>
          <a:xfrm>
            <a:off x="5552694" y="5460110"/>
            <a:ext cx="642366" cy="472059"/>
          </a:xfrm>
          <a:prstGeom prst="rect">
            <a:avLst/>
          </a:prstGeom>
        </p:spPr>
      </p:pic>
      <p:sp>
        <p:nvSpPr>
          <p:cNvPr id="14" name="object 14"/>
          <p:cNvSpPr txBox="1">
            <a:spLocks noGrp="1"/>
          </p:cNvSpPr>
          <p:nvPr>
            <p:ph type="title"/>
          </p:nvPr>
        </p:nvSpPr>
        <p:spPr>
          <a:xfrm>
            <a:off x="455448" y="1183063"/>
            <a:ext cx="6548914" cy="310181"/>
          </a:xfrm>
          <a:prstGeom prst="rect">
            <a:avLst/>
          </a:prstGeom>
        </p:spPr>
        <p:txBody>
          <a:bodyPr vert="horz" wrap="square" lIns="0" tIns="10001" rIns="0" bIns="0" rtlCol="0">
            <a:spAutoFit/>
          </a:bodyPr>
          <a:lstStyle/>
          <a:p>
            <a:pPr marL="9525">
              <a:spcBef>
                <a:spcPts val="79"/>
              </a:spcBef>
            </a:pPr>
            <a:r>
              <a:rPr sz="1950" b="1" dirty="0"/>
              <a:t>2.</a:t>
            </a:r>
            <a:r>
              <a:rPr sz="1950" b="1" spc="-4" dirty="0"/>
              <a:t> </a:t>
            </a:r>
            <a:r>
              <a:rPr sz="1950" b="1" dirty="0"/>
              <a:t>Novedades respecto a la</a:t>
            </a:r>
            <a:r>
              <a:rPr sz="1950" b="1" spc="-8" dirty="0"/>
              <a:t> </a:t>
            </a:r>
            <a:r>
              <a:rPr sz="1950" b="1" spc="-49" dirty="0"/>
              <a:t>PAC</a:t>
            </a:r>
            <a:r>
              <a:rPr sz="1950" b="1" spc="-8" dirty="0"/>
              <a:t> </a:t>
            </a:r>
            <a:r>
              <a:rPr sz="1950" b="1" dirty="0"/>
              <a:t>actual.-</a:t>
            </a:r>
            <a:r>
              <a:rPr sz="1950" b="1" spc="-38" dirty="0"/>
              <a:t> </a:t>
            </a:r>
            <a:r>
              <a:rPr sz="1950" b="1" spc="11" dirty="0"/>
              <a:t>Ovino</a:t>
            </a:r>
            <a:r>
              <a:rPr sz="1950" b="1" spc="-4" dirty="0"/>
              <a:t> </a:t>
            </a:r>
            <a:r>
              <a:rPr sz="1950" b="1" dirty="0"/>
              <a:t>y </a:t>
            </a:r>
            <a:r>
              <a:rPr sz="1950" b="1" spc="-4" dirty="0"/>
              <a:t>Caprino</a:t>
            </a:r>
            <a:endParaRPr sz="1950"/>
          </a:p>
        </p:txBody>
      </p:sp>
      <p:pic>
        <p:nvPicPr>
          <p:cNvPr id="17" name="Imagen 16">
            <a:extLst>
              <a:ext uri="{FF2B5EF4-FFF2-40B4-BE49-F238E27FC236}">
                <a16:creationId xmlns:a16="http://schemas.microsoft.com/office/drawing/2014/main" id="{34536441-9F2B-AD7A-1FC4-4FD2A504F444}"/>
              </a:ext>
            </a:extLst>
          </p:cNvPr>
          <p:cNvPicPr>
            <a:picLocks noChangeAspect="1"/>
          </p:cNvPicPr>
          <p:nvPr/>
        </p:nvPicPr>
        <p:blipFill rotWithShape="1">
          <a:blip r:embed="rId4"/>
          <a:srcRect l="31100" t="80122" r="10626" b="13937"/>
          <a:stretch/>
        </p:blipFill>
        <p:spPr>
          <a:xfrm>
            <a:off x="500532" y="6316729"/>
            <a:ext cx="8604448" cy="493432"/>
          </a:xfrm>
          <a:prstGeom prst="rect">
            <a:avLst/>
          </a:prstGeom>
        </p:spPr>
      </p:pic>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74259" y="1569053"/>
            <a:ext cx="7765733" cy="363855"/>
          </a:xfrm>
          <a:custGeom>
            <a:avLst/>
            <a:gdLst/>
            <a:ahLst/>
            <a:cxnLst/>
            <a:rect l="l" t="t" r="r" b="b"/>
            <a:pathLst>
              <a:path w="10354310" h="485140">
                <a:moveTo>
                  <a:pt x="10354031" y="0"/>
                </a:moveTo>
                <a:lnTo>
                  <a:pt x="10354031" y="0"/>
                </a:lnTo>
                <a:lnTo>
                  <a:pt x="615696" y="0"/>
                </a:lnTo>
                <a:lnTo>
                  <a:pt x="615696" y="233172"/>
                </a:lnTo>
                <a:lnTo>
                  <a:pt x="615683" y="0"/>
                </a:lnTo>
                <a:lnTo>
                  <a:pt x="0" y="0"/>
                </a:lnTo>
                <a:lnTo>
                  <a:pt x="0" y="233172"/>
                </a:lnTo>
                <a:lnTo>
                  <a:pt x="0" y="251460"/>
                </a:lnTo>
                <a:lnTo>
                  <a:pt x="0" y="484632"/>
                </a:lnTo>
                <a:lnTo>
                  <a:pt x="379463" y="484632"/>
                </a:lnTo>
                <a:lnTo>
                  <a:pt x="379463" y="251460"/>
                </a:lnTo>
                <a:lnTo>
                  <a:pt x="379476" y="484632"/>
                </a:lnTo>
                <a:lnTo>
                  <a:pt x="441960" y="484632"/>
                </a:lnTo>
                <a:lnTo>
                  <a:pt x="7098779" y="484632"/>
                </a:lnTo>
                <a:lnTo>
                  <a:pt x="7098779" y="251460"/>
                </a:lnTo>
                <a:lnTo>
                  <a:pt x="10354031" y="251460"/>
                </a:lnTo>
                <a:lnTo>
                  <a:pt x="10354031" y="0"/>
                </a:lnTo>
                <a:close/>
              </a:path>
            </a:pathLst>
          </a:custGeom>
          <a:solidFill>
            <a:srgbClr val="FFFF00"/>
          </a:solidFill>
        </p:spPr>
        <p:txBody>
          <a:bodyPr wrap="square" lIns="0" tIns="0" rIns="0" bIns="0" rtlCol="0"/>
          <a:lstStyle/>
          <a:p>
            <a:pPr defTabSz="685800"/>
            <a:endParaRPr sz="1350" kern="0">
              <a:solidFill>
                <a:sysClr val="windowText" lastClr="000000"/>
              </a:solidFill>
            </a:endParaRPr>
          </a:p>
        </p:txBody>
      </p:sp>
      <p:sp>
        <p:nvSpPr>
          <p:cNvPr id="3" name="object 3"/>
          <p:cNvSpPr/>
          <p:nvPr/>
        </p:nvSpPr>
        <p:spPr>
          <a:xfrm>
            <a:off x="4232434" y="3922490"/>
            <a:ext cx="1044893" cy="155734"/>
          </a:xfrm>
          <a:custGeom>
            <a:avLst/>
            <a:gdLst/>
            <a:ahLst/>
            <a:cxnLst/>
            <a:rect l="l" t="t" r="r" b="b"/>
            <a:pathLst>
              <a:path w="1393190" h="207645">
                <a:moveTo>
                  <a:pt x="533387" y="0"/>
                </a:moveTo>
                <a:lnTo>
                  <a:pt x="440436" y="0"/>
                </a:lnTo>
                <a:lnTo>
                  <a:pt x="388620" y="0"/>
                </a:lnTo>
                <a:lnTo>
                  <a:pt x="0" y="0"/>
                </a:lnTo>
                <a:lnTo>
                  <a:pt x="0" y="207264"/>
                </a:lnTo>
                <a:lnTo>
                  <a:pt x="388620" y="207264"/>
                </a:lnTo>
                <a:lnTo>
                  <a:pt x="440436" y="207264"/>
                </a:lnTo>
                <a:lnTo>
                  <a:pt x="533387" y="207264"/>
                </a:lnTo>
                <a:lnTo>
                  <a:pt x="533387" y="0"/>
                </a:lnTo>
                <a:close/>
              </a:path>
              <a:path w="1393190" h="207645">
                <a:moveTo>
                  <a:pt x="1392936" y="0"/>
                </a:moveTo>
                <a:lnTo>
                  <a:pt x="775716" y="0"/>
                </a:lnTo>
                <a:lnTo>
                  <a:pt x="719328" y="0"/>
                </a:lnTo>
                <a:lnTo>
                  <a:pt x="533400" y="0"/>
                </a:lnTo>
                <a:lnTo>
                  <a:pt x="533400" y="207264"/>
                </a:lnTo>
                <a:lnTo>
                  <a:pt x="719328" y="207264"/>
                </a:lnTo>
                <a:lnTo>
                  <a:pt x="775716" y="207264"/>
                </a:lnTo>
                <a:lnTo>
                  <a:pt x="1392936" y="207264"/>
                </a:lnTo>
                <a:lnTo>
                  <a:pt x="1392936" y="0"/>
                </a:lnTo>
                <a:close/>
              </a:path>
            </a:pathLst>
          </a:custGeom>
          <a:solidFill>
            <a:srgbClr val="FFFF00"/>
          </a:solidFill>
        </p:spPr>
        <p:txBody>
          <a:bodyPr wrap="square" lIns="0" tIns="0" rIns="0" bIns="0" rtlCol="0"/>
          <a:lstStyle/>
          <a:p>
            <a:pPr defTabSz="685800"/>
            <a:endParaRPr sz="1350" kern="0">
              <a:solidFill>
                <a:sysClr val="windowText" lastClr="000000"/>
              </a:solidFill>
            </a:endParaRPr>
          </a:p>
        </p:txBody>
      </p:sp>
      <p:sp>
        <p:nvSpPr>
          <p:cNvPr id="4" name="object 4"/>
          <p:cNvSpPr/>
          <p:nvPr/>
        </p:nvSpPr>
        <p:spPr>
          <a:xfrm>
            <a:off x="474259" y="1740503"/>
            <a:ext cx="7716679" cy="16193"/>
          </a:xfrm>
          <a:custGeom>
            <a:avLst/>
            <a:gdLst/>
            <a:ahLst/>
            <a:cxnLst/>
            <a:rect l="l" t="t" r="r" b="b"/>
            <a:pathLst>
              <a:path w="10288905" h="21590">
                <a:moveTo>
                  <a:pt x="10288511" y="0"/>
                </a:moveTo>
                <a:lnTo>
                  <a:pt x="0" y="0"/>
                </a:lnTo>
                <a:lnTo>
                  <a:pt x="0" y="21336"/>
                </a:lnTo>
                <a:lnTo>
                  <a:pt x="10288511" y="21336"/>
                </a:lnTo>
                <a:lnTo>
                  <a:pt x="10288511" y="0"/>
                </a:lnTo>
                <a:close/>
              </a:path>
            </a:pathLst>
          </a:custGeom>
          <a:solidFill>
            <a:srgbClr val="7E7E7E"/>
          </a:solidFill>
        </p:spPr>
        <p:txBody>
          <a:bodyPr wrap="square" lIns="0" tIns="0" rIns="0" bIns="0" rtlCol="0"/>
          <a:lstStyle/>
          <a:p>
            <a:pPr defTabSz="685800"/>
            <a:endParaRPr sz="1350" kern="0">
              <a:solidFill>
                <a:sysClr val="windowText" lastClr="000000"/>
              </a:solidFill>
            </a:endParaRPr>
          </a:p>
        </p:txBody>
      </p:sp>
      <p:sp>
        <p:nvSpPr>
          <p:cNvPr id="5" name="object 5"/>
          <p:cNvSpPr txBox="1"/>
          <p:nvPr/>
        </p:nvSpPr>
        <p:spPr>
          <a:xfrm>
            <a:off x="207644" y="1548384"/>
            <a:ext cx="7993380" cy="1691169"/>
          </a:xfrm>
          <a:prstGeom prst="rect">
            <a:avLst/>
          </a:prstGeom>
        </p:spPr>
        <p:txBody>
          <a:bodyPr vert="horz" wrap="square" lIns="0" tIns="31433" rIns="0" bIns="0" rtlCol="0">
            <a:spAutoFit/>
          </a:bodyPr>
          <a:lstStyle/>
          <a:p>
            <a:pPr marL="266224" marR="3810" indent="-257175" defTabSz="685800">
              <a:lnSpc>
                <a:spcPts val="1379"/>
              </a:lnSpc>
              <a:spcBef>
                <a:spcPts val="248"/>
              </a:spcBef>
              <a:tabLst>
                <a:tab pos="266224" algn="l"/>
              </a:tabLst>
            </a:pPr>
            <a:r>
              <a:rPr sz="1013" kern="0" spc="143" dirty="0">
                <a:solidFill>
                  <a:srgbClr val="90C225"/>
                </a:solidFill>
                <a:latin typeface="Lucida Sans Unicode"/>
                <a:cs typeface="Lucida Sans Unicode"/>
              </a:rPr>
              <a:t>▶	</a:t>
            </a:r>
            <a:r>
              <a:rPr sz="1275" b="1" kern="0" spc="-4" dirty="0">
                <a:solidFill>
                  <a:srgbClr val="7E7E7E"/>
                </a:solidFill>
                <a:latin typeface="Trebuchet MS"/>
                <a:cs typeface="Trebuchet MS"/>
              </a:rPr>
              <a:t>Ayuda</a:t>
            </a:r>
            <a:r>
              <a:rPr sz="1275" b="1" kern="0" spc="79" dirty="0">
                <a:solidFill>
                  <a:srgbClr val="7E7E7E"/>
                </a:solidFill>
                <a:latin typeface="Trebuchet MS"/>
                <a:cs typeface="Trebuchet MS"/>
              </a:rPr>
              <a:t> </a:t>
            </a:r>
            <a:r>
              <a:rPr sz="1275" b="1" kern="0" dirty="0">
                <a:solidFill>
                  <a:srgbClr val="7E7E7E"/>
                </a:solidFill>
                <a:latin typeface="Trebuchet MS"/>
                <a:cs typeface="Trebuchet MS"/>
              </a:rPr>
              <a:t>asociada</a:t>
            </a:r>
            <a:r>
              <a:rPr sz="1275" b="1" kern="0" spc="94" dirty="0">
                <a:solidFill>
                  <a:srgbClr val="7E7E7E"/>
                </a:solidFill>
                <a:latin typeface="Trebuchet MS"/>
                <a:cs typeface="Trebuchet MS"/>
              </a:rPr>
              <a:t> </a:t>
            </a:r>
            <a:r>
              <a:rPr sz="1275" b="1" kern="0" spc="-4" dirty="0">
                <a:solidFill>
                  <a:srgbClr val="7E7E7E"/>
                </a:solidFill>
                <a:latin typeface="Trebuchet MS"/>
                <a:cs typeface="Trebuchet MS"/>
              </a:rPr>
              <a:t>ganaderos</a:t>
            </a:r>
            <a:r>
              <a:rPr sz="1275" b="1" kern="0" spc="83" dirty="0">
                <a:solidFill>
                  <a:srgbClr val="7E7E7E"/>
                </a:solidFill>
                <a:latin typeface="Trebuchet MS"/>
                <a:cs typeface="Trebuchet MS"/>
              </a:rPr>
              <a:t> </a:t>
            </a:r>
            <a:r>
              <a:rPr sz="1275" b="1" kern="0" dirty="0">
                <a:solidFill>
                  <a:srgbClr val="7E7E7E"/>
                </a:solidFill>
                <a:latin typeface="Trebuchet MS"/>
                <a:cs typeface="Trebuchet MS"/>
              </a:rPr>
              <a:t>extensivos</a:t>
            </a:r>
            <a:r>
              <a:rPr sz="1275" b="1" kern="0" spc="90" dirty="0">
                <a:solidFill>
                  <a:srgbClr val="7E7E7E"/>
                </a:solidFill>
                <a:latin typeface="Trebuchet MS"/>
                <a:cs typeface="Trebuchet MS"/>
              </a:rPr>
              <a:t> </a:t>
            </a:r>
            <a:r>
              <a:rPr sz="1275" b="1" kern="0" dirty="0">
                <a:solidFill>
                  <a:srgbClr val="7E7E7E"/>
                </a:solidFill>
                <a:latin typeface="Trebuchet MS"/>
                <a:cs typeface="Trebuchet MS"/>
              </a:rPr>
              <a:t>y</a:t>
            </a:r>
            <a:r>
              <a:rPr sz="1275" b="1" kern="0" spc="105" dirty="0">
                <a:solidFill>
                  <a:srgbClr val="7E7E7E"/>
                </a:solidFill>
                <a:latin typeface="Trebuchet MS"/>
                <a:cs typeface="Trebuchet MS"/>
              </a:rPr>
              <a:t> </a:t>
            </a:r>
            <a:r>
              <a:rPr sz="1275" b="1" kern="0" spc="-4" dirty="0">
                <a:solidFill>
                  <a:srgbClr val="7E7E7E"/>
                </a:solidFill>
                <a:latin typeface="Trebuchet MS"/>
                <a:cs typeface="Trebuchet MS"/>
              </a:rPr>
              <a:t>semiextensivos</a:t>
            </a:r>
            <a:r>
              <a:rPr sz="1275" b="1" kern="0" spc="94" dirty="0">
                <a:solidFill>
                  <a:srgbClr val="7E7E7E"/>
                </a:solidFill>
                <a:latin typeface="Trebuchet MS"/>
                <a:cs typeface="Trebuchet MS"/>
              </a:rPr>
              <a:t> </a:t>
            </a:r>
            <a:r>
              <a:rPr sz="1275" b="1" kern="0" spc="-4" dirty="0">
                <a:solidFill>
                  <a:srgbClr val="7E7E7E"/>
                </a:solidFill>
                <a:latin typeface="Trebuchet MS"/>
                <a:cs typeface="Trebuchet MS"/>
              </a:rPr>
              <a:t>de</a:t>
            </a:r>
            <a:r>
              <a:rPr sz="1275" b="1" kern="0" spc="101" dirty="0">
                <a:solidFill>
                  <a:srgbClr val="7E7E7E"/>
                </a:solidFill>
                <a:latin typeface="Trebuchet MS"/>
                <a:cs typeface="Trebuchet MS"/>
              </a:rPr>
              <a:t> </a:t>
            </a:r>
            <a:r>
              <a:rPr sz="1275" b="1" kern="0" spc="4" dirty="0">
                <a:solidFill>
                  <a:srgbClr val="7E7E7E"/>
                </a:solidFill>
                <a:latin typeface="Trebuchet MS"/>
                <a:cs typeface="Trebuchet MS"/>
              </a:rPr>
              <a:t>ovino</a:t>
            </a:r>
            <a:r>
              <a:rPr sz="1275" b="1" kern="0" spc="98" dirty="0">
                <a:solidFill>
                  <a:srgbClr val="7E7E7E"/>
                </a:solidFill>
                <a:latin typeface="Trebuchet MS"/>
                <a:cs typeface="Trebuchet MS"/>
              </a:rPr>
              <a:t> </a:t>
            </a:r>
            <a:r>
              <a:rPr sz="1275" b="1" kern="0" dirty="0">
                <a:solidFill>
                  <a:srgbClr val="7E7E7E"/>
                </a:solidFill>
                <a:latin typeface="Trebuchet MS"/>
                <a:cs typeface="Trebuchet MS"/>
              </a:rPr>
              <a:t>y</a:t>
            </a:r>
            <a:r>
              <a:rPr sz="1275" b="1" kern="0" spc="101" dirty="0">
                <a:solidFill>
                  <a:srgbClr val="7E7E7E"/>
                </a:solidFill>
                <a:latin typeface="Trebuchet MS"/>
                <a:cs typeface="Trebuchet MS"/>
              </a:rPr>
              <a:t> </a:t>
            </a:r>
            <a:r>
              <a:rPr sz="1275" b="1" kern="0" spc="-4" dirty="0">
                <a:solidFill>
                  <a:srgbClr val="7E7E7E"/>
                </a:solidFill>
                <a:latin typeface="Trebuchet MS"/>
                <a:cs typeface="Trebuchet MS"/>
              </a:rPr>
              <a:t>caprino</a:t>
            </a:r>
            <a:r>
              <a:rPr sz="1275" b="1" kern="0" spc="98" dirty="0">
                <a:solidFill>
                  <a:srgbClr val="7E7E7E"/>
                </a:solidFill>
                <a:latin typeface="Trebuchet MS"/>
                <a:cs typeface="Trebuchet MS"/>
              </a:rPr>
              <a:t> </a:t>
            </a:r>
            <a:r>
              <a:rPr sz="1275" b="1" kern="0" spc="-4" dirty="0">
                <a:solidFill>
                  <a:srgbClr val="7E7E7E"/>
                </a:solidFill>
                <a:latin typeface="Trebuchet MS"/>
                <a:cs typeface="Trebuchet MS"/>
              </a:rPr>
              <a:t>sin</a:t>
            </a:r>
            <a:r>
              <a:rPr sz="1275" b="1" kern="0" spc="101" dirty="0">
                <a:solidFill>
                  <a:srgbClr val="7E7E7E"/>
                </a:solidFill>
                <a:latin typeface="Trebuchet MS"/>
                <a:cs typeface="Trebuchet MS"/>
              </a:rPr>
              <a:t> </a:t>
            </a:r>
            <a:r>
              <a:rPr sz="1275" b="1" kern="0" spc="-4" dirty="0">
                <a:solidFill>
                  <a:srgbClr val="7E7E7E"/>
                </a:solidFill>
                <a:latin typeface="Trebuchet MS"/>
                <a:cs typeface="Trebuchet MS"/>
              </a:rPr>
              <a:t>pastos</a:t>
            </a:r>
            <a:r>
              <a:rPr sz="1275" b="1" kern="0" spc="98" dirty="0">
                <a:solidFill>
                  <a:srgbClr val="7E7E7E"/>
                </a:solidFill>
                <a:latin typeface="Trebuchet MS"/>
                <a:cs typeface="Trebuchet MS"/>
              </a:rPr>
              <a:t> </a:t>
            </a:r>
            <a:r>
              <a:rPr sz="1275" b="1" kern="0" dirty="0">
                <a:solidFill>
                  <a:srgbClr val="7E7E7E"/>
                </a:solidFill>
                <a:latin typeface="Trebuchet MS"/>
                <a:cs typeface="Trebuchet MS"/>
              </a:rPr>
              <a:t>a</a:t>
            </a:r>
            <a:r>
              <a:rPr sz="1275" b="1" kern="0" spc="94" dirty="0">
                <a:solidFill>
                  <a:srgbClr val="7E7E7E"/>
                </a:solidFill>
                <a:latin typeface="Trebuchet MS"/>
                <a:cs typeface="Trebuchet MS"/>
              </a:rPr>
              <a:t> </a:t>
            </a:r>
            <a:r>
              <a:rPr sz="1275" b="1" kern="0" spc="-4" dirty="0">
                <a:solidFill>
                  <a:srgbClr val="7E7E7E"/>
                </a:solidFill>
                <a:latin typeface="Trebuchet MS"/>
                <a:cs typeface="Trebuchet MS"/>
              </a:rPr>
              <a:t>disposición</a:t>
            </a:r>
            <a:r>
              <a:rPr sz="1275" b="1" kern="0" spc="105" dirty="0">
                <a:solidFill>
                  <a:srgbClr val="7E7E7E"/>
                </a:solidFill>
                <a:latin typeface="Trebuchet MS"/>
                <a:cs typeface="Trebuchet MS"/>
              </a:rPr>
              <a:t> </a:t>
            </a:r>
            <a:r>
              <a:rPr sz="1275" b="1" kern="0" dirty="0">
                <a:solidFill>
                  <a:srgbClr val="7E7E7E"/>
                </a:solidFill>
                <a:latin typeface="Trebuchet MS"/>
                <a:cs typeface="Trebuchet MS"/>
              </a:rPr>
              <a:t>y </a:t>
            </a:r>
            <a:r>
              <a:rPr sz="1275" b="1" kern="0" spc="-375" dirty="0">
                <a:solidFill>
                  <a:srgbClr val="7E7E7E"/>
                </a:solidFill>
                <a:latin typeface="Trebuchet MS"/>
                <a:cs typeface="Trebuchet MS"/>
              </a:rPr>
              <a:t> </a:t>
            </a:r>
            <a:r>
              <a:rPr sz="1275" b="1" u="sng" kern="0" dirty="0">
                <a:solidFill>
                  <a:srgbClr val="7E7E7E"/>
                </a:solidFill>
                <a:uFill>
                  <a:solidFill>
                    <a:srgbClr val="7E7E7E"/>
                  </a:solidFill>
                </a:uFill>
                <a:latin typeface="Trebuchet MS"/>
                <a:cs typeface="Trebuchet MS"/>
              </a:rPr>
              <a:t>que</a:t>
            </a:r>
            <a:r>
              <a:rPr sz="1275" b="1" u="sng" kern="0" spc="-19" dirty="0">
                <a:solidFill>
                  <a:srgbClr val="7E7E7E"/>
                </a:solidFill>
                <a:uFill>
                  <a:solidFill>
                    <a:srgbClr val="7E7E7E"/>
                  </a:solidFill>
                </a:uFill>
                <a:latin typeface="Trebuchet MS"/>
                <a:cs typeface="Trebuchet MS"/>
              </a:rPr>
              <a:t> </a:t>
            </a:r>
            <a:r>
              <a:rPr sz="1275" b="1" u="sng" kern="0" dirty="0">
                <a:solidFill>
                  <a:srgbClr val="7E7E7E"/>
                </a:solidFill>
                <a:uFill>
                  <a:solidFill>
                    <a:srgbClr val="7E7E7E"/>
                  </a:solidFill>
                </a:uFill>
                <a:latin typeface="Trebuchet MS"/>
                <a:cs typeface="Trebuchet MS"/>
              </a:rPr>
              <a:t>pastorean</a:t>
            </a:r>
            <a:r>
              <a:rPr sz="1275" b="1" u="sng" kern="0" spc="-34" dirty="0">
                <a:solidFill>
                  <a:srgbClr val="7E7E7E"/>
                </a:solidFill>
                <a:uFill>
                  <a:solidFill>
                    <a:srgbClr val="7E7E7E"/>
                  </a:solidFill>
                </a:uFill>
                <a:latin typeface="Trebuchet MS"/>
                <a:cs typeface="Trebuchet MS"/>
              </a:rPr>
              <a:t> </a:t>
            </a:r>
            <a:r>
              <a:rPr sz="1275" b="1" u="sng" kern="0" dirty="0">
                <a:solidFill>
                  <a:srgbClr val="7E7E7E"/>
                </a:solidFill>
                <a:uFill>
                  <a:solidFill>
                    <a:srgbClr val="7E7E7E"/>
                  </a:solidFill>
                </a:uFill>
                <a:latin typeface="Trebuchet MS"/>
                <a:cs typeface="Trebuchet MS"/>
              </a:rPr>
              <a:t>superficies</a:t>
            </a:r>
            <a:r>
              <a:rPr sz="1275" b="1" u="sng" kern="0" spc="-8" dirty="0">
                <a:solidFill>
                  <a:srgbClr val="7E7E7E"/>
                </a:solidFill>
                <a:uFill>
                  <a:solidFill>
                    <a:srgbClr val="7E7E7E"/>
                  </a:solidFill>
                </a:uFill>
                <a:latin typeface="Trebuchet MS"/>
                <a:cs typeface="Trebuchet MS"/>
              </a:rPr>
              <a:t> </a:t>
            </a:r>
            <a:r>
              <a:rPr sz="1275" b="1" u="sng" kern="0" spc="-4" dirty="0">
                <a:solidFill>
                  <a:srgbClr val="7E7E7E"/>
                </a:solidFill>
                <a:uFill>
                  <a:solidFill>
                    <a:srgbClr val="7E7E7E"/>
                  </a:solidFill>
                </a:uFill>
                <a:latin typeface="Trebuchet MS"/>
                <a:cs typeface="Trebuchet MS"/>
              </a:rPr>
              <a:t>de rastrojeras/barbechos/</a:t>
            </a:r>
            <a:r>
              <a:rPr sz="1275" b="1" u="sng" kern="0" spc="-26" dirty="0">
                <a:solidFill>
                  <a:srgbClr val="7E7E7E"/>
                </a:solidFill>
                <a:uFill>
                  <a:solidFill>
                    <a:srgbClr val="7E7E7E"/>
                  </a:solidFill>
                </a:uFill>
                <a:latin typeface="Trebuchet MS"/>
                <a:cs typeface="Trebuchet MS"/>
              </a:rPr>
              <a:t> </a:t>
            </a:r>
            <a:r>
              <a:rPr sz="1275" b="1" u="sng" kern="0" dirty="0">
                <a:solidFill>
                  <a:srgbClr val="7E7E7E"/>
                </a:solidFill>
                <a:uFill>
                  <a:solidFill>
                    <a:srgbClr val="7E7E7E"/>
                  </a:solidFill>
                </a:uFill>
                <a:latin typeface="Trebuchet MS"/>
                <a:cs typeface="Trebuchet MS"/>
              </a:rPr>
              <a:t>restos</a:t>
            </a:r>
            <a:r>
              <a:rPr sz="1275" b="1" u="sng" kern="0" spc="-4" dirty="0">
                <a:solidFill>
                  <a:srgbClr val="7E7E7E"/>
                </a:solidFill>
                <a:uFill>
                  <a:solidFill>
                    <a:srgbClr val="7E7E7E"/>
                  </a:solidFill>
                </a:uFill>
                <a:latin typeface="Trebuchet MS"/>
                <a:cs typeface="Trebuchet MS"/>
              </a:rPr>
              <a:t> hortícolas.</a:t>
            </a:r>
            <a:endParaRPr sz="1275" kern="0" dirty="0">
              <a:solidFill>
                <a:sysClr val="windowText" lastClr="000000"/>
              </a:solidFill>
              <a:latin typeface="Trebuchet MS"/>
              <a:cs typeface="Trebuchet MS"/>
            </a:endParaRPr>
          </a:p>
          <a:p>
            <a:pPr marL="352425" defTabSz="685800">
              <a:spcBef>
                <a:spcPts val="1031"/>
              </a:spcBef>
            </a:pPr>
            <a:r>
              <a:rPr sz="938" kern="0" dirty="0">
                <a:solidFill>
                  <a:srgbClr val="90C225"/>
                </a:solidFill>
                <a:latin typeface="Wingdings"/>
                <a:cs typeface="Wingdings"/>
              </a:rPr>
              <a:t></a:t>
            </a:r>
            <a:r>
              <a:rPr sz="1200" b="1" kern="0" dirty="0">
                <a:solidFill>
                  <a:srgbClr val="7AA31F"/>
                </a:solidFill>
                <a:latin typeface="Trebuchet MS"/>
                <a:cs typeface="Trebuchet MS"/>
              </a:rPr>
              <a:t>¿Qué</a:t>
            </a:r>
            <a:r>
              <a:rPr sz="1200" b="1" kern="0" spc="-11" dirty="0">
                <a:solidFill>
                  <a:srgbClr val="7AA31F"/>
                </a:solidFill>
                <a:latin typeface="Trebuchet MS"/>
                <a:cs typeface="Trebuchet MS"/>
              </a:rPr>
              <a:t> </a:t>
            </a:r>
            <a:r>
              <a:rPr sz="1200" b="1" kern="0" spc="-8" dirty="0">
                <a:solidFill>
                  <a:srgbClr val="7AA31F"/>
                </a:solidFill>
                <a:latin typeface="Trebuchet MS"/>
                <a:cs typeface="Trebuchet MS"/>
              </a:rPr>
              <a:t>es?</a:t>
            </a:r>
            <a:endParaRPr sz="1200" kern="0" dirty="0">
              <a:solidFill>
                <a:sysClr val="windowText" lastClr="000000"/>
              </a:solidFill>
              <a:latin typeface="Trebuchet MS"/>
              <a:cs typeface="Trebuchet MS"/>
            </a:endParaRPr>
          </a:p>
          <a:p>
            <a:pPr marL="550069" defTabSz="685800">
              <a:spcBef>
                <a:spcPts val="458"/>
              </a:spcBef>
            </a:pPr>
            <a:r>
              <a:rPr sz="825" kern="0" spc="-8" dirty="0">
                <a:solidFill>
                  <a:srgbClr val="90C225"/>
                </a:solidFill>
                <a:latin typeface="Wingdings"/>
                <a:cs typeface="Wingdings"/>
              </a:rPr>
              <a:t></a:t>
            </a:r>
            <a:r>
              <a:rPr sz="1050" kern="0" spc="-8" dirty="0">
                <a:solidFill>
                  <a:sysClr val="windowText" lastClr="000000"/>
                </a:solidFill>
                <a:latin typeface="Trebuchet MS"/>
                <a:cs typeface="Trebuchet MS"/>
              </a:rPr>
              <a:t>Titular</a:t>
            </a:r>
            <a:r>
              <a:rPr sz="1050" kern="0" spc="8" dirty="0">
                <a:solidFill>
                  <a:sysClr val="windowText" lastClr="000000"/>
                </a:solidFill>
                <a:latin typeface="Trebuchet MS"/>
                <a:cs typeface="Trebuchet MS"/>
              </a:rPr>
              <a:t> </a:t>
            </a:r>
            <a:r>
              <a:rPr sz="1050" kern="0" spc="-4" dirty="0">
                <a:solidFill>
                  <a:sysClr val="windowText" lastClr="000000"/>
                </a:solidFill>
                <a:latin typeface="Trebuchet MS"/>
                <a:cs typeface="Trebuchet MS"/>
              </a:rPr>
              <a:t>explotación</a:t>
            </a:r>
            <a:r>
              <a:rPr sz="1050" kern="0" spc="-26" dirty="0">
                <a:solidFill>
                  <a:sysClr val="windowText" lastClr="000000"/>
                </a:solidFill>
                <a:latin typeface="Trebuchet MS"/>
                <a:cs typeface="Trebuchet MS"/>
              </a:rPr>
              <a:t> </a:t>
            </a:r>
            <a:r>
              <a:rPr sz="1050" kern="0" dirty="0">
                <a:solidFill>
                  <a:sysClr val="windowText" lastClr="000000"/>
                </a:solidFill>
                <a:latin typeface="Trebuchet MS"/>
                <a:cs typeface="Trebuchet MS"/>
              </a:rPr>
              <a:t>ovino y</a:t>
            </a:r>
            <a:r>
              <a:rPr sz="1050" kern="0" spc="4" dirty="0">
                <a:solidFill>
                  <a:sysClr val="windowText" lastClr="000000"/>
                </a:solidFill>
                <a:latin typeface="Trebuchet MS"/>
                <a:cs typeface="Trebuchet MS"/>
              </a:rPr>
              <a:t> </a:t>
            </a:r>
            <a:r>
              <a:rPr sz="1050" kern="0" spc="-4" dirty="0">
                <a:solidFill>
                  <a:sysClr val="windowText" lastClr="000000"/>
                </a:solidFill>
                <a:latin typeface="Trebuchet MS"/>
                <a:cs typeface="Trebuchet MS"/>
              </a:rPr>
              <a:t>caprino</a:t>
            </a:r>
            <a:r>
              <a:rPr sz="1050" kern="0" dirty="0">
                <a:solidFill>
                  <a:sysClr val="windowText" lastClr="000000"/>
                </a:solidFill>
                <a:latin typeface="Trebuchet MS"/>
                <a:cs typeface="Trebuchet MS"/>
              </a:rPr>
              <a:t> </a:t>
            </a:r>
            <a:r>
              <a:rPr sz="1050" b="1" kern="0" dirty="0">
                <a:solidFill>
                  <a:srgbClr val="2A500F"/>
                </a:solidFill>
                <a:latin typeface="Trebuchet MS"/>
                <a:cs typeface="Trebuchet MS"/>
              </a:rPr>
              <a:t>SIN</a:t>
            </a:r>
            <a:r>
              <a:rPr sz="1050" b="1" kern="0" spc="-11" dirty="0">
                <a:solidFill>
                  <a:srgbClr val="2A500F"/>
                </a:solidFill>
                <a:latin typeface="Trebuchet MS"/>
                <a:cs typeface="Trebuchet MS"/>
              </a:rPr>
              <a:t> </a:t>
            </a:r>
            <a:r>
              <a:rPr sz="1050" b="1" kern="0" spc="-26" dirty="0">
                <a:solidFill>
                  <a:srgbClr val="2A500F"/>
                </a:solidFill>
                <a:latin typeface="Trebuchet MS"/>
                <a:cs typeface="Trebuchet MS"/>
              </a:rPr>
              <a:t>PASTOS</a:t>
            </a:r>
            <a:r>
              <a:rPr sz="1050" b="1" kern="0" spc="-4" dirty="0">
                <a:solidFill>
                  <a:srgbClr val="2A500F"/>
                </a:solidFill>
                <a:latin typeface="Trebuchet MS"/>
                <a:cs typeface="Trebuchet MS"/>
              </a:rPr>
              <a:t> </a:t>
            </a:r>
            <a:r>
              <a:rPr sz="1050" b="1" kern="0" dirty="0">
                <a:solidFill>
                  <a:srgbClr val="2A500F"/>
                </a:solidFill>
                <a:latin typeface="Trebuchet MS"/>
                <a:cs typeface="Trebuchet MS"/>
              </a:rPr>
              <a:t>+</a:t>
            </a:r>
            <a:r>
              <a:rPr sz="1050" b="1" kern="0" spc="4" dirty="0">
                <a:solidFill>
                  <a:srgbClr val="2A500F"/>
                </a:solidFill>
                <a:latin typeface="Trebuchet MS"/>
                <a:cs typeface="Trebuchet MS"/>
              </a:rPr>
              <a:t> </a:t>
            </a:r>
            <a:r>
              <a:rPr sz="1050" b="1" kern="0" spc="-15" dirty="0">
                <a:solidFill>
                  <a:srgbClr val="2A500F"/>
                </a:solidFill>
                <a:latin typeface="Trebuchet MS"/>
                <a:cs typeface="Trebuchet MS"/>
              </a:rPr>
              <a:t>PASTORE</a:t>
            </a:r>
            <a:r>
              <a:rPr lang="es-ES" sz="1050" b="1" kern="0" spc="-15" dirty="0">
                <a:solidFill>
                  <a:srgbClr val="2A500F"/>
                </a:solidFill>
                <a:latin typeface="Trebuchet MS"/>
                <a:cs typeface="Trebuchet MS"/>
              </a:rPr>
              <a:t> </a:t>
            </a:r>
            <a:r>
              <a:rPr sz="1050" b="1" kern="0" spc="-15" dirty="0">
                <a:solidFill>
                  <a:srgbClr val="2A500F"/>
                </a:solidFill>
                <a:latin typeface="Trebuchet MS"/>
                <a:cs typeface="Trebuchet MS"/>
              </a:rPr>
              <a:t>EN</a:t>
            </a:r>
            <a:r>
              <a:rPr sz="1050" b="1" kern="0" dirty="0">
                <a:solidFill>
                  <a:srgbClr val="2A500F"/>
                </a:solidFill>
                <a:latin typeface="Trebuchet MS"/>
                <a:cs typeface="Trebuchet MS"/>
              </a:rPr>
              <a:t> R/B/RH</a:t>
            </a:r>
            <a:r>
              <a:rPr sz="1050" b="1" kern="0" spc="-4" dirty="0">
                <a:solidFill>
                  <a:srgbClr val="2A500F"/>
                </a:solidFill>
                <a:latin typeface="Trebuchet MS"/>
                <a:cs typeface="Trebuchet MS"/>
              </a:rPr>
              <a:t> </a:t>
            </a:r>
            <a:r>
              <a:rPr sz="1050" kern="0" spc="4" dirty="0">
                <a:solidFill>
                  <a:sysClr val="windowText" lastClr="000000"/>
                </a:solidFill>
                <a:latin typeface="Wingdings"/>
                <a:cs typeface="Wingdings"/>
              </a:rPr>
              <a:t></a:t>
            </a:r>
            <a:r>
              <a:rPr sz="1050" kern="0" spc="56" dirty="0">
                <a:solidFill>
                  <a:sysClr val="windowText" lastClr="000000"/>
                </a:solidFill>
                <a:latin typeface="Times New Roman"/>
                <a:cs typeface="Times New Roman"/>
              </a:rPr>
              <a:t> </a:t>
            </a:r>
            <a:r>
              <a:rPr sz="1050" kern="0" spc="-4" dirty="0">
                <a:solidFill>
                  <a:sysClr val="windowText" lastClr="000000"/>
                </a:solidFill>
                <a:latin typeface="Trebuchet MS"/>
                <a:cs typeface="Trebuchet MS"/>
              </a:rPr>
              <a:t>pago anual</a:t>
            </a:r>
            <a:r>
              <a:rPr sz="1050" kern="0" spc="4" dirty="0">
                <a:solidFill>
                  <a:sysClr val="windowText" lastClr="000000"/>
                </a:solidFill>
                <a:latin typeface="Trebuchet MS"/>
                <a:cs typeface="Trebuchet MS"/>
              </a:rPr>
              <a:t> </a:t>
            </a:r>
            <a:r>
              <a:rPr sz="1050" kern="0" spc="-4" dirty="0">
                <a:solidFill>
                  <a:sysClr val="windowText" lastClr="000000"/>
                </a:solidFill>
                <a:latin typeface="Trebuchet MS"/>
                <a:cs typeface="Trebuchet MS"/>
              </a:rPr>
              <a:t>por</a:t>
            </a:r>
            <a:r>
              <a:rPr sz="1050" kern="0" spc="-8" dirty="0">
                <a:solidFill>
                  <a:sysClr val="windowText" lastClr="000000"/>
                </a:solidFill>
                <a:latin typeface="Trebuchet MS"/>
                <a:cs typeface="Trebuchet MS"/>
              </a:rPr>
              <a:t> </a:t>
            </a:r>
            <a:r>
              <a:rPr sz="1050" kern="0" spc="-4" dirty="0">
                <a:solidFill>
                  <a:sysClr val="windowText" lastClr="000000"/>
                </a:solidFill>
                <a:latin typeface="Trebuchet MS"/>
                <a:cs typeface="Trebuchet MS"/>
              </a:rPr>
              <a:t>cabeza</a:t>
            </a:r>
            <a:r>
              <a:rPr sz="1050" kern="0" spc="-11" dirty="0">
                <a:solidFill>
                  <a:sysClr val="windowText" lastClr="000000"/>
                </a:solidFill>
                <a:latin typeface="Trebuchet MS"/>
                <a:cs typeface="Trebuchet MS"/>
              </a:rPr>
              <a:t> </a:t>
            </a:r>
            <a:r>
              <a:rPr sz="1050" kern="0" dirty="0">
                <a:solidFill>
                  <a:sysClr val="windowText" lastClr="000000"/>
                </a:solidFill>
                <a:latin typeface="Trebuchet MS"/>
                <a:cs typeface="Trebuchet MS"/>
              </a:rPr>
              <a:t>de</a:t>
            </a:r>
            <a:r>
              <a:rPr sz="1050" kern="0" spc="-8" dirty="0">
                <a:solidFill>
                  <a:sysClr val="windowText" lastClr="000000"/>
                </a:solidFill>
                <a:latin typeface="Trebuchet MS"/>
                <a:cs typeface="Trebuchet MS"/>
              </a:rPr>
              <a:t> </a:t>
            </a:r>
            <a:r>
              <a:rPr sz="1050" kern="0" spc="-4" dirty="0">
                <a:solidFill>
                  <a:sysClr val="windowText" lastClr="000000"/>
                </a:solidFill>
                <a:latin typeface="Trebuchet MS"/>
                <a:cs typeface="Trebuchet MS"/>
              </a:rPr>
              <a:t>hembra</a:t>
            </a:r>
            <a:endParaRPr sz="1050" kern="0" dirty="0">
              <a:solidFill>
                <a:sysClr val="windowText" lastClr="000000"/>
              </a:solidFill>
              <a:latin typeface="Trebuchet MS"/>
              <a:cs typeface="Trebuchet MS"/>
            </a:endParaRPr>
          </a:p>
          <a:p>
            <a:pPr marL="550069" defTabSz="685800">
              <a:spcBef>
                <a:spcPts val="446"/>
              </a:spcBef>
            </a:pPr>
            <a:r>
              <a:rPr sz="825" kern="0" dirty="0">
                <a:solidFill>
                  <a:srgbClr val="90C225"/>
                </a:solidFill>
                <a:latin typeface="Wingdings"/>
                <a:cs typeface="Wingdings"/>
              </a:rPr>
              <a:t></a:t>
            </a:r>
            <a:r>
              <a:rPr sz="1050" kern="0" dirty="0">
                <a:solidFill>
                  <a:sysClr val="windowText" lastClr="000000"/>
                </a:solidFill>
                <a:latin typeface="Trebuchet MS"/>
                <a:cs typeface="Trebuchet MS"/>
              </a:rPr>
              <a:t>Cada</a:t>
            </a:r>
            <a:r>
              <a:rPr sz="1050" kern="0" spc="-8" dirty="0">
                <a:solidFill>
                  <a:sysClr val="windowText" lastClr="000000"/>
                </a:solidFill>
                <a:latin typeface="Trebuchet MS"/>
                <a:cs typeface="Trebuchet MS"/>
              </a:rPr>
              <a:t> </a:t>
            </a:r>
            <a:r>
              <a:rPr sz="1050" kern="0" spc="-4" dirty="0">
                <a:solidFill>
                  <a:sysClr val="windowText" lastClr="000000"/>
                </a:solidFill>
                <a:latin typeface="Trebuchet MS"/>
                <a:cs typeface="Trebuchet MS"/>
              </a:rPr>
              <a:t>año</a:t>
            </a:r>
            <a:r>
              <a:rPr sz="1050" kern="0" spc="-8" dirty="0">
                <a:solidFill>
                  <a:sysClr val="windowText" lastClr="000000"/>
                </a:solidFill>
                <a:latin typeface="Trebuchet MS"/>
                <a:cs typeface="Trebuchet MS"/>
              </a:rPr>
              <a:t> </a:t>
            </a:r>
            <a:r>
              <a:rPr sz="1050" kern="0" dirty="0">
                <a:solidFill>
                  <a:sysClr val="windowText" lastClr="000000"/>
                </a:solidFill>
                <a:latin typeface="Wingdings"/>
                <a:cs typeface="Wingdings"/>
              </a:rPr>
              <a:t></a:t>
            </a:r>
            <a:r>
              <a:rPr sz="1050" kern="0" spc="49" dirty="0">
                <a:solidFill>
                  <a:sysClr val="windowText" lastClr="000000"/>
                </a:solidFill>
                <a:latin typeface="Times New Roman"/>
                <a:cs typeface="Times New Roman"/>
              </a:rPr>
              <a:t> </a:t>
            </a:r>
            <a:r>
              <a:rPr sz="1200" b="1" kern="0" spc="-4" dirty="0">
                <a:solidFill>
                  <a:srgbClr val="C42E1A"/>
                </a:solidFill>
                <a:latin typeface="Trebuchet MS"/>
                <a:cs typeface="Trebuchet MS"/>
              </a:rPr>
              <a:t>20.000.000</a:t>
            </a:r>
            <a:r>
              <a:rPr sz="1200" b="1" kern="0" dirty="0">
                <a:solidFill>
                  <a:srgbClr val="C42E1A"/>
                </a:solidFill>
                <a:latin typeface="Trebuchet MS"/>
                <a:cs typeface="Trebuchet MS"/>
              </a:rPr>
              <a:t> </a:t>
            </a:r>
            <a:r>
              <a:rPr sz="1200" b="1" kern="0" spc="-4" dirty="0">
                <a:solidFill>
                  <a:srgbClr val="C42E1A"/>
                </a:solidFill>
                <a:latin typeface="Trebuchet MS"/>
                <a:cs typeface="Trebuchet MS"/>
              </a:rPr>
              <a:t>EUROS</a:t>
            </a:r>
            <a:endParaRPr sz="1200" kern="0" dirty="0">
              <a:solidFill>
                <a:sysClr val="windowText" lastClr="000000"/>
              </a:solidFill>
              <a:latin typeface="Trebuchet MS"/>
              <a:cs typeface="Trebuchet MS"/>
            </a:endParaRPr>
          </a:p>
          <a:p>
            <a:pPr marL="352425" defTabSz="685800">
              <a:spcBef>
                <a:spcPts val="900"/>
              </a:spcBef>
            </a:pPr>
            <a:r>
              <a:rPr sz="938" kern="0" spc="-4" dirty="0">
                <a:solidFill>
                  <a:srgbClr val="90C225"/>
                </a:solidFill>
                <a:latin typeface="Wingdings"/>
                <a:cs typeface="Wingdings"/>
              </a:rPr>
              <a:t></a:t>
            </a:r>
            <a:r>
              <a:rPr sz="1200" b="1" kern="0" spc="-4" dirty="0">
                <a:solidFill>
                  <a:srgbClr val="7AA31F"/>
                </a:solidFill>
                <a:latin typeface="Trebuchet MS"/>
                <a:cs typeface="Trebuchet MS"/>
              </a:rPr>
              <a:t>¿Condiciones?</a:t>
            </a:r>
            <a:endParaRPr sz="1200" kern="0" dirty="0">
              <a:solidFill>
                <a:sysClr val="windowText" lastClr="000000"/>
              </a:solidFill>
              <a:latin typeface="Trebuchet MS"/>
              <a:cs typeface="Trebuchet MS"/>
            </a:endParaRPr>
          </a:p>
          <a:p>
            <a:pPr marL="468630" defTabSz="685800">
              <a:spcBef>
                <a:spcPts val="454"/>
              </a:spcBef>
            </a:pPr>
            <a:r>
              <a:rPr sz="825" kern="0" spc="-4" dirty="0">
                <a:solidFill>
                  <a:srgbClr val="90C225"/>
                </a:solidFill>
                <a:latin typeface="Wingdings"/>
                <a:cs typeface="Wingdings"/>
              </a:rPr>
              <a:t></a:t>
            </a:r>
            <a:r>
              <a:rPr sz="1050" kern="0" spc="-4" dirty="0">
                <a:solidFill>
                  <a:sysClr val="windowText" lastClr="000000"/>
                </a:solidFill>
                <a:latin typeface="Trebuchet MS"/>
                <a:cs typeface="Trebuchet MS"/>
              </a:rPr>
              <a:t>Beneficiario:</a:t>
            </a:r>
            <a:endParaRPr sz="1050" kern="0" dirty="0">
              <a:solidFill>
                <a:sysClr val="windowText" lastClr="000000"/>
              </a:solidFill>
              <a:latin typeface="Trebuchet MS"/>
              <a:cs typeface="Trebuchet MS"/>
            </a:endParaRPr>
          </a:p>
        </p:txBody>
      </p:sp>
      <p:sp>
        <p:nvSpPr>
          <p:cNvPr id="6" name="object 6"/>
          <p:cNvSpPr txBox="1"/>
          <p:nvPr/>
        </p:nvSpPr>
        <p:spPr>
          <a:xfrm>
            <a:off x="855725" y="3677126"/>
            <a:ext cx="74295" cy="120290"/>
          </a:xfrm>
          <a:prstGeom prst="rect">
            <a:avLst/>
          </a:prstGeom>
        </p:spPr>
        <p:txBody>
          <a:bodyPr vert="horz" wrap="square" lIns="0" tIns="10478" rIns="0" bIns="0" rtlCol="0">
            <a:spAutoFit/>
          </a:bodyPr>
          <a:lstStyle/>
          <a:p>
            <a:pPr marL="9525" defTabSz="685800">
              <a:spcBef>
                <a:spcPts val="83"/>
              </a:spcBef>
            </a:pPr>
            <a:r>
              <a:rPr sz="713" kern="0" spc="4" dirty="0">
                <a:solidFill>
                  <a:srgbClr val="90C225"/>
                </a:solidFill>
                <a:latin typeface="Courier New"/>
                <a:cs typeface="Courier New"/>
              </a:rPr>
              <a:t>o</a:t>
            </a:r>
            <a:endParaRPr sz="713" kern="0">
              <a:solidFill>
                <a:sysClr val="windowText" lastClr="000000"/>
              </a:solidFill>
              <a:latin typeface="Courier New"/>
              <a:cs typeface="Courier New"/>
            </a:endParaRPr>
          </a:p>
        </p:txBody>
      </p:sp>
      <p:sp>
        <p:nvSpPr>
          <p:cNvPr id="7" name="object 7"/>
          <p:cNvSpPr txBox="1"/>
          <p:nvPr/>
        </p:nvSpPr>
        <p:spPr>
          <a:xfrm>
            <a:off x="855725" y="3207925"/>
            <a:ext cx="7221855" cy="611065"/>
          </a:xfrm>
          <a:prstGeom prst="rect">
            <a:avLst/>
          </a:prstGeom>
        </p:spPr>
        <p:txBody>
          <a:bodyPr vert="horz" wrap="square" lIns="0" tIns="66675" rIns="0" bIns="0" rtlCol="0">
            <a:spAutoFit/>
          </a:bodyPr>
          <a:lstStyle/>
          <a:p>
            <a:pPr marL="9525" defTabSz="685800">
              <a:spcBef>
                <a:spcPts val="525"/>
              </a:spcBef>
              <a:tabLst>
                <a:tab pos="305276" algn="l"/>
              </a:tabLst>
            </a:pPr>
            <a:r>
              <a:rPr sz="713" kern="0" spc="4" dirty="0">
                <a:solidFill>
                  <a:srgbClr val="90C225"/>
                </a:solidFill>
                <a:latin typeface="Courier New"/>
                <a:cs typeface="Courier New"/>
              </a:rPr>
              <a:t>o	</a:t>
            </a:r>
            <a:r>
              <a:rPr sz="900" i="1" kern="0" dirty="0">
                <a:solidFill>
                  <a:sysClr val="windowText" lastClr="000000"/>
                </a:solidFill>
                <a:latin typeface="Trebuchet MS"/>
                <a:cs typeface="Trebuchet MS"/>
              </a:rPr>
              <a:t>:</a:t>
            </a:r>
            <a:r>
              <a:rPr sz="900" i="1" kern="0" spc="8" dirty="0">
                <a:solidFill>
                  <a:sysClr val="windowText" lastClr="000000"/>
                </a:solidFill>
                <a:latin typeface="Trebuchet MS"/>
                <a:cs typeface="Trebuchet MS"/>
              </a:rPr>
              <a:t> </a:t>
            </a:r>
            <a:r>
              <a:rPr sz="900" i="1" kern="0" spc="-8" dirty="0">
                <a:solidFill>
                  <a:sysClr val="windowText" lastClr="000000"/>
                </a:solidFill>
                <a:latin typeface="Trebuchet MS"/>
                <a:cs typeface="Trebuchet MS"/>
              </a:rPr>
              <a:t>PROPIOS</a:t>
            </a:r>
            <a:r>
              <a:rPr sz="900" i="1" kern="0" spc="23" dirty="0">
                <a:solidFill>
                  <a:sysClr val="windowText" lastClr="000000"/>
                </a:solidFill>
                <a:latin typeface="Trebuchet MS"/>
                <a:cs typeface="Trebuchet MS"/>
              </a:rPr>
              <a:t> </a:t>
            </a:r>
            <a:r>
              <a:rPr sz="900" i="1" kern="0" spc="-4" dirty="0">
                <a:solidFill>
                  <a:sysClr val="windowText" lastClr="000000"/>
                </a:solidFill>
                <a:latin typeface="Trebuchet MS"/>
                <a:cs typeface="Trebuchet MS"/>
              </a:rPr>
              <a:t>solicitante</a:t>
            </a:r>
            <a:r>
              <a:rPr sz="900" i="1" kern="0" spc="-8" dirty="0">
                <a:solidFill>
                  <a:sysClr val="windowText" lastClr="000000"/>
                </a:solidFill>
                <a:latin typeface="Trebuchet MS"/>
                <a:cs typeface="Trebuchet MS"/>
              </a:rPr>
              <a:t> </a:t>
            </a:r>
            <a:r>
              <a:rPr sz="900" i="1" kern="0" dirty="0">
                <a:solidFill>
                  <a:sysClr val="windowText" lastClr="000000"/>
                </a:solidFill>
                <a:latin typeface="Trebuchet MS"/>
                <a:cs typeface="Trebuchet MS"/>
              </a:rPr>
              <a:t>declara</a:t>
            </a:r>
            <a:r>
              <a:rPr sz="900" i="1" kern="0" spc="-15" dirty="0">
                <a:solidFill>
                  <a:sysClr val="windowText" lastClr="000000"/>
                </a:solidFill>
                <a:latin typeface="Trebuchet MS"/>
                <a:cs typeface="Trebuchet MS"/>
              </a:rPr>
              <a:t> </a:t>
            </a:r>
            <a:r>
              <a:rPr sz="900" i="1" kern="0" spc="-4" dirty="0">
                <a:solidFill>
                  <a:sysClr val="windowText" lastClr="000000"/>
                </a:solidFill>
                <a:latin typeface="Trebuchet MS"/>
                <a:cs typeface="Trebuchet MS"/>
              </a:rPr>
              <a:t>Ha</a:t>
            </a:r>
            <a:r>
              <a:rPr sz="900" i="1" kern="0" spc="8" dirty="0">
                <a:solidFill>
                  <a:sysClr val="windowText" lastClr="000000"/>
                </a:solidFill>
                <a:latin typeface="Trebuchet MS"/>
                <a:cs typeface="Trebuchet MS"/>
              </a:rPr>
              <a:t> </a:t>
            </a:r>
            <a:r>
              <a:rPr sz="900" i="1" kern="0" spc="-4" dirty="0">
                <a:solidFill>
                  <a:sysClr val="windowText" lastClr="000000"/>
                </a:solidFill>
                <a:latin typeface="Trebuchet MS"/>
                <a:cs typeface="Trebuchet MS"/>
              </a:rPr>
              <a:t>subvencionables</a:t>
            </a:r>
            <a:r>
              <a:rPr sz="900" i="1" kern="0" dirty="0">
                <a:solidFill>
                  <a:sysClr val="windowText" lastClr="000000"/>
                </a:solidFill>
                <a:latin typeface="Trebuchet MS"/>
                <a:cs typeface="Trebuchet MS"/>
              </a:rPr>
              <a:t> TC/CP</a:t>
            </a:r>
            <a:r>
              <a:rPr sz="900" i="1" kern="0" spc="-45" dirty="0">
                <a:solidFill>
                  <a:sysClr val="windowText" lastClr="000000"/>
                </a:solidFill>
                <a:latin typeface="Trebuchet MS"/>
                <a:cs typeface="Trebuchet MS"/>
              </a:rPr>
              <a:t> </a:t>
            </a:r>
            <a:r>
              <a:rPr sz="900" i="1" kern="0" spc="-4" dirty="0">
                <a:solidFill>
                  <a:sysClr val="windowText" lastClr="000000"/>
                </a:solidFill>
                <a:latin typeface="Trebuchet MS"/>
                <a:cs typeface="Trebuchet MS"/>
              </a:rPr>
              <a:t>sobre</a:t>
            </a:r>
            <a:r>
              <a:rPr sz="900" i="1" kern="0" spc="11" dirty="0">
                <a:solidFill>
                  <a:sysClr val="windowText" lastClr="000000"/>
                </a:solidFill>
                <a:latin typeface="Trebuchet MS"/>
                <a:cs typeface="Trebuchet MS"/>
              </a:rPr>
              <a:t> </a:t>
            </a:r>
            <a:r>
              <a:rPr sz="900" i="1" kern="0" spc="-4" dirty="0">
                <a:solidFill>
                  <a:sysClr val="windowText" lastClr="000000"/>
                </a:solidFill>
                <a:latin typeface="Trebuchet MS"/>
                <a:cs typeface="Trebuchet MS"/>
              </a:rPr>
              <a:t>las</a:t>
            </a:r>
            <a:r>
              <a:rPr sz="900" i="1" kern="0" spc="11" dirty="0">
                <a:solidFill>
                  <a:sysClr val="windowText" lastClr="000000"/>
                </a:solidFill>
                <a:latin typeface="Trebuchet MS"/>
                <a:cs typeface="Trebuchet MS"/>
              </a:rPr>
              <a:t> </a:t>
            </a:r>
            <a:r>
              <a:rPr sz="900" i="1" kern="0" dirty="0">
                <a:solidFill>
                  <a:sysClr val="windowText" lastClr="000000"/>
                </a:solidFill>
                <a:latin typeface="Trebuchet MS"/>
                <a:cs typeface="Trebuchet MS"/>
              </a:rPr>
              <a:t>que</a:t>
            </a:r>
            <a:r>
              <a:rPr sz="900" i="1" kern="0" spc="-11" dirty="0">
                <a:solidFill>
                  <a:sysClr val="windowText" lastClr="000000"/>
                </a:solidFill>
                <a:latin typeface="Trebuchet MS"/>
                <a:cs typeface="Trebuchet MS"/>
              </a:rPr>
              <a:t> </a:t>
            </a:r>
            <a:r>
              <a:rPr sz="900" i="1" kern="0" spc="-4" dirty="0">
                <a:solidFill>
                  <a:sysClr val="windowText" lastClr="000000"/>
                </a:solidFill>
                <a:latin typeface="Trebuchet MS"/>
                <a:cs typeface="Trebuchet MS"/>
              </a:rPr>
              <a:t>realizar</a:t>
            </a:r>
            <a:r>
              <a:rPr sz="900" i="1" kern="0" spc="4" dirty="0">
                <a:solidFill>
                  <a:sysClr val="windowText" lastClr="000000"/>
                </a:solidFill>
                <a:latin typeface="Trebuchet MS"/>
                <a:cs typeface="Trebuchet MS"/>
              </a:rPr>
              <a:t> </a:t>
            </a:r>
            <a:r>
              <a:rPr sz="900" i="1" kern="0" spc="-4" dirty="0">
                <a:solidFill>
                  <a:sysClr val="windowText" lastClr="000000"/>
                </a:solidFill>
                <a:latin typeface="Trebuchet MS"/>
                <a:cs typeface="Trebuchet MS"/>
              </a:rPr>
              <a:t>aprovechamiento</a:t>
            </a:r>
            <a:r>
              <a:rPr sz="900" i="1" kern="0" spc="-26" dirty="0">
                <a:solidFill>
                  <a:sysClr val="windowText" lastClr="000000"/>
                </a:solidFill>
                <a:latin typeface="Trebuchet MS"/>
                <a:cs typeface="Trebuchet MS"/>
              </a:rPr>
              <a:t> </a:t>
            </a:r>
            <a:r>
              <a:rPr sz="900" i="1" kern="0" spc="-4" dirty="0">
                <a:solidFill>
                  <a:sysClr val="windowText" lastClr="000000"/>
                </a:solidFill>
                <a:latin typeface="Trebuchet MS"/>
                <a:cs typeface="Trebuchet MS"/>
              </a:rPr>
              <a:t>R/B/RH</a:t>
            </a:r>
            <a:r>
              <a:rPr sz="900" i="1" kern="0" spc="11" dirty="0">
                <a:solidFill>
                  <a:sysClr val="windowText" lastClr="000000"/>
                </a:solidFill>
                <a:latin typeface="Trebuchet MS"/>
                <a:cs typeface="Trebuchet MS"/>
              </a:rPr>
              <a:t> </a:t>
            </a:r>
            <a:r>
              <a:rPr sz="900" i="1" kern="0" dirty="0">
                <a:solidFill>
                  <a:sysClr val="windowText" lastClr="000000"/>
                </a:solidFill>
                <a:latin typeface="Trebuchet MS"/>
                <a:cs typeface="Trebuchet MS"/>
              </a:rPr>
              <a:t>en pastoreo.</a:t>
            </a:r>
            <a:endParaRPr sz="900" kern="0" dirty="0">
              <a:solidFill>
                <a:sysClr val="windowText" lastClr="000000"/>
              </a:solidFill>
              <a:latin typeface="Trebuchet MS"/>
              <a:cs typeface="Trebuchet MS"/>
            </a:endParaRPr>
          </a:p>
          <a:p>
            <a:pPr marL="9525" defTabSz="685800">
              <a:spcBef>
                <a:spcPts val="454"/>
              </a:spcBef>
              <a:tabLst>
                <a:tab pos="340519" algn="l"/>
              </a:tabLst>
            </a:pPr>
            <a:r>
              <a:rPr sz="713" kern="0" spc="4" dirty="0">
                <a:solidFill>
                  <a:srgbClr val="90C225"/>
                </a:solidFill>
                <a:latin typeface="Courier New"/>
                <a:cs typeface="Courier New"/>
              </a:rPr>
              <a:t>o	</a:t>
            </a:r>
            <a:r>
              <a:rPr sz="900" i="1" kern="0" dirty="0">
                <a:solidFill>
                  <a:sysClr val="windowText" lastClr="000000"/>
                </a:solidFill>
                <a:latin typeface="Trebuchet MS"/>
                <a:cs typeface="Trebuchet MS"/>
              </a:rPr>
              <a:t>:NO </a:t>
            </a:r>
            <a:r>
              <a:rPr sz="900" i="1" kern="0" spc="-8" dirty="0">
                <a:solidFill>
                  <a:sysClr val="windowText" lastClr="000000"/>
                </a:solidFill>
                <a:latin typeface="Trebuchet MS"/>
                <a:cs typeface="Trebuchet MS"/>
              </a:rPr>
              <a:t>PROPIOS</a:t>
            </a:r>
            <a:r>
              <a:rPr sz="900" i="1" kern="0" spc="23" dirty="0">
                <a:solidFill>
                  <a:sysClr val="windowText" lastClr="000000"/>
                </a:solidFill>
                <a:latin typeface="Trebuchet MS"/>
                <a:cs typeface="Trebuchet MS"/>
              </a:rPr>
              <a:t> </a:t>
            </a:r>
            <a:r>
              <a:rPr sz="900" i="1" kern="0" spc="-4" dirty="0">
                <a:solidFill>
                  <a:sysClr val="windowText" lastClr="000000"/>
                </a:solidFill>
                <a:latin typeface="Trebuchet MS"/>
                <a:cs typeface="Trebuchet MS"/>
              </a:rPr>
              <a:t>solicitante</a:t>
            </a:r>
            <a:r>
              <a:rPr sz="900" i="1" kern="0" spc="-15" dirty="0">
                <a:solidFill>
                  <a:sysClr val="windowText" lastClr="000000"/>
                </a:solidFill>
                <a:latin typeface="Trebuchet MS"/>
                <a:cs typeface="Trebuchet MS"/>
              </a:rPr>
              <a:t> </a:t>
            </a:r>
            <a:r>
              <a:rPr sz="900" i="1" kern="0" spc="-4" dirty="0">
                <a:solidFill>
                  <a:sysClr val="windowText" lastClr="000000"/>
                </a:solidFill>
                <a:latin typeface="Trebuchet MS"/>
                <a:cs typeface="Trebuchet MS"/>
              </a:rPr>
              <a:t>justifica</a:t>
            </a:r>
            <a:r>
              <a:rPr sz="900" i="1" kern="0" spc="-15" dirty="0">
                <a:solidFill>
                  <a:sysClr val="windowText" lastClr="000000"/>
                </a:solidFill>
                <a:latin typeface="Trebuchet MS"/>
                <a:cs typeface="Trebuchet MS"/>
              </a:rPr>
              <a:t> </a:t>
            </a:r>
            <a:r>
              <a:rPr sz="900" i="1" kern="0" dirty="0">
                <a:solidFill>
                  <a:sysClr val="windowText" lastClr="000000"/>
                </a:solidFill>
                <a:latin typeface="Trebuchet MS"/>
                <a:cs typeface="Trebuchet MS"/>
              </a:rPr>
              <a:t>tener </a:t>
            </a:r>
            <a:r>
              <a:rPr sz="900" i="1" kern="0" spc="-4" dirty="0">
                <a:solidFill>
                  <a:sysClr val="windowText" lastClr="000000"/>
                </a:solidFill>
                <a:latin typeface="Trebuchet MS"/>
                <a:cs typeface="Trebuchet MS"/>
              </a:rPr>
              <a:t>acuerdo/adjudicación</a:t>
            </a:r>
            <a:r>
              <a:rPr sz="900" i="1" kern="0" spc="8" dirty="0">
                <a:solidFill>
                  <a:sysClr val="windowText" lastClr="000000"/>
                </a:solidFill>
                <a:latin typeface="Trebuchet MS"/>
                <a:cs typeface="Trebuchet MS"/>
              </a:rPr>
              <a:t> </a:t>
            </a:r>
            <a:r>
              <a:rPr sz="900" i="1" kern="0" spc="-4" dirty="0">
                <a:solidFill>
                  <a:sysClr val="windowText" lastClr="000000"/>
                </a:solidFill>
                <a:latin typeface="Trebuchet MS"/>
                <a:cs typeface="Trebuchet MS"/>
              </a:rPr>
              <a:t>para</a:t>
            </a:r>
            <a:r>
              <a:rPr sz="900" i="1" kern="0" spc="-23" dirty="0">
                <a:solidFill>
                  <a:sysClr val="windowText" lastClr="000000"/>
                </a:solidFill>
                <a:latin typeface="Trebuchet MS"/>
                <a:cs typeface="Trebuchet MS"/>
              </a:rPr>
              <a:t> </a:t>
            </a:r>
            <a:r>
              <a:rPr sz="900" i="1" kern="0" spc="-4" dirty="0">
                <a:solidFill>
                  <a:sysClr val="windowText" lastClr="000000"/>
                </a:solidFill>
                <a:latin typeface="Trebuchet MS"/>
                <a:cs typeface="Trebuchet MS"/>
              </a:rPr>
              <a:t>realizar</a:t>
            </a:r>
            <a:r>
              <a:rPr sz="900" i="1" kern="0" spc="-8" dirty="0">
                <a:solidFill>
                  <a:sysClr val="windowText" lastClr="000000"/>
                </a:solidFill>
                <a:latin typeface="Trebuchet MS"/>
                <a:cs typeface="Trebuchet MS"/>
              </a:rPr>
              <a:t> </a:t>
            </a:r>
            <a:r>
              <a:rPr sz="900" i="1" kern="0" spc="-4" dirty="0">
                <a:solidFill>
                  <a:sysClr val="windowText" lastClr="000000"/>
                </a:solidFill>
                <a:latin typeface="Trebuchet MS"/>
                <a:cs typeface="Trebuchet MS"/>
              </a:rPr>
              <a:t>este</a:t>
            </a:r>
            <a:r>
              <a:rPr sz="900" i="1" kern="0" spc="23" dirty="0">
                <a:solidFill>
                  <a:sysClr val="windowText" lastClr="000000"/>
                </a:solidFill>
                <a:latin typeface="Trebuchet MS"/>
                <a:cs typeface="Trebuchet MS"/>
              </a:rPr>
              <a:t> </a:t>
            </a:r>
            <a:r>
              <a:rPr sz="900" i="1" kern="0" spc="-4" dirty="0">
                <a:solidFill>
                  <a:sysClr val="windowText" lastClr="000000"/>
                </a:solidFill>
                <a:latin typeface="Trebuchet MS"/>
                <a:cs typeface="Trebuchet MS"/>
              </a:rPr>
              <a:t>pastoreo</a:t>
            </a:r>
            <a:r>
              <a:rPr sz="900" i="1" kern="0" spc="4" dirty="0">
                <a:solidFill>
                  <a:sysClr val="windowText" lastClr="000000"/>
                </a:solidFill>
                <a:latin typeface="Trebuchet MS"/>
                <a:cs typeface="Trebuchet MS"/>
              </a:rPr>
              <a:t> </a:t>
            </a:r>
            <a:r>
              <a:rPr sz="900" i="1" kern="0" dirty="0">
                <a:solidFill>
                  <a:sysClr val="windowText" lastClr="000000"/>
                </a:solidFill>
                <a:latin typeface="Trebuchet MS"/>
                <a:cs typeface="Trebuchet MS"/>
              </a:rPr>
              <a:t>en</a:t>
            </a:r>
            <a:r>
              <a:rPr sz="900" i="1" kern="0" spc="8" dirty="0">
                <a:solidFill>
                  <a:sysClr val="windowText" lastClr="000000"/>
                </a:solidFill>
                <a:latin typeface="Trebuchet MS"/>
                <a:cs typeface="Trebuchet MS"/>
              </a:rPr>
              <a:t> </a:t>
            </a:r>
            <a:r>
              <a:rPr sz="900" i="1" kern="0" spc="-4" dirty="0">
                <a:solidFill>
                  <a:sysClr val="windowText" lastClr="000000"/>
                </a:solidFill>
                <a:latin typeface="Trebuchet MS"/>
                <a:cs typeface="Trebuchet MS"/>
              </a:rPr>
              <a:t>las</a:t>
            </a:r>
            <a:r>
              <a:rPr sz="900" i="1" kern="0" dirty="0">
                <a:solidFill>
                  <a:sysClr val="windowText" lastClr="000000"/>
                </a:solidFill>
                <a:latin typeface="Trebuchet MS"/>
                <a:cs typeface="Trebuchet MS"/>
              </a:rPr>
              <a:t> </a:t>
            </a:r>
            <a:r>
              <a:rPr sz="900" i="1" kern="0" spc="-4" dirty="0">
                <a:solidFill>
                  <a:sysClr val="windowText" lastClr="000000"/>
                </a:solidFill>
                <a:latin typeface="Trebuchet MS"/>
                <a:cs typeface="Trebuchet MS"/>
              </a:rPr>
              <a:t>Ha</a:t>
            </a:r>
            <a:r>
              <a:rPr sz="900" i="1" kern="0" spc="8" dirty="0">
                <a:solidFill>
                  <a:sysClr val="windowText" lastClr="000000"/>
                </a:solidFill>
                <a:latin typeface="Trebuchet MS"/>
                <a:cs typeface="Trebuchet MS"/>
              </a:rPr>
              <a:t> </a:t>
            </a:r>
            <a:r>
              <a:rPr sz="900" i="1" kern="0" spc="-4" dirty="0">
                <a:solidFill>
                  <a:sysClr val="windowText" lastClr="000000"/>
                </a:solidFill>
                <a:latin typeface="Trebuchet MS"/>
                <a:cs typeface="Trebuchet MS"/>
              </a:rPr>
              <a:t>declaradas</a:t>
            </a:r>
            <a:r>
              <a:rPr sz="900" i="1" kern="0" spc="-15" dirty="0">
                <a:solidFill>
                  <a:sysClr val="windowText" lastClr="000000"/>
                </a:solidFill>
                <a:latin typeface="Trebuchet MS"/>
                <a:cs typeface="Trebuchet MS"/>
              </a:rPr>
              <a:t> </a:t>
            </a:r>
            <a:r>
              <a:rPr sz="900" i="1" kern="0" dirty="0">
                <a:solidFill>
                  <a:sysClr val="windowText" lastClr="000000"/>
                </a:solidFill>
                <a:latin typeface="Trebuchet MS"/>
                <a:cs typeface="Trebuchet MS"/>
              </a:rPr>
              <a:t>por otro</a:t>
            </a:r>
            <a:r>
              <a:rPr sz="900" i="1" kern="0" spc="15" dirty="0">
                <a:solidFill>
                  <a:sysClr val="windowText" lastClr="000000"/>
                </a:solidFill>
                <a:latin typeface="Trebuchet MS"/>
                <a:cs typeface="Trebuchet MS"/>
              </a:rPr>
              <a:t> </a:t>
            </a:r>
            <a:r>
              <a:rPr sz="900" i="1" kern="0" spc="-15" dirty="0">
                <a:solidFill>
                  <a:sysClr val="windowText" lastClr="000000"/>
                </a:solidFill>
                <a:latin typeface="Trebuchet MS"/>
                <a:cs typeface="Trebuchet MS"/>
              </a:rPr>
              <a:t>titular.</a:t>
            </a:r>
            <a:endParaRPr sz="900" kern="0" dirty="0">
              <a:solidFill>
                <a:sysClr val="windowText" lastClr="000000"/>
              </a:solidFill>
              <a:latin typeface="Trebuchet MS"/>
              <a:cs typeface="Trebuchet MS"/>
            </a:endParaRPr>
          </a:p>
          <a:p>
            <a:pPr marL="340994" defTabSz="685800">
              <a:spcBef>
                <a:spcPts val="450"/>
              </a:spcBef>
            </a:pPr>
            <a:r>
              <a:rPr sz="900" i="1" kern="0" spc="-4" dirty="0">
                <a:solidFill>
                  <a:sysClr val="windowText" lastClr="000000"/>
                </a:solidFill>
                <a:latin typeface="Trebuchet MS"/>
                <a:cs typeface="Trebuchet MS"/>
              </a:rPr>
              <a:t>:solicitante</a:t>
            </a:r>
            <a:r>
              <a:rPr sz="900" i="1" kern="0" spc="-19" dirty="0">
                <a:solidFill>
                  <a:sysClr val="windowText" lastClr="000000"/>
                </a:solidFill>
                <a:latin typeface="Trebuchet MS"/>
                <a:cs typeface="Trebuchet MS"/>
              </a:rPr>
              <a:t> </a:t>
            </a:r>
            <a:r>
              <a:rPr sz="900" i="1" kern="0" dirty="0">
                <a:solidFill>
                  <a:sysClr val="windowText" lastClr="000000"/>
                </a:solidFill>
                <a:latin typeface="Trebuchet MS"/>
                <a:cs typeface="Trebuchet MS"/>
              </a:rPr>
              <a:t>declara</a:t>
            </a:r>
            <a:r>
              <a:rPr sz="900" i="1" kern="0" spc="-4" dirty="0">
                <a:solidFill>
                  <a:sysClr val="windowText" lastClr="000000"/>
                </a:solidFill>
                <a:latin typeface="Trebuchet MS"/>
                <a:cs typeface="Trebuchet MS"/>
              </a:rPr>
              <a:t> ≥2</a:t>
            </a:r>
            <a:r>
              <a:rPr sz="900" i="1" kern="0" dirty="0">
                <a:solidFill>
                  <a:sysClr val="windowText" lastClr="000000"/>
                </a:solidFill>
                <a:latin typeface="Trebuchet MS"/>
                <a:cs typeface="Trebuchet MS"/>
              </a:rPr>
              <a:t> </a:t>
            </a:r>
            <a:r>
              <a:rPr sz="900" i="1" kern="0" spc="-4" dirty="0">
                <a:solidFill>
                  <a:sysClr val="windowText" lastClr="000000"/>
                </a:solidFill>
                <a:latin typeface="Trebuchet MS"/>
                <a:cs typeface="Trebuchet MS"/>
              </a:rPr>
              <a:t>Ha</a:t>
            </a:r>
            <a:r>
              <a:rPr sz="900" i="1" kern="0" spc="8" dirty="0">
                <a:solidFill>
                  <a:sysClr val="windowText" lastClr="000000"/>
                </a:solidFill>
                <a:latin typeface="Trebuchet MS"/>
                <a:cs typeface="Trebuchet MS"/>
              </a:rPr>
              <a:t> </a:t>
            </a:r>
            <a:r>
              <a:rPr sz="900" i="1" kern="0" spc="-4" dirty="0">
                <a:solidFill>
                  <a:sysClr val="windowText" lastClr="000000"/>
                </a:solidFill>
                <a:latin typeface="Trebuchet MS"/>
                <a:cs typeface="Trebuchet MS"/>
              </a:rPr>
              <a:t>subvencionables pastos</a:t>
            </a:r>
            <a:r>
              <a:rPr sz="900" i="1" kern="0" spc="-11" dirty="0">
                <a:solidFill>
                  <a:sysClr val="windowText" lastClr="000000"/>
                </a:solidFill>
                <a:latin typeface="Trebuchet MS"/>
                <a:cs typeface="Trebuchet MS"/>
              </a:rPr>
              <a:t> </a:t>
            </a:r>
            <a:r>
              <a:rPr sz="900" i="1" kern="0" dirty="0">
                <a:solidFill>
                  <a:sysClr val="windowText" lastClr="000000"/>
                </a:solidFill>
                <a:latin typeface="Trebuchet MS"/>
                <a:cs typeface="Trebuchet MS"/>
              </a:rPr>
              <a:t>ó</a:t>
            </a:r>
            <a:r>
              <a:rPr sz="900" i="1" kern="0" spc="15" dirty="0">
                <a:solidFill>
                  <a:sysClr val="windowText" lastClr="000000"/>
                </a:solidFill>
                <a:latin typeface="Trebuchet MS"/>
                <a:cs typeface="Trebuchet MS"/>
              </a:rPr>
              <a:t> </a:t>
            </a:r>
            <a:r>
              <a:rPr sz="900" i="1" kern="0" spc="-4" dirty="0">
                <a:solidFill>
                  <a:sysClr val="windowText" lastClr="000000"/>
                </a:solidFill>
                <a:latin typeface="Trebuchet MS"/>
                <a:cs typeface="Trebuchet MS"/>
              </a:rPr>
              <a:t>las</a:t>
            </a:r>
            <a:r>
              <a:rPr sz="900" i="1" kern="0" dirty="0">
                <a:solidFill>
                  <a:sysClr val="windowText" lastClr="000000"/>
                </a:solidFill>
                <a:latin typeface="Trebuchet MS"/>
                <a:cs typeface="Trebuchet MS"/>
              </a:rPr>
              <a:t> </a:t>
            </a:r>
            <a:r>
              <a:rPr sz="900" i="1" kern="0" spc="-4" dirty="0">
                <a:solidFill>
                  <a:sysClr val="windowText" lastClr="000000"/>
                </a:solidFill>
                <a:latin typeface="Trebuchet MS"/>
                <a:cs typeface="Trebuchet MS"/>
              </a:rPr>
              <a:t>Ha</a:t>
            </a:r>
            <a:r>
              <a:rPr sz="900" i="1" kern="0" spc="8" dirty="0">
                <a:solidFill>
                  <a:sysClr val="windowText" lastClr="000000"/>
                </a:solidFill>
                <a:latin typeface="Trebuchet MS"/>
                <a:cs typeface="Trebuchet MS"/>
              </a:rPr>
              <a:t> </a:t>
            </a:r>
            <a:r>
              <a:rPr sz="900" i="1" kern="0" spc="-4" dirty="0">
                <a:solidFill>
                  <a:sysClr val="windowText" lastClr="000000"/>
                </a:solidFill>
                <a:latin typeface="Trebuchet MS"/>
                <a:cs typeface="Trebuchet MS"/>
              </a:rPr>
              <a:t>pastos</a:t>
            </a:r>
            <a:r>
              <a:rPr sz="900" i="1" kern="0" spc="-8" dirty="0">
                <a:solidFill>
                  <a:sysClr val="windowText" lastClr="000000"/>
                </a:solidFill>
                <a:latin typeface="Trebuchet MS"/>
                <a:cs typeface="Trebuchet MS"/>
              </a:rPr>
              <a:t> </a:t>
            </a:r>
            <a:r>
              <a:rPr sz="900" i="1" kern="0" dirty="0">
                <a:solidFill>
                  <a:sysClr val="windowText" lastClr="000000"/>
                </a:solidFill>
                <a:latin typeface="Trebuchet MS"/>
                <a:cs typeface="Trebuchet MS"/>
              </a:rPr>
              <a:t>declarados</a:t>
            </a:r>
            <a:r>
              <a:rPr sz="900" i="1" kern="0" spc="-19" dirty="0">
                <a:solidFill>
                  <a:sysClr val="windowText" lastClr="000000"/>
                </a:solidFill>
                <a:latin typeface="Trebuchet MS"/>
                <a:cs typeface="Trebuchet MS"/>
              </a:rPr>
              <a:t> </a:t>
            </a:r>
            <a:r>
              <a:rPr sz="900" i="1" kern="0" spc="-4" dirty="0">
                <a:solidFill>
                  <a:sysClr val="windowText" lastClr="000000"/>
                </a:solidFill>
                <a:latin typeface="Trebuchet MS"/>
                <a:cs typeface="Trebuchet MS"/>
              </a:rPr>
              <a:t>suponen </a:t>
            </a:r>
            <a:r>
              <a:rPr sz="900" i="1" kern="0" spc="-8" dirty="0">
                <a:solidFill>
                  <a:sysClr val="windowText" lastClr="000000"/>
                </a:solidFill>
                <a:latin typeface="Trebuchet MS"/>
                <a:cs typeface="Trebuchet MS"/>
              </a:rPr>
              <a:t>+3%</a:t>
            </a:r>
            <a:r>
              <a:rPr sz="900" i="1" kern="0" spc="4" dirty="0">
                <a:solidFill>
                  <a:sysClr val="windowText" lastClr="000000"/>
                </a:solidFill>
                <a:latin typeface="Trebuchet MS"/>
                <a:cs typeface="Trebuchet MS"/>
              </a:rPr>
              <a:t> </a:t>
            </a:r>
            <a:r>
              <a:rPr sz="900" i="1" kern="0" dirty="0">
                <a:solidFill>
                  <a:sysClr val="windowText" lastClr="000000"/>
                </a:solidFill>
                <a:latin typeface="Trebuchet MS"/>
                <a:cs typeface="Trebuchet MS"/>
              </a:rPr>
              <a:t>de</a:t>
            </a:r>
            <a:r>
              <a:rPr sz="900" i="1" kern="0" spc="8" dirty="0">
                <a:solidFill>
                  <a:sysClr val="windowText" lastClr="000000"/>
                </a:solidFill>
                <a:latin typeface="Trebuchet MS"/>
                <a:cs typeface="Trebuchet MS"/>
              </a:rPr>
              <a:t> </a:t>
            </a:r>
            <a:r>
              <a:rPr sz="900" i="1" kern="0" spc="-4" dirty="0">
                <a:solidFill>
                  <a:sysClr val="windowText" lastClr="000000"/>
                </a:solidFill>
                <a:latin typeface="Trebuchet MS"/>
                <a:cs typeface="Trebuchet MS"/>
              </a:rPr>
              <a:t>su</a:t>
            </a:r>
            <a:r>
              <a:rPr sz="900" i="1" kern="0" spc="8" dirty="0">
                <a:solidFill>
                  <a:sysClr val="windowText" lastClr="000000"/>
                </a:solidFill>
                <a:latin typeface="Trebuchet MS"/>
                <a:cs typeface="Trebuchet MS"/>
              </a:rPr>
              <a:t> </a:t>
            </a:r>
            <a:r>
              <a:rPr sz="900" i="1" kern="0" spc="-4" dirty="0">
                <a:solidFill>
                  <a:sysClr val="windowText" lastClr="000000"/>
                </a:solidFill>
                <a:latin typeface="Trebuchet MS"/>
                <a:cs typeface="Trebuchet MS"/>
              </a:rPr>
              <a:t>superficie subvencionable </a:t>
            </a:r>
            <a:r>
              <a:rPr sz="900" i="1" kern="0" dirty="0">
                <a:solidFill>
                  <a:sysClr val="windowText" lastClr="000000"/>
                </a:solidFill>
                <a:latin typeface="Trebuchet MS"/>
                <a:cs typeface="Trebuchet MS"/>
              </a:rPr>
              <a:t>declarada.</a:t>
            </a:r>
            <a:endParaRPr sz="900" kern="0" dirty="0">
              <a:solidFill>
                <a:sysClr val="windowText" lastClr="000000"/>
              </a:solidFill>
              <a:latin typeface="Trebuchet MS"/>
              <a:cs typeface="Trebuchet MS"/>
            </a:endParaRPr>
          </a:p>
        </p:txBody>
      </p:sp>
      <p:sp>
        <p:nvSpPr>
          <p:cNvPr id="8" name="object 8"/>
          <p:cNvSpPr txBox="1"/>
          <p:nvPr/>
        </p:nvSpPr>
        <p:spPr>
          <a:xfrm>
            <a:off x="550545" y="3847890"/>
            <a:ext cx="7212806" cy="2062744"/>
          </a:xfrm>
          <a:prstGeom prst="rect">
            <a:avLst/>
          </a:prstGeom>
        </p:spPr>
        <p:txBody>
          <a:bodyPr vert="horz" wrap="square" lIns="0" tIns="66675" rIns="0" bIns="0" rtlCol="0">
            <a:spAutoFit/>
          </a:bodyPr>
          <a:lstStyle/>
          <a:p>
            <a:pPr marL="125730" defTabSz="685800">
              <a:spcBef>
                <a:spcPts val="525"/>
              </a:spcBef>
            </a:pPr>
            <a:r>
              <a:rPr sz="825" kern="0" dirty="0">
                <a:solidFill>
                  <a:srgbClr val="90C225"/>
                </a:solidFill>
                <a:latin typeface="Wingdings"/>
                <a:cs typeface="Wingdings"/>
              </a:rPr>
              <a:t></a:t>
            </a:r>
            <a:r>
              <a:rPr sz="1050" kern="0" dirty="0">
                <a:solidFill>
                  <a:sysClr val="windowText" lastClr="000000"/>
                </a:solidFill>
                <a:latin typeface="Trebuchet MS"/>
                <a:cs typeface="Trebuchet MS"/>
              </a:rPr>
              <a:t>Animal</a:t>
            </a:r>
            <a:r>
              <a:rPr sz="1050" kern="0" spc="8" dirty="0">
                <a:solidFill>
                  <a:sysClr val="windowText" lastClr="000000"/>
                </a:solidFill>
                <a:latin typeface="Trebuchet MS"/>
                <a:cs typeface="Trebuchet MS"/>
              </a:rPr>
              <a:t> </a:t>
            </a:r>
            <a:r>
              <a:rPr sz="1050" kern="0" spc="-4" dirty="0">
                <a:solidFill>
                  <a:sysClr val="windowText" lastClr="000000"/>
                </a:solidFill>
                <a:latin typeface="Trebuchet MS"/>
                <a:cs typeface="Trebuchet MS"/>
              </a:rPr>
              <a:t>elegible:</a:t>
            </a:r>
            <a:r>
              <a:rPr sz="1050" kern="0" spc="307" dirty="0">
                <a:solidFill>
                  <a:sysClr val="windowText" lastClr="000000"/>
                </a:solidFill>
                <a:latin typeface="Trebuchet MS"/>
                <a:cs typeface="Trebuchet MS"/>
              </a:rPr>
              <a:t> </a:t>
            </a:r>
            <a:r>
              <a:rPr sz="1050" kern="0" spc="-4" dirty="0">
                <a:solidFill>
                  <a:sysClr val="windowText" lastClr="000000"/>
                </a:solidFill>
                <a:latin typeface="Trebuchet MS"/>
                <a:cs typeface="Trebuchet MS"/>
              </a:rPr>
              <a:t>hembras</a:t>
            </a:r>
            <a:r>
              <a:rPr sz="1050" kern="0" spc="4" dirty="0">
                <a:solidFill>
                  <a:sysClr val="windowText" lastClr="000000"/>
                </a:solidFill>
                <a:latin typeface="Trebuchet MS"/>
                <a:cs typeface="Trebuchet MS"/>
              </a:rPr>
              <a:t> </a:t>
            </a:r>
            <a:r>
              <a:rPr sz="1050" kern="0" spc="-4" dirty="0">
                <a:solidFill>
                  <a:sysClr val="windowText" lastClr="000000"/>
                </a:solidFill>
                <a:latin typeface="Trebuchet MS"/>
                <a:cs typeface="Trebuchet MS"/>
              </a:rPr>
              <a:t>reproductoras</a:t>
            </a:r>
            <a:r>
              <a:rPr sz="1050" kern="0" dirty="0">
                <a:solidFill>
                  <a:sysClr val="windowText" lastClr="000000"/>
                </a:solidFill>
                <a:latin typeface="Trebuchet MS"/>
                <a:cs typeface="Trebuchet MS"/>
              </a:rPr>
              <a:t> </a:t>
            </a:r>
            <a:r>
              <a:rPr sz="1050" kern="0" spc="-4" dirty="0">
                <a:solidFill>
                  <a:sysClr val="windowText" lastClr="000000"/>
                </a:solidFill>
                <a:latin typeface="Trebuchet MS"/>
                <a:cs typeface="Trebuchet MS"/>
              </a:rPr>
              <a:t>ov/cap</a:t>
            </a:r>
            <a:r>
              <a:rPr sz="1050" kern="0" dirty="0">
                <a:solidFill>
                  <a:sysClr val="windowText" lastClr="000000"/>
                </a:solidFill>
                <a:latin typeface="Trebuchet MS"/>
                <a:cs typeface="Trebuchet MS"/>
              </a:rPr>
              <a:t> </a:t>
            </a:r>
            <a:r>
              <a:rPr sz="1050" kern="0" spc="-4" dirty="0">
                <a:solidFill>
                  <a:sysClr val="windowText" lastClr="000000"/>
                </a:solidFill>
                <a:latin typeface="Trebuchet MS"/>
                <a:cs typeface="Trebuchet MS"/>
              </a:rPr>
              <a:t>(</a:t>
            </a:r>
            <a:r>
              <a:rPr sz="1050" b="1" kern="0" spc="-4" dirty="0">
                <a:solidFill>
                  <a:srgbClr val="476012"/>
                </a:solidFill>
                <a:latin typeface="Trebuchet MS"/>
                <a:cs typeface="Trebuchet MS"/>
              </a:rPr>
              <a:t>fechas</a:t>
            </a:r>
            <a:r>
              <a:rPr sz="1050" kern="0" spc="-4" dirty="0">
                <a:solidFill>
                  <a:sysClr val="windowText" lastClr="000000"/>
                </a:solidFill>
                <a:latin typeface="Trebuchet MS"/>
                <a:cs typeface="Trebuchet MS"/>
              </a:rPr>
              <a:t>, edad</a:t>
            </a:r>
            <a:r>
              <a:rPr sz="1050" kern="0" spc="-8" dirty="0">
                <a:solidFill>
                  <a:sysClr val="windowText" lastClr="000000"/>
                </a:solidFill>
                <a:latin typeface="Trebuchet MS"/>
                <a:cs typeface="Trebuchet MS"/>
              </a:rPr>
              <a:t> </a:t>
            </a:r>
            <a:r>
              <a:rPr sz="1050" kern="0" spc="-4" dirty="0">
                <a:solidFill>
                  <a:sysClr val="windowText" lastClr="000000"/>
                </a:solidFill>
                <a:latin typeface="Trebuchet MS"/>
                <a:cs typeface="Trebuchet MS"/>
              </a:rPr>
              <a:t>+12</a:t>
            </a:r>
            <a:r>
              <a:rPr sz="1050" kern="0" spc="19" dirty="0">
                <a:solidFill>
                  <a:sysClr val="windowText" lastClr="000000"/>
                </a:solidFill>
                <a:latin typeface="Trebuchet MS"/>
                <a:cs typeface="Trebuchet MS"/>
              </a:rPr>
              <a:t> </a:t>
            </a:r>
            <a:r>
              <a:rPr sz="1050" kern="0" spc="-4" dirty="0">
                <a:solidFill>
                  <a:sysClr val="windowText" lastClr="000000"/>
                </a:solidFill>
                <a:latin typeface="Trebuchet MS"/>
                <a:cs typeface="Trebuchet MS"/>
              </a:rPr>
              <a:t>meses**;</a:t>
            </a:r>
            <a:r>
              <a:rPr sz="1050" kern="0" spc="-11" dirty="0">
                <a:solidFill>
                  <a:sysClr val="windowText" lastClr="000000"/>
                </a:solidFill>
                <a:latin typeface="Trebuchet MS"/>
                <a:cs typeface="Trebuchet MS"/>
              </a:rPr>
              <a:t> </a:t>
            </a:r>
            <a:r>
              <a:rPr sz="1050" kern="0" dirty="0">
                <a:solidFill>
                  <a:sysClr val="windowText" lastClr="000000"/>
                </a:solidFill>
                <a:latin typeface="Trebuchet MS"/>
                <a:cs typeface="Trebuchet MS"/>
              </a:rPr>
              <a:t>SITRAN).</a:t>
            </a:r>
          </a:p>
          <a:p>
            <a:pPr marL="125730" defTabSz="685800">
              <a:spcBef>
                <a:spcPts val="450"/>
              </a:spcBef>
            </a:pPr>
            <a:r>
              <a:rPr sz="825" kern="0" spc="-4" dirty="0">
                <a:solidFill>
                  <a:srgbClr val="90C225"/>
                </a:solidFill>
                <a:latin typeface="Wingdings"/>
                <a:cs typeface="Wingdings"/>
              </a:rPr>
              <a:t></a:t>
            </a:r>
            <a:r>
              <a:rPr sz="1050" kern="0" spc="-4" dirty="0">
                <a:solidFill>
                  <a:sysClr val="windowText" lastClr="000000"/>
                </a:solidFill>
                <a:latin typeface="Trebuchet MS"/>
                <a:cs typeface="Trebuchet MS"/>
              </a:rPr>
              <a:t>Explotaciones: </a:t>
            </a:r>
            <a:r>
              <a:rPr sz="1050" kern="0" dirty="0">
                <a:solidFill>
                  <a:sysClr val="windowText" lastClr="000000"/>
                </a:solidFill>
                <a:latin typeface="Trebuchet MS"/>
                <a:cs typeface="Trebuchet MS"/>
              </a:rPr>
              <a:t>REGA</a:t>
            </a:r>
            <a:r>
              <a:rPr sz="1050" kern="0" spc="-79" dirty="0">
                <a:solidFill>
                  <a:sysClr val="windowText" lastClr="000000"/>
                </a:solidFill>
                <a:latin typeface="Trebuchet MS"/>
                <a:cs typeface="Trebuchet MS"/>
              </a:rPr>
              <a:t> </a:t>
            </a:r>
            <a:r>
              <a:rPr sz="1050" kern="0" spc="-4" dirty="0">
                <a:solidFill>
                  <a:sysClr val="windowText" lastClr="000000"/>
                </a:solidFill>
                <a:latin typeface="Trebuchet MS"/>
                <a:cs typeface="Trebuchet MS"/>
              </a:rPr>
              <a:t>OV/CAP</a:t>
            </a:r>
            <a:r>
              <a:rPr sz="1050" kern="0" spc="-26" dirty="0">
                <a:solidFill>
                  <a:sysClr val="windowText" lastClr="000000"/>
                </a:solidFill>
                <a:latin typeface="Trebuchet MS"/>
                <a:cs typeface="Trebuchet MS"/>
              </a:rPr>
              <a:t> </a:t>
            </a:r>
            <a:r>
              <a:rPr sz="1050" kern="0" spc="-4" dirty="0">
                <a:solidFill>
                  <a:sysClr val="windowText" lastClr="000000"/>
                </a:solidFill>
                <a:latin typeface="Trebuchet MS"/>
                <a:cs typeface="Trebuchet MS"/>
              </a:rPr>
              <a:t>tipo</a:t>
            </a:r>
            <a:r>
              <a:rPr sz="1050" kern="0" dirty="0">
                <a:solidFill>
                  <a:sysClr val="windowText" lastClr="000000"/>
                </a:solidFill>
                <a:latin typeface="Trebuchet MS"/>
                <a:cs typeface="Trebuchet MS"/>
              </a:rPr>
              <a:t> </a:t>
            </a:r>
            <a:r>
              <a:rPr sz="1050" kern="0" spc="-26" dirty="0">
                <a:solidFill>
                  <a:sysClr val="windowText" lastClr="000000"/>
                </a:solidFill>
                <a:latin typeface="Trebuchet MS"/>
                <a:cs typeface="Trebuchet MS"/>
              </a:rPr>
              <a:t>“PASTO”</a:t>
            </a:r>
            <a:r>
              <a:rPr sz="1050" kern="0" spc="4" dirty="0">
                <a:solidFill>
                  <a:sysClr val="windowText" lastClr="000000"/>
                </a:solidFill>
                <a:latin typeface="Trebuchet MS"/>
                <a:cs typeface="Trebuchet MS"/>
              </a:rPr>
              <a:t> </a:t>
            </a:r>
            <a:r>
              <a:rPr sz="1050" kern="0" dirty="0">
                <a:solidFill>
                  <a:sysClr val="windowText" lastClr="000000"/>
                </a:solidFill>
                <a:latin typeface="Trebuchet MS"/>
                <a:cs typeface="Trebuchet MS"/>
              </a:rPr>
              <a:t>o</a:t>
            </a:r>
            <a:r>
              <a:rPr sz="1050" kern="0" spc="8" dirty="0">
                <a:solidFill>
                  <a:sysClr val="windowText" lastClr="000000"/>
                </a:solidFill>
                <a:latin typeface="Trebuchet MS"/>
                <a:cs typeface="Trebuchet MS"/>
              </a:rPr>
              <a:t> </a:t>
            </a:r>
            <a:r>
              <a:rPr sz="1050" kern="0" spc="-4" dirty="0">
                <a:solidFill>
                  <a:sysClr val="windowText" lastClr="000000"/>
                </a:solidFill>
                <a:latin typeface="Trebuchet MS"/>
                <a:cs typeface="Trebuchet MS"/>
              </a:rPr>
              <a:t>“PROD.</a:t>
            </a:r>
            <a:r>
              <a:rPr sz="1050" kern="0" spc="-30" dirty="0">
                <a:solidFill>
                  <a:sysClr val="windowText" lastClr="000000"/>
                </a:solidFill>
                <a:latin typeface="Trebuchet MS"/>
                <a:cs typeface="Trebuchet MS"/>
              </a:rPr>
              <a:t> </a:t>
            </a:r>
            <a:r>
              <a:rPr sz="1050" kern="0" dirty="0">
                <a:solidFill>
                  <a:sysClr val="windowText" lastClr="000000"/>
                </a:solidFill>
                <a:latin typeface="Trebuchet MS"/>
                <a:cs typeface="Trebuchet MS"/>
              </a:rPr>
              <a:t>Y</a:t>
            </a:r>
            <a:r>
              <a:rPr sz="1050" kern="0" spc="-11" dirty="0">
                <a:solidFill>
                  <a:sysClr val="windowText" lastClr="000000"/>
                </a:solidFill>
                <a:latin typeface="Trebuchet MS"/>
                <a:cs typeface="Trebuchet MS"/>
              </a:rPr>
              <a:t> </a:t>
            </a:r>
            <a:r>
              <a:rPr sz="1050" kern="0" dirty="0">
                <a:solidFill>
                  <a:sysClr val="windowText" lastClr="000000"/>
                </a:solidFill>
                <a:latin typeface="Trebuchet MS"/>
                <a:cs typeface="Trebuchet MS"/>
              </a:rPr>
              <a:t>REPROD.”</a:t>
            </a:r>
            <a:r>
              <a:rPr sz="1050" kern="0" spc="-19" dirty="0">
                <a:solidFill>
                  <a:sysClr val="windowText" lastClr="000000"/>
                </a:solidFill>
                <a:latin typeface="Trebuchet MS"/>
                <a:cs typeface="Trebuchet MS"/>
              </a:rPr>
              <a:t> </a:t>
            </a:r>
            <a:r>
              <a:rPr sz="1050" kern="0" spc="-4" dirty="0">
                <a:solidFill>
                  <a:sysClr val="windowText" lastClr="000000"/>
                </a:solidFill>
                <a:latin typeface="Trebuchet MS"/>
                <a:cs typeface="Trebuchet MS"/>
              </a:rPr>
              <a:t>(carne/leche/mixta).</a:t>
            </a:r>
            <a:endParaRPr sz="1050" kern="0" dirty="0">
              <a:solidFill>
                <a:sysClr val="windowText" lastClr="000000"/>
              </a:solidFill>
              <a:latin typeface="Trebuchet MS"/>
              <a:cs typeface="Trebuchet MS"/>
            </a:endParaRPr>
          </a:p>
          <a:p>
            <a:pPr marL="476726" defTabSz="685800">
              <a:spcBef>
                <a:spcPts val="454"/>
              </a:spcBef>
              <a:tabLst>
                <a:tab pos="772954" algn="l"/>
              </a:tabLst>
            </a:pPr>
            <a:r>
              <a:rPr sz="713" kern="0" spc="4" dirty="0">
                <a:solidFill>
                  <a:srgbClr val="90C225"/>
                </a:solidFill>
                <a:latin typeface="Courier New"/>
                <a:cs typeface="Courier New"/>
              </a:rPr>
              <a:t>o	</a:t>
            </a:r>
            <a:r>
              <a:rPr sz="900" i="1" kern="0" dirty="0">
                <a:solidFill>
                  <a:sysClr val="windowText" lastClr="000000"/>
                </a:solidFill>
                <a:latin typeface="Trebuchet MS"/>
                <a:cs typeface="Trebuchet MS"/>
              </a:rPr>
              <a:t>No</a:t>
            </a:r>
            <a:r>
              <a:rPr sz="900" i="1" kern="0" spc="8" dirty="0">
                <a:solidFill>
                  <a:sysClr val="windowText" lastClr="000000"/>
                </a:solidFill>
                <a:latin typeface="Trebuchet MS"/>
                <a:cs typeface="Trebuchet MS"/>
              </a:rPr>
              <a:t> </a:t>
            </a:r>
            <a:r>
              <a:rPr sz="900" i="1" kern="0" dirty="0">
                <a:solidFill>
                  <a:sysClr val="windowText" lastClr="000000"/>
                </a:solidFill>
                <a:latin typeface="Trebuchet MS"/>
                <a:cs typeface="Trebuchet MS"/>
              </a:rPr>
              <a:t>umbral,</a:t>
            </a:r>
            <a:r>
              <a:rPr sz="900" i="1" kern="0" spc="-11" dirty="0">
                <a:solidFill>
                  <a:sysClr val="windowText" lastClr="000000"/>
                </a:solidFill>
                <a:latin typeface="Trebuchet MS"/>
                <a:cs typeface="Trebuchet MS"/>
              </a:rPr>
              <a:t> </a:t>
            </a:r>
            <a:r>
              <a:rPr sz="900" i="1" kern="0" dirty="0">
                <a:solidFill>
                  <a:sysClr val="windowText" lastClr="000000"/>
                </a:solidFill>
                <a:latin typeface="Trebuchet MS"/>
                <a:cs typeface="Trebuchet MS"/>
              </a:rPr>
              <a:t>pero </a:t>
            </a:r>
            <a:r>
              <a:rPr sz="900" i="1" kern="0" spc="-4" dirty="0">
                <a:solidFill>
                  <a:sysClr val="windowText" lastClr="000000"/>
                </a:solidFill>
                <a:latin typeface="Trebuchet MS"/>
                <a:cs typeface="Trebuchet MS"/>
              </a:rPr>
              <a:t>sí</a:t>
            </a:r>
            <a:r>
              <a:rPr sz="900" i="1" kern="0" spc="11" dirty="0">
                <a:solidFill>
                  <a:sysClr val="windowText" lastClr="000000"/>
                </a:solidFill>
                <a:latin typeface="Trebuchet MS"/>
                <a:cs typeface="Trebuchet MS"/>
              </a:rPr>
              <a:t> </a:t>
            </a:r>
            <a:r>
              <a:rPr sz="900" b="1" i="1" kern="0" spc="-4" dirty="0">
                <a:solidFill>
                  <a:srgbClr val="2A500F"/>
                </a:solidFill>
                <a:latin typeface="Trebuchet MS"/>
                <a:cs typeface="Trebuchet MS"/>
              </a:rPr>
              <a:t>MÁX</a:t>
            </a:r>
            <a:r>
              <a:rPr sz="900" b="1" i="1" kern="0" spc="8" dirty="0">
                <a:solidFill>
                  <a:srgbClr val="2A500F"/>
                </a:solidFill>
                <a:latin typeface="Trebuchet MS"/>
                <a:cs typeface="Trebuchet MS"/>
              </a:rPr>
              <a:t> </a:t>
            </a:r>
            <a:r>
              <a:rPr sz="900" b="1" i="1" kern="0" spc="-4" dirty="0">
                <a:solidFill>
                  <a:srgbClr val="2A500F"/>
                </a:solidFill>
                <a:latin typeface="Trebuchet MS"/>
                <a:cs typeface="Trebuchet MS"/>
              </a:rPr>
              <a:t>animales</a:t>
            </a:r>
            <a:r>
              <a:rPr sz="900" b="1" i="1" kern="0" spc="11" dirty="0">
                <a:solidFill>
                  <a:srgbClr val="2A500F"/>
                </a:solidFill>
                <a:latin typeface="Trebuchet MS"/>
                <a:cs typeface="Trebuchet MS"/>
              </a:rPr>
              <a:t> </a:t>
            </a:r>
            <a:r>
              <a:rPr sz="900" b="1" i="1" kern="0" spc="-4" dirty="0">
                <a:solidFill>
                  <a:srgbClr val="2A500F"/>
                </a:solidFill>
                <a:latin typeface="Trebuchet MS"/>
                <a:cs typeface="Trebuchet MS"/>
              </a:rPr>
              <a:t>subvencionables/explotación</a:t>
            </a:r>
            <a:r>
              <a:rPr sz="900" b="1" i="1" kern="0" spc="8" dirty="0">
                <a:solidFill>
                  <a:srgbClr val="2A500F"/>
                </a:solidFill>
                <a:latin typeface="Trebuchet MS"/>
                <a:cs typeface="Trebuchet MS"/>
              </a:rPr>
              <a:t> </a:t>
            </a:r>
            <a:r>
              <a:rPr sz="900" b="1" i="1" kern="0" dirty="0">
                <a:solidFill>
                  <a:srgbClr val="2A500F"/>
                </a:solidFill>
                <a:latin typeface="Trebuchet MS"/>
                <a:cs typeface="Trebuchet MS"/>
              </a:rPr>
              <a:t>(</a:t>
            </a:r>
            <a:r>
              <a:rPr sz="900" i="1" kern="0" dirty="0">
                <a:solidFill>
                  <a:sysClr val="windowText" lastClr="000000"/>
                </a:solidFill>
                <a:latin typeface="Trebuchet MS"/>
                <a:cs typeface="Trebuchet MS"/>
              </a:rPr>
              <a:t>Nº </a:t>
            </a:r>
            <a:r>
              <a:rPr sz="900" i="1" kern="0" spc="-4" dirty="0">
                <a:solidFill>
                  <a:sysClr val="windowText" lastClr="000000"/>
                </a:solidFill>
                <a:latin typeface="Trebuchet MS"/>
                <a:cs typeface="Trebuchet MS"/>
              </a:rPr>
              <a:t>Ha</a:t>
            </a:r>
            <a:r>
              <a:rPr sz="900" i="1" kern="0" spc="8" dirty="0">
                <a:solidFill>
                  <a:sysClr val="windowText" lastClr="000000"/>
                </a:solidFill>
                <a:latin typeface="Trebuchet MS"/>
                <a:cs typeface="Trebuchet MS"/>
              </a:rPr>
              <a:t> </a:t>
            </a:r>
            <a:r>
              <a:rPr sz="900" i="1" kern="0" spc="-4" dirty="0">
                <a:solidFill>
                  <a:sysClr val="windowText" lastClr="000000"/>
                </a:solidFill>
                <a:latin typeface="Trebuchet MS"/>
                <a:cs typeface="Trebuchet MS"/>
              </a:rPr>
              <a:t>subvencionables</a:t>
            </a:r>
            <a:r>
              <a:rPr sz="900" i="1" kern="0" spc="-11" dirty="0">
                <a:solidFill>
                  <a:sysClr val="windowText" lastClr="000000"/>
                </a:solidFill>
                <a:latin typeface="Trebuchet MS"/>
                <a:cs typeface="Trebuchet MS"/>
              </a:rPr>
              <a:t> </a:t>
            </a:r>
            <a:r>
              <a:rPr sz="900" i="1" kern="0" dirty="0">
                <a:solidFill>
                  <a:sysClr val="windowText" lastClr="000000"/>
                </a:solidFill>
                <a:latin typeface="Trebuchet MS"/>
                <a:cs typeface="Trebuchet MS"/>
              </a:rPr>
              <a:t>para</a:t>
            </a:r>
            <a:r>
              <a:rPr sz="900" i="1" kern="0" spc="-8" dirty="0">
                <a:solidFill>
                  <a:sysClr val="windowText" lastClr="000000"/>
                </a:solidFill>
                <a:latin typeface="Trebuchet MS"/>
                <a:cs typeface="Trebuchet MS"/>
              </a:rPr>
              <a:t> </a:t>
            </a:r>
            <a:r>
              <a:rPr sz="900" i="1" kern="0" spc="-4" dirty="0">
                <a:solidFill>
                  <a:sysClr val="windowText" lastClr="000000"/>
                </a:solidFill>
                <a:latin typeface="Trebuchet MS"/>
                <a:cs typeface="Trebuchet MS"/>
              </a:rPr>
              <a:t>este</a:t>
            </a:r>
            <a:r>
              <a:rPr sz="900" i="1" kern="0" spc="11" dirty="0">
                <a:solidFill>
                  <a:sysClr val="windowText" lastClr="000000"/>
                </a:solidFill>
                <a:latin typeface="Trebuchet MS"/>
                <a:cs typeface="Trebuchet MS"/>
              </a:rPr>
              <a:t> </a:t>
            </a:r>
            <a:r>
              <a:rPr sz="900" i="1" kern="0" spc="-4" dirty="0">
                <a:solidFill>
                  <a:sysClr val="windowText" lastClr="000000"/>
                </a:solidFill>
                <a:latin typeface="Trebuchet MS"/>
                <a:cs typeface="Trebuchet MS"/>
              </a:rPr>
              <a:t>pastoreo</a:t>
            </a:r>
            <a:r>
              <a:rPr sz="900" i="1" kern="0" spc="4" dirty="0">
                <a:solidFill>
                  <a:sysClr val="windowText" lastClr="000000"/>
                </a:solidFill>
                <a:latin typeface="Trebuchet MS"/>
                <a:cs typeface="Trebuchet MS"/>
              </a:rPr>
              <a:t> </a:t>
            </a:r>
            <a:r>
              <a:rPr sz="900" i="1" kern="0" dirty="0">
                <a:solidFill>
                  <a:sysClr val="windowText" lastClr="000000"/>
                </a:solidFill>
                <a:latin typeface="Trebuchet MS"/>
                <a:cs typeface="Trebuchet MS"/>
              </a:rPr>
              <a:t>x</a:t>
            </a:r>
            <a:r>
              <a:rPr sz="900" i="1" kern="0" spc="15" dirty="0">
                <a:solidFill>
                  <a:sysClr val="windowText" lastClr="000000"/>
                </a:solidFill>
                <a:latin typeface="Trebuchet MS"/>
                <a:cs typeface="Trebuchet MS"/>
              </a:rPr>
              <a:t> </a:t>
            </a:r>
            <a:r>
              <a:rPr sz="900" i="1" kern="0" spc="-4" dirty="0">
                <a:solidFill>
                  <a:sysClr val="windowText" lastClr="000000"/>
                </a:solidFill>
                <a:latin typeface="Trebuchet MS"/>
                <a:cs typeface="Trebuchet MS"/>
              </a:rPr>
              <a:t>1,2</a:t>
            </a:r>
            <a:r>
              <a:rPr sz="900" i="1" kern="0" spc="-8" dirty="0">
                <a:solidFill>
                  <a:sysClr val="windowText" lastClr="000000"/>
                </a:solidFill>
                <a:latin typeface="Trebuchet MS"/>
                <a:cs typeface="Trebuchet MS"/>
              </a:rPr>
              <a:t> </a:t>
            </a:r>
            <a:r>
              <a:rPr sz="900" i="1" kern="0" spc="-4" dirty="0">
                <a:solidFill>
                  <a:sysClr val="windowText" lastClr="000000"/>
                </a:solidFill>
                <a:latin typeface="Trebuchet MS"/>
                <a:cs typeface="Trebuchet MS"/>
              </a:rPr>
              <a:t>UGM/Ha).</a:t>
            </a:r>
            <a:endParaRPr sz="900" kern="0" dirty="0">
              <a:solidFill>
                <a:sysClr val="windowText" lastClr="000000"/>
              </a:solidFill>
              <a:latin typeface="Trebuchet MS"/>
              <a:cs typeface="Trebuchet MS"/>
            </a:endParaRPr>
          </a:p>
          <a:p>
            <a:pPr marL="476726" defTabSz="685800">
              <a:spcBef>
                <a:spcPts val="454"/>
              </a:spcBef>
            </a:pPr>
            <a:r>
              <a:rPr sz="713" kern="0" spc="4" dirty="0">
                <a:solidFill>
                  <a:srgbClr val="90C225"/>
                </a:solidFill>
                <a:latin typeface="Courier New"/>
                <a:cs typeface="Courier New"/>
              </a:rPr>
              <a:t>o</a:t>
            </a:r>
            <a:r>
              <a:rPr sz="713" kern="0" spc="-161" dirty="0">
                <a:solidFill>
                  <a:srgbClr val="90C225"/>
                </a:solidFill>
                <a:latin typeface="Courier New"/>
                <a:cs typeface="Courier New"/>
              </a:rPr>
              <a:t> </a:t>
            </a:r>
            <a:r>
              <a:rPr sz="900" i="1" kern="0" dirty="0">
                <a:solidFill>
                  <a:sysClr val="windowText" lastClr="000000"/>
                </a:solidFill>
                <a:latin typeface="Trebuchet MS"/>
                <a:cs typeface="Trebuchet MS"/>
              </a:rPr>
              <a:t>Equivale</a:t>
            </a:r>
            <a:r>
              <a:rPr sz="900" i="1" kern="0" spc="4" dirty="0">
                <a:solidFill>
                  <a:sysClr val="windowText" lastClr="000000"/>
                </a:solidFill>
                <a:latin typeface="Trebuchet MS"/>
                <a:cs typeface="Trebuchet MS"/>
              </a:rPr>
              <a:t>n</a:t>
            </a:r>
            <a:r>
              <a:rPr sz="900" i="1" kern="0" spc="-11" dirty="0">
                <a:solidFill>
                  <a:sysClr val="windowText" lastClr="000000"/>
                </a:solidFill>
                <a:latin typeface="Trebuchet MS"/>
                <a:cs typeface="Trebuchet MS"/>
              </a:rPr>
              <a:t>c</a:t>
            </a:r>
            <a:r>
              <a:rPr sz="900" i="1" kern="0" dirty="0">
                <a:solidFill>
                  <a:sysClr val="windowText" lastClr="000000"/>
                </a:solidFill>
                <a:latin typeface="Trebuchet MS"/>
                <a:cs typeface="Trebuchet MS"/>
              </a:rPr>
              <a:t>ias</a:t>
            </a:r>
            <a:r>
              <a:rPr sz="900" i="1" kern="0" spc="-26" dirty="0">
                <a:solidFill>
                  <a:sysClr val="windowText" lastClr="000000"/>
                </a:solidFill>
                <a:latin typeface="Trebuchet MS"/>
                <a:cs typeface="Trebuchet MS"/>
              </a:rPr>
              <a:t> </a:t>
            </a:r>
            <a:r>
              <a:rPr sz="900" i="1" kern="0" spc="-4" dirty="0">
                <a:solidFill>
                  <a:sysClr val="windowText" lastClr="000000"/>
                </a:solidFill>
                <a:latin typeface="Trebuchet MS"/>
                <a:cs typeface="Trebuchet MS"/>
              </a:rPr>
              <a:t>U</a:t>
            </a:r>
            <a:r>
              <a:rPr sz="900" i="1" kern="0" spc="4" dirty="0">
                <a:solidFill>
                  <a:sysClr val="windowText" lastClr="000000"/>
                </a:solidFill>
                <a:latin typeface="Trebuchet MS"/>
                <a:cs typeface="Trebuchet MS"/>
              </a:rPr>
              <a:t>G</a:t>
            </a:r>
            <a:r>
              <a:rPr sz="900" i="1" kern="0" dirty="0">
                <a:solidFill>
                  <a:sysClr val="windowText" lastClr="000000"/>
                </a:solidFill>
                <a:latin typeface="Trebuchet MS"/>
                <a:cs typeface="Trebuchet MS"/>
              </a:rPr>
              <a:t>M</a:t>
            </a:r>
            <a:r>
              <a:rPr sz="900" i="1" kern="0" spc="-11" dirty="0">
                <a:solidFill>
                  <a:sysClr val="windowText" lastClr="000000"/>
                </a:solidFill>
                <a:latin typeface="Trebuchet MS"/>
                <a:cs typeface="Trebuchet MS"/>
              </a:rPr>
              <a:t> </a:t>
            </a:r>
            <a:r>
              <a:rPr sz="900" i="1" kern="0" dirty="0">
                <a:solidFill>
                  <a:sysClr val="windowText" lastClr="000000"/>
                </a:solidFill>
                <a:latin typeface="Trebuchet MS"/>
                <a:cs typeface="Trebuchet MS"/>
              </a:rPr>
              <a:t>en</a:t>
            </a:r>
            <a:r>
              <a:rPr sz="900" i="1" kern="0" spc="-38" dirty="0">
                <a:solidFill>
                  <a:sysClr val="windowText" lastClr="000000"/>
                </a:solidFill>
                <a:latin typeface="Trebuchet MS"/>
                <a:cs typeface="Trebuchet MS"/>
              </a:rPr>
              <a:t> </a:t>
            </a:r>
            <a:r>
              <a:rPr sz="900" i="1" kern="0" dirty="0">
                <a:solidFill>
                  <a:sysClr val="windowText" lastClr="000000"/>
                </a:solidFill>
                <a:latin typeface="Trebuchet MS"/>
                <a:cs typeface="Trebuchet MS"/>
              </a:rPr>
              <a:t>AN</a:t>
            </a:r>
            <a:r>
              <a:rPr sz="900" i="1" kern="0" spc="4" dirty="0">
                <a:solidFill>
                  <a:sysClr val="windowText" lastClr="000000"/>
                </a:solidFill>
                <a:latin typeface="Trebuchet MS"/>
                <a:cs typeface="Trebuchet MS"/>
              </a:rPr>
              <a:t>E</a:t>
            </a:r>
            <a:r>
              <a:rPr sz="900" i="1" kern="0" dirty="0">
                <a:solidFill>
                  <a:sysClr val="windowText" lastClr="000000"/>
                </a:solidFill>
                <a:latin typeface="Trebuchet MS"/>
                <a:cs typeface="Trebuchet MS"/>
              </a:rPr>
              <a:t>XO</a:t>
            </a:r>
            <a:r>
              <a:rPr sz="900" i="1" kern="0" spc="-15" dirty="0">
                <a:solidFill>
                  <a:sysClr val="windowText" lastClr="000000"/>
                </a:solidFill>
                <a:latin typeface="Trebuchet MS"/>
                <a:cs typeface="Trebuchet MS"/>
              </a:rPr>
              <a:t> </a:t>
            </a:r>
            <a:r>
              <a:rPr sz="900" i="1" kern="0" spc="-4" dirty="0">
                <a:solidFill>
                  <a:sysClr val="windowText" lastClr="000000"/>
                </a:solidFill>
                <a:latin typeface="Trebuchet MS"/>
                <a:cs typeface="Trebuchet MS"/>
              </a:rPr>
              <a:t>RD</a:t>
            </a:r>
            <a:endParaRPr sz="900" kern="0" dirty="0">
              <a:solidFill>
                <a:sysClr val="windowText" lastClr="000000"/>
              </a:solidFill>
              <a:latin typeface="Trebuchet MS"/>
              <a:cs typeface="Trebuchet MS"/>
            </a:endParaRPr>
          </a:p>
          <a:p>
            <a:pPr marL="9525" defTabSz="685800">
              <a:spcBef>
                <a:spcPts val="885"/>
              </a:spcBef>
            </a:pPr>
            <a:r>
              <a:rPr sz="938" kern="0" spc="-4" dirty="0">
                <a:solidFill>
                  <a:srgbClr val="90C225"/>
                </a:solidFill>
                <a:latin typeface="Wingdings"/>
                <a:cs typeface="Wingdings"/>
              </a:rPr>
              <a:t></a:t>
            </a:r>
            <a:r>
              <a:rPr sz="1200" b="1" kern="0" spc="-4" dirty="0">
                <a:solidFill>
                  <a:srgbClr val="7AA31F"/>
                </a:solidFill>
                <a:latin typeface="Trebuchet MS"/>
                <a:cs typeface="Trebuchet MS"/>
              </a:rPr>
              <a:t>¿Ayuda?</a:t>
            </a:r>
            <a:endParaRPr sz="1200" kern="0" dirty="0">
              <a:solidFill>
                <a:sysClr val="windowText" lastClr="000000"/>
              </a:solidFill>
              <a:latin typeface="Trebuchet MS"/>
              <a:cs typeface="Trebuchet MS"/>
            </a:endParaRPr>
          </a:p>
          <a:p>
            <a:pPr marL="207169" defTabSz="685800">
              <a:spcBef>
                <a:spcPts val="450"/>
              </a:spcBef>
            </a:pPr>
            <a:r>
              <a:rPr sz="938" kern="0" spc="-19" dirty="0">
                <a:solidFill>
                  <a:srgbClr val="90C225"/>
                </a:solidFill>
                <a:latin typeface="Wingdings"/>
                <a:cs typeface="Wingdings"/>
              </a:rPr>
              <a:t></a:t>
            </a:r>
            <a:r>
              <a:rPr sz="1200" b="1" kern="0" spc="-19" dirty="0">
                <a:solidFill>
                  <a:srgbClr val="7AA31F"/>
                </a:solidFill>
                <a:latin typeface="Trebuchet MS"/>
                <a:cs typeface="Trebuchet MS"/>
              </a:rPr>
              <a:t>MAPA:</a:t>
            </a:r>
            <a:r>
              <a:rPr sz="1200" b="1" kern="0" spc="8" dirty="0">
                <a:solidFill>
                  <a:srgbClr val="7AA31F"/>
                </a:solidFill>
                <a:latin typeface="Trebuchet MS"/>
                <a:cs typeface="Trebuchet MS"/>
              </a:rPr>
              <a:t> </a:t>
            </a:r>
            <a:r>
              <a:rPr sz="1050" kern="0" spc="-4" dirty="0">
                <a:solidFill>
                  <a:sysClr val="windowText" lastClr="000000"/>
                </a:solidFill>
                <a:latin typeface="Trebuchet MS"/>
                <a:cs typeface="Trebuchet MS"/>
              </a:rPr>
              <a:t>anualmente</a:t>
            </a:r>
            <a:r>
              <a:rPr sz="1050" kern="0" spc="-8" dirty="0">
                <a:solidFill>
                  <a:sysClr val="windowText" lastClr="000000"/>
                </a:solidFill>
                <a:latin typeface="Trebuchet MS"/>
                <a:cs typeface="Trebuchet MS"/>
              </a:rPr>
              <a:t> </a:t>
            </a:r>
            <a:r>
              <a:rPr sz="1050" kern="0" spc="-4" dirty="0">
                <a:solidFill>
                  <a:sysClr val="windowText" lastClr="000000"/>
                </a:solidFill>
                <a:latin typeface="Trebuchet MS"/>
                <a:cs typeface="Trebuchet MS"/>
              </a:rPr>
              <a:t>importes</a:t>
            </a:r>
            <a:r>
              <a:rPr sz="1050" kern="0" spc="-15" dirty="0">
                <a:solidFill>
                  <a:sysClr val="windowText" lastClr="000000"/>
                </a:solidFill>
                <a:latin typeface="Trebuchet MS"/>
                <a:cs typeface="Trebuchet MS"/>
              </a:rPr>
              <a:t> </a:t>
            </a:r>
            <a:r>
              <a:rPr sz="1050" kern="0" spc="-4" dirty="0">
                <a:solidFill>
                  <a:sysClr val="windowText" lastClr="000000"/>
                </a:solidFill>
                <a:latin typeface="Trebuchet MS"/>
                <a:cs typeface="Trebuchet MS"/>
              </a:rPr>
              <a:t>unitarios</a:t>
            </a:r>
            <a:r>
              <a:rPr sz="1050" kern="0" spc="4" dirty="0">
                <a:solidFill>
                  <a:sysClr val="windowText" lastClr="000000"/>
                </a:solidFill>
                <a:latin typeface="Trebuchet MS"/>
                <a:cs typeface="Trebuchet MS"/>
              </a:rPr>
              <a:t> </a:t>
            </a:r>
            <a:r>
              <a:rPr sz="1050" kern="0" spc="-4" dirty="0">
                <a:solidFill>
                  <a:sysClr val="windowText" lastClr="000000"/>
                </a:solidFill>
                <a:latin typeface="Trebuchet MS"/>
                <a:cs typeface="Trebuchet MS"/>
              </a:rPr>
              <a:t>según</a:t>
            </a:r>
            <a:r>
              <a:rPr sz="1050" kern="0" spc="-15" dirty="0">
                <a:solidFill>
                  <a:sysClr val="windowText" lastClr="000000"/>
                </a:solidFill>
                <a:latin typeface="Trebuchet MS"/>
                <a:cs typeface="Trebuchet MS"/>
              </a:rPr>
              <a:t> </a:t>
            </a:r>
            <a:r>
              <a:rPr sz="1050" kern="0" spc="-4" dirty="0">
                <a:solidFill>
                  <a:sysClr val="windowText" lastClr="000000"/>
                </a:solidFill>
                <a:latin typeface="Trebuchet MS"/>
                <a:cs typeface="Trebuchet MS"/>
              </a:rPr>
              <a:t>información </a:t>
            </a:r>
            <a:r>
              <a:rPr sz="1050" kern="0" dirty="0">
                <a:solidFill>
                  <a:sysClr val="windowText" lastClr="000000"/>
                </a:solidFill>
                <a:latin typeface="Trebuchet MS"/>
                <a:cs typeface="Trebuchet MS"/>
              </a:rPr>
              <a:t>CCAA</a:t>
            </a:r>
          </a:p>
          <a:p>
            <a:pPr marL="352425" defTabSz="685800">
              <a:spcBef>
                <a:spcPts val="450"/>
              </a:spcBef>
            </a:pPr>
            <a:r>
              <a:rPr sz="938" kern="0" spc="-11" dirty="0">
                <a:solidFill>
                  <a:srgbClr val="90C225"/>
                </a:solidFill>
                <a:latin typeface="Wingdings"/>
                <a:cs typeface="Wingdings"/>
              </a:rPr>
              <a:t></a:t>
            </a:r>
            <a:r>
              <a:rPr sz="1200" kern="0" spc="-11" dirty="0">
                <a:solidFill>
                  <a:sysClr val="windowText" lastClr="000000"/>
                </a:solidFill>
                <a:latin typeface="Trebuchet MS"/>
                <a:cs typeface="Trebuchet MS"/>
              </a:rPr>
              <a:t>Ayuda</a:t>
            </a:r>
            <a:r>
              <a:rPr sz="1200" kern="0" spc="-23" dirty="0">
                <a:solidFill>
                  <a:sysClr val="windowText" lastClr="000000"/>
                </a:solidFill>
                <a:latin typeface="Trebuchet MS"/>
                <a:cs typeface="Trebuchet MS"/>
              </a:rPr>
              <a:t> </a:t>
            </a:r>
            <a:r>
              <a:rPr sz="1200" kern="0" spc="-8" dirty="0">
                <a:solidFill>
                  <a:sysClr val="windowText" lastClr="000000"/>
                </a:solidFill>
                <a:latin typeface="Trebuchet MS"/>
                <a:cs typeface="Trebuchet MS"/>
              </a:rPr>
              <a:t>IU:</a:t>
            </a:r>
            <a:endParaRPr sz="1200" kern="0" dirty="0">
              <a:solidFill>
                <a:sysClr val="windowText" lastClr="000000"/>
              </a:solidFill>
              <a:latin typeface="Trebuchet MS"/>
              <a:cs typeface="Trebuchet MS"/>
            </a:endParaRPr>
          </a:p>
          <a:p>
            <a:pPr marL="695325" defTabSz="685800">
              <a:spcBef>
                <a:spcPts val="465"/>
              </a:spcBef>
            </a:pPr>
            <a:r>
              <a:rPr sz="713" kern="0" spc="-8" dirty="0">
                <a:solidFill>
                  <a:srgbClr val="90C225"/>
                </a:solidFill>
                <a:latin typeface="Courier New"/>
                <a:cs typeface="Courier New"/>
              </a:rPr>
              <a:t>o</a:t>
            </a:r>
            <a:r>
              <a:rPr sz="900" kern="0" spc="-8" dirty="0">
                <a:solidFill>
                  <a:sysClr val="windowText" lastClr="000000"/>
                </a:solidFill>
                <a:latin typeface="Trebuchet MS"/>
                <a:cs typeface="Trebuchet MS"/>
              </a:rPr>
              <a:t>Región</a:t>
            </a:r>
            <a:r>
              <a:rPr sz="900" kern="0" spc="-45" dirty="0">
                <a:solidFill>
                  <a:sysClr val="windowText" lastClr="000000"/>
                </a:solidFill>
                <a:latin typeface="Trebuchet MS"/>
                <a:cs typeface="Trebuchet MS"/>
              </a:rPr>
              <a:t> </a:t>
            </a:r>
            <a:r>
              <a:rPr sz="900" kern="0" spc="-8" dirty="0">
                <a:solidFill>
                  <a:sysClr val="windowText" lastClr="000000"/>
                </a:solidFill>
                <a:latin typeface="Trebuchet MS"/>
                <a:cs typeface="Trebuchet MS"/>
              </a:rPr>
              <a:t>Peninsular</a:t>
            </a:r>
            <a:endParaRPr sz="900" kern="0" dirty="0">
              <a:solidFill>
                <a:sysClr val="windowText" lastClr="000000"/>
              </a:solidFill>
              <a:latin typeface="Trebuchet MS"/>
              <a:cs typeface="Trebuchet MS"/>
            </a:endParaRPr>
          </a:p>
          <a:p>
            <a:pPr marL="695325" defTabSz="685800">
              <a:spcBef>
                <a:spcPts val="450"/>
              </a:spcBef>
            </a:pPr>
            <a:r>
              <a:rPr sz="713" kern="0" spc="-8" dirty="0">
                <a:solidFill>
                  <a:srgbClr val="90C225"/>
                </a:solidFill>
                <a:latin typeface="Courier New"/>
                <a:cs typeface="Courier New"/>
              </a:rPr>
              <a:t>o</a:t>
            </a:r>
            <a:r>
              <a:rPr sz="900" kern="0" spc="-8" dirty="0">
                <a:solidFill>
                  <a:sysClr val="windowText" lastClr="000000"/>
                </a:solidFill>
                <a:latin typeface="Trebuchet MS"/>
                <a:cs typeface="Trebuchet MS"/>
              </a:rPr>
              <a:t>Región</a:t>
            </a:r>
            <a:r>
              <a:rPr sz="900" kern="0" spc="-26" dirty="0">
                <a:solidFill>
                  <a:sysClr val="windowText" lastClr="000000"/>
                </a:solidFill>
                <a:latin typeface="Trebuchet MS"/>
                <a:cs typeface="Trebuchet MS"/>
              </a:rPr>
              <a:t> </a:t>
            </a:r>
            <a:r>
              <a:rPr sz="900" kern="0" spc="-4" dirty="0">
                <a:solidFill>
                  <a:sysClr val="windowText" lastClr="000000"/>
                </a:solidFill>
                <a:latin typeface="Trebuchet MS"/>
                <a:cs typeface="Trebuchet MS"/>
              </a:rPr>
              <a:t>Insular:</a:t>
            </a:r>
            <a:r>
              <a:rPr sz="900" kern="0" spc="-30" dirty="0">
                <a:solidFill>
                  <a:sysClr val="windowText" lastClr="000000"/>
                </a:solidFill>
                <a:latin typeface="Trebuchet MS"/>
                <a:cs typeface="Trebuchet MS"/>
              </a:rPr>
              <a:t> </a:t>
            </a:r>
            <a:r>
              <a:rPr sz="900" kern="0" spc="-8" dirty="0">
                <a:solidFill>
                  <a:sysClr val="windowText" lastClr="000000"/>
                </a:solidFill>
                <a:latin typeface="Trebuchet MS"/>
                <a:cs typeface="Trebuchet MS"/>
              </a:rPr>
              <a:t>P+50%</a:t>
            </a:r>
            <a:endParaRPr sz="900" kern="0" dirty="0">
              <a:solidFill>
                <a:sysClr val="windowText" lastClr="000000"/>
              </a:solidFill>
              <a:latin typeface="Trebuchet MS"/>
              <a:cs typeface="Trebuchet MS"/>
            </a:endParaRPr>
          </a:p>
        </p:txBody>
      </p:sp>
      <p:grpSp>
        <p:nvGrpSpPr>
          <p:cNvPr id="9" name="object 9"/>
          <p:cNvGrpSpPr/>
          <p:nvPr/>
        </p:nvGrpSpPr>
        <p:grpSpPr>
          <a:xfrm>
            <a:off x="956691" y="3188941"/>
            <a:ext cx="319088" cy="736283"/>
            <a:chOff x="1275588" y="3108921"/>
            <a:chExt cx="425450" cy="981710"/>
          </a:xfrm>
        </p:grpSpPr>
        <p:pic>
          <p:nvPicPr>
            <p:cNvPr id="10" name="object 10"/>
            <p:cNvPicPr/>
            <p:nvPr/>
          </p:nvPicPr>
          <p:blipFill>
            <a:blip r:embed="rId2" cstate="print"/>
            <a:stretch>
              <a:fillRect/>
            </a:stretch>
          </p:blipFill>
          <p:spPr>
            <a:xfrm>
              <a:off x="1278636" y="3108921"/>
              <a:ext cx="422186" cy="422186"/>
            </a:xfrm>
            <a:prstGeom prst="rect">
              <a:avLst/>
            </a:prstGeom>
          </p:spPr>
        </p:pic>
        <p:pic>
          <p:nvPicPr>
            <p:cNvPr id="11" name="object 11"/>
            <p:cNvPicPr/>
            <p:nvPr/>
          </p:nvPicPr>
          <p:blipFill>
            <a:blip r:embed="rId3" cstate="print"/>
            <a:stretch>
              <a:fillRect/>
            </a:stretch>
          </p:blipFill>
          <p:spPr>
            <a:xfrm>
              <a:off x="1376058" y="3206386"/>
              <a:ext cx="177016" cy="177009"/>
            </a:xfrm>
            <a:prstGeom prst="rect">
              <a:avLst/>
            </a:prstGeom>
          </p:spPr>
        </p:pic>
        <p:pic>
          <p:nvPicPr>
            <p:cNvPr id="12" name="object 12"/>
            <p:cNvPicPr/>
            <p:nvPr/>
          </p:nvPicPr>
          <p:blipFill>
            <a:blip r:embed="rId4" cstate="print"/>
            <a:stretch>
              <a:fillRect/>
            </a:stretch>
          </p:blipFill>
          <p:spPr>
            <a:xfrm>
              <a:off x="1275588" y="3668229"/>
              <a:ext cx="422186" cy="422186"/>
            </a:xfrm>
            <a:prstGeom prst="rect">
              <a:avLst/>
            </a:prstGeom>
          </p:spPr>
        </p:pic>
        <p:pic>
          <p:nvPicPr>
            <p:cNvPr id="13" name="object 13"/>
            <p:cNvPicPr/>
            <p:nvPr/>
          </p:nvPicPr>
          <p:blipFill>
            <a:blip r:embed="rId5" cstate="print"/>
            <a:stretch>
              <a:fillRect/>
            </a:stretch>
          </p:blipFill>
          <p:spPr>
            <a:xfrm>
              <a:off x="1373010" y="3765694"/>
              <a:ext cx="177016" cy="177009"/>
            </a:xfrm>
            <a:prstGeom prst="rect">
              <a:avLst/>
            </a:prstGeom>
          </p:spPr>
        </p:pic>
        <p:pic>
          <p:nvPicPr>
            <p:cNvPr id="14" name="object 14"/>
            <p:cNvPicPr/>
            <p:nvPr/>
          </p:nvPicPr>
          <p:blipFill>
            <a:blip r:embed="rId2" cstate="print"/>
            <a:stretch>
              <a:fillRect/>
            </a:stretch>
          </p:blipFill>
          <p:spPr>
            <a:xfrm>
              <a:off x="1278636" y="3390861"/>
              <a:ext cx="422186" cy="422186"/>
            </a:xfrm>
            <a:prstGeom prst="rect">
              <a:avLst/>
            </a:prstGeom>
          </p:spPr>
        </p:pic>
        <p:pic>
          <p:nvPicPr>
            <p:cNvPr id="15" name="object 15"/>
            <p:cNvPicPr/>
            <p:nvPr/>
          </p:nvPicPr>
          <p:blipFill>
            <a:blip r:embed="rId6" cstate="print"/>
            <a:stretch>
              <a:fillRect/>
            </a:stretch>
          </p:blipFill>
          <p:spPr>
            <a:xfrm>
              <a:off x="1376058" y="3488326"/>
              <a:ext cx="177017" cy="177009"/>
            </a:xfrm>
            <a:prstGeom prst="rect">
              <a:avLst/>
            </a:prstGeom>
          </p:spPr>
        </p:pic>
      </p:grpSp>
      <p:pic>
        <p:nvPicPr>
          <p:cNvPr id="16" name="object 16"/>
          <p:cNvPicPr/>
          <p:nvPr/>
        </p:nvPicPr>
        <p:blipFill>
          <a:blip r:embed="rId7" cstate="print"/>
          <a:stretch>
            <a:fillRect/>
          </a:stretch>
        </p:blipFill>
        <p:spPr>
          <a:xfrm>
            <a:off x="5552694" y="5082924"/>
            <a:ext cx="3591306" cy="912123"/>
          </a:xfrm>
          <a:prstGeom prst="rect">
            <a:avLst/>
          </a:prstGeom>
        </p:spPr>
      </p:pic>
      <p:graphicFrame>
        <p:nvGraphicFramePr>
          <p:cNvPr id="17" name="object 17"/>
          <p:cNvGraphicFramePr>
            <a:graphicFrameLocks noGrp="1"/>
          </p:cNvGraphicFramePr>
          <p:nvPr/>
        </p:nvGraphicFramePr>
        <p:xfrm>
          <a:off x="5636705" y="5139537"/>
          <a:ext cx="3443764" cy="835695"/>
        </p:xfrm>
        <a:graphic>
          <a:graphicData uri="http://schemas.openxmlformats.org/drawingml/2006/table">
            <a:tbl>
              <a:tblPr firstRow="1" bandRow="1">
                <a:tableStyleId>{2D5ABB26-0587-4C30-8999-92F81FD0307C}</a:tableStyleId>
              </a:tblPr>
              <a:tblGrid>
                <a:gridCol w="417195">
                  <a:extLst>
                    <a:ext uri="{9D8B030D-6E8A-4147-A177-3AD203B41FA5}">
                      <a16:colId xmlns:a16="http://schemas.microsoft.com/office/drawing/2014/main" val="20000"/>
                    </a:ext>
                  </a:extLst>
                </a:gridCol>
                <a:gridCol w="727233">
                  <a:extLst>
                    <a:ext uri="{9D8B030D-6E8A-4147-A177-3AD203B41FA5}">
                      <a16:colId xmlns:a16="http://schemas.microsoft.com/office/drawing/2014/main" val="20001"/>
                    </a:ext>
                  </a:extLst>
                </a:gridCol>
                <a:gridCol w="590074">
                  <a:extLst>
                    <a:ext uri="{9D8B030D-6E8A-4147-A177-3AD203B41FA5}">
                      <a16:colId xmlns:a16="http://schemas.microsoft.com/office/drawing/2014/main" val="20002"/>
                    </a:ext>
                  </a:extLst>
                </a:gridCol>
                <a:gridCol w="623888">
                  <a:extLst>
                    <a:ext uri="{9D8B030D-6E8A-4147-A177-3AD203B41FA5}">
                      <a16:colId xmlns:a16="http://schemas.microsoft.com/office/drawing/2014/main" val="20003"/>
                    </a:ext>
                  </a:extLst>
                </a:gridCol>
                <a:gridCol w="492443">
                  <a:extLst>
                    <a:ext uri="{9D8B030D-6E8A-4147-A177-3AD203B41FA5}">
                      <a16:colId xmlns:a16="http://schemas.microsoft.com/office/drawing/2014/main" val="20004"/>
                    </a:ext>
                  </a:extLst>
                </a:gridCol>
                <a:gridCol w="592931">
                  <a:extLst>
                    <a:ext uri="{9D8B030D-6E8A-4147-A177-3AD203B41FA5}">
                      <a16:colId xmlns:a16="http://schemas.microsoft.com/office/drawing/2014/main" val="20005"/>
                    </a:ext>
                  </a:extLst>
                </a:gridCol>
              </a:tblGrid>
              <a:tr h="279559">
                <a:tc>
                  <a:txBody>
                    <a:bodyPr/>
                    <a:lstStyle/>
                    <a:p>
                      <a:pPr>
                        <a:lnSpc>
                          <a:spcPct val="100000"/>
                        </a:lnSpc>
                      </a:pPr>
                      <a:endParaRPr sz="1000">
                        <a:latin typeface="Times New Roman"/>
                        <a:cs typeface="Times New Roman"/>
                      </a:endParaRPr>
                    </a:p>
                  </a:txBody>
                  <a:tcPr marL="0" marR="0" marT="0" marB="0"/>
                </a:tc>
                <a:tc>
                  <a:txBody>
                    <a:bodyPr/>
                    <a:lstStyle/>
                    <a:p>
                      <a:pPr marL="50165">
                        <a:lnSpc>
                          <a:spcPct val="100000"/>
                        </a:lnSpc>
                        <a:spcBef>
                          <a:spcPts val="785"/>
                        </a:spcBef>
                      </a:pPr>
                      <a:r>
                        <a:rPr sz="800" b="1" spc="-5" dirty="0">
                          <a:solidFill>
                            <a:srgbClr val="FFFFFF"/>
                          </a:solidFill>
                          <a:latin typeface="Trebuchet MS"/>
                          <a:cs typeface="Trebuchet MS"/>
                        </a:rPr>
                        <a:t>Región</a:t>
                      </a:r>
                      <a:r>
                        <a:rPr sz="800" b="1" spc="-15" dirty="0">
                          <a:solidFill>
                            <a:srgbClr val="FFFFFF"/>
                          </a:solidFill>
                          <a:latin typeface="Trebuchet MS"/>
                          <a:cs typeface="Trebuchet MS"/>
                        </a:rPr>
                        <a:t> </a:t>
                      </a:r>
                      <a:r>
                        <a:rPr sz="800" b="1" spc="-5" dirty="0">
                          <a:solidFill>
                            <a:srgbClr val="FFFFFF"/>
                          </a:solidFill>
                          <a:latin typeface="Trebuchet MS"/>
                          <a:cs typeface="Trebuchet MS"/>
                        </a:rPr>
                        <a:t>ayuda</a:t>
                      </a:r>
                      <a:endParaRPr sz="800" dirty="0">
                        <a:latin typeface="Trebuchet MS"/>
                        <a:cs typeface="Trebuchet MS"/>
                      </a:endParaRPr>
                    </a:p>
                  </a:txBody>
                  <a:tcPr marL="0" marR="0" marT="74771" marB="0">
                    <a:lnR w="12700">
                      <a:solidFill>
                        <a:srgbClr val="FFFFFF"/>
                      </a:solidFill>
                      <a:prstDash val="solid"/>
                    </a:lnR>
                    <a:lnT w="12700">
                      <a:solidFill>
                        <a:srgbClr val="FFFFFF"/>
                      </a:solidFill>
                      <a:prstDash val="solid"/>
                    </a:lnT>
                    <a:lnB w="38100">
                      <a:solidFill>
                        <a:srgbClr val="FFFFFF"/>
                      </a:solidFill>
                      <a:prstDash val="solid"/>
                    </a:lnB>
                    <a:solidFill>
                      <a:srgbClr val="90C225"/>
                    </a:solidFill>
                  </a:tcPr>
                </a:tc>
                <a:tc gridSpan="4">
                  <a:txBody>
                    <a:bodyPr/>
                    <a:lstStyle/>
                    <a:p>
                      <a:pPr marL="110489">
                        <a:lnSpc>
                          <a:spcPct val="100000"/>
                        </a:lnSpc>
                        <a:spcBef>
                          <a:spcPts val="785"/>
                        </a:spcBef>
                      </a:pPr>
                      <a:r>
                        <a:rPr sz="800" b="1" dirty="0">
                          <a:solidFill>
                            <a:srgbClr val="FFFFFF"/>
                          </a:solidFill>
                          <a:latin typeface="Trebuchet MS"/>
                          <a:cs typeface="Trebuchet MS"/>
                        </a:rPr>
                        <a:t>IU</a:t>
                      </a:r>
                      <a:r>
                        <a:rPr sz="800" b="1" spc="-5" dirty="0">
                          <a:solidFill>
                            <a:srgbClr val="FFFFFF"/>
                          </a:solidFill>
                          <a:latin typeface="Trebuchet MS"/>
                          <a:cs typeface="Trebuchet MS"/>
                        </a:rPr>
                        <a:t> </a:t>
                      </a:r>
                      <a:r>
                        <a:rPr sz="800" b="1" dirty="0">
                          <a:solidFill>
                            <a:srgbClr val="FFFFFF"/>
                          </a:solidFill>
                          <a:latin typeface="Trebuchet MS"/>
                          <a:cs typeface="Trebuchet MS"/>
                        </a:rPr>
                        <a:t>(EUR</a:t>
                      </a:r>
                      <a:r>
                        <a:rPr sz="800" b="1" spc="-5" dirty="0">
                          <a:solidFill>
                            <a:srgbClr val="FFFFFF"/>
                          </a:solidFill>
                          <a:latin typeface="Trebuchet MS"/>
                          <a:cs typeface="Trebuchet MS"/>
                        </a:rPr>
                        <a:t> animal </a:t>
                      </a:r>
                      <a:r>
                        <a:rPr sz="800" b="1" dirty="0">
                          <a:solidFill>
                            <a:srgbClr val="FFFFFF"/>
                          </a:solidFill>
                          <a:latin typeface="Trebuchet MS"/>
                          <a:cs typeface="Trebuchet MS"/>
                        </a:rPr>
                        <a:t>elegible) </a:t>
                      </a:r>
                      <a:r>
                        <a:rPr sz="800" b="1" spc="-5" dirty="0">
                          <a:solidFill>
                            <a:srgbClr val="FFFFFF"/>
                          </a:solidFill>
                          <a:latin typeface="Trebuchet MS"/>
                          <a:cs typeface="Trebuchet MS"/>
                        </a:rPr>
                        <a:t>Anual </a:t>
                      </a:r>
                      <a:r>
                        <a:rPr sz="800" b="1" dirty="0">
                          <a:solidFill>
                            <a:srgbClr val="FFFFFF"/>
                          </a:solidFill>
                          <a:latin typeface="Trebuchet MS"/>
                          <a:cs typeface="Trebuchet MS"/>
                        </a:rPr>
                        <a:t>(2023-2027)</a:t>
                      </a:r>
                      <a:endParaRPr sz="800">
                        <a:latin typeface="Trebuchet MS"/>
                        <a:cs typeface="Trebuchet MS"/>
                      </a:endParaRPr>
                    </a:p>
                  </a:txBody>
                  <a:tcPr marL="0" marR="0" marT="74771"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90C225"/>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126683">
                <a:tc rowSpan="4">
                  <a:txBody>
                    <a:bodyPr/>
                    <a:lstStyle/>
                    <a:p>
                      <a:pPr>
                        <a:lnSpc>
                          <a:spcPct val="100000"/>
                        </a:lnSpc>
                      </a:pPr>
                      <a:endParaRPr sz="1000">
                        <a:latin typeface="Times New Roman"/>
                        <a:cs typeface="Times New Roman"/>
                      </a:endParaRPr>
                    </a:p>
                  </a:txBody>
                  <a:tcPr marL="0" marR="0" marT="0" marB="0">
                    <a:lnL w="12700">
                      <a:solidFill>
                        <a:srgbClr val="FFFFFF"/>
                      </a:solidFill>
                      <a:prstDash val="solid"/>
                    </a:lnL>
                    <a:lnR w="12700">
                      <a:solidFill>
                        <a:srgbClr val="FFFFFF"/>
                      </a:solidFill>
                      <a:prstDash val="solid"/>
                    </a:lnR>
                    <a:lnB w="12700">
                      <a:solidFill>
                        <a:srgbClr val="FFFFFF"/>
                      </a:solidFill>
                      <a:prstDash val="solid"/>
                    </a:lnB>
                    <a:solidFill>
                      <a:srgbClr val="90C225"/>
                    </a:solidFill>
                  </a:tcPr>
                </a:tc>
                <a:tc rowSpan="2">
                  <a:txBody>
                    <a:bodyPr/>
                    <a:lstStyle/>
                    <a:p>
                      <a:pPr marL="174625">
                        <a:lnSpc>
                          <a:spcPct val="100000"/>
                        </a:lnSpc>
                        <a:spcBef>
                          <a:spcPts val="685"/>
                        </a:spcBef>
                      </a:pPr>
                      <a:r>
                        <a:rPr sz="800" dirty="0">
                          <a:latin typeface="Trebuchet MS"/>
                          <a:cs typeface="Trebuchet MS"/>
                        </a:rPr>
                        <a:t>Peninsular</a:t>
                      </a:r>
                    </a:p>
                  </a:txBody>
                  <a:tcPr marL="0" marR="0" marT="65246"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BE9CD"/>
                    </a:solidFill>
                  </a:tcPr>
                </a:tc>
                <a:tc rowSpan="2">
                  <a:txBody>
                    <a:bodyPr/>
                    <a:lstStyle/>
                    <a:p>
                      <a:pPr marL="60325">
                        <a:lnSpc>
                          <a:spcPct val="100000"/>
                        </a:lnSpc>
                        <a:spcBef>
                          <a:spcPts val="685"/>
                        </a:spcBef>
                      </a:pPr>
                      <a:r>
                        <a:rPr sz="800" spc="-5" dirty="0">
                          <a:latin typeface="Trebuchet MS"/>
                          <a:cs typeface="Trebuchet MS"/>
                        </a:rPr>
                        <a:t>Planificado</a:t>
                      </a:r>
                      <a:endParaRPr sz="800" dirty="0">
                        <a:latin typeface="Trebuchet MS"/>
                        <a:cs typeface="Trebuchet MS"/>
                      </a:endParaRPr>
                    </a:p>
                  </a:txBody>
                  <a:tcPr marL="0" marR="0" marT="65246"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BE9CD"/>
                    </a:solidFill>
                  </a:tcPr>
                </a:tc>
                <a:tc rowSpan="2">
                  <a:txBody>
                    <a:bodyPr/>
                    <a:lstStyle/>
                    <a:p>
                      <a:pPr marL="251460">
                        <a:lnSpc>
                          <a:spcPct val="100000"/>
                        </a:lnSpc>
                        <a:spcBef>
                          <a:spcPts val="685"/>
                        </a:spcBef>
                      </a:pPr>
                      <a:r>
                        <a:rPr sz="800" spc="-5" dirty="0">
                          <a:latin typeface="Trebuchet MS"/>
                          <a:cs typeface="Trebuchet MS"/>
                        </a:rPr>
                        <a:t>10,28</a:t>
                      </a:r>
                      <a:endParaRPr sz="800" dirty="0">
                        <a:latin typeface="Trebuchet MS"/>
                        <a:cs typeface="Trebuchet MS"/>
                      </a:endParaRPr>
                    </a:p>
                  </a:txBody>
                  <a:tcPr marL="0" marR="0" marT="65246"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BE9CD"/>
                    </a:solidFill>
                  </a:tcPr>
                </a:tc>
                <a:tc>
                  <a:txBody>
                    <a:bodyPr/>
                    <a:lstStyle/>
                    <a:p>
                      <a:pPr marL="1905" algn="ctr">
                        <a:lnSpc>
                          <a:spcPts val="1215"/>
                        </a:lnSpc>
                        <a:spcBef>
                          <a:spcPts val="15"/>
                        </a:spcBef>
                      </a:pPr>
                      <a:r>
                        <a:rPr sz="800" spc="-5" dirty="0">
                          <a:latin typeface="Trebuchet MS"/>
                          <a:cs typeface="Trebuchet MS"/>
                        </a:rPr>
                        <a:t>Mínimo</a:t>
                      </a:r>
                      <a:endParaRPr sz="800">
                        <a:latin typeface="Trebuchet MS"/>
                        <a:cs typeface="Trebuchet MS"/>
                      </a:endParaRPr>
                    </a:p>
                  </a:txBody>
                  <a:tcPr marL="0" marR="0" marT="1429"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BE9CD"/>
                    </a:solidFill>
                  </a:tcPr>
                </a:tc>
                <a:tc>
                  <a:txBody>
                    <a:bodyPr/>
                    <a:lstStyle/>
                    <a:p>
                      <a:pPr marR="256540" algn="r">
                        <a:lnSpc>
                          <a:spcPts val="1215"/>
                        </a:lnSpc>
                        <a:spcBef>
                          <a:spcPts val="15"/>
                        </a:spcBef>
                      </a:pPr>
                      <a:r>
                        <a:rPr sz="800" spc="-5" dirty="0">
                          <a:latin typeface="Trebuchet MS"/>
                          <a:cs typeface="Trebuchet MS"/>
                        </a:rPr>
                        <a:t>2,09</a:t>
                      </a:r>
                      <a:endParaRPr sz="800">
                        <a:latin typeface="Trebuchet MS"/>
                        <a:cs typeface="Trebuchet MS"/>
                      </a:endParaRPr>
                    </a:p>
                  </a:txBody>
                  <a:tcPr marL="0" marR="0" marT="1429"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BE9CD"/>
                    </a:solidFill>
                  </a:tcPr>
                </a:tc>
                <a:extLst>
                  <a:ext uri="{0D108BD9-81ED-4DB2-BD59-A6C34878D82A}">
                    <a16:rowId xmlns:a16="http://schemas.microsoft.com/office/drawing/2014/main" val="10001"/>
                  </a:ext>
                </a:extLst>
              </a:tr>
              <a:tr h="126683">
                <a:tc vMerge="1">
                  <a:txBody>
                    <a:bodyPr/>
                    <a:lstStyle/>
                    <a:p>
                      <a:endParaRPr/>
                    </a:p>
                  </a:txBody>
                  <a:tcPr marL="0" marR="0" marT="0" marB="0">
                    <a:lnL w="12700">
                      <a:solidFill>
                        <a:srgbClr val="FFFFFF"/>
                      </a:solidFill>
                      <a:prstDash val="solid"/>
                    </a:lnL>
                    <a:lnR w="12700">
                      <a:solidFill>
                        <a:srgbClr val="FFFFFF"/>
                      </a:solidFill>
                      <a:prstDash val="solid"/>
                    </a:lnR>
                    <a:lnB w="12700">
                      <a:solidFill>
                        <a:srgbClr val="FFFFFF"/>
                      </a:solidFill>
                      <a:prstDash val="solid"/>
                    </a:lnB>
                    <a:solidFill>
                      <a:srgbClr val="90C225"/>
                    </a:solidFill>
                  </a:tcPr>
                </a:tc>
                <a:tc vMerge="1">
                  <a:txBody>
                    <a:bodyPr/>
                    <a:lstStyle/>
                    <a:p>
                      <a:endParaRPr/>
                    </a:p>
                  </a:txBody>
                  <a:tcPr marL="0" marR="0" marT="8699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BE9CD"/>
                    </a:solidFill>
                  </a:tcPr>
                </a:tc>
                <a:tc vMerge="1">
                  <a:txBody>
                    <a:bodyPr/>
                    <a:lstStyle/>
                    <a:p>
                      <a:endParaRPr/>
                    </a:p>
                  </a:txBody>
                  <a:tcPr marL="0" marR="0" marT="8699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BE9CD"/>
                    </a:solidFill>
                  </a:tcPr>
                </a:tc>
                <a:tc vMerge="1">
                  <a:txBody>
                    <a:bodyPr/>
                    <a:lstStyle/>
                    <a:p>
                      <a:endParaRPr/>
                    </a:p>
                  </a:txBody>
                  <a:tcPr marL="0" marR="0" marT="8699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BE9CD"/>
                    </a:solidFill>
                  </a:tcPr>
                </a:tc>
                <a:tc>
                  <a:txBody>
                    <a:bodyPr/>
                    <a:lstStyle/>
                    <a:p>
                      <a:pPr marL="3175" algn="ctr">
                        <a:lnSpc>
                          <a:spcPts val="1215"/>
                        </a:lnSpc>
                        <a:spcBef>
                          <a:spcPts val="15"/>
                        </a:spcBef>
                      </a:pPr>
                      <a:r>
                        <a:rPr sz="800" spc="-5" dirty="0">
                          <a:latin typeface="Trebuchet MS"/>
                          <a:cs typeface="Trebuchet MS"/>
                        </a:rPr>
                        <a:t>Máximo</a:t>
                      </a:r>
                      <a:endParaRPr sz="800">
                        <a:latin typeface="Trebuchet MS"/>
                        <a:cs typeface="Trebuchet MS"/>
                      </a:endParaRPr>
                    </a:p>
                  </a:txBody>
                  <a:tcPr marL="0" marR="0" marT="1429"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BE9CD"/>
                    </a:solidFill>
                  </a:tcPr>
                </a:tc>
                <a:tc>
                  <a:txBody>
                    <a:bodyPr/>
                    <a:lstStyle/>
                    <a:p>
                      <a:pPr marR="221615" algn="r">
                        <a:lnSpc>
                          <a:spcPts val="1215"/>
                        </a:lnSpc>
                        <a:spcBef>
                          <a:spcPts val="15"/>
                        </a:spcBef>
                      </a:pPr>
                      <a:r>
                        <a:rPr sz="800" spc="-5" dirty="0">
                          <a:latin typeface="Trebuchet MS"/>
                          <a:cs typeface="Trebuchet MS"/>
                        </a:rPr>
                        <a:t>30,23</a:t>
                      </a:r>
                      <a:endParaRPr sz="800">
                        <a:latin typeface="Trebuchet MS"/>
                        <a:cs typeface="Trebuchet MS"/>
                      </a:endParaRPr>
                    </a:p>
                  </a:txBody>
                  <a:tcPr marL="0" marR="0" marT="1429"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BE9CD"/>
                    </a:solidFill>
                  </a:tcPr>
                </a:tc>
                <a:extLst>
                  <a:ext uri="{0D108BD9-81ED-4DB2-BD59-A6C34878D82A}">
                    <a16:rowId xmlns:a16="http://schemas.microsoft.com/office/drawing/2014/main" val="10002"/>
                  </a:ext>
                </a:extLst>
              </a:tr>
              <a:tr h="126683">
                <a:tc vMerge="1">
                  <a:txBody>
                    <a:bodyPr/>
                    <a:lstStyle/>
                    <a:p>
                      <a:endParaRPr/>
                    </a:p>
                  </a:txBody>
                  <a:tcPr marL="0" marR="0" marT="0" marB="0">
                    <a:lnL w="12700">
                      <a:solidFill>
                        <a:srgbClr val="FFFFFF"/>
                      </a:solidFill>
                      <a:prstDash val="solid"/>
                    </a:lnL>
                    <a:lnR w="12700">
                      <a:solidFill>
                        <a:srgbClr val="FFFFFF"/>
                      </a:solidFill>
                      <a:prstDash val="solid"/>
                    </a:lnR>
                    <a:lnB w="12700">
                      <a:solidFill>
                        <a:srgbClr val="FFFFFF"/>
                      </a:solidFill>
                      <a:prstDash val="solid"/>
                    </a:lnB>
                    <a:solidFill>
                      <a:srgbClr val="90C225"/>
                    </a:solidFill>
                  </a:tcPr>
                </a:tc>
                <a:tc rowSpan="2">
                  <a:txBody>
                    <a:bodyPr/>
                    <a:lstStyle/>
                    <a:p>
                      <a:pPr marL="285750">
                        <a:lnSpc>
                          <a:spcPct val="100000"/>
                        </a:lnSpc>
                        <a:spcBef>
                          <a:spcPts val="685"/>
                        </a:spcBef>
                      </a:pPr>
                      <a:r>
                        <a:rPr sz="800" spc="-5" dirty="0">
                          <a:latin typeface="Trebuchet MS"/>
                          <a:cs typeface="Trebuchet MS"/>
                        </a:rPr>
                        <a:t>Insular</a:t>
                      </a:r>
                      <a:endParaRPr sz="800">
                        <a:latin typeface="Trebuchet MS"/>
                        <a:cs typeface="Trebuchet MS"/>
                      </a:endParaRPr>
                    </a:p>
                  </a:txBody>
                  <a:tcPr marL="0" marR="0" marT="65246"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DF4E8"/>
                    </a:solidFill>
                  </a:tcPr>
                </a:tc>
                <a:tc rowSpan="2">
                  <a:txBody>
                    <a:bodyPr/>
                    <a:lstStyle/>
                    <a:p>
                      <a:pPr marL="60325">
                        <a:lnSpc>
                          <a:spcPct val="100000"/>
                        </a:lnSpc>
                        <a:spcBef>
                          <a:spcPts val="685"/>
                        </a:spcBef>
                      </a:pPr>
                      <a:r>
                        <a:rPr sz="800" spc="-5" dirty="0">
                          <a:latin typeface="Trebuchet MS"/>
                          <a:cs typeface="Trebuchet MS"/>
                        </a:rPr>
                        <a:t>Planificado</a:t>
                      </a:r>
                      <a:endParaRPr sz="800">
                        <a:latin typeface="Trebuchet MS"/>
                        <a:cs typeface="Trebuchet MS"/>
                      </a:endParaRPr>
                    </a:p>
                  </a:txBody>
                  <a:tcPr marL="0" marR="0" marT="65246"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DF4E8"/>
                    </a:solidFill>
                  </a:tcPr>
                </a:tc>
                <a:tc rowSpan="2">
                  <a:txBody>
                    <a:bodyPr/>
                    <a:lstStyle/>
                    <a:p>
                      <a:pPr marL="251460">
                        <a:lnSpc>
                          <a:spcPct val="100000"/>
                        </a:lnSpc>
                        <a:spcBef>
                          <a:spcPts val="685"/>
                        </a:spcBef>
                      </a:pPr>
                      <a:r>
                        <a:rPr sz="800" spc="-5" dirty="0">
                          <a:latin typeface="Trebuchet MS"/>
                          <a:cs typeface="Trebuchet MS"/>
                        </a:rPr>
                        <a:t>15,43</a:t>
                      </a:r>
                      <a:endParaRPr sz="800" dirty="0">
                        <a:latin typeface="Trebuchet MS"/>
                        <a:cs typeface="Trebuchet MS"/>
                      </a:endParaRPr>
                    </a:p>
                  </a:txBody>
                  <a:tcPr marL="0" marR="0" marT="65246"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DF4E8"/>
                    </a:solidFill>
                  </a:tcPr>
                </a:tc>
                <a:tc>
                  <a:txBody>
                    <a:bodyPr/>
                    <a:lstStyle/>
                    <a:p>
                      <a:pPr marL="1905" algn="ctr">
                        <a:lnSpc>
                          <a:spcPts val="1215"/>
                        </a:lnSpc>
                        <a:spcBef>
                          <a:spcPts val="15"/>
                        </a:spcBef>
                      </a:pPr>
                      <a:r>
                        <a:rPr sz="800" spc="-5" dirty="0">
                          <a:latin typeface="Trebuchet MS"/>
                          <a:cs typeface="Trebuchet MS"/>
                        </a:rPr>
                        <a:t>Mínimo</a:t>
                      </a:r>
                      <a:endParaRPr sz="800" dirty="0">
                        <a:latin typeface="Trebuchet MS"/>
                        <a:cs typeface="Trebuchet MS"/>
                      </a:endParaRPr>
                    </a:p>
                  </a:txBody>
                  <a:tcPr marL="0" marR="0" marT="1429"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DF4E8"/>
                    </a:solidFill>
                  </a:tcPr>
                </a:tc>
                <a:tc>
                  <a:txBody>
                    <a:bodyPr/>
                    <a:lstStyle/>
                    <a:p>
                      <a:pPr marR="255904" algn="r">
                        <a:lnSpc>
                          <a:spcPts val="1215"/>
                        </a:lnSpc>
                        <a:spcBef>
                          <a:spcPts val="15"/>
                        </a:spcBef>
                      </a:pPr>
                      <a:r>
                        <a:rPr sz="800" spc="-5" dirty="0">
                          <a:latin typeface="Trebuchet MS"/>
                          <a:cs typeface="Trebuchet MS"/>
                        </a:rPr>
                        <a:t>3,89</a:t>
                      </a:r>
                      <a:endParaRPr sz="800" dirty="0">
                        <a:latin typeface="Trebuchet MS"/>
                        <a:cs typeface="Trebuchet MS"/>
                      </a:endParaRPr>
                    </a:p>
                  </a:txBody>
                  <a:tcPr marL="0" marR="0" marT="1429"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DF4E8"/>
                    </a:solidFill>
                  </a:tcPr>
                </a:tc>
                <a:extLst>
                  <a:ext uri="{0D108BD9-81ED-4DB2-BD59-A6C34878D82A}">
                    <a16:rowId xmlns:a16="http://schemas.microsoft.com/office/drawing/2014/main" val="10003"/>
                  </a:ext>
                </a:extLst>
              </a:tr>
              <a:tr h="126683">
                <a:tc vMerge="1">
                  <a:txBody>
                    <a:bodyPr/>
                    <a:lstStyle/>
                    <a:p>
                      <a:endParaRPr/>
                    </a:p>
                  </a:txBody>
                  <a:tcPr marL="0" marR="0" marT="0" marB="0">
                    <a:lnL w="12700">
                      <a:solidFill>
                        <a:srgbClr val="FFFFFF"/>
                      </a:solidFill>
                      <a:prstDash val="solid"/>
                    </a:lnL>
                    <a:lnR w="12700">
                      <a:solidFill>
                        <a:srgbClr val="FFFFFF"/>
                      </a:solidFill>
                      <a:prstDash val="solid"/>
                    </a:lnR>
                    <a:lnB w="12700">
                      <a:solidFill>
                        <a:srgbClr val="FFFFFF"/>
                      </a:solidFill>
                      <a:prstDash val="solid"/>
                    </a:lnB>
                    <a:solidFill>
                      <a:srgbClr val="90C225"/>
                    </a:solidFill>
                  </a:tcPr>
                </a:tc>
                <a:tc vMerge="1">
                  <a:txBody>
                    <a:bodyPr/>
                    <a:lstStyle/>
                    <a:p>
                      <a:endParaRPr/>
                    </a:p>
                  </a:txBody>
                  <a:tcPr marL="0" marR="0" marT="8699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DF4E8"/>
                    </a:solidFill>
                  </a:tcPr>
                </a:tc>
                <a:tc vMerge="1">
                  <a:txBody>
                    <a:bodyPr/>
                    <a:lstStyle/>
                    <a:p>
                      <a:endParaRPr/>
                    </a:p>
                  </a:txBody>
                  <a:tcPr marL="0" marR="0" marT="8699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DF4E8"/>
                    </a:solidFill>
                  </a:tcPr>
                </a:tc>
                <a:tc vMerge="1">
                  <a:txBody>
                    <a:bodyPr/>
                    <a:lstStyle/>
                    <a:p>
                      <a:endParaRPr/>
                    </a:p>
                  </a:txBody>
                  <a:tcPr marL="0" marR="0" marT="8699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DF4E8"/>
                    </a:solidFill>
                  </a:tcPr>
                </a:tc>
                <a:tc>
                  <a:txBody>
                    <a:bodyPr/>
                    <a:lstStyle/>
                    <a:p>
                      <a:pPr marL="3175" algn="ctr">
                        <a:lnSpc>
                          <a:spcPts val="1215"/>
                        </a:lnSpc>
                        <a:spcBef>
                          <a:spcPts val="15"/>
                        </a:spcBef>
                      </a:pPr>
                      <a:r>
                        <a:rPr sz="800" spc="-5" dirty="0">
                          <a:latin typeface="Trebuchet MS"/>
                          <a:cs typeface="Trebuchet MS"/>
                        </a:rPr>
                        <a:t>Máximo</a:t>
                      </a:r>
                      <a:endParaRPr sz="800" dirty="0">
                        <a:latin typeface="Trebuchet MS"/>
                        <a:cs typeface="Trebuchet MS"/>
                      </a:endParaRPr>
                    </a:p>
                  </a:txBody>
                  <a:tcPr marL="0" marR="0" marT="1429"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DF4E8"/>
                    </a:solidFill>
                  </a:tcPr>
                </a:tc>
                <a:tc>
                  <a:txBody>
                    <a:bodyPr/>
                    <a:lstStyle/>
                    <a:p>
                      <a:pPr marR="221615" algn="r">
                        <a:lnSpc>
                          <a:spcPts val="1215"/>
                        </a:lnSpc>
                        <a:spcBef>
                          <a:spcPts val="15"/>
                        </a:spcBef>
                      </a:pPr>
                      <a:r>
                        <a:rPr sz="800" spc="-5" dirty="0">
                          <a:latin typeface="Trebuchet MS"/>
                          <a:cs typeface="Trebuchet MS"/>
                        </a:rPr>
                        <a:t>45,35</a:t>
                      </a:r>
                      <a:endParaRPr sz="800" dirty="0">
                        <a:latin typeface="Trebuchet MS"/>
                        <a:cs typeface="Trebuchet MS"/>
                      </a:endParaRPr>
                    </a:p>
                  </a:txBody>
                  <a:tcPr marL="0" marR="0" marT="1429"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DF4E8"/>
                    </a:solidFill>
                  </a:tcPr>
                </a:tc>
                <a:extLst>
                  <a:ext uri="{0D108BD9-81ED-4DB2-BD59-A6C34878D82A}">
                    <a16:rowId xmlns:a16="http://schemas.microsoft.com/office/drawing/2014/main" val="10004"/>
                  </a:ext>
                </a:extLst>
              </a:tr>
            </a:tbl>
          </a:graphicData>
        </a:graphic>
      </p:graphicFrame>
      <p:grpSp>
        <p:nvGrpSpPr>
          <p:cNvPr id="18" name="object 18"/>
          <p:cNvGrpSpPr/>
          <p:nvPr/>
        </p:nvGrpSpPr>
        <p:grpSpPr>
          <a:xfrm>
            <a:off x="1084707" y="4226785"/>
            <a:ext cx="298609" cy="316706"/>
            <a:chOff x="1446275" y="4492713"/>
            <a:chExt cx="398145" cy="422275"/>
          </a:xfrm>
        </p:grpSpPr>
        <p:pic>
          <p:nvPicPr>
            <p:cNvPr id="19" name="object 19"/>
            <p:cNvPicPr/>
            <p:nvPr/>
          </p:nvPicPr>
          <p:blipFill>
            <a:blip r:embed="rId8" cstate="print"/>
            <a:stretch>
              <a:fillRect/>
            </a:stretch>
          </p:blipFill>
          <p:spPr>
            <a:xfrm>
              <a:off x="1446275" y="4492713"/>
              <a:ext cx="397763" cy="422186"/>
            </a:xfrm>
            <a:prstGeom prst="rect">
              <a:avLst/>
            </a:prstGeom>
          </p:spPr>
        </p:pic>
        <p:pic>
          <p:nvPicPr>
            <p:cNvPr id="20" name="object 20"/>
            <p:cNvPicPr/>
            <p:nvPr/>
          </p:nvPicPr>
          <p:blipFill>
            <a:blip r:embed="rId9" cstate="print"/>
            <a:stretch>
              <a:fillRect/>
            </a:stretch>
          </p:blipFill>
          <p:spPr>
            <a:xfrm>
              <a:off x="1478518" y="4581300"/>
              <a:ext cx="177693" cy="250448"/>
            </a:xfrm>
            <a:prstGeom prst="rect">
              <a:avLst/>
            </a:prstGeom>
          </p:spPr>
        </p:pic>
      </p:grpSp>
      <p:grpSp>
        <p:nvGrpSpPr>
          <p:cNvPr id="21" name="object 21"/>
          <p:cNvGrpSpPr/>
          <p:nvPr/>
        </p:nvGrpSpPr>
        <p:grpSpPr>
          <a:xfrm>
            <a:off x="5752719" y="5448681"/>
            <a:ext cx="270034" cy="472440"/>
            <a:chOff x="7670292" y="6121908"/>
            <a:chExt cx="360045" cy="629920"/>
          </a:xfrm>
        </p:grpSpPr>
        <p:pic>
          <p:nvPicPr>
            <p:cNvPr id="22" name="object 22"/>
            <p:cNvPicPr/>
            <p:nvPr/>
          </p:nvPicPr>
          <p:blipFill>
            <a:blip r:embed="rId10" cstate="print"/>
            <a:stretch>
              <a:fillRect/>
            </a:stretch>
          </p:blipFill>
          <p:spPr>
            <a:xfrm>
              <a:off x="7670292" y="6423655"/>
              <a:ext cx="359676" cy="327621"/>
            </a:xfrm>
            <a:prstGeom prst="rect">
              <a:avLst/>
            </a:prstGeom>
          </p:spPr>
        </p:pic>
        <p:pic>
          <p:nvPicPr>
            <p:cNvPr id="23" name="object 23"/>
            <p:cNvPicPr/>
            <p:nvPr/>
          </p:nvPicPr>
          <p:blipFill>
            <a:blip r:embed="rId11" cstate="print"/>
            <a:stretch>
              <a:fillRect/>
            </a:stretch>
          </p:blipFill>
          <p:spPr>
            <a:xfrm>
              <a:off x="7685532" y="6477000"/>
              <a:ext cx="257555" cy="225551"/>
            </a:xfrm>
            <a:prstGeom prst="rect">
              <a:avLst/>
            </a:prstGeom>
          </p:spPr>
        </p:pic>
        <p:pic>
          <p:nvPicPr>
            <p:cNvPr id="24" name="object 24"/>
            <p:cNvPicPr/>
            <p:nvPr/>
          </p:nvPicPr>
          <p:blipFill>
            <a:blip r:embed="rId12" cstate="print"/>
            <a:stretch>
              <a:fillRect/>
            </a:stretch>
          </p:blipFill>
          <p:spPr>
            <a:xfrm>
              <a:off x="7670292" y="6121908"/>
              <a:ext cx="359676" cy="387108"/>
            </a:xfrm>
            <a:prstGeom prst="rect">
              <a:avLst/>
            </a:prstGeom>
          </p:spPr>
        </p:pic>
        <p:pic>
          <p:nvPicPr>
            <p:cNvPr id="25" name="object 25"/>
            <p:cNvPicPr/>
            <p:nvPr/>
          </p:nvPicPr>
          <p:blipFill>
            <a:blip r:embed="rId13" cstate="print"/>
            <a:stretch>
              <a:fillRect/>
            </a:stretch>
          </p:blipFill>
          <p:spPr>
            <a:xfrm>
              <a:off x="7685532" y="6175248"/>
              <a:ext cx="257555" cy="284988"/>
            </a:xfrm>
            <a:prstGeom prst="rect">
              <a:avLst/>
            </a:prstGeom>
          </p:spPr>
        </p:pic>
      </p:grpSp>
      <p:sp>
        <p:nvSpPr>
          <p:cNvPr id="26" name="object 26"/>
          <p:cNvSpPr txBox="1">
            <a:spLocks noGrp="1"/>
          </p:cNvSpPr>
          <p:nvPr>
            <p:ph type="title"/>
          </p:nvPr>
        </p:nvSpPr>
        <p:spPr>
          <a:xfrm>
            <a:off x="455448" y="1183063"/>
            <a:ext cx="6548914" cy="310181"/>
          </a:xfrm>
          <a:prstGeom prst="rect">
            <a:avLst/>
          </a:prstGeom>
        </p:spPr>
        <p:txBody>
          <a:bodyPr vert="horz" wrap="square" lIns="0" tIns="10001" rIns="0" bIns="0" rtlCol="0">
            <a:spAutoFit/>
          </a:bodyPr>
          <a:lstStyle/>
          <a:p>
            <a:pPr marL="9525">
              <a:spcBef>
                <a:spcPts val="79"/>
              </a:spcBef>
            </a:pPr>
            <a:r>
              <a:rPr sz="1950" b="1" dirty="0"/>
              <a:t>2.</a:t>
            </a:r>
            <a:r>
              <a:rPr sz="1950" b="1" spc="-4" dirty="0"/>
              <a:t> </a:t>
            </a:r>
            <a:r>
              <a:rPr sz="1950" b="1" dirty="0"/>
              <a:t>Novedades respecto a la</a:t>
            </a:r>
            <a:r>
              <a:rPr sz="1950" b="1" spc="-8" dirty="0"/>
              <a:t> </a:t>
            </a:r>
            <a:r>
              <a:rPr sz="1950" b="1" spc="-49" dirty="0"/>
              <a:t>PAC</a:t>
            </a:r>
            <a:r>
              <a:rPr sz="1950" b="1" spc="-8" dirty="0"/>
              <a:t> </a:t>
            </a:r>
            <a:r>
              <a:rPr sz="1950" b="1" dirty="0"/>
              <a:t>actual.-</a:t>
            </a:r>
            <a:r>
              <a:rPr sz="1950" b="1" spc="-38" dirty="0"/>
              <a:t> </a:t>
            </a:r>
            <a:r>
              <a:rPr sz="1950" b="1" spc="11" dirty="0"/>
              <a:t>Ovino</a:t>
            </a:r>
            <a:r>
              <a:rPr sz="1950" b="1" spc="-4" dirty="0"/>
              <a:t> </a:t>
            </a:r>
            <a:r>
              <a:rPr sz="1950" b="1" dirty="0"/>
              <a:t>y </a:t>
            </a:r>
            <a:r>
              <a:rPr sz="1950" b="1" spc="-4" dirty="0"/>
              <a:t>Caprino</a:t>
            </a:r>
            <a:endParaRPr sz="1950"/>
          </a:p>
        </p:txBody>
      </p:sp>
      <p:pic>
        <p:nvPicPr>
          <p:cNvPr id="31" name="Imagen 30">
            <a:extLst>
              <a:ext uri="{FF2B5EF4-FFF2-40B4-BE49-F238E27FC236}">
                <a16:creationId xmlns:a16="http://schemas.microsoft.com/office/drawing/2014/main" id="{CB16829D-52F2-D444-C00C-588425022D74}"/>
              </a:ext>
            </a:extLst>
          </p:cNvPr>
          <p:cNvPicPr>
            <a:picLocks noChangeAspect="1"/>
          </p:cNvPicPr>
          <p:nvPr/>
        </p:nvPicPr>
        <p:blipFill rotWithShape="1">
          <a:blip r:embed="rId14"/>
          <a:srcRect l="31101" t="71106" r="10312" b="16744"/>
          <a:stretch/>
        </p:blipFill>
        <p:spPr>
          <a:xfrm>
            <a:off x="2868736" y="6048156"/>
            <a:ext cx="6211733" cy="724654"/>
          </a:xfrm>
          <a:prstGeom prst="rect">
            <a:avLst/>
          </a:prstGeom>
        </p:spPr>
      </p:pic>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2 Grupo"/>
          <p:cNvGrpSpPr>
            <a:grpSpLocks/>
          </p:cNvGrpSpPr>
          <p:nvPr/>
        </p:nvGrpSpPr>
        <p:grpSpPr bwMode="auto">
          <a:xfrm>
            <a:off x="1258888" y="188913"/>
            <a:ext cx="7467600" cy="1151855"/>
            <a:chOff x="0" y="0"/>
            <a:chExt cx="7467600" cy="777644"/>
          </a:xfrm>
        </p:grpSpPr>
        <p:sp>
          <p:nvSpPr>
            <p:cNvPr id="5" name="4 Rectángulo redondeado"/>
            <p:cNvSpPr/>
            <p:nvPr/>
          </p:nvSpPr>
          <p:spPr>
            <a:xfrm>
              <a:off x="0" y="0"/>
              <a:ext cx="7467600" cy="777644"/>
            </a:xfrm>
            <a:prstGeom prst="roundRect">
              <a:avLst/>
            </a:prstGeom>
            <a:solidFill>
              <a:srgbClr val="BED6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6" name="5 Rectángulo"/>
            <p:cNvSpPr/>
            <p:nvPr/>
          </p:nvSpPr>
          <p:spPr>
            <a:xfrm>
              <a:off x="38100" y="38089"/>
              <a:ext cx="7391400" cy="701467"/>
            </a:xfrm>
            <a:prstGeom prst="rect">
              <a:avLst/>
            </a:prstGeom>
          </p:spPr>
          <p:style>
            <a:lnRef idx="0">
              <a:scrgbClr r="0" g="0" b="0"/>
            </a:lnRef>
            <a:fillRef idx="0">
              <a:scrgbClr r="0" g="0" b="0"/>
            </a:fillRef>
            <a:effectRef idx="0">
              <a:scrgbClr r="0" g="0" b="0"/>
            </a:effectRef>
            <a:fontRef idx="minor">
              <a:schemeClr val="lt1"/>
            </a:fontRef>
          </p:style>
          <p:txBody>
            <a:bodyPr tIns="91440" bIns="91440" spcCol="1270" anchor="ctr"/>
            <a:lstStyle/>
            <a:p>
              <a:pPr defTabSz="1066800">
                <a:lnSpc>
                  <a:spcPct val="90000"/>
                </a:lnSpc>
                <a:spcAft>
                  <a:spcPct val="35000"/>
                </a:spcAft>
                <a:defRPr/>
              </a:pPr>
              <a:endParaRPr lang="es-ES" sz="2000" b="1" dirty="0">
                <a:solidFill>
                  <a:srgbClr val="FF0000"/>
                </a:solidFill>
              </a:endParaRPr>
            </a:p>
          </p:txBody>
        </p:sp>
      </p:grpSp>
      <p:sp>
        <p:nvSpPr>
          <p:cNvPr id="7" name="2 Rectángulo"/>
          <p:cNvSpPr>
            <a:spLocks noChangeArrowheads="1"/>
          </p:cNvSpPr>
          <p:nvPr/>
        </p:nvSpPr>
        <p:spPr bwMode="auto">
          <a:xfrm>
            <a:off x="1547813" y="347663"/>
            <a:ext cx="679064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D6EF2C"/>
              </a:buClr>
              <a:buChar char="&gt;"/>
              <a:defRPr sz="1400">
                <a:solidFill>
                  <a:srgbClr val="575757"/>
                </a:solidFill>
                <a:latin typeface="Arial" charset="0"/>
                <a:ea typeface="ＭＳ Ｐゴシック" pitchFamily="34" charset="-128"/>
              </a:defRPr>
            </a:lvl1pPr>
            <a:lvl2pPr marL="742950" indent="-285750" eaLnBrk="0" hangingPunct="0">
              <a:spcBef>
                <a:spcPct val="20000"/>
              </a:spcBef>
              <a:buChar char="–"/>
              <a:defRPr sz="1400">
                <a:solidFill>
                  <a:schemeClr val="tx1"/>
                </a:solidFill>
                <a:latin typeface="Arial" charset="0"/>
                <a:ea typeface="ＭＳ Ｐゴシック" pitchFamily="34" charset="-128"/>
              </a:defRPr>
            </a:lvl2pPr>
            <a:lvl3pPr marL="1143000" indent="-228600" eaLnBrk="0" hangingPunct="0">
              <a:spcBef>
                <a:spcPct val="20000"/>
              </a:spcBef>
              <a:buChar char="•"/>
              <a:defRPr sz="1400">
                <a:solidFill>
                  <a:schemeClr val="tx1"/>
                </a:solidFill>
                <a:latin typeface="Arial" charset="0"/>
                <a:ea typeface="ＭＳ Ｐゴシック" pitchFamily="34" charset="-128"/>
              </a:defRPr>
            </a:lvl3pPr>
            <a:lvl4pPr marL="1600200" indent="-228600" eaLnBrk="0" hangingPunct="0">
              <a:spcBef>
                <a:spcPct val="20000"/>
              </a:spcBef>
              <a:buChar char="–"/>
              <a:defRPr sz="1400">
                <a:solidFill>
                  <a:schemeClr val="tx1"/>
                </a:solidFill>
                <a:latin typeface="Arial" charset="0"/>
                <a:ea typeface="ＭＳ Ｐゴシック" pitchFamily="34" charset="-128"/>
              </a:defRPr>
            </a:lvl4pPr>
            <a:lvl5pPr marL="2057400" indent="-228600" eaLnBrk="0" hangingPunct="0">
              <a:spcBef>
                <a:spcPct val="20000"/>
              </a:spcBef>
              <a:buChar char="»"/>
              <a:defRPr sz="14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9pPr>
          </a:lstStyle>
          <a:p>
            <a:pPr eaLnBrk="1" hangingPunct="1">
              <a:spcBef>
                <a:spcPct val="0"/>
              </a:spcBef>
              <a:buClrTx/>
              <a:buFontTx/>
              <a:buNone/>
            </a:pPr>
            <a:r>
              <a:rPr lang="es-ES" altLang="es-ES" sz="2400" dirty="0">
                <a:solidFill>
                  <a:schemeClr val="tx1"/>
                </a:solidFill>
              </a:rPr>
              <a:t>Objetivo transversal: formación, asesoramiento, </a:t>
            </a:r>
          </a:p>
          <a:p>
            <a:pPr eaLnBrk="1" hangingPunct="1">
              <a:spcBef>
                <a:spcPct val="0"/>
              </a:spcBef>
              <a:buClrTx/>
              <a:buFontTx/>
              <a:buNone/>
            </a:pPr>
            <a:r>
              <a:rPr lang="es-ES" altLang="es-ES" sz="2400" dirty="0">
                <a:solidFill>
                  <a:schemeClr val="tx1"/>
                </a:solidFill>
              </a:rPr>
              <a:t>innovación y digitalización</a:t>
            </a:r>
          </a:p>
        </p:txBody>
      </p:sp>
      <p:pic>
        <p:nvPicPr>
          <p:cNvPr id="174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84463" y="1417249"/>
            <a:ext cx="6725691" cy="507991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 name="3 Imagen">
            <a:extLst>
              <a:ext uri="{FF2B5EF4-FFF2-40B4-BE49-F238E27FC236}">
                <a16:creationId xmlns:a16="http://schemas.microsoft.com/office/drawing/2014/main" id="{95430467-B50E-3DA6-D1B5-7AF25452BA24}"/>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510542" y="5949280"/>
            <a:ext cx="1572892" cy="496636"/>
          </a:xfrm>
          <a:prstGeom prst="rect">
            <a:avLst/>
          </a:prstGeom>
        </p:spPr>
      </p:pic>
    </p:spTree>
    <p:extLst>
      <p:ext uri="{BB962C8B-B14F-4D97-AF65-F5344CB8AC3E}">
        <p14:creationId xmlns:p14="http://schemas.microsoft.com/office/powerpoint/2010/main" val="2753982450"/>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2 Grupo"/>
          <p:cNvGrpSpPr>
            <a:grpSpLocks/>
          </p:cNvGrpSpPr>
          <p:nvPr/>
        </p:nvGrpSpPr>
        <p:grpSpPr bwMode="auto">
          <a:xfrm>
            <a:off x="1258888" y="188913"/>
            <a:ext cx="7467600" cy="777875"/>
            <a:chOff x="0" y="0"/>
            <a:chExt cx="7467600" cy="777644"/>
          </a:xfrm>
        </p:grpSpPr>
        <p:sp>
          <p:nvSpPr>
            <p:cNvPr id="5" name="4 Rectángulo redondeado"/>
            <p:cNvSpPr/>
            <p:nvPr/>
          </p:nvSpPr>
          <p:spPr>
            <a:xfrm>
              <a:off x="0" y="0"/>
              <a:ext cx="7467600" cy="777644"/>
            </a:xfrm>
            <a:prstGeom prst="roundRect">
              <a:avLst/>
            </a:prstGeom>
            <a:solidFill>
              <a:srgbClr val="BED6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6" name="5 Rectángulo"/>
            <p:cNvSpPr/>
            <p:nvPr/>
          </p:nvSpPr>
          <p:spPr>
            <a:xfrm>
              <a:off x="38100" y="38089"/>
              <a:ext cx="7391400" cy="701467"/>
            </a:xfrm>
            <a:prstGeom prst="rect">
              <a:avLst/>
            </a:prstGeom>
          </p:spPr>
          <p:style>
            <a:lnRef idx="0">
              <a:scrgbClr r="0" g="0" b="0"/>
            </a:lnRef>
            <a:fillRef idx="0">
              <a:scrgbClr r="0" g="0" b="0"/>
            </a:fillRef>
            <a:effectRef idx="0">
              <a:scrgbClr r="0" g="0" b="0"/>
            </a:effectRef>
            <a:fontRef idx="minor">
              <a:schemeClr val="lt1"/>
            </a:fontRef>
          </p:style>
          <p:txBody>
            <a:bodyPr tIns="91440" bIns="91440" spcCol="1270" anchor="ctr"/>
            <a:lstStyle/>
            <a:p>
              <a:pPr defTabSz="1066800">
                <a:lnSpc>
                  <a:spcPct val="90000"/>
                </a:lnSpc>
                <a:spcAft>
                  <a:spcPct val="35000"/>
                </a:spcAft>
                <a:defRPr/>
              </a:pPr>
              <a:endParaRPr lang="es-ES" sz="2000" b="1" dirty="0">
                <a:solidFill>
                  <a:srgbClr val="FF0000"/>
                </a:solidFill>
              </a:endParaRPr>
            </a:p>
          </p:txBody>
        </p:sp>
      </p:grpSp>
      <p:sp>
        <p:nvSpPr>
          <p:cNvPr id="7" name="2 Rectángulo"/>
          <p:cNvSpPr>
            <a:spLocks noChangeArrowheads="1"/>
          </p:cNvSpPr>
          <p:nvPr/>
        </p:nvSpPr>
        <p:spPr bwMode="auto">
          <a:xfrm>
            <a:off x="1547813" y="347663"/>
            <a:ext cx="37465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D6EF2C"/>
              </a:buClr>
              <a:buChar char="&gt;"/>
              <a:defRPr sz="1400">
                <a:solidFill>
                  <a:srgbClr val="575757"/>
                </a:solidFill>
                <a:latin typeface="Arial" charset="0"/>
                <a:ea typeface="ＭＳ Ｐゴシック" pitchFamily="34" charset="-128"/>
              </a:defRPr>
            </a:lvl1pPr>
            <a:lvl2pPr marL="742950" indent="-285750" eaLnBrk="0" hangingPunct="0">
              <a:spcBef>
                <a:spcPct val="20000"/>
              </a:spcBef>
              <a:buChar char="–"/>
              <a:defRPr sz="1400">
                <a:solidFill>
                  <a:schemeClr val="tx1"/>
                </a:solidFill>
                <a:latin typeface="Arial" charset="0"/>
                <a:ea typeface="ＭＳ Ｐゴシック" pitchFamily="34" charset="-128"/>
              </a:defRPr>
            </a:lvl2pPr>
            <a:lvl3pPr marL="1143000" indent="-228600" eaLnBrk="0" hangingPunct="0">
              <a:spcBef>
                <a:spcPct val="20000"/>
              </a:spcBef>
              <a:buChar char="•"/>
              <a:defRPr sz="1400">
                <a:solidFill>
                  <a:schemeClr val="tx1"/>
                </a:solidFill>
                <a:latin typeface="Arial" charset="0"/>
                <a:ea typeface="ＭＳ Ｐゴシック" pitchFamily="34" charset="-128"/>
              </a:defRPr>
            </a:lvl3pPr>
            <a:lvl4pPr marL="1600200" indent="-228600" eaLnBrk="0" hangingPunct="0">
              <a:spcBef>
                <a:spcPct val="20000"/>
              </a:spcBef>
              <a:buChar char="–"/>
              <a:defRPr sz="1400">
                <a:solidFill>
                  <a:schemeClr val="tx1"/>
                </a:solidFill>
                <a:latin typeface="Arial" charset="0"/>
                <a:ea typeface="ＭＳ Ｐゴシック" pitchFamily="34" charset="-128"/>
              </a:defRPr>
            </a:lvl4pPr>
            <a:lvl5pPr marL="2057400" indent="-228600" eaLnBrk="0" hangingPunct="0">
              <a:spcBef>
                <a:spcPct val="20000"/>
              </a:spcBef>
              <a:buChar char="»"/>
              <a:defRPr sz="14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9pPr>
          </a:lstStyle>
          <a:p>
            <a:pPr eaLnBrk="1" hangingPunct="1">
              <a:spcBef>
                <a:spcPct val="0"/>
              </a:spcBef>
              <a:buClrTx/>
              <a:buFontTx/>
              <a:buNone/>
            </a:pPr>
            <a:r>
              <a:rPr lang="es-ES" altLang="es-ES" sz="2400" dirty="0">
                <a:solidFill>
                  <a:schemeClr val="tx1"/>
                </a:solidFill>
              </a:rPr>
              <a:t>Intervenciones sectoriales</a:t>
            </a:r>
          </a:p>
        </p:txBody>
      </p:sp>
      <p:pic>
        <p:nvPicPr>
          <p:cNvPr id="11" name="Imagen 10">
            <a:extLst>
              <a:ext uri="{FF2B5EF4-FFF2-40B4-BE49-F238E27FC236}">
                <a16:creationId xmlns:a16="http://schemas.microsoft.com/office/drawing/2014/main" id="{C5F43819-8C2F-248D-BCC1-44E13FF0DA5A}"/>
              </a:ext>
            </a:extLst>
          </p:cNvPr>
          <p:cNvPicPr>
            <a:picLocks noChangeAspect="1"/>
          </p:cNvPicPr>
          <p:nvPr/>
        </p:nvPicPr>
        <p:blipFill>
          <a:blip r:embed="rId2"/>
          <a:stretch>
            <a:fillRect/>
          </a:stretch>
        </p:blipFill>
        <p:spPr>
          <a:xfrm>
            <a:off x="1222080" y="2106521"/>
            <a:ext cx="7310360" cy="2114567"/>
          </a:xfrm>
          <a:prstGeom prst="rect">
            <a:avLst/>
          </a:prstGeom>
        </p:spPr>
      </p:pic>
      <p:pic>
        <p:nvPicPr>
          <p:cNvPr id="12" name="3 Imagen">
            <a:extLst>
              <a:ext uri="{FF2B5EF4-FFF2-40B4-BE49-F238E27FC236}">
                <a16:creationId xmlns:a16="http://schemas.microsoft.com/office/drawing/2014/main" id="{5168C5EC-1818-C280-0B19-AB781217D2EB}"/>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510542" y="5949280"/>
            <a:ext cx="1572892" cy="496636"/>
          </a:xfrm>
          <a:prstGeom prst="rect">
            <a:avLst/>
          </a:prstGeom>
        </p:spPr>
      </p:pic>
    </p:spTree>
    <p:extLst>
      <p:ext uri="{BB962C8B-B14F-4D97-AF65-F5344CB8AC3E}">
        <p14:creationId xmlns:p14="http://schemas.microsoft.com/office/powerpoint/2010/main" val="1819870998"/>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2 Grupo"/>
          <p:cNvGrpSpPr>
            <a:grpSpLocks/>
          </p:cNvGrpSpPr>
          <p:nvPr/>
        </p:nvGrpSpPr>
        <p:grpSpPr bwMode="auto">
          <a:xfrm>
            <a:off x="1258888" y="188913"/>
            <a:ext cx="7467600" cy="777875"/>
            <a:chOff x="0" y="0"/>
            <a:chExt cx="7467600" cy="777644"/>
          </a:xfrm>
        </p:grpSpPr>
        <p:sp>
          <p:nvSpPr>
            <p:cNvPr id="5" name="4 Rectángulo redondeado"/>
            <p:cNvSpPr/>
            <p:nvPr/>
          </p:nvSpPr>
          <p:spPr>
            <a:xfrm>
              <a:off x="0" y="0"/>
              <a:ext cx="7467600" cy="777644"/>
            </a:xfrm>
            <a:prstGeom prst="roundRect">
              <a:avLst/>
            </a:prstGeom>
            <a:solidFill>
              <a:srgbClr val="BED6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6" name="5 Rectángulo"/>
            <p:cNvSpPr/>
            <p:nvPr/>
          </p:nvSpPr>
          <p:spPr>
            <a:xfrm>
              <a:off x="38100" y="38089"/>
              <a:ext cx="7391400" cy="701467"/>
            </a:xfrm>
            <a:prstGeom prst="rect">
              <a:avLst/>
            </a:prstGeom>
          </p:spPr>
          <p:style>
            <a:lnRef idx="0">
              <a:scrgbClr r="0" g="0" b="0"/>
            </a:lnRef>
            <a:fillRef idx="0">
              <a:scrgbClr r="0" g="0" b="0"/>
            </a:fillRef>
            <a:effectRef idx="0">
              <a:scrgbClr r="0" g="0" b="0"/>
            </a:effectRef>
            <a:fontRef idx="minor">
              <a:schemeClr val="lt1"/>
            </a:fontRef>
          </p:style>
          <p:txBody>
            <a:bodyPr tIns="91440" bIns="91440" spcCol="1270" anchor="ctr"/>
            <a:lstStyle/>
            <a:p>
              <a:pPr defTabSz="1066800">
                <a:lnSpc>
                  <a:spcPct val="90000"/>
                </a:lnSpc>
                <a:spcAft>
                  <a:spcPct val="35000"/>
                </a:spcAft>
                <a:defRPr/>
              </a:pPr>
              <a:endParaRPr lang="es-ES" sz="2000" b="1" dirty="0">
                <a:solidFill>
                  <a:srgbClr val="FF0000"/>
                </a:solidFill>
              </a:endParaRPr>
            </a:p>
          </p:txBody>
        </p:sp>
      </p:grpSp>
      <p:sp>
        <p:nvSpPr>
          <p:cNvPr id="7" name="2 Rectángulo"/>
          <p:cNvSpPr>
            <a:spLocks noChangeArrowheads="1"/>
          </p:cNvSpPr>
          <p:nvPr/>
        </p:nvSpPr>
        <p:spPr bwMode="auto">
          <a:xfrm>
            <a:off x="1547813" y="347663"/>
            <a:ext cx="237757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D6EF2C"/>
              </a:buClr>
              <a:buChar char="&gt;"/>
              <a:defRPr sz="1400">
                <a:solidFill>
                  <a:srgbClr val="575757"/>
                </a:solidFill>
                <a:latin typeface="Arial" charset="0"/>
                <a:ea typeface="ＭＳ Ｐゴシック" pitchFamily="34" charset="-128"/>
              </a:defRPr>
            </a:lvl1pPr>
            <a:lvl2pPr marL="742950" indent="-285750" eaLnBrk="0" hangingPunct="0">
              <a:spcBef>
                <a:spcPct val="20000"/>
              </a:spcBef>
              <a:buChar char="–"/>
              <a:defRPr sz="1400">
                <a:solidFill>
                  <a:schemeClr val="tx1"/>
                </a:solidFill>
                <a:latin typeface="Arial" charset="0"/>
                <a:ea typeface="ＭＳ Ｐゴシック" pitchFamily="34" charset="-128"/>
              </a:defRPr>
            </a:lvl2pPr>
            <a:lvl3pPr marL="1143000" indent="-228600" eaLnBrk="0" hangingPunct="0">
              <a:spcBef>
                <a:spcPct val="20000"/>
              </a:spcBef>
              <a:buChar char="•"/>
              <a:defRPr sz="1400">
                <a:solidFill>
                  <a:schemeClr val="tx1"/>
                </a:solidFill>
                <a:latin typeface="Arial" charset="0"/>
                <a:ea typeface="ＭＳ Ｐゴシック" pitchFamily="34" charset="-128"/>
              </a:defRPr>
            </a:lvl3pPr>
            <a:lvl4pPr marL="1600200" indent="-228600" eaLnBrk="0" hangingPunct="0">
              <a:spcBef>
                <a:spcPct val="20000"/>
              </a:spcBef>
              <a:buChar char="–"/>
              <a:defRPr sz="1400">
                <a:solidFill>
                  <a:schemeClr val="tx1"/>
                </a:solidFill>
                <a:latin typeface="Arial" charset="0"/>
                <a:ea typeface="ＭＳ Ｐゴシック" pitchFamily="34" charset="-128"/>
              </a:defRPr>
            </a:lvl4pPr>
            <a:lvl5pPr marL="2057400" indent="-228600" eaLnBrk="0" hangingPunct="0">
              <a:spcBef>
                <a:spcPct val="20000"/>
              </a:spcBef>
              <a:buChar char="»"/>
              <a:defRPr sz="14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9pPr>
          </a:lstStyle>
          <a:p>
            <a:pPr eaLnBrk="1" hangingPunct="1">
              <a:spcBef>
                <a:spcPct val="0"/>
              </a:spcBef>
              <a:buClrTx/>
              <a:buFontTx/>
              <a:buNone/>
            </a:pPr>
            <a:r>
              <a:rPr lang="es-ES" altLang="es-ES" sz="2400" dirty="0">
                <a:solidFill>
                  <a:schemeClr val="tx1"/>
                </a:solidFill>
              </a:rPr>
              <a:t>Desarrollo rural </a:t>
            </a:r>
          </a:p>
        </p:txBody>
      </p:sp>
      <p:pic>
        <p:nvPicPr>
          <p:cNvPr id="11" name="Imagen 10">
            <a:extLst>
              <a:ext uri="{FF2B5EF4-FFF2-40B4-BE49-F238E27FC236}">
                <a16:creationId xmlns:a16="http://schemas.microsoft.com/office/drawing/2014/main" id="{0FD0FC94-3E18-593D-9C20-85D2615CF7B4}"/>
              </a:ext>
            </a:extLst>
          </p:cNvPr>
          <p:cNvPicPr>
            <a:picLocks noChangeAspect="1"/>
          </p:cNvPicPr>
          <p:nvPr/>
        </p:nvPicPr>
        <p:blipFill rotWithShape="1">
          <a:blip r:embed="rId2"/>
          <a:srcRect l="3091" t="2650" r="5916" b="1494"/>
          <a:stretch/>
        </p:blipFill>
        <p:spPr>
          <a:xfrm>
            <a:off x="207882" y="1063027"/>
            <a:ext cx="8731817" cy="5447310"/>
          </a:xfrm>
          <a:prstGeom prst="rect">
            <a:avLst/>
          </a:prstGeom>
        </p:spPr>
      </p:pic>
    </p:spTree>
    <p:extLst>
      <p:ext uri="{BB962C8B-B14F-4D97-AF65-F5344CB8AC3E}">
        <p14:creationId xmlns:p14="http://schemas.microsoft.com/office/powerpoint/2010/main" val="2139333041"/>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a:extLst>
              <a:ext uri="{FF2B5EF4-FFF2-40B4-BE49-F238E27FC236}">
                <a16:creationId xmlns:a16="http://schemas.microsoft.com/office/drawing/2014/main" id="{20ECCACB-94CF-5CC7-1E03-051ED8F3623E}"/>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1525907" y="5319210"/>
            <a:ext cx="1179669" cy="372477"/>
          </a:xfrm>
          <a:prstGeom prst="rect">
            <a:avLst/>
          </a:prstGeom>
        </p:spPr>
      </p:pic>
      <p:grpSp>
        <p:nvGrpSpPr>
          <p:cNvPr id="3" name="2 Grupo">
            <a:extLst>
              <a:ext uri="{FF2B5EF4-FFF2-40B4-BE49-F238E27FC236}">
                <a16:creationId xmlns:a16="http://schemas.microsoft.com/office/drawing/2014/main" id="{88FACBAC-535F-228C-6932-EE0E7B323C9F}"/>
              </a:ext>
            </a:extLst>
          </p:cNvPr>
          <p:cNvGrpSpPr>
            <a:grpSpLocks/>
          </p:cNvGrpSpPr>
          <p:nvPr/>
        </p:nvGrpSpPr>
        <p:grpSpPr bwMode="auto">
          <a:xfrm>
            <a:off x="898848" y="620961"/>
            <a:ext cx="7467600" cy="4608239"/>
            <a:chOff x="0" y="0"/>
            <a:chExt cx="7467600" cy="777644"/>
          </a:xfrm>
        </p:grpSpPr>
        <p:sp>
          <p:nvSpPr>
            <p:cNvPr id="5" name="4 Rectángulo redondeado">
              <a:extLst>
                <a:ext uri="{FF2B5EF4-FFF2-40B4-BE49-F238E27FC236}">
                  <a16:creationId xmlns:a16="http://schemas.microsoft.com/office/drawing/2014/main" id="{D47D5E83-8D3E-EE12-DF3E-0C3B744F6814}"/>
                </a:ext>
              </a:extLst>
            </p:cNvPr>
            <p:cNvSpPr/>
            <p:nvPr/>
          </p:nvSpPr>
          <p:spPr>
            <a:xfrm>
              <a:off x="0" y="0"/>
              <a:ext cx="7467600" cy="777644"/>
            </a:xfrm>
            <a:prstGeom prst="roundRect">
              <a:avLst/>
            </a:prstGeom>
            <a:solidFill>
              <a:srgbClr val="BED6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6" name="5 Rectángulo">
              <a:extLst>
                <a:ext uri="{FF2B5EF4-FFF2-40B4-BE49-F238E27FC236}">
                  <a16:creationId xmlns:a16="http://schemas.microsoft.com/office/drawing/2014/main" id="{4A46BE18-E3BF-C11C-4D93-47232C75F9F1}"/>
                </a:ext>
              </a:extLst>
            </p:cNvPr>
            <p:cNvSpPr/>
            <p:nvPr/>
          </p:nvSpPr>
          <p:spPr>
            <a:xfrm>
              <a:off x="38100" y="38089"/>
              <a:ext cx="7391400" cy="701467"/>
            </a:xfrm>
            <a:prstGeom prst="rect">
              <a:avLst/>
            </a:prstGeom>
          </p:spPr>
          <p:style>
            <a:lnRef idx="0">
              <a:scrgbClr r="0" g="0" b="0"/>
            </a:lnRef>
            <a:fillRef idx="0">
              <a:scrgbClr r="0" g="0" b="0"/>
            </a:fillRef>
            <a:effectRef idx="0">
              <a:scrgbClr r="0" g="0" b="0"/>
            </a:effectRef>
            <a:fontRef idx="minor">
              <a:schemeClr val="lt1"/>
            </a:fontRef>
          </p:style>
          <p:txBody>
            <a:bodyPr tIns="91440" bIns="91440" spcCol="1270" anchor="ctr"/>
            <a:lstStyle/>
            <a:p>
              <a:pPr defTabSz="1066800">
                <a:lnSpc>
                  <a:spcPct val="90000"/>
                </a:lnSpc>
                <a:spcAft>
                  <a:spcPct val="35000"/>
                </a:spcAft>
                <a:defRPr/>
              </a:pPr>
              <a:endParaRPr lang="es-ES" sz="2000" b="1" dirty="0">
                <a:solidFill>
                  <a:srgbClr val="FF0000"/>
                </a:solidFill>
              </a:endParaRPr>
            </a:p>
          </p:txBody>
        </p:sp>
      </p:grpSp>
      <p:sp>
        <p:nvSpPr>
          <p:cNvPr id="7" name="2 Rectángulo">
            <a:extLst>
              <a:ext uri="{FF2B5EF4-FFF2-40B4-BE49-F238E27FC236}">
                <a16:creationId xmlns:a16="http://schemas.microsoft.com/office/drawing/2014/main" id="{D8F20118-38EB-5764-3E64-1E9DF1DE9D92}"/>
              </a:ext>
            </a:extLst>
          </p:cNvPr>
          <p:cNvSpPr>
            <a:spLocks noChangeArrowheads="1"/>
          </p:cNvSpPr>
          <p:nvPr/>
        </p:nvSpPr>
        <p:spPr bwMode="auto">
          <a:xfrm>
            <a:off x="1835696" y="1268760"/>
            <a:ext cx="5184427" cy="3170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rgbClr val="D6EF2C"/>
              </a:buClr>
              <a:buChar char="&gt;"/>
              <a:defRPr sz="1400">
                <a:solidFill>
                  <a:srgbClr val="575757"/>
                </a:solidFill>
                <a:latin typeface="Arial" charset="0"/>
                <a:ea typeface="ＭＳ Ｐゴシック" pitchFamily="34" charset="-128"/>
              </a:defRPr>
            </a:lvl1pPr>
            <a:lvl2pPr marL="742950" indent="-285750" eaLnBrk="0" hangingPunct="0">
              <a:spcBef>
                <a:spcPct val="20000"/>
              </a:spcBef>
              <a:buChar char="–"/>
              <a:defRPr sz="1400">
                <a:solidFill>
                  <a:schemeClr val="tx1"/>
                </a:solidFill>
                <a:latin typeface="Arial" charset="0"/>
                <a:ea typeface="ＭＳ Ｐゴシック" pitchFamily="34" charset="-128"/>
              </a:defRPr>
            </a:lvl2pPr>
            <a:lvl3pPr marL="1143000" indent="-228600" eaLnBrk="0" hangingPunct="0">
              <a:spcBef>
                <a:spcPct val="20000"/>
              </a:spcBef>
              <a:buChar char="•"/>
              <a:defRPr sz="1400">
                <a:solidFill>
                  <a:schemeClr val="tx1"/>
                </a:solidFill>
                <a:latin typeface="Arial" charset="0"/>
                <a:ea typeface="ＭＳ Ｐゴシック" pitchFamily="34" charset="-128"/>
              </a:defRPr>
            </a:lvl3pPr>
            <a:lvl4pPr marL="1600200" indent="-228600" eaLnBrk="0" hangingPunct="0">
              <a:spcBef>
                <a:spcPct val="20000"/>
              </a:spcBef>
              <a:buChar char="–"/>
              <a:defRPr sz="1400">
                <a:solidFill>
                  <a:schemeClr val="tx1"/>
                </a:solidFill>
                <a:latin typeface="Arial" charset="0"/>
                <a:ea typeface="ＭＳ Ｐゴシック" pitchFamily="34" charset="-128"/>
              </a:defRPr>
            </a:lvl4pPr>
            <a:lvl5pPr marL="2057400" indent="-228600" eaLnBrk="0" hangingPunct="0">
              <a:spcBef>
                <a:spcPct val="20000"/>
              </a:spcBef>
              <a:buChar char="»"/>
              <a:defRPr sz="14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9pPr>
          </a:lstStyle>
          <a:p>
            <a:pPr algn="ctr" eaLnBrk="1" hangingPunct="1">
              <a:spcBef>
                <a:spcPct val="0"/>
              </a:spcBef>
              <a:buClrTx/>
              <a:buFontTx/>
              <a:buNone/>
            </a:pPr>
            <a:r>
              <a:rPr lang="es-ES" altLang="es-ES" sz="4000" dirty="0">
                <a:solidFill>
                  <a:schemeClr val="tx1"/>
                </a:solidFill>
              </a:rPr>
              <a:t>Intervenciones de Desarrollo Rural </a:t>
            </a:r>
          </a:p>
          <a:p>
            <a:pPr algn="ctr" eaLnBrk="1" hangingPunct="1">
              <a:spcBef>
                <a:spcPct val="0"/>
              </a:spcBef>
              <a:buClrTx/>
              <a:buFontTx/>
              <a:buNone/>
            </a:pPr>
            <a:r>
              <a:rPr lang="es-ES" altLang="es-ES" sz="4000" dirty="0">
                <a:solidFill>
                  <a:schemeClr val="tx1"/>
                </a:solidFill>
              </a:rPr>
              <a:t>medioambientales y climáticas </a:t>
            </a:r>
          </a:p>
          <a:p>
            <a:pPr algn="ctr" eaLnBrk="1" hangingPunct="1">
              <a:spcBef>
                <a:spcPct val="0"/>
              </a:spcBef>
              <a:buClrTx/>
              <a:buFontTx/>
              <a:buNone/>
            </a:pPr>
            <a:r>
              <a:rPr lang="es-ES" altLang="es-ES" sz="4000" dirty="0">
                <a:solidFill>
                  <a:schemeClr val="tx1"/>
                </a:solidFill>
              </a:rPr>
              <a:t>en Castilla y León</a:t>
            </a:r>
          </a:p>
        </p:txBody>
      </p:sp>
      <p:sp>
        <p:nvSpPr>
          <p:cNvPr id="2" name="Explosión: 8 puntos 1">
            <a:extLst>
              <a:ext uri="{FF2B5EF4-FFF2-40B4-BE49-F238E27FC236}">
                <a16:creationId xmlns:a16="http://schemas.microsoft.com/office/drawing/2014/main" id="{B69A58AE-769B-89B6-E779-08E14C3FC5F6}"/>
              </a:ext>
            </a:extLst>
          </p:cNvPr>
          <p:cNvSpPr/>
          <p:nvPr/>
        </p:nvSpPr>
        <p:spPr>
          <a:xfrm>
            <a:off x="6523654" y="327182"/>
            <a:ext cx="1569299" cy="966021"/>
          </a:xfrm>
          <a:prstGeom prst="irregularSeal1">
            <a:avLst/>
          </a:prstGeom>
          <a:solidFill>
            <a:srgbClr val="FFFF0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Tree>
    <p:extLst>
      <p:ext uri="{BB962C8B-B14F-4D97-AF65-F5344CB8AC3E}">
        <p14:creationId xmlns:p14="http://schemas.microsoft.com/office/powerpoint/2010/main" val="3086045155"/>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2 Grupo"/>
          <p:cNvGrpSpPr>
            <a:grpSpLocks/>
          </p:cNvGrpSpPr>
          <p:nvPr/>
        </p:nvGrpSpPr>
        <p:grpSpPr bwMode="auto">
          <a:xfrm>
            <a:off x="2087166" y="998936"/>
            <a:ext cx="5600700" cy="583406"/>
            <a:chOff x="0" y="0"/>
            <a:chExt cx="7467600" cy="777644"/>
          </a:xfrm>
        </p:grpSpPr>
        <p:sp>
          <p:nvSpPr>
            <p:cNvPr id="5" name="4 Rectángulo redondeado"/>
            <p:cNvSpPr/>
            <p:nvPr/>
          </p:nvSpPr>
          <p:spPr>
            <a:xfrm>
              <a:off x="0" y="0"/>
              <a:ext cx="7467600" cy="777644"/>
            </a:xfrm>
            <a:prstGeom prst="roundRect">
              <a:avLst/>
            </a:prstGeom>
            <a:solidFill>
              <a:srgbClr val="BED6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6" name="5 Rectángulo"/>
            <p:cNvSpPr/>
            <p:nvPr/>
          </p:nvSpPr>
          <p:spPr>
            <a:xfrm>
              <a:off x="38100" y="38089"/>
              <a:ext cx="7391400" cy="701467"/>
            </a:xfrm>
            <a:prstGeom prst="rect">
              <a:avLst/>
            </a:prstGeom>
          </p:spPr>
          <p:style>
            <a:lnRef idx="0">
              <a:scrgbClr r="0" g="0" b="0"/>
            </a:lnRef>
            <a:fillRef idx="0">
              <a:scrgbClr r="0" g="0" b="0"/>
            </a:fillRef>
            <a:effectRef idx="0">
              <a:scrgbClr r="0" g="0" b="0"/>
            </a:effectRef>
            <a:fontRef idx="minor">
              <a:schemeClr val="lt1"/>
            </a:fontRef>
          </p:style>
          <p:txBody>
            <a:bodyPr tIns="68580" bIns="68580" spcCol="1270" anchor="ctr"/>
            <a:lstStyle/>
            <a:p>
              <a:pPr defTabSz="800100">
                <a:lnSpc>
                  <a:spcPct val="90000"/>
                </a:lnSpc>
                <a:spcAft>
                  <a:spcPct val="35000"/>
                </a:spcAft>
                <a:defRPr/>
              </a:pPr>
              <a:endParaRPr lang="es-ES" sz="1500" b="1" dirty="0">
                <a:solidFill>
                  <a:srgbClr val="FF0000"/>
                </a:solidFill>
              </a:endParaRPr>
            </a:p>
          </p:txBody>
        </p:sp>
      </p:grpSp>
      <p:sp>
        <p:nvSpPr>
          <p:cNvPr id="7" name="2 Rectángulo"/>
          <p:cNvSpPr>
            <a:spLocks noChangeArrowheads="1"/>
          </p:cNvSpPr>
          <p:nvPr/>
        </p:nvSpPr>
        <p:spPr bwMode="auto">
          <a:xfrm>
            <a:off x="2303860" y="1117998"/>
            <a:ext cx="52373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D6EF2C"/>
              </a:buClr>
              <a:buChar char="&gt;"/>
              <a:defRPr sz="1400">
                <a:solidFill>
                  <a:srgbClr val="575757"/>
                </a:solidFill>
                <a:latin typeface="Arial" charset="0"/>
                <a:ea typeface="ＭＳ Ｐゴシック" pitchFamily="34" charset="-128"/>
              </a:defRPr>
            </a:lvl1pPr>
            <a:lvl2pPr marL="742950" indent="-285750" eaLnBrk="0" hangingPunct="0">
              <a:spcBef>
                <a:spcPct val="20000"/>
              </a:spcBef>
              <a:buChar char="–"/>
              <a:defRPr sz="1400">
                <a:solidFill>
                  <a:schemeClr val="tx1"/>
                </a:solidFill>
                <a:latin typeface="Arial" charset="0"/>
                <a:ea typeface="ＭＳ Ｐゴシック" pitchFamily="34" charset="-128"/>
              </a:defRPr>
            </a:lvl2pPr>
            <a:lvl3pPr marL="1143000" indent="-228600" eaLnBrk="0" hangingPunct="0">
              <a:spcBef>
                <a:spcPct val="20000"/>
              </a:spcBef>
              <a:buChar char="•"/>
              <a:defRPr sz="1400">
                <a:solidFill>
                  <a:schemeClr val="tx1"/>
                </a:solidFill>
                <a:latin typeface="Arial" charset="0"/>
                <a:ea typeface="ＭＳ Ｐゴシック" pitchFamily="34" charset="-128"/>
              </a:defRPr>
            </a:lvl3pPr>
            <a:lvl4pPr marL="1600200" indent="-228600" eaLnBrk="0" hangingPunct="0">
              <a:spcBef>
                <a:spcPct val="20000"/>
              </a:spcBef>
              <a:buChar char="–"/>
              <a:defRPr sz="1400">
                <a:solidFill>
                  <a:schemeClr val="tx1"/>
                </a:solidFill>
                <a:latin typeface="Arial" charset="0"/>
                <a:ea typeface="ＭＳ Ｐゴシック" pitchFamily="34" charset="-128"/>
              </a:defRPr>
            </a:lvl4pPr>
            <a:lvl5pPr marL="2057400" indent="-228600" eaLnBrk="0" hangingPunct="0">
              <a:spcBef>
                <a:spcPct val="20000"/>
              </a:spcBef>
              <a:buChar char="»"/>
              <a:defRPr sz="14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9pPr>
          </a:lstStyle>
          <a:p>
            <a:pPr eaLnBrk="1" hangingPunct="1">
              <a:spcBef>
                <a:spcPct val="0"/>
              </a:spcBef>
              <a:buClrTx/>
              <a:buFontTx/>
              <a:buNone/>
            </a:pPr>
            <a:r>
              <a:rPr lang="es-ES" altLang="es-ES" sz="1800" dirty="0">
                <a:solidFill>
                  <a:schemeClr val="tx1"/>
                </a:solidFill>
              </a:rPr>
              <a:t>Intervenciones DR en CyL. Cuestiones generales</a:t>
            </a:r>
          </a:p>
        </p:txBody>
      </p:sp>
      <p:pic>
        <p:nvPicPr>
          <p:cNvPr id="12" name="3 Imagen">
            <a:extLst>
              <a:ext uri="{FF2B5EF4-FFF2-40B4-BE49-F238E27FC236}">
                <a16:creationId xmlns:a16="http://schemas.microsoft.com/office/drawing/2014/main" id="{10CB3EEF-0447-BFB7-060D-E4C747253264}"/>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1525907" y="5319210"/>
            <a:ext cx="1179669" cy="372477"/>
          </a:xfrm>
          <a:prstGeom prst="rect">
            <a:avLst/>
          </a:prstGeom>
        </p:spPr>
      </p:pic>
      <p:sp>
        <p:nvSpPr>
          <p:cNvPr id="2" name="CuadroTexto 1">
            <a:extLst>
              <a:ext uri="{FF2B5EF4-FFF2-40B4-BE49-F238E27FC236}">
                <a16:creationId xmlns:a16="http://schemas.microsoft.com/office/drawing/2014/main" id="{0840BDDB-D556-7109-9FF3-CF387C44EF2D}"/>
              </a:ext>
            </a:extLst>
          </p:cNvPr>
          <p:cNvSpPr txBox="1"/>
          <p:nvPr/>
        </p:nvSpPr>
        <p:spPr>
          <a:xfrm>
            <a:off x="2547261" y="1776517"/>
            <a:ext cx="5112030" cy="4247317"/>
          </a:xfrm>
          <a:prstGeom prst="rect">
            <a:avLst/>
          </a:prstGeom>
          <a:noFill/>
        </p:spPr>
        <p:txBody>
          <a:bodyPr wrap="square" rtlCol="0">
            <a:spAutoFit/>
          </a:bodyPr>
          <a:lstStyle/>
          <a:p>
            <a:pPr marL="214313" indent="-214313">
              <a:buFont typeface="Arial" panose="020B0604020202020204" pitchFamily="34" charset="0"/>
              <a:buChar char="•"/>
            </a:pPr>
            <a:r>
              <a:rPr lang="es-ES" sz="1350" b="1" dirty="0"/>
              <a:t>Beneficiarios</a:t>
            </a:r>
            <a:r>
              <a:rPr lang="es-ES" sz="1350" dirty="0"/>
              <a:t>: </a:t>
            </a:r>
          </a:p>
          <a:p>
            <a:pPr marL="557213" lvl="1" indent="-214313">
              <a:buFont typeface="Arial" panose="020B0604020202020204" pitchFamily="34" charset="0"/>
              <a:buChar char="•"/>
            </a:pPr>
            <a:r>
              <a:rPr lang="es-ES" sz="1350" dirty="0"/>
              <a:t>Titulares de explotaciones agrarias debidamente inscritas en el Registro de Explotaciones REA </a:t>
            </a:r>
          </a:p>
          <a:p>
            <a:endParaRPr lang="es-ES" sz="1350" dirty="0"/>
          </a:p>
          <a:p>
            <a:pPr marL="214313" indent="-214313">
              <a:buFont typeface="Arial" panose="020B0604020202020204" pitchFamily="34" charset="0"/>
              <a:buChar char="•"/>
            </a:pPr>
            <a:r>
              <a:rPr lang="es-ES" sz="1350" b="1" dirty="0"/>
              <a:t>Criterios de selección </a:t>
            </a:r>
            <a:r>
              <a:rPr lang="es-ES" sz="1350" dirty="0"/>
              <a:t>(se priorizarán):</a:t>
            </a:r>
          </a:p>
          <a:p>
            <a:pPr marL="557213" lvl="1" indent="-214313">
              <a:buFont typeface="Arial" panose="020B0604020202020204" pitchFamily="34" charset="0"/>
              <a:buChar char="•"/>
            </a:pPr>
            <a:r>
              <a:rPr lang="es-ES" sz="1350" dirty="0"/>
              <a:t>Red Natura 2000</a:t>
            </a:r>
          </a:p>
          <a:p>
            <a:pPr marL="557213" lvl="1" indent="-214313">
              <a:buFont typeface="Arial" panose="020B0604020202020204" pitchFamily="34" charset="0"/>
              <a:buChar char="•"/>
            </a:pPr>
            <a:r>
              <a:rPr lang="es-ES" sz="1350" dirty="0"/>
              <a:t>Concentración de superficie en el mismo municipio</a:t>
            </a:r>
          </a:p>
          <a:p>
            <a:pPr marL="557213" lvl="1" indent="-214313">
              <a:buFont typeface="Arial" panose="020B0604020202020204" pitchFamily="34" charset="0"/>
              <a:buChar char="•"/>
            </a:pPr>
            <a:r>
              <a:rPr lang="es-ES" sz="1350" dirty="0"/>
              <a:t>Zonas de montaña</a:t>
            </a:r>
          </a:p>
          <a:p>
            <a:pPr marL="557213" lvl="1" indent="-214313">
              <a:buFont typeface="Arial" panose="020B0604020202020204" pitchFamily="34" charset="0"/>
              <a:buChar char="•"/>
            </a:pPr>
            <a:r>
              <a:rPr lang="es-ES" sz="1350" dirty="0"/>
              <a:t>Razas autóctonas</a:t>
            </a:r>
          </a:p>
          <a:p>
            <a:pPr marL="557213" lvl="1" indent="-214313">
              <a:buFont typeface="Arial" panose="020B0604020202020204" pitchFamily="34" charset="0"/>
              <a:buChar char="•"/>
            </a:pPr>
            <a:endParaRPr lang="es-ES" sz="1350" dirty="0"/>
          </a:p>
          <a:p>
            <a:pPr marL="214313" indent="-214313">
              <a:buFont typeface="Arial" panose="020B0604020202020204" pitchFamily="34" charset="0"/>
              <a:buChar char="•"/>
            </a:pPr>
            <a:r>
              <a:rPr lang="es-ES" sz="1350" b="1" dirty="0"/>
              <a:t>Contratos</a:t>
            </a:r>
            <a:r>
              <a:rPr lang="es-ES" sz="1350" dirty="0"/>
              <a:t> plurianuales:</a:t>
            </a:r>
          </a:p>
          <a:p>
            <a:pPr marL="557213" lvl="1" indent="-214313">
              <a:buFont typeface="Arial" panose="020B0604020202020204" pitchFamily="34" charset="0"/>
              <a:buChar char="•"/>
            </a:pPr>
            <a:r>
              <a:rPr lang="es-ES" sz="1350" dirty="0"/>
              <a:t>5 años</a:t>
            </a:r>
          </a:p>
          <a:p>
            <a:pPr marL="557213" lvl="1" indent="-214313">
              <a:buFont typeface="Arial" panose="020B0604020202020204" pitchFamily="34" charset="0"/>
              <a:buChar char="•"/>
            </a:pPr>
            <a:r>
              <a:rPr lang="es-ES" sz="1350" dirty="0"/>
              <a:t>No se permite reducir la superficie básica de contrato</a:t>
            </a:r>
          </a:p>
          <a:p>
            <a:pPr marL="557213" lvl="1" indent="-214313">
              <a:buFont typeface="Arial" panose="020B0604020202020204" pitchFamily="34" charset="0"/>
              <a:buChar char="•"/>
            </a:pPr>
            <a:r>
              <a:rPr lang="es-ES" sz="1350" dirty="0"/>
              <a:t>Se permite el incremento de la superficie básica</a:t>
            </a:r>
          </a:p>
          <a:p>
            <a:pPr marL="900113" lvl="2" indent="-214313">
              <a:buFont typeface="Arial" panose="020B0604020202020204" pitchFamily="34" charset="0"/>
              <a:buChar char="•"/>
            </a:pPr>
            <a:r>
              <a:rPr lang="es-ES" sz="1350" dirty="0"/>
              <a:t>al menos en un 20% y  no más del 50% y siempre ≥1ha</a:t>
            </a:r>
          </a:p>
          <a:p>
            <a:pPr marL="214313" indent="-214313">
              <a:buFont typeface="Arial" panose="020B0604020202020204" pitchFamily="34" charset="0"/>
              <a:buChar char="•"/>
            </a:pPr>
            <a:endParaRPr lang="es-ES" sz="1350" dirty="0"/>
          </a:p>
          <a:p>
            <a:pPr marL="214313" indent="-214313">
              <a:buFont typeface="Arial" panose="020B0604020202020204" pitchFamily="34" charset="0"/>
              <a:buChar char="•"/>
            </a:pPr>
            <a:r>
              <a:rPr lang="es-ES" sz="1350" b="1" dirty="0"/>
              <a:t>Normativa</a:t>
            </a:r>
          </a:p>
          <a:p>
            <a:pPr marL="557213" lvl="1" indent="-214313">
              <a:buFont typeface="Arial" panose="020B0604020202020204" pitchFamily="34" charset="0"/>
              <a:buChar char="•"/>
            </a:pPr>
            <a:r>
              <a:rPr lang="es-ES" sz="1350" dirty="0"/>
              <a:t>Bases reguladoras </a:t>
            </a:r>
            <a:r>
              <a:rPr lang="es-ES" sz="900" dirty="0">
                <a:hlinkClick r:id="rId3"/>
              </a:rPr>
              <a:t>enlace</a:t>
            </a:r>
            <a:r>
              <a:rPr lang="es-ES" sz="1350" dirty="0"/>
              <a:t> 	</a:t>
            </a:r>
          </a:p>
          <a:p>
            <a:pPr marL="557213" lvl="1" indent="-214313">
              <a:buFont typeface="Arial" panose="020B0604020202020204" pitchFamily="34" charset="0"/>
              <a:buChar char="•"/>
            </a:pPr>
            <a:r>
              <a:rPr lang="es-ES" sz="1350" dirty="0"/>
              <a:t>Convocatoria </a:t>
            </a:r>
            <a:r>
              <a:rPr kumimoji="0" lang="es-ES" sz="900" b="0" i="0" u="none" strike="noStrike" kern="1200" cap="none" spc="0" normalizeH="0" baseline="0" noProof="0" dirty="0">
                <a:ln>
                  <a:noFill/>
                </a:ln>
                <a:solidFill>
                  <a:prstClr val="black"/>
                </a:solidFill>
                <a:effectLst/>
                <a:uLnTx/>
                <a:uFillTx/>
                <a:latin typeface="Calibri"/>
                <a:ea typeface="+mn-ea"/>
                <a:cs typeface="+mn-cs"/>
                <a:hlinkClick r:id="rId4"/>
              </a:rPr>
              <a:t>enlace</a:t>
            </a:r>
            <a:r>
              <a:rPr kumimoji="0" lang="es-ES" sz="1350" b="0" i="0" u="none" strike="noStrike" kern="1200" cap="none" spc="0" normalizeH="0" baseline="0" noProof="0" dirty="0">
                <a:ln>
                  <a:noFill/>
                </a:ln>
                <a:solidFill>
                  <a:prstClr val="black"/>
                </a:solidFill>
                <a:effectLst/>
                <a:uLnTx/>
                <a:uFillTx/>
                <a:latin typeface="Calibri"/>
                <a:ea typeface="+mn-ea"/>
                <a:cs typeface="+mn-cs"/>
              </a:rPr>
              <a:t> </a:t>
            </a:r>
            <a:endParaRPr lang="es-ES" sz="1350" dirty="0"/>
          </a:p>
          <a:p>
            <a:pPr marL="557213" lvl="1" indent="-214313">
              <a:buFont typeface="Arial" panose="020B0604020202020204" pitchFamily="34" charset="0"/>
              <a:buChar char="•"/>
            </a:pPr>
            <a:endParaRPr lang="es-ES" sz="1350" dirty="0"/>
          </a:p>
        </p:txBody>
      </p:sp>
      <p:grpSp>
        <p:nvGrpSpPr>
          <p:cNvPr id="19" name="Grupo 18">
            <a:extLst>
              <a:ext uri="{FF2B5EF4-FFF2-40B4-BE49-F238E27FC236}">
                <a16:creationId xmlns:a16="http://schemas.microsoft.com/office/drawing/2014/main" id="{6B0750A6-5507-BB00-01F2-C225A49205A9}"/>
              </a:ext>
            </a:extLst>
          </p:cNvPr>
          <p:cNvGrpSpPr/>
          <p:nvPr/>
        </p:nvGrpSpPr>
        <p:grpSpPr>
          <a:xfrm rot="16200000">
            <a:off x="9914" y="3243649"/>
            <a:ext cx="2949590" cy="583406"/>
            <a:chOff x="467543" y="1916832"/>
            <a:chExt cx="2880321" cy="777875"/>
          </a:xfrm>
        </p:grpSpPr>
        <p:grpSp>
          <p:nvGrpSpPr>
            <p:cNvPr id="10" name="2 Grupo">
              <a:extLst>
                <a:ext uri="{FF2B5EF4-FFF2-40B4-BE49-F238E27FC236}">
                  <a16:creationId xmlns:a16="http://schemas.microsoft.com/office/drawing/2014/main" id="{9558A24A-F0D6-2E14-DEBF-45AF07846148}"/>
                </a:ext>
              </a:extLst>
            </p:cNvPr>
            <p:cNvGrpSpPr>
              <a:grpSpLocks/>
            </p:cNvGrpSpPr>
            <p:nvPr/>
          </p:nvGrpSpPr>
          <p:grpSpPr bwMode="auto">
            <a:xfrm>
              <a:off x="467543" y="1916832"/>
              <a:ext cx="2880321" cy="777875"/>
              <a:chOff x="0" y="0"/>
              <a:chExt cx="7467600" cy="777644"/>
            </a:xfrm>
          </p:grpSpPr>
          <p:sp>
            <p:nvSpPr>
              <p:cNvPr id="11" name="4 Rectángulo redondeado">
                <a:extLst>
                  <a:ext uri="{FF2B5EF4-FFF2-40B4-BE49-F238E27FC236}">
                    <a16:creationId xmlns:a16="http://schemas.microsoft.com/office/drawing/2014/main" id="{4D746556-A5A1-5283-64D3-7623D87B1D7C}"/>
                  </a:ext>
                </a:extLst>
              </p:cNvPr>
              <p:cNvSpPr/>
              <p:nvPr/>
            </p:nvSpPr>
            <p:spPr>
              <a:xfrm>
                <a:off x="0" y="0"/>
                <a:ext cx="7467600" cy="777644"/>
              </a:xfrm>
              <a:prstGeom prst="roundRect">
                <a:avLst/>
              </a:prstGeom>
              <a:solidFill>
                <a:srgbClr val="BED6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3" name="5 Rectángulo">
                <a:extLst>
                  <a:ext uri="{FF2B5EF4-FFF2-40B4-BE49-F238E27FC236}">
                    <a16:creationId xmlns:a16="http://schemas.microsoft.com/office/drawing/2014/main" id="{7CC62162-BF96-3402-791E-399455A05AC5}"/>
                  </a:ext>
                </a:extLst>
              </p:cNvPr>
              <p:cNvSpPr/>
              <p:nvPr/>
            </p:nvSpPr>
            <p:spPr>
              <a:xfrm>
                <a:off x="38100" y="38089"/>
                <a:ext cx="7391400" cy="701467"/>
              </a:xfrm>
              <a:prstGeom prst="rect">
                <a:avLst/>
              </a:prstGeom>
            </p:spPr>
            <p:style>
              <a:lnRef idx="0">
                <a:scrgbClr r="0" g="0" b="0"/>
              </a:lnRef>
              <a:fillRef idx="0">
                <a:scrgbClr r="0" g="0" b="0"/>
              </a:fillRef>
              <a:effectRef idx="0">
                <a:scrgbClr r="0" g="0" b="0"/>
              </a:effectRef>
              <a:fontRef idx="minor">
                <a:schemeClr val="lt1"/>
              </a:fontRef>
            </p:style>
            <p:txBody>
              <a:bodyPr tIns="68580" bIns="68580" spcCol="1270" anchor="ctr"/>
              <a:lstStyle/>
              <a:p>
                <a:pPr defTabSz="800100">
                  <a:lnSpc>
                    <a:spcPct val="90000"/>
                  </a:lnSpc>
                  <a:spcAft>
                    <a:spcPct val="35000"/>
                  </a:spcAft>
                  <a:defRPr/>
                </a:pPr>
                <a:endParaRPr lang="es-ES" sz="1500" b="1" dirty="0">
                  <a:solidFill>
                    <a:srgbClr val="FF0000"/>
                  </a:solidFill>
                </a:endParaRPr>
              </a:p>
            </p:txBody>
          </p:sp>
        </p:grpSp>
        <p:sp>
          <p:nvSpPr>
            <p:cNvPr id="14" name="2 Rectángulo">
              <a:extLst>
                <a:ext uri="{FF2B5EF4-FFF2-40B4-BE49-F238E27FC236}">
                  <a16:creationId xmlns:a16="http://schemas.microsoft.com/office/drawing/2014/main" id="{6CB419FA-A84D-A488-E7EE-3DAEEAED0454}"/>
                </a:ext>
              </a:extLst>
            </p:cNvPr>
            <p:cNvSpPr>
              <a:spLocks noChangeArrowheads="1"/>
            </p:cNvSpPr>
            <p:nvPr/>
          </p:nvSpPr>
          <p:spPr bwMode="auto">
            <a:xfrm>
              <a:off x="826011" y="2059549"/>
              <a:ext cx="2447381"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rgbClr val="D6EF2C"/>
                </a:buClr>
                <a:buChar char="&gt;"/>
                <a:defRPr sz="1400">
                  <a:solidFill>
                    <a:srgbClr val="575757"/>
                  </a:solidFill>
                  <a:latin typeface="Arial" charset="0"/>
                  <a:ea typeface="ＭＳ Ｐゴシック" pitchFamily="34" charset="-128"/>
                </a:defRPr>
              </a:lvl1pPr>
              <a:lvl2pPr marL="742950" indent="-285750" eaLnBrk="0" hangingPunct="0">
                <a:spcBef>
                  <a:spcPct val="20000"/>
                </a:spcBef>
                <a:buChar char="–"/>
                <a:defRPr sz="1400">
                  <a:solidFill>
                    <a:schemeClr val="tx1"/>
                  </a:solidFill>
                  <a:latin typeface="Arial" charset="0"/>
                  <a:ea typeface="ＭＳ Ｐゴシック" pitchFamily="34" charset="-128"/>
                </a:defRPr>
              </a:lvl2pPr>
              <a:lvl3pPr marL="1143000" indent="-228600" eaLnBrk="0" hangingPunct="0">
                <a:spcBef>
                  <a:spcPct val="20000"/>
                </a:spcBef>
                <a:buChar char="•"/>
                <a:defRPr sz="1400">
                  <a:solidFill>
                    <a:schemeClr val="tx1"/>
                  </a:solidFill>
                  <a:latin typeface="Arial" charset="0"/>
                  <a:ea typeface="ＭＳ Ｐゴシック" pitchFamily="34" charset="-128"/>
                </a:defRPr>
              </a:lvl3pPr>
              <a:lvl4pPr marL="1600200" indent="-228600" eaLnBrk="0" hangingPunct="0">
                <a:spcBef>
                  <a:spcPct val="20000"/>
                </a:spcBef>
                <a:buChar char="–"/>
                <a:defRPr sz="1400">
                  <a:solidFill>
                    <a:schemeClr val="tx1"/>
                  </a:solidFill>
                  <a:latin typeface="Arial" charset="0"/>
                  <a:ea typeface="ＭＳ Ｐゴシック" pitchFamily="34" charset="-128"/>
                </a:defRPr>
              </a:lvl4pPr>
              <a:lvl5pPr marL="2057400" indent="-228600" eaLnBrk="0" hangingPunct="0">
                <a:spcBef>
                  <a:spcPct val="20000"/>
                </a:spcBef>
                <a:buChar char="»"/>
                <a:defRPr sz="14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9pPr>
            </a:lstStyle>
            <a:p>
              <a:pPr eaLnBrk="1" hangingPunct="1">
                <a:spcBef>
                  <a:spcPct val="0"/>
                </a:spcBef>
                <a:buClrTx/>
                <a:buFontTx/>
                <a:buNone/>
              </a:pPr>
              <a:r>
                <a:rPr lang="es-ES" altLang="es-ES" sz="1800" dirty="0">
                  <a:solidFill>
                    <a:schemeClr val="tx1"/>
                  </a:solidFill>
                </a:rPr>
                <a:t>Cuestiones comunes </a:t>
              </a:r>
            </a:p>
          </p:txBody>
        </p:sp>
      </p:grpSp>
    </p:spTree>
    <p:extLst>
      <p:ext uri="{BB962C8B-B14F-4D97-AF65-F5344CB8AC3E}">
        <p14:creationId xmlns:p14="http://schemas.microsoft.com/office/powerpoint/2010/main" val="3267133350"/>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2 Grupo"/>
          <p:cNvGrpSpPr>
            <a:grpSpLocks/>
          </p:cNvGrpSpPr>
          <p:nvPr/>
        </p:nvGrpSpPr>
        <p:grpSpPr bwMode="auto">
          <a:xfrm>
            <a:off x="2087166" y="998936"/>
            <a:ext cx="5600700" cy="583406"/>
            <a:chOff x="0" y="0"/>
            <a:chExt cx="7467600" cy="777644"/>
          </a:xfrm>
        </p:grpSpPr>
        <p:sp>
          <p:nvSpPr>
            <p:cNvPr id="5" name="4 Rectángulo redondeado"/>
            <p:cNvSpPr/>
            <p:nvPr/>
          </p:nvSpPr>
          <p:spPr>
            <a:xfrm>
              <a:off x="0" y="0"/>
              <a:ext cx="7467600" cy="777644"/>
            </a:xfrm>
            <a:prstGeom prst="roundRect">
              <a:avLst/>
            </a:prstGeom>
            <a:solidFill>
              <a:srgbClr val="BED6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6" name="5 Rectángulo"/>
            <p:cNvSpPr/>
            <p:nvPr/>
          </p:nvSpPr>
          <p:spPr>
            <a:xfrm>
              <a:off x="38100" y="38089"/>
              <a:ext cx="7391400" cy="701467"/>
            </a:xfrm>
            <a:prstGeom prst="rect">
              <a:avLst/>
            </a:prstGeom>
          </p:spPr>
          <p:style>
            <a:lnRef idx="0">
              <a:scrgbClr r="0" g="0" b="0"/>
            </a:lnRef>
            <a:fillRef idx="0">
              <a:scrgbClr r="0" g="0" b="0"/>
            </a:fillRef>
            <a:effectRef idx="0">
              <a:scrgbClr r="0" g="0" b="0"/>
            </a:effectRef>
            <a:fontRef idx="minor">
              <a:schemeClr val="lt1"/>
            </a:fontRef>
          </p:style>
          <p:txBody>
            <a:bodyPr tIns="68580" bIns="68580" spcCol="1270" anchor="ctr"/>
            <a:lstStyle/>
            <a:p>
              <a:pPr defTabSz="800100">
                <a:lnSpc>
                  <a:spcPct val="90000"/>
                </a:lnSpc>
                <a:spcAft>
                  <a:spcPct val="35000"/>
                </a:spcAft>
                <a:defRPr/>
              </a:pPr>
              <a:endParaRPr lang="es-ES" sz="1500" b="1" dirty="0">
                <a:solidFill>
                  <a:srgbClr val="FF0000"/>
                </a:solidFill>
              </a:endParaRPr>
            </a:p>
          </p:txBody>
        </p:sp>
      </p:grpSp>
      <p:sp>
        <p:nvSpPr>
          <p:cNvPr id="7" name="2 Rectángulo"/>
          <p:cNvSpPr>
            <a:spLocks noChangeArrowheads="1"/>
          </p:cNvSpPr>
          <p:nvPr/>
        </p:nvSpPr>
        <p:spPr bwMode="auto">
          <a:xfrm>
            <a:off x="2303860" y="1117998"/>
            <a:ext cx="52373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D6EF2C"/>
              </a:buClr>
              <a:buChar char="&gt;"/>
              <a:defRPr sz="1400">
                <a:solidFill>
                  <a:srgbClr val="575757"/>
                </a:solidFill>
                <a:latin typeface="Arial" charset="0"/>
                <a:ea typeface="ＭＳ Ｐゴシック" pitchFamily="34" charset="-128"/>
              </a:defRPr>
            </a:lvl1pPr>
            <a:lvl2pPr marL="742950" indent="-285750" eaLnBrk="0" hangingPunct="0">
              <a:spcBef>
                <a:spcPct val="20000"/>
              </a:spcBef>
              <a:buChar char="–"/>
              <a:defRPr sz="1400">
                <a:solidFill>
                  <a:schemeClr val="tx1"/>
                </a:solidFill>
                <a:latin typeface="Arial" charset="0"/>
                <a:ea typeface="ＭＳ Ｐゴシック" pitchFamily="34" charset="-128"/>
              </a:defRPr>
            </a:lvl2pPr>
            <a:lvl3pPr marL="1143000" indent="-228600" eaLnBrk="0" hangingPunct="0">
              <a:spcBef>
                <a:spcPct val="20000"/>
              </a:spcBef>
              <a:buChar char="•"/>
              <a:defRPr sz="1400">
                <a:solidFill>
                  <a:schemeClr val="tx1"/>
                </a:solidFill>
                <a:latin typeface="Arial" charset="0"/>
                <a:ea typeface="ＭＳ Ｐゴシック" pitchFamily="34" charset="-128"/>
              </a:defRPr>
            </a:lvl3pPr>
            <a:lvl4pPr marL="1600200" indent="-228600" eaLnBrk="0" hangingPunct="0">
              <a:spcBef>
                <a:spcPct val="20000"/>
              </a:spcBef>
              <a:buChar char="–"/>
              <a:defRPr sz="1400">
                <a:solidFill>
                  <a:schemeClr val="tx1"/>
                </a:solidFill>
                <a:latin typeface="Arial" charset="0"/>
                <a:ea typeface="ＭＳ Ｐゴシック" pitchFamily="34" charset="-128"/>
              </a:defRPr>
            </a:lvl4pPr>
            <a:lvl5pPr marL="2057400" indent="-228600" eaLnBrk="0" hangingPunct="0">
              <a:spcBef>
                <a:spcPct val="20000"/>
              </a:spcBef>
              <a:buChar char="»"/>
              <a:defRPr sz="14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9pPr>
          </a:lstStyle>
          <a:p>
            <a:pPr eaLnBrk="1" hangingPunct="1">
              <a:spcBef>
                <a:spcPct val="0"/>
              </a:spcBef>
              <a:buClrTx/>
              <a:buFontTx/>
              <a:buNone/>
            </a:pPr>
            <a:r>
              <a:rPr lang="es-ES" altLang="es-ES" sz="1800" dirty="0">
                <a:solidFill>
                  <a:schemeClr val="tx1"/>
                </a:solidFill>
              </a:rPr>
              <a:t>Intervenciones DR en CyL. Cuestiones generales</a:t>
            </a:r>
          </a:p>
        </p:txBody>
      </p:sp>
      <p:pic>
        <p:nvPicPr>
          <p:cNvPr id="12" name="3 Imagen">
            <a:extLst>
              <a:ext uri="{FF2B5EF4-FFF2-40B4-BE49-F238E27FC236}">
                <a16:creationId xmlns:a16="http://schemas.microsoft.com/office/drawing/2014/main" id="{10CB3EEF-0447-BFB7-060D-E4C747253264}"/>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1525907" y="5319210"/>
            <a:ext cx="1179669" cy="372477"/>
          </a:xfrm>
          <a:prstGeom prst="rect">
            <a:avLst/>
          </a:prstGeom>
        </p:spPr>
      </p:pic>
      <p:grpSp>
        <p:nvGrpSpPr>
          <p:cNvPr id="19" name="Grupo 18">
            <a:extLst>
              <a:ext uri="{FF2B5EF4-FFF2-40B4-BE49-F238E27FC236}">
                <a16:creationId xmlns:a16="http://schemas.microsoft.com/office/drawing/2014/main" id="{6B0750A6-5507-BB00-01F2-C225A49205A9}"/>
              </a:ext>
            </a:extLst>
          </p:cNvPr>
          <p:cNvGrpSpPr/>
          <p:nvPr/>
        </p:nvGrpSpPr>
        <p:grpSpPr>
          <a:xfrm rot="16200000">
            <a:off x="9914" y="3243649"/>
            <a:ext cx="2949590" cy="583406"/>
            <a:chOff x="467543" y="1916832"/>
            <a:chExt cx="2880321" cy="777875"/>
          </a:xfrm>
        </p:grpSpPr>
        <p:grpSp>
          <p:nvGrpSpPr>
            <p:cNvPr id="10" name="2 Grupo">
              <a:extLst>
                <a:ext uri="{FF2B5EF4-FFF2-40B4-BE49-F238E27FC236}">
                  <a16:creationId xmlns:a16="http://schemas.microsoft.com/office/drawing/2014/main" id="{9558A24A-F0D6-2E14-DEBF-45AF07846148}"/>
                </a:ext>
              </a:extLst>
            </p:cNvPr>
            <p:cNvGrpSpPr>
              <a:grpSpLocks/>
            </p:cNvGrpSpPr>
            <p:nvPr/>
          </p:nvGrpSpPr>
          <p:grpSpPr bwMode="auto">
            <a:xfrm>
              <a:off x="467543" y="1916832"/>
              <a:ext cx="2880321" cy="777875"/>
              <a:chOff x="0" y="0"/>
              <a:chExt cx="7467600" cy="777644"/>
            </a:xfrm>
          </p:grpSpPr>
          <p:sp>
            <p:nvSpPr>
              <p:cNvPr id="11" name="4 Rectángulo redondeado">
                <a:extLst>
                  <a:ext uri="{FF2B5EF4-FFF2-40B4-BE49-F238E27FC236}">
                    <a16:creationId xmlns:a16="http://schemas.microsoft.com/office/drawing/2014/main" id="{4D746556-A5A1-5283-64D3-7623D87B1D7C}"/>
                  </a:ext>
                </a:extLst>
              </p:cNvPr>
              <p:cNvSpPr/>
              <p:nvPr/>
            </p:nvSpPr>
            <p:spPr>
              <a:xfrm>
                <a:off x="0" y="0"/>
                <a:ext cx="7467600" cy="777644"/>
              </a:xfrm>
              <a:prstGeom prst="roundRect">
                <a:avLst/>
              </a:prstGeom>
              <a:solidFill>
                <a:srgbClr val="BED6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3" name="5 Rectángulo">
                <a:extLst>
                  <a:ext uri="{FF2B5EF4-FFF2-40B4-BE49-F238E27FC236}">
                    <a16:creationId xmlns:a16="http://schemas.microsoft.com/office/drawing/2014/main" id="{7CC62162-BF96-3402-791E-399455A05AC5}"/>
                  </a:ext>
                </a:extLst>
              </p:cNvPr>
              <p:cNvSpPr/>
              <p:nvPr/>
            </p:nvSpPr>
            <p:spPr>
              <a:xfrm>
                <a:off x="38100" y="38089"/>
                <a:ext cx="7391400" cy="701467"/>
              </a:xfrm>
              <a:prstGeom prst="rect">
                <a:avLst/>
              </a:prstGeom>
            </p:spPr>
            <p:style>
              <a:lnRef idx="0">
                <a:scrgbClr r="0" g="0" b="0"/>
              </a:lnRef>
              <a:fillRef idx="0">
                <a:scrgbClr r="0" g="0" b="0"/>
              </a:fillRef>
              <a:effectRef idx="0">
                <a:scrgbClr r="0" g="0" b="0"/>
              </a:effectRef>
              <a:fontRef idx="minor">
                <a:schemeClr val="lt1"/>
              </a:fontRef>
            </p:style>
            <p:txBody>
              <a:bodyPr tIns="68580" bIns="68580" spcCol="1270" anchor="ctr"/>
              <a:lstStyle/>
              <a:p>
                <a:pPr defTabSz="800100">
                  <a:lnSpc>
                    <a:spcPct val="90000"/>
                  </a:lnSpc>
                  <a:spcAft>
                    <a:spcPct val="35000"/>
                  </a:spcAft>
                  <a:defRPr/>
                </a:pPr>
                <a:endParaRPr lang="es-ES" sz="1500" b="1" dirty="0">
                  <a:solidFill>
                    <a:srgbClr val="FF0000"/>
                  </a:solidFill>
                </a:endParaRPr>
              </a:p>
            </p:txBody>
          </p:sp>
        </p:grpSp>
        <p:sp>
          <p:nvSpPr>
            <p:cNvPr id="14" name="2 Rectángulo">
              <a:extLst>
                <a:ext uri="{FF2B5EF4-FFF2-40B4-BE49-F238E27FC236}">
                  <a16:creationId xmlns:a16="http://schemas.microsoft.com/office/drawing/2014/main" id="{6CB419FA-A84D-A488-E7EE-3DAEEAED0454}"/>
                </a:ext>
              </a:extLst>
            </p:cNvPr>
            <p:cNvSpPr>
              <a:spLocks noChangeArrowheads="1"/>
            </p:cNvSpPr>
            <p:nvPr/>
          </p:nvSpPr>
          <p:spPr bwMode="auto">
            <a:xfrm>
              <a:off x="826011" y="2059549"/>
              <a:ext cx="2447381"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rgbClr val="D6EF2C"/>
                </a:buClr>
                <a:buChar char="&gt;"/>
                <a:defRPr sz="1400">
                  <a:solidFill>
                    <a:srgbClr val="575757"/>
                  </a:solidFill>
                  <a:latin typeface="Arial" charset="0"/>
                  <a:ea typeface="ＭＳ Ｐゴシック" pitchFamily="34" charset="-128"/>
                </a:defRPr>
              </a:lvl1pPr>
              <a:lvl2pPr marL="742950" indent="-285750" eaLnBrk="0" hangingPunct="0">
                <a:spcBef>
                  <a:spcPct val="20000"/>
                </a:spcBef>
                <a:buChar char="–"/>
                <a:defRPr sz="1400">
                  <a:solidFill>
                    <a:schemeClr val="tx1"/>
                  </a:solidFill>
                  <a:latin typeface="Arial" charset="0"/>
                  <a:ea typeface="ＭＳ Ｐゴシック" pitchFamily="34" charset="-128"/>
                </a:defRPr>
              </a:lvl2pPr>
              <a:lvl3pPr marL="1143000" indent="-228600" eaLnBrk="0" hangingPunct="0">
                <a:spcBef>
                  <a:spcPct val="20000"/>
                </a:spcBef>
                <a:buChar char="•"/>
                <a:defRPr sz="1400">
                  <a:solidFill>
                    <a:schemeClr val="tx1"/>
                  </a:solidFill>
                  <a:latin typeface="Arial" charset="0"/>
                  <a:ea typeface="ＭＳ Ｐゴシック" pitchFamily="34" charset="-128"/>
                </a:defRPr>
              </a:lvl3pPr>
              <a:lvl4pPr marL="1600200" indent="-228600" eaLnBrk="0" hangingPunct="0">
                <a:spcBef>
                  <a:spcPct val="20000"/>
                </a:spcBef>
                <a:buChar char="–"/>
                <a:defRPr sz="1400">
                  <a:solidFill>
                    <a:schemeClr val="tx1"/>
                  </a:solidFill>
                  <a:latin typeface="Arial" charset="0"/>
                  <a:ea typeface="ＭＳ Ｐゴシック" pitchFamily="34" charset="-128"/>
                </a:defRPr>
              </a:lvl4pPr>
              <a:lvl5pPr marL="2057400" indent="-228600" eaLnBrk="0" hangingPunct="0">
                <a:spcBef>
                  <a:spcPct val="20000"/>
                </a:spcBef>
                <a:buChar char="»"/>
                <a:defRPr sz="14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9pPr>
            </a:lstStyle>
            <a:p>
              <a:pPr eaLnBrk="1" hangingPunct="1">
                <a:spcBef>
                  <a:spcPct val="0"/>
                </a:spcBef>
                <a:buClrTx/>
                <a:buFontTx/>
                <a:buNone/>
              </a:pPr>
              <a:r>
                <a:rPr lang="es-ES" altLang="es-ES" sz="1800" dirty="0">
                  <a:solidFill>
                    <a:schemeClr val="tx1"/>
                  </a:solidFill>
                </a:rPr>
                <a:t>Cuestiones comunes </a:t>
              </a:r>
            </a:p>
          </p:txBody>
        </p:sp>
      </p:grpSp>
      <p:sp>
        <p:nvSpPr>
          <p:cNvPr id="3" name="CuadroTexto 2">
            <a:extLst>
              <a:ext uri="{FF2B5EF4-FFF2-40B4-BE49-F238E27FC236}">
                <a16:creationId xmlns:a16="http://schemas.microsoft.com/office/drawing/2014/main" id="{47D2E087-9F95-35F9-728D-68B4BC98466D}"/>
              </a:ext>
            </a:extLst>
          </p:cNvPr>
          <p:cNvSpPr txBox="1"/>
          <p:nvPr/>
        </p:nvSpPr>
        <p:spPr>
          <a:xfrm>
            <a:off x="2407500" y="1962256"/>
            <a:ext cx="6371181" cy="3624069"/>
          </a:xfrm>
          <a:prstGeom prst="rect">
            <a:avLst/>
          </a:prstGeom>
          <a:noFill/>
        </p:spPr>
        <p:txBody>
          <a:bodyPr wrap="square" rtlCol="0">
            <a:spAutoFit/>
          </a:bodyPr>
          <a:lstStyle/>
          <a:p>
            <a:pPr>
              <a:defRPr/>
            </a:pPr>
            <a:endParaRPr lang="es-ES" sz="1350" dirty="0">
              <a:solidFill>
                <a:prstClr val="black"/>
              </a:solidFill>
              <a:latin typeface="Calibri"/>
            </a:endParaRPr>
          </a:p>
          <a:p>
            <a:pPr marL="214313" indent="-214313">
              <a:buFont typeface="Arial" panose="020B0604020202020204" pitchFamily="34" charset="0"/>
              <a:buChar char="•"/>
              <a:defRPr/>
            </a:pPr>
            <a:r>
              <a:rPr lang="es-ES" sz="1350" b="1" dirty="0">
                <a:solidFill>
                  <a:prstClr val="black"/>
                </a:solidFill>
                <a:latin typeface="Calibri"/>
              </a:rPr>
              <a:t>Procedimiento de solicitud</a:t>
            </a:r>
            <a:endParaRPr lang="es-ES" sz="1350" dirty="0">
              <a:solidFill>
                <a:prstClr val="black"/>
              </a:solidFill>
              <a:latin typeface="Calibri"/>
            </a:endParaRPr>
          </a:p>
          <a:p>
            <a:pPr marL="557213" lvl="1" indent="-214313">
              <a:buFont typeface="Arial" panose="020B0604020202020204" pitchFamily="34" charset="0"/>
              <a:buChar char="•"/>
              <a:defRPr/>
            </a:pPr>
            <a:r>
              <a:rPr lang="es-ES" sz="1350" dirty="0">
                <a:solidFill>
                  <a:prstClr val="black"/>
                </a:solidFill>
                <a:latin typeface="Calibri"/>
              </a:rPr>
              <a:t>Solicitud de participación (en un mes desde convocatoria)</a:t>
            </a:r>
          </a:p>
          <a:p>
            <a:pPr marL="557213" lvl="1" indent="-214313">
              <a:buFont typeface="Arial" panose="020B0604020202020204" pitchFamily="34" charset="0"/>
              <a:buChar char="•"/>
              <a:defRPr/>
            </a:pPr>
            <a:r>
              <a:rPr lang="es-ES" sz="1350" dirty="0">
                <a:solidFill>
                  <a:prstClr val="black"/>
                </a:solidFill>
              </a:rPr>
              <a:t>Concurrencia competitiva</a:t>
            </a:r>
          </a:p>
          <a:p>
            <a:pPr marL="557213" lvl="1" indent="-214313">
              <a:buFont typeface="Arial" panose="020B0604020202020204" pitchFamily="34" charset="0"/>
              <a:buChar char="•"/>
              <a:defRPr/>
            </a:pPr>
            <a:r>
              <a:rPr lang="es-ES" sz="1350" dirty="0">
                <a:solidFill>
                  <a:prstClr val="black"/>
                </a:solidFill>
              </a:rPr>
              <a:t>Resolución favorable de la Consejería</a:t>
            </a:r>
          </a:p>
          <a:p>
            <a:pPr marL="557213" lvl="1" indent="-214313">
              <a:buFont typeface="Arial" panose="020B0604020202020204" pitchFamily="34" charset="0"/>
              <a:buChar char="•"/>
              <a:defRPr/>
            </a:pPr>
            <a:r>
              <a:rPr lang="es-ES" sz="1350" dirty="0">
                <a:solidFill>
                  <a:prstClr val="black"/>
                </a:solidFill>
                <a:latin typeface="Calibri"/>
              </a:rPr>
              <a:t>Formalizar el contrato (en un mes desde notificación de resolución)</a:t>
            </a:r>
          </a:p>
          <a:p>
            <a:pPr marL="557213" lvl="1" indent="-214313">
              <a:buFont typeface="Arial" panose="020B0604020202020204" pitchFamily="34" charset="0"/>
              <a:buChar char="•"/>
              <a:defRPr/>
            </a:pPr>
            <a:r>
              <a:rPr lang="es-ES" sz="1350" dirty="0">
                <a:solidFill>
                  <a:prstClr val="black"/>
                </a:solidFill>
              </a:rPr>
              <a:t>Si incumples 1 año no pasa nada, si son 2 o más resolución contrato.</a:t>
            </a:r>
          </a:p>
          <a:p>
            <a:pPr marL="557213" lvl="1" indent="-214313">
              <a:buFont typeface="Arial" panose="020B0604020202020204" pitchFamily="34" charset="0"/>
              <a:buChar char="•"/>
              <a:defRPr/>
            </a:pPr>
            <a:r>
              <a:rPr lang="es-ES" sz="1350" dirty="0">
                <a:solidFill>
                  <a:prstClr val="black"/>
                </a:solidFill>
                <a:latin typeface="Calibri"/>
              </a:rPr>
              <a:t>Solicitar la ayuda cada año</a:t>
            </a:r>
          </a:p>
          <a:p>
            <a:pPr marL="942975" lvl="2" indent="-257175">
              <a:buFont typeface="Arial" panose="020B0604020202020204" pitchFamily="34" charset="0"/>
              <a:buChar char="•"/>
              <a:defRPr/>
            </a:pPr>
            <a:r>
              <a:rPr lang="es-ES" sz="1350" dirty="0">
                <a:solidFill>
                  <a:prstClr val="black"/>
                </a:solidFill>
                <a:latin typeface="Calibri"/>
              </a:rPr>
              <a:t>En la SU de la PAC</a:t>
            </a:r>
          </a:p>
          <a:p>
            <a:pPr marL="942975" lvl="2" indent="-257175">
              <a:buFont typeface="Arial" panose="020B0604020202020204" pitchFamily="34" charset="0"/>
              <a:buChar char="•"/>
              <a:defRPr/>
            </a:pPr>
            <a:endParaRPr lang="es-ES" sz="1350" dirty="0">
              <a:solidFill>
                <a:prstClr val="black"/>
              </a:solidFill>
              <a:latin typeface="Calibri"/>
            </a:endParaRPr>
          </a:p>
          <a:p>
            <a:pPr marL="214313" indent="-214313">
              <a:buFont typeface="Arial" panose="020B0604020202020204" pitchFamily="34" charset="0"/>
              <a:buChar char="•"/>
              <a:defRPr/>
            </a:pPr>
            <a:r>
              <a:rPr lang="es-ES" sz="1350" b="1" dirty="0">
                <a:solidFill>
                  <a:prstClr val="black"/>
                </a:solidFill>
                <a:latin typeface="Calibri"/>
              </a:rPr>
              <a:t>Incompatibilidades</a:t>
            </a:r>
            <a:r>
              <a:rPr lang="es-ES" sz="1350" dirty="0">
                <a:solidFill>
                  <a:prstClr val="black"/>
                </a:solidFill>
                <a:latin typeface="Calibri"/>
              </a:rPr>
              <a:t> </a:t>
            </a:r>
          </a:p>
          <a:p>
            <a:pPr marL="557213" lvl="1" indent="-214313">
              <a:buFont typeface="Arial" panose="020B0604020202020204" pitchFamily="34" charset="0"/>
              <a:buChar char="•"/>
              <a:defRPr/>
            </a:pPr>
            <a:r>
              <a:rPr lang="es-ES" sz="1350" dirty="0">
                <a:solidFill>
                  <a:prstClr val="black"/>
                </a:solidFill>
                <a:latin typeface="Calibri"/>
              </a:rPr>
              <a:t>Aprovechamiento forrajero pastoreo y Gestión sostenible </a:t>
            </a:r>
            <a:r>
              <a:rPr lang="es-ES" sz="1350" dirty="0" err="1">
                <a:solidFill>
                  <a:prstClr val="black"/>
                </a:solidFill>
                <a:latin typeface="Calibri"/>
              </a:rPr>
              <a:t>sup</a:t>
            </a:r>
            <a:r>
              <a:rPr lang="es-ES" sz="1350" dirty="0">
                <a:solidFill>
                  <a:prstClr val="black"/>
                </a:solidFill>
                <a:latin typeface="Calibri"/>
              </a:rPr>
              <a:t>. Forrajeras</a:t>
            </a:r>
          </a:p>
          <a:p>
            <a:pPr marL="557213" lvl="1" indent="-214313">
              <a:buFont typeface="Arial" panose="020B0604020202020204" pitchFamily="34" charset="0"/>
              <a:buChar char="•"/>
              <a:defRPr/>
            </a:pPr>
            <a:r>
              <a:rPr lang="es-ES" sz="1350" dirty="0">
                <a:solidFill>
                  <a:prstClr val="black"/>
                </a:solidFill>
                <a:latin typeface="Calibri"/>
              </a:rPr>
              <a:t>Cultivos minoritarios y cultivos permanentes en paisajes singulares</a:t>
            </a:r>
          </a:p>
          <a:p>
            <a:pPr marL="557213" lvl="1" indent="-214313">
              <a:buFont typeface="Arial" panose="020B0604020202020204" pitchFamily="34" charset="0"/>
              <a:buChar char="•"/>
              <a:defRPr/>
            </a:pPr>
            <a:r>
              <a:rPr lang="es-ES" sz="1350" dirty="0">
                <a:solidFill>
                  <a:prstClr val="black"/>
                </a:solidFill>
                <a:latin typeface="Calibri"/>
              </a:rPr>
              <a:t>Agricultura ecológica con el resto excepto apicultura, razas autóctonas                     y cultivos agroindustriales</a:t>
            </a:r>
          </a:p>
          <a:p>
            <a:pPr marL="557213" lvl="1" indent="-214313">
              <a:buFont typeface="Wingdings" panose="05000000000000000000" pitchFamily="2" charset="2"/>
              <a:buChar char="Ø"/>
              <a:defRPr/>
            </a:pPr>
            <a:endParaRPr lang="es-ES" sz="1350" dirty="0">
              <a:solidFill>
                <a:prstClr val="black"/>
              </a:solidFill>
              <a:latin typeface="Calibri"/>
            </a:endParaRPr>
          </a:p>
          <a:p>
            <a:pPr marL="557213" lvl="1" indent="-214313">
              <a:buFont typeface="Wingdings" panose="05000000000000000000" pitchFamily="2" charset="2"/>
              <a:buChar char="Ø"/>
              <a:defRPr/>
            </a:pPr>
            <a:endParaRPr lang="es-ES" sz="1350" dirty="0">
              <a:solidFill>
                <a:prstClr val="black"/>
              </a:solidFill>
              <a:latin typeface="Calibri"/>
            </a:endParaRPr>
          </a:p>
        </p:txBody>
      </p:sp>
    </p:spTree>
    <p:extLst>
      <p:ext uri="{BB962C8B-B14F-4D97-AF65-F5344CB8AC3E}">
        <p14:creationId xmlns:p14="http://schemas.microsoft.com/office/powerpoint/2010/main" val="27046108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 calcmode="lin" valueType="num">
                                      <p:cBhvr additive="base">
                                        <p:cTn id="12"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 calcmode="lin" valueType="num">
                                      <p:cBhvr additive="base">
                                        <p:cTn id="17"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nodeType="after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 calcmode="lin" valueType="num">
                                      <p:cBhvr additive="base">
                                        <p:cTn id="22"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3"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fill="hold" nodeType="after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anim calcmode="lin" valueType="num">
                                      <p:cBhvr additive="base">
                                        <p:cTn id="27"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 presetClass="entr" presetSubtype="4" fill="hold" nodeType="after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 calcmode="lin" valueType="num">
                                      <p:cBhvr additive="base">
                                        <p:cTn id="32"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par>
                          <p:cTn id="34" fill="hold">
                            <p:stCondLst>
                              <p:cond delay="3000"/>
                            </p:stCondLst>
                            <p:childTnLst>
                              <p:par>
                                <p:cTn id="35" presetID="2" presetClass="entr" presetSubtype="4" fill="hold" nodeType="afterEffect">
                                  <p:stCondLst>
                                    <p:cond delay="0"/>
                                  </p:stCondLst>
                                  <p:childTnLst>
                                    <p:set>
                                      <p:cBhvr>
                                        <p:cTn id="36" dur="1" fill="hold">
                                          <p:stCondLst>
                                            <p:cond delay="0"/>
                                          </p:stCondLst>
                                        </p:cTn>
                                        <p:tgtEl>
                                          <p:spTgt spid="3">
                                            <p:txEl>
                                              <p:pRg st="4" end="4"/>
                                            </p:txEl>
                                          </p:spTgt>
                                        </p:tgtEl>
                                        <p:attrNameLst>
                                          <p:attrName>style.visibility</p:attrName>
                                        </p:attrNameLst>
                                      </p:cBhvr>
                                      <p:to>
                                        <p:strVal val="visible"/>
                                      </p:to>
                                    </p:set>
                                    <p:anim calcmode="lin" valueType="num">
                                      <p:cBhvr additive="base">
                                        <p:cTn id="3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par>
                          <p:cTn id="39" fill="hold">
                            <p:stCondLst>
                              <p:cond delay="3500"/>
                            </p:stCondLst>
                            <p:childTnLst>
                              <p:par>
                                <p:cTn id="40" presetID="2" presetClass="entr" presetSubtype="4" fill="hold" nodeType="afterEffect">
                                  <p:stCondLst>
                                    <p:cond delay="0"/>
                                  </p:stCondLst>
                                  <p:childTnLst>
                                    <p:set>
                                      <p:cBhvr>
                                        <p:cTn id="41" dur="1" fill="hold">
                                          <p:stCondLst>
                                            <p:cond delay="0"/>
                                          </p:stCondLst>
                                        </p:cTn>
                                        <p:tgtEl>
                                          <p:spTgt spid="3">
                                            <p:txEl>
                                              <p:pRg st="8" end="8"/>
                                            </p:txEl>
                                          </p:spTgt>
                                        </p:tgtEl>
                                        <p:attrNameLst>
                                          <p:attrName>style.visibility</p:attrName>
                                        </p:attrNameLst>
                                      </p:cBhvr>
                                      <p:to>
                                        <p:strVal val="visible"/>
                                      </p:to>
                                    </p:set>
                                    <p:anim calcmode="lin" valueType="num">
                                      <p:cBhvr additive="base">
                                        <p:cTn id="42"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43"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par>
                          <p:cTn id="44" fill="hold">
                            <p:stCondLst>
                              <p:cond delay="4000"/>
                            </p:stCondLst>
                            <p:childTnLst>
                              <p:par>
                                <p:cTn id="45" presetID="2" presetClass="entr" presetSubtype="4" fill="hold" nodeType="after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anim calcmode="lin" valueType="num">
                                      <p:cBhvr additive="base">
                                        <p:cTn id="47"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par>
                          <p:cTn id="49" fill="hold">
                            <p:stCondLst>
                              <p:cond delay="4500"/>
                            </p:stCondLst>
                            <p:childTnLst>
                              <p:par>
                                <p:cTn id="50" presetID="2" presetClass="entr" presetSubtype="4" fill="hold" nodeType="afterEffect">
                                  <p:stCondLst>
                                    <p:cond delay="0"/>
                                  </p:stCondLst>
                                  <p:childTnLst>
                                    <p:set>
                                      <p:cBhvr>
                                        <p:cTn id="51" dur="1" fill="hold">
                                          <p:stCondLst>
                                            <p:cond delay="0"/>
                                          </p:stCondLst>
                                        </p:cTn>
                                        <p:tgtEl>
                                          <p:spTgt spid="3">
                                            <p:txEl>
                                              <p:pRg st="11" end="11"/>
                                            </p:txEl>
                                          </p:spTgt>
                                        </p:tgtEl>
                                        <p:attrNameLst>
                                          <p:attrName>style.visibility</p:attrName>
                                        </p:attrNameLst>
                                      </p:cBhvr>
                                      <p:to>
                                        <p:strVal val="visible"/>
                                      </p:to>
                                    </p:set>
                                    <p:anim calcmode="lin" valueType="num">
                                      <p:cBhvr additive="base">
                                        <p:cTn id="52"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53" dur="500" fill="hold"/>
                                        <p:tgtEl>
                                          <p:spTgt spid="3">
                                            <p:txEl>
                                              <p:pRg st="11" end="11"/>
                                            </p:txEl>
                                          </p:spTgt>
                                        </p:tgtEl>
                                        <p:attrNameLst>
                                          <p:attrName>ppt_y</p:attrName>
                                        </p:attrNameLst>
                                      </p:cBhvr>
                                      <p:tavLst>
                                        <p:tav tm="0">
                                          <p:val>
                                            <p:strVal val="1+#ppt_h/2"/>
                                          </p:val>
                                        </p:tav>
                                        <p:tav tm="100000">
                                          <p:val>
                                            <p:strVal val="#ppt_y"/>
                                          </p:val>
                                        </p:tav>
                                      </p:tavLst>
                                    </p:anim>
                                  </p:childTnLst>
                                </p:cTn>
                              </p:par>
                            </p:childTnLst>
                          </p:cTn>
                        </p:par>
                        <p:par>
                          <p:cTn id="54" fill="hold">
                            <p:stCondLst>
                              <p:cond delay="5000"/>
                            </p:stCondLst>
                            <p:childTnLst>
                              <p:par>
                                <p:cTn id="55" presetID="2" presetClass="entr" presetSubtype="4" fill="hold" nodeType="afterEffect">
                                  <p:stCondLst>
                                    <p:cond delay="0"/>
                                  </p:stCondLst>
                                  <p:childTnLst>
                                    <p:set>
                                      <p:cBhvr>
                                        <p:cTn id="56" dur="1" fill="hold">
                                          <p:stCondLst>
                                            <p:cond delay="0"/>
                                          </p:stCondLst>
                                        </p:cTn>
                                        <p:tgtEl>
                                          <p:spTgt spid="3">
                                            <p:txEl>
                                              <p:pRg st="12" end="12"/>
                                            </p:txEl>
                                          </p:spTgt>
                                        </p:tgtEl>
                                        <p:attrNameLst>
                                          <p:attrName>style.visibility</p:attrName>
                                        </p:attrNameLst>
                                      </p:cBhvr>
                                      <p:to>
                                        <p:strVal val="visible"/>
                                      </p:to>
                                    </p:set>
                                    <p:anim calcmode="lin" valueType="num">
                                      <p:cBhvr additive="base">
                                        <p:cTn id="57" dur="500" fill="hold"/>
                                        <p:tgtEl>
                                          <p:spTgt spid="3">
                                            <p:txEl>
                                              <p:pRg st="12" end="12"/>
                                            </p:txEl>
                                          </p:spTgt>
                                        </p:tgtEl>
                                        <p:attrNameLst>
                                          <p:attrName>ppt_x</p:attrName>
                                        </p:attrNameLst>
                                      </p:cBhvr>
                                      <p:tavLst>
                                        <p:tav tm="0">
                                          <p:val>
                                            <p:strVal val="#ppt_x"/>
                                          </p:val>
                                        </p:tav>
                                        <p:tav tm="100000">
                                          <p:val>
                                            <p:strVal val="#ppt_x"/>
                                          </p:val>
                                        </p:tav>
                                      </p:tavLst>
                                    </p:anim>
                                    <p:anim calcmode="lin" valueType="num">
                                      <p:cBhvr additive="base">
                                        <p:cTn id="58" dur="500" fill="hold"/>
                                        <p:tgtEl>
                                          <p:spTgt spid="3">
                                            <p:txEl>
                                              <p:pRg st="12" end="12"/>
                                            </p:txEl>
                                          </p:spTgt>
                                        </p:tgtEl>
                                        <p:attrNameLst>
                                          <p:attrName>ppt_y</p:attrName>
                                        </p:attrNameLst>
                                      </p:cBhvr>
                                      <p:tavLst>
                                        <p:tav tm="0">
                                          <p:val>
                                            <p:strVal val="1+#ppt_h/2"/>
                                          </p:val>
                                        </p:tav>
                                        <p:tav tm="100000">
                                          <p:val>
                                            <p:strVal val="#ppt_y"/>
                                          </p:val>
                                        </p:tav>
                                      </p:tavLst>
                                    </p:anim>
                                  </p:childTnLst>
                                </p:cTn>
                              </p:par>
                            </p:childTnLst>
                          </p:cTn>
                        </p:par>
                        <p:par>
                          <p:cTn id="59" fill="hold">
                            <p:stCondLst>
                              <p:cond delay="5500"/>
                            </p:stCondLst>
                            <p:childTnLst>
                              <p:par>
                                <p:cTn id="60" presetID="2" presetClass="entr" presetSubtype="4" fill="hold" nodeType="afterEffect">
                                  <p:stCondLst>
                                    <p:cond delay="0"/>
                                  </p:stCondLst>
                                  <p:childTnLst>
                                    <p:set>
                                      <p:cBhvr>
                                        <p:cTn id="61" dur="1" fill="hold">
                                          <p:stCondLst>
                                            <p:cond delay="0"/>
                                          </p:stCondLst>
                                        </p:cTn>
                                        <p:tgtEl>
                                          <p:spTgt spid="3">
                                            <p:txEl>
                                              <p:pRg st="13" end="13"/>
                                            </p:txEl>
                                          </p:spTgt>
                                        </p:tgtEl>
                                        <p:attrNameLst>
                                          <p:attrName>style.visibility</p:attrName>
                                        </p:attrNameLst>
                                      </p:cBhvr>
                                      <p:to>
                                        <p:strVal val="visible"/>
                                      </p:to>
                                    </p:set>
                                    <p:anim calcmode="lin" valueType="num">
                                      <p:cBhvr additive="base">
                                        <p:cTn id="62" dur="500" fill="hold"/>
                                        <p:tgtEl>
                                          <p:spTgt spid="3">
                                            <p:txEl>
                                              <p:pRg st="13" end="13"/>
                                            </p:txEl>
                                          </p:spTgt>
                                        </p:tgtEl>
                                        <p:attrNameLst>
                                          <p:attrName>ppt_x</p:attrName>
                                        </p:attrNameLst>
                                      </p:cBhvr>
                                      <p:tavLst>
                                        <p:tav tm="0">
                                          <p:val>
                                            <p:strVal val="#ppt_x"/>
                                          </p:val>
                                        </p:tav>
                                        <p:tav tm="100000">
                                          <p:val>
                                            <p:strVal val="#ppt_x"/>
                                          </p:val>
                                        </p:tav>
                                      </p:tavLst>
                                    </p:anim>
                                    <p:anim calcmode="lin" valueType="num">
                                      <p:cBhvr additive="base">
                                        <p:cTn id="63" dur="500" fill="hold"/>
                                        <p:tgtEl>
                                          <p:spTgt spid="3">
                                            <p:txEl>
                                              <p:pRg st="13" end="1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2 Grupo"/>
          <p:cNvGrpSpPr>
            <a:grpSpLocks/>
          </p:cNvGrpSpPr>
          <p:nvPr/>
        </p:nvGrpSpPr>
        <p:grpSpPr bwMode="auto">
          <a:xfrm>
            <a:off x="2087166" y="998936"/>
            <a:ext cx="5600700" cy="583406"/>
            <a:chOff x="0" y="0"/>
            <a:chExt cx="7467600" cy="777644"/>
          </a:xfrm>
        </p:grpSpPr>
        <p:sp>
          <p:nvSpPr>
            <p:cNvPr id="5" name="4 Rectángulo redondeado"/>
            <p:cNvSpPr/>
            <p:nvPr/>
          </p:nvSpPr>
          <p:spPr>
            <a:xfrm>
              <a:off x="0" y="0"/>
              <a:ext cx="7467600" cy="777644"/>
            </a:xfrm>
            <a:prstGeom prst="roundRect">
              <a:avLst/>
            </a:prstGeom>
            <a:solidFill>
              <a:srgbClr val="BED6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6" name="5 Rectángulo"/>
            <p:cNvSpPr/>
            <p:nvPr/>
          </p:nvSpPr>
          <p:spPr>
            <a:xfrm>
              <a:off x="38100" y="38089"/>
              <a:ext cx="7391400" cy="701467"/>
            </a:xfrm>
            <a:prstGeom prst="rect">
              <a:avLst/>
            </a:prstGeom>
          </p:spPr>
          <p:style>
            <a:lnRef idx="0">
              <a:scrgbClr r="0" g="0" b="0"/>
            </a:lnRef>
            <a:fillRef idx="0">
              <a:scrgbClr r="0" g="0" b="0"/>
            </a:fillRef>
            <a:effectRef idx="0">
              <a:scrgbClr r="0" g="0" b="0"/>
            </a:effectRef>
            <a:fontRef idx="minor">
              <a:schemeClr val="lt1"/>
            </a:fontRef>
          </p:style>
          <p:txBody>
            <a:bodyPr tIns="68580" bIns="68580" spcCol="1270" anchor="ctr"/>
            <a:lstStyle/>
            <a:p>
              <a:pPr defTabSz="800100">
                <a:lnSpc>
                  <a:spcPct val="90000"/>
                </a:lnSpc>
                <a:spcAft>
                  <a:spcPct val="35000"/>
                </a:spcAft>
                <a:defRPr/>
              </a:pPr>
              <a:endParaRPr lang="es-ES" sz="1500" b="1" dirty="0">
                <a:solidFill>
                  <a:srgbClr val="FF0000"/>
                </a:solidFill>
              </a:endParaRPr>
            </a:p>
          </p:txBody>
        </p:sp>
      </p:grpSp>
      <p:sp>
        <p:nvSpPr>
          <p:cNvPr id="7" name="2 Rectángulo"/>
          <p:cNvSpPr>
            <a:spLocks noChangeArrowheads="1"/>
          </p:cNvSpPr>
          <p:nvPr/>
        </p:nvSpPr>
        <p:spPr bwMode="auto">
          <a:xfrm>
            <a:off x="2303860" y="1117998"/>
            <a:ext cx="280076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D6EF2C"/>
              </a:buClr>
              <a:buChar char="&gt;"/>
              <a:defRPr sz="1400">
                <a:solidFill>
                  <a:srgbClr val="575757"/>
                </a:solidFill>
                <a:latin typeface="Arial" charset="0"/>
                <a:ea typeface="ＭＳ Ｐゴシック" pitchFamily="34" charset="-128"/>
              </a:defRPr>
            </a:lvl1pPr>
            <a:lvl2pPr marL="742950" indent="-285750" eaLnBrk="0" hangingPunct="0">
              <a:spcBef>
                <a:spcPct val="20000"/>
              </a:spcBef>
              <a:buChar char="–"/>
              <a:defRPr sz="1400">
                <a:solidFill>
                  <a:schemeClr val="tx1"/>
                </a:solidFill>
                <a:latin typeface="Arial" charset="0"/>
                <a:ea typeface="ＭＳ Ｐゴシック" pitchFamily="34" charset="-128"/>
              </a:defRPr>
            </a:lvl2pPr>
            <a:lvl3pPr marL="1143000" indent="-228600" eaLnBrk="0" hangingPunct="0">
              <a:spcBef>
                <a:spcPct val="20000"/>
              </a:spcBef>
              <a:buChar char="•"/>
              <a:defRPr sz="1400">
                <a:solidFill>
                  <a:schemeClr val="tx1"/>
                </a:solidFill>
                <a:latin typeface="Arial" charset="0"/>
                <a:ea typeface="ＭＳ Ｐゴシック" pitchFamily="34" charset="-128"/>
              </a:defRPr>
            </a:lvl3pPr>
            <a:lvl4pPr marL="1600200" indent="-228600" eaLnBrk="0" hangingPunct="0">
              <a:spcBef>
                <a:spcPct val="20000"/>
              </a:spcBef>
              <a:buChar char="–"/>
              <a:defRPr sz="1400">
                <a:solidFill>
                  <a:schemeClr val="tx1"/>
                </a:solidFill>
                <a:latin typeface="Arial" charset="0"/>
                <a:ea typeface="ＭＳ Ｐゴシック" pitchFamily="34" charset="-128"/>
              </a:defRPr>
            </a:lvl4pPr>
            <a:lvl5pPr marL="2057400" indent="-228600" eaLnBrk="0" hangingPunct="0">
              <a:spcBef>
                <a:spcPct val="20000"/>
              </a:spcBef>
              <a:buChar char="»"/>
              <a:defRPr sz="14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9pPr>
          </a:lstStyle>
          <a:p>
            <a:pPr eaLnBrk="1" hangingPunct="1">
              <a:spcBef>
                <a:spcPct val="0"/>
              </a:spcBef>
              <a:buClrTx/>
              <a:buFontTx/>
              <a:buNone/>
            </a:pPr>
            <a:r>
              <a:rPr lang="es-ES" altLang="es-ES" sz="1800" dirty="0">
                <a:solidFill>
                  <a:schemeClr val="tx1"/>
                </a:solidFill>
              </a:rPr>
              <a:t>Listado de intervenciones</a:t>
            </a:r>
          </a:p>
        </p:txBody>
      </p:sp>
      <p:pic>
        <p:nvPicPr>
          <p:cNvPr id="12" name="3 Imagen">
            <a:extLst>
              <a:ext uri="{FF2B5EF4-FFF2-40B4-BE49-F238E27FC236}">
                <a16:creationId xmlns:a16="http://schemas.microsoft.com/office/drawing/2014/main" id="{10CB3EEF-0447-BFB7-060D-E4C747253264}"/>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1525907" y="5319210"/>
            <a:ext cx="1179669" cy="372477"/>
          </a:xfrm>
          <a:prstGeom prst="rect">
            <a:avLst/>
          </a:prstGeom>
        </p:spPr>
      </p:pic>
      <p:sp>
        <p:nvSpPr>
          <p:cNvPr id="2" name="CuadroTexto 1">
            <a:extLst>
              <a:ext uri="{FF2B5EF4-FFF2-40B4-BE49-F238E27FC236}">
                <a16:creationId xmlns:a16="http://schemas.microsoft.com/office/drawing/2014/main" id="{0840BDDB-D556-7109-9FF3-CF387C44EF2D}"/>
              </a:ext>
            </a:extLst>
          </p:cNvPr>
          <p:cNvSpPr txBox="1"/>
          <p:nvPr/>
        </p:nvSpPr>
        <p:spPr>
          <a:xfrm>
            <a:off x="2247876" y="2119637"/>
            <a:ext cx="4533146" cy="3520194"/>
          </a:xfrm>
          <a:prstGeom prst="rect">
            <a:avLst/>
          </a:prstGeom>
          <a:noFill/>
        </p:spPr>
        <p:txBody>
          <a:bodyPr wrap="square" rtlCol="0">
            <a:spAutoFit/>
          </a:bodyPr>
          <a:lstStyle/>
          <a:p>
            <a:pPr marL="214313" indent="-214313">
              <a:buFont typeface="Arial" panose="020B0604020202020204" pitchFamily="34" charset="0"/>
              <a:buChar char="•"/>
            </a:pPr>
            <a:r>
              <a:rPr lang="es-ES" sz="1350" dirty="0"/>
              <a:t>Cultivos agroindustriales sostenibles (remolacha)	</a:t>
            </a:r>
          </a:p>
          <a:p>
            <a:pPr marL="214313" indent="-214313">
              <a:buFont typeface="Arial" panose="020B0604020202020204" pitchFamily="34" charset="0"/>
              <a:buChar char="•"/>
            </a:pPr>
            <a:r>
              <a:rPr lang="es-ES" sz="1350" dirty="0"/>
              <a:t>Agroecosistemas extensivos de secano</a:t>
            </a:r>
          </a:p>
          <a:p>
            <a:pPr marL="214313" indent="-214313">
              <a:buFont typeface="Arial" panose="020B0604020202020204" pitchFamily="34" charset="0"/>
              <a:buChar char="•"/>
            </a:pPr>
            <a:r>
              <a:rPr lang="es-ES" sz="1350" dirty="0"/>
              <a:t>Agricultura ecológica</a:t>
            </a:r>
          </a:p>
          <a:p>
            <a:pPr marL="214313" indent="-214313">
              <a:buFont typeface="Arial" panose="020B0604020202020204" pitchFamily="34" charset="0"/>
              <a:buChar char="•"/>
            </a:pPr>
            <a:r>
              <a:rPr lang="es-ES" sz="1350" dirty="0"/>
              <a:t>Abonado orgánico</a:t>
            </a:r>
          </a:p>
          <a:p>
            <a:pPr marL="214313" indent="-214313">
              <a:buFont typeface="Arial" panose="020B0604020202020204" pitchFamily="34" charset="0"/>
              <a:buChar char="•"/>
            </a:pPr>
            <a:r>
              <a:rPr lang="es-ES" sz="1350" dirty="0"/>
              <a:t>Introducción de cultivos minoritarios</a:t>
            </a:r>
          </a:p>
          <a:p>
            <a:pPr marL="214313" indent="-214313">
              <a:buFont typeface="Arial" panose="020B0604020202020204" pitchFamily="34" charset="0"/>
              <a:buChar char="•"/>
            </a:pPr>
            <a:r>
              <a:rPr lang="es-ES" sz="1350" dirty="0"/>
              <a:t>Cultivos permanentes en paisajes singulares</a:t>
            </a:r>
          </a:p>
          <a:p>
            <a:endParaRPr lang="es-ES" sz="675" dirty="0"/>
          </a:p>
          <a:p>
            <a:endParaRPr lang="es-ES" sz="1350" dirty="0"/>
          </a:p>
          <a:p>
            <a:pPr marL="214313" indent="-214313">
              <a:buFont typeface="Arial" panose="020B0604020202020204" pitchFamily="34" charset="0"/>
              <a:buChar char="•"/>
            </a:pPr>
            <a:r>
              <a:rPr lang="es-ES" sz="1350" dirty="0"/>
              <a:t>Aprovechamiento forrajero extensivo mediante pastoreo con ganado ovino o caprino</a:t>
            </a:r>
          </a:p>
          <a:p>
            <a:pPr marL="214313" indent="-214313">
              <a:buFont typeface="Arial" panose="020B0604020202020204" pitchFamily="34" charset="0"/>
              <a:buChar char="•"/>
            </a:pPr>
            <a:r>
              <a:rPr lang="es-ES" sz="1350" dirty="0"/>
              <a:t>Gestión sostenible de superficies forrajeras pastables y apoyo a los sistemas tradicionales de pastoreo trashumante</a:t>
            </a:r>
          </a:p>
          <a:p>
            <a:pPr marL="214313" indent="-214313">
              <a:buFont typeface="Arial" panose="020B0604020202020204" pitchFamily="34" charset="0"/>
              <a:buChar char="•"/>
            </a:pPr>
            <a:r>
              <a:rPr lang="es-ES" sz="1350" dirty="0"/>
              <a:t>Apicultura para la mejora de la biodiversidad</a:t>
            </a:r>
          </a:p>
          <a:p>
            <a:pPr marL="214313" indent="-214313">
              <a:buFont typeface="Arial" panose="020B0604020202020204" pitchFamily="34" charset="0"/>
              <a:buChar char="•"/>
            </a:pPr>
            <a:r>
              <a:rPr lang="es-ES" sz="1350" dirty="0"/>
              <a:t>Mantenimiento de razas autóctonas puras en peligro de extinción</a:t>
            </a:r>
          </a:p>
          <a:p>
            <a:pPr marL="214313" indent="-214313">
              <a:buFont typeface="Arial" panose="020B0604020202020204" pitchFamily="34" charset="0"/>
              <a:buChar char="•"/>
            </a:pPr>
            <a:endParaRPr lang="es-ES" sz="1350" dirty="0"/>
          </a:p>
        </p:txBody>
      </p:sp>
      <p:grpSp>
        <p:nvGrpSpPr>
          <p:cNvPr id="19" name="Grupo 18">
            <a:extLst>
              <a:ext uri="{FF2B5EF4-FFF2-40B4-BE49-F238E27FC236}">
                <a16:creationId xmlns:a16="http://schemas.microsoft.com/office/drawing/2014/main" id="{6B0750A6-5507-BB00-01F2-C225A49205A9}"/>
              </a:ext>
            </a:extLst>
          </p:cNvPr>
          <p:cNvGrpSpPr/>
          <p:nvPr/>
        </p:nvGrpSpPr>
        <p:grpSpPr>
          <a:xfrm rot="16200000">
            <a:off x="804989" y="2347097"/>
            <a:ext cx="1458166" cy="705642"/>
            <a:chOff x="467543" y="1916832"/>
            <a:chExt cx="2880321" cy="940856"/>
          </a:xfrm>
        </p:grpSpPr>
        <p:grpSp>
          <p:nvGrpSpPr>
            <p:cNvPr id="10" name="2 Grupo">
              <a:extLst>
                <a:ext uri="{FF2B5EF4-FFF2-40B4-BE49-F238E27FC236}">
                  <a16:creationId xmlns:a16="http://schemas.microsoft.com/office/drawing/2014/main" id="{9558A24A-F0D6-2E14-DEBF-45AF07846148}"/>
                </a:ext>
              </a:extLst>
            </p:cNvPr>
            <p:cNvGrpSpPr>
              <a:grpSpLocks/>
            </p:cNvGrpSpPr>
            <p:nvPr/>
          </p:nvGrpSpPr>
          <p:grpSpPr bwMode="auto">
            <a:xfrm>
              <a:off x="467543" y="1916832"/>
              <a:ext cx="2880321" cy="777875"/>
              <a:chOff x="0" y="0"/>
              <a:chExt cx="7467600" cy="777644"/>
            </a:xfrm>
          </p:grpSpPr>
          <p:sp>
            <p:nvSpPr>
              <p:cNvPr id="11" name="4 Rectángulo redondeado">
                <a:extLst>
                  <a:ext uri="{FF2B5EF4-FFF2-40B4-BE49-F238E27FC236}">
                    <a16:creationId xmlns:a16="http://schemas.microsoft.com/office/drawing/2014/main" id="{4D746556-A5A1-5283-64D3-7623D87B1D7C}"/>
                  </a:ext>
                </a:extLst>
              </p:cNvPr>
              <p:cNvSpPr/>
              <p:nvPr/>
            </p:nvSpPr>
            <p:spPr>
              <a:xfrm>
                <a:off x="0" y="0"/>
                <a:ext cx="7467600" cy="777644"/>
              </a:xfrm>
              <a:prstGeom prst="roundRect">
                <a:avLst/>
              </a:prstGeom>
              <a:solidFill>
                <a:srgbClr val="BED6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es-ES" dirty="0"/>
              </a:p>
            </p:txBody>
          </p:sp>
          <p:sp>
            <p:nvSpPr>
              <p:cNvPr id="13" name="5 Rectángulo">
                <a:extLst>
                  <a:ext uri="{FF2B5EF4-FFF2-40B4-BE49-F238E27FC236}">
                    <a16:creationId xmlns:a16="http://schemas.microsoft.com/office/drawing/2014/main" id="{7CC62162-BF96-3402-791E-399455A05AC5}"/>
                  </a:ext>
                </a:extLst>
              </p:cNvPr>
              <p:cNvSpPr/>
              <p:nvPr/>
            </p:nvSpPr>
            <p:spPr>
              <a:xfrm>
                <a:off x="38100" y="38089"/>
                <a:ext cx="7391400" cy="701467"/>
              </a:xfrm>
              <a:prstGeom prst="rect">
                <a:avLst/>
              </a:prstGeom>
            </p:spPr>
            <p:style>
              <a:lnRef idx="0">
                <a:scrgbClr r="0" g="0" b="0"/>
              </a:lnRef>
              <a:fillRef idx="0">
                <a:scrgbClr r="0" g="0" b="0"/>
              </a:fillRef>
              <a:effectRef idx="0">
                <a:scrgbClr r="0" g="0" b="0"/>
              </a:effectRef>
              <a:fontRef idx="minor">
                <a:schemeClr val="lt1"/>
              </a:fontRef>
            </p:style>
            <p:txBody>
              <a:bodyPr tIns="68580" bIns="68580" spcCol="1270" anchor="ctr"/>
              <a:lstStyle/>
              <a:p>
                <a:pPr defTabSz="800100">
                  <a:lnSpc>
                    <a:spcPct val="90000"/>
                  </a:lnSpc>
                  <a:spcAft>
                    <a:spcPct val="35000"/>
                  </a:spcAft>
                  <a:defRPr/>
                </a:pPr>
                <a:endParaRPr lang="es-ES" sz="1500" b="1" dirty="0">
                  <a:solidFill>
                    <a:srgbClr val="FF0000"/>
                  </a:solidFill>
                </a:endParaRPr>
              </a:p>
            </p:txBody>
          </p:sp>
        </p:grpSp>
        <p:sp>
          <p:nvSpPr>
            <p:cNvPr id="14" name="2 Rectángulo">
              <a:extLst>
                <a:ext uri="{FF2B5EF4-FFF2-40B4-BE49-F238E27FC236}">
                  <a16:creationId xmlns:a16="http://schemas.microsoft.com/office/drawing/2014/main" id="{6CB419FA-A84D-A488-E7EE-3DAEEAED0454}"/>
                </a:ext>
              </a:extLst>
            </p:cNvPr>
            <p:cNvSpPr>
              <a:spLocks noChangeArrowheads="1"/>
            </p:cNvSpPr>
            <p:nvPr/>
          </p:nvSpPr>
          <p:spPr bwMode="auto">
            <a:xfrm>
              <a:off x="759929" y="1995913"/>
              <a:ext cx="2447382" cy="86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rgbClr val="D6EF2C"/>
                </a:buClr>
                <a:buChar char="&gt;"/>
                <a:defRPr sz="1400">
                  <a:solidFill>
                    <a:srgbClr val="575757"/>
                  </a:solidFill>
                  <a:latin typeface="Arial" charset="0"/>
                  <a:ea typeface="ＭＳ Ｐゴシック" pitchFamily="34" charset="-128"/>
                </a:defRPr>
              </a:lvl1pPr>
              <a:lvl2pPr marL="742950" indent="-285750" eaLnBrk="0" hangingPunct="0">
                <a:spcBef>
                  <a:spcPct val="20000"/>
                </a:spcBef>
                <a:buChar char="–"/>
                <a:defRPr sz="1400">
                  <a:solidFill>
                    <a:schemeClr val="tx1"/>
                  </a:solidFill>
                  <a:latin typeface="Arial" charset="0"/>
                  <a:ea typeface="ＭＳ Ｐゴシック" pitchFamily="34" charset="-128"/>
                </a:defRPr>
              </a:lvl2pPr>
              <a:lvl3pPr marL="1143000" indent="-228600" eaLnBrk="0" hangingPunct="0">
                <a:spcBef>
                  <a:spcPct val="20000"/>
                </a:spcBef>
                <a:buChar char="•"/>
                <a:defRPr sz="1400">
                  <a:solidFill>
                    <a:schemeClr val="tx1"/>
                  </a:solidFill>
                  <a:latin typeface="Arial" charset="0"/>
                  <a:ea typeface="ＭＳ Ｐゴシック" pitchFamily="34" charset="-128"/>
                </a:defRPr>
              </a:lvl3pPr>
              <a:lvl4pPr marL="1600200" indent="-228600" eaLnBrk="0" hangingPunct="0">
                <a:spcBef>
                  <a:spcPct val="20000"/>
                </a:spcBef>
                <a:buChar char="–"/>
                <a:defRPr sz="1400">
                  <a:solidFill>
                    <a:schemeClr val="tx1"/>
                  </a:solidFill>
                  <a:latin typeface="Arial" charset="0"/>
                  <a:ea typeface="ＭＳ Ｐゴシック" pitchFamily="34" charset="-128"/>
                </a:defRPr>
              </a:lvl4pPr>
              <a:lvl5pPr marL="2057400" indent="-228600" eaLnBrk="0" hangingPunct="0">
                <a:spcBef>
                  <a:spcPct val="20000"/>
                </a:spcBef>
                <a:buChar char="»"/>
                <a:defRPr sz="14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9pPr>
            </a:lstStyle>
            <a:p>
              <a:pPr eaLnBrk="1" hangingPunct="1">
                <a:spcBef>
                  <a:spcPct val="0"/>
                </a:spcBef>
                <a:buClrTx/>
                <a:buFontTx/>
                <a:buNone/>
              </a:pPr>
              <a:r>
                <a:rPr lang="es-ES" altLang="es-ES" sz="1800" dirty="0">
                  <a:solidFill>
                    <a:schemeClr val="tx1"/>
                  </a:solidFill>
                </a:rPr>
                <a:t>Agrícolas</a:t>
              </a:r>
            </a:p>
          </p:txBody>
        </p:sp>
      </p:grpSp>
      <p:grpSp>
        <p:nvGrpSpPr>
          <p:cNvPr id="20" name="Grupo 19">
            <a:extLst>
              <a:ext uri="{FF2B5EF4-FFF2-40B4-BE49-F238E27FC236}">
                <a16:creationId xmlns:a16="http://schemas.microsoft.com/office/drawing/2014/main" id="{6B3F69B6-3856-AC1F-5EB2-EFAD7FE47CAA}"/>
              </a:ext>
            </a:extLst>
          </p:cNvPr>
          <p:cNvGrpSpPr/>
          <p:nvPr/>
        </p:nvGrpSpPr>
        <p:grpSpPr>
          <a:xfrm rot="16200000">
            <a:off x="765548" y="3992722"/>
            <a:ext cx="1458164" cy="626761"/>
            <a:chOff x="452848" y="3286026"/>
            <a:chExt cx="2880321" cy="777875"/>
          </a:xfrm>
        </p:grpSpPr>
        <p:grpSp>
          <p:nvGrpSpPr>
            <p:cNvPr id="15" name="2 Grupo">
              <a:extLst>
                <a:ext uri="{FF2B5EF4-FFF2-40B4-BE49-F238E27FC236}">
                  <a16:creationId xmlns:a16="http://schemas.microsoft.com/office/drawing/2014/main" id="{F482705D-4D68-A468-2254-F4A525208338}"/>
                </a:ext>
              </a:extLst>
            </p:cNvPr>
            <p:cNvGrpSpPr>
              <a:grpSpLocks/>
            </p:cNvGrpSpPr>
            <p:nvPr/>
          </p:nvGrpSpPr>
          <p:grpSpPr bwMode="auto">
            <a:xfrm>
              <a:off x="452848" y="3286026"/>
              <a:ext cx="2880321" cy="777875"/>
              <a:chOff x="0" y="0"/>
              <a:chExt cx="7467599" cy="777644"/>
            </a:xfrm>
          </p:grpSpPr>
          <p:sp>
            <p:nvSpPr>
              <p:cNvPr id="16" name="4 Rectángulo redondeado">
                <a:extLst>
                  <a:ext uri="{FF2B5EF4-FFF2-40B4-BE49-F238E27FC236}">
                    <a16:creationId xmlns:a16="http://schemas.microsoft.com/office/drawing/2014/main" id="{30008D40-68E1-5643-75E7-2505947F44DB}"/>
                  </a:ext>
                </a:extLst>
              </p:cNvPr>
              <p:cNvSpPr/>
              <p:nvPr/>
            </p:nvSpPr>
            <p:spPr>
              <a:xfrm>
                <a:off x="0" y="0"/>
                <a:ext cx="7467599" cy="777644"/>
              </a:xfrm>
              <a:prstGeom prst="roundRect">
                <a:avLst/>
              </a:prstGeom>
              <a:solidFill>
                <a:srgbClr val="BED6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7" name="5 Rectángulo">
                <a:extLst>
                  <a:ext uri="{FF2B5EF4-FFF2-40B4-BE49-F238E27FC236}">
                    <a16:creationId xmlns:a16="http://schemas.microsoft.com/office/drawing/2014/main" id="{D5E340BA-01B5-0E39-F111-D570ADD1C83A}"/>
                  </a:ext>
                </a:extLst>
              </p:cNvPr>
              <p:cNvSpPr/>
              <p:nvPr/>
            </p:nvSpPr>
            <p:spPr>
              <a:xfrm>
                <a:off x="38100" y="38089"/>
                <a:ext cx="7391400" cy="701467"/>
              </a:xfrm>
              <a:prstGeom prst="rect">
                <a:avLst/>
              </a:prstGeom>
            </p:spPr>
            <p:style>
              <a:lnRef idx="0">
                <a:scrgbClr r="0" g="0" b="0"/>
              </a:lnRef>
              <a:fillRef idx="0">
                <a:scrgbClr r="0" g="0" b="0"/>
              </a:fillRef>
              <a:effectRef idx="0">
                <a:scrgbClr r="0" g="0" b="0"/>
              </a:effectRef>
              <a:fontRef idx="minor">
                <a:schemeClr val="lt1"/>
              </a:fontRef>
            </p:style>
            <p:txBody>
              <a:bodyPr tIns="68580" bIns="68580" spcCol="1270" anchor="ctr"/>
              <a:lstStyle/>
              <a:p>
                <a:pPr defTabSz="800100">
                  <a:lnSpc>
                    <a:spcPct val="90000"/>
                  </a:lnSpc>
                  <a:spcAft>
                    <a:spcPct val="35000"/>
                  </a:spcAft>
                  <a:defRPr/>
                </a:pPr>
                <a:endParaRPr lang="es-ES" sz="1500" b="1" dirty="0">
                  <a:solidFill>
                    <a:srgbClr val="FF0000"/>
                  </a:solidFill>
                </a:endParaRPr>
              </a:p>
            </p:txBody>
          </p:sp>
        </p:grpSp>
        <p:sp>
          <p:nvSpPr>
            <p:cNvPr id="18" name="2 Rectángulo">
              <a:extLst>
                <a:ext uri="{FF2B5EF4-FFF2-40B4-BE49-F238E27FC236}">
                  <a16:creationId xmlns:a16="http://schemas.microsoft.com/office/drawing/2014/main" id="{FDE8781A-21D0-A869-EC7B-D9F13C871DF4}"/>
                </a:ext>
              </a:extLst>
            </p:cNvPr>
            <p:cNvSpPr>
              <a:spLocks noChangeArrowheads="1"/>
            </p:cNvSpPr>
            <p:nvPr/>
          </p:nvSpPr>
          <p:spPr bwMode="auto">
            <a:xfrm>
              <a:off x="559526" y="3446420"/>
              <a:ext cx="2629629" cy="4583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rgbClr val="D6EF2C"/>
                </a:buClr>
                <a:buChar char="&gt;"/>
                <a:defRPr sz="1400">
                  <a:solidFill>
                    <a:srgbClr val="575757"/>
                  </a:solidFill>
                  <a:latin typeface="Arial" charset="0"/>
                  <a:ea typeface="ＭＳ Ｐゴシック" pitchFamily="34" charset="-128"/>
                </a:defRPr>
              </a:lvl1pPr>
              <a:lvl2pPr marL="742950" indent="-285750" eaLnBrk="0" hangingPunct="0">
                <a:spcBef>
                  <a:spcPct val="20000"/>
                </a:spcBef>
                <a:buChar char="–"/>
                <a:defRPr sz="1400">
                  <a:solidFill>
                    <a:schemeClr val="tx1"/>
                  </a:solidFill>
                  <a:latin typeface="Arial" charset="0"/>
                  <a:ea typeface="ＭＳ Ｐゴシック" pitchFamily="34" charset="-128"/>
                </a:defRPr>
              </a:lvl2pPr>
              <a:lvl3pPr marL="1143000" indent="-228600" eaLnBrk="0" hangingPunct="0">
                <a:spcBef>
                  <a:spcPct val="20000"/>
                </a:spcBef>
                <a:buChar char="•"/>
                <a:defRPr sz="1400">
                  <a:solidFill>
                    <a:schemeClr val="tx1"/>
                  </a:solidFill>
                  <a:latin typeface="Arial" charset="0"/>
                  <a:ea typeface="ＭＳ Ｐゴシック" pitchFamily="34" charset="-128"/>
                </a:defRPr>
              </a:lvl3pPr>
              <a:lvl4pPr marL="1600200" indent="-228600" eaLnBrk="0" hangingPunct="0">
                <a:spcBef>
                  <a:spcPct val="20000"/>
                </a:spcBef>
                <a:buChar char="–"/>
                <a:defRPr sz="1400">
                  <a:solidFill>
                    <a:schemeClr val="tx1"/>
                  </a:solidFill>
                  <a:latin typeface="Arial" charset="0"/>
                  <a:ea typeface="ＭＳ Ｐゴシック" pitchFamily="34" charset="-128"/>
                </a:defRPr>
              </a:lvl4pPr>
              <a:lvl5pPr marL="2057400" indent="-228600" eaLnBrk="0" hangingPunct="0">
                <a:spcBef>
                  <a:spcPct val="20000"/>
                </a:spcBef>
                <a:buChar char="»"/>
                <a:defRPr sz="14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9pPr>
            </a:lstStyle>
            <a:p>
              <a:pPr eaLnBrk="1" hangingPunct="1">
                <a:spcBef>
                  <a:spcPct val="0"/>
                </a:spcBef>
                <a:buClrTx/>
                <a:buFontTx/>
                <a:buNone/>
              </a:pPr>
              <a:r>
                <a:rPr lang="es-ES" altLang="es-ES" sz="1800" dirty="0">
                  <a:solidFill>
                    <a:schemeClr val="tx1"/>
                  </a:solidFill>
                </a:rPr>
                <a:t>Ganaderas</a:t>
              </a:r>
            </a:p>
          </p:txBody>
        </p:sp>
      </p:grpSp>
      <p:sp>
        <p:nvSpPr>
          <p:cNvPr id="3" name="CuadroTexto 2">
            <a:extLst>
              <a:ext uri="{FF2B5EF4-FFF2-40B4-BE49-F238E27FC236}">
                <a16:creationId xmlns:a16="http://schemas.microsoft.com/office/drawing/2014/main" id="{6C3F9B0F-72DF-D47F-F508-7C18B3362BF8}"/>
              </a:ext>
            </a:extLst>
          </p:cNvPr>
          <p:cNvSpPr txBox="1"/>
          <p:nvPr/>
        </p:nvSpPr>
        <p:spPr>
          <a:xfrm>
            <a:off x="6713960" y="2327030"/>
            <a:ext cx="2268252" cy="923330"/>
          </a:xfrm>
          <a:prstGeom prst="rect">
            <a:avLst/>
          </a:prstGeom>
          <a:noFill/>
        </p:spPr>
        <p:txBody>
          <a:bodyPr wrap="square">
            <a:spAutoFit/>
          </a:bodyPr>
          <a:lstStyle/>
          <a:p>
            <a:pPr marL="214313" indent="-214313">
              <a:buFont typeface="Arial" panose="020B0604020202020204" pitchFamily="34" charset="0"/>
              <a:buChar char="•"/>
            </a:pPr>
            <a:r>
              <a:rPr lang="es-ES" sz="900" dirty="0">
                <a:hlinkClick r:id="rId3" action="ppaction://hlinksldjump"/>
              </a:rPr>
              <a:t>Cultivos sostenibles (remolacha)</a:t>
            </a:r>
            <a:r>
              <a:rPr lang="es-ES" sz="900" dirty="0"/>
              <a:t>	</a:t>
            </a:r>
          </a:p>
          <a:p>
            <a:pPr marL="214313" indent="-214313">
              <a:buFont typeface="Arial" panose="020B0604020202020204" pitchFamily="34" charset="0"/>
              <a:buChar char="•"/>
            </a:pPr>
            <a:r>
              <a:rPr lang="es-ES" sz="900" dirty="0">
                <a:hlinkClick r:id="rId4" action="ppaction://hlinksldjump"/>
              </a:rPr>
              <a:t>Agroecosistemas extensivos secano</a:t>
            </a:r>
            <a:endParaRPr lang="es-ES" sz="900" dirty="0"/>
          </a:p>
          <a:p>
            <a:pPr marL="214313" indent="-214313">
              <a:buFont typeface="Arial" panose="020B0604020202020204" pitchFamily="34" charset="0"/>
              <a:buChar char="•"/>
            </a:pPr>
            <a:r>
              <a:rPr lang="es-ES" sz="900" dirty="0">
                <a:hlinkClick r:id="rId5" action="ppaction://hlinksldjump"/>
              </a:rPr>
              <a:t>Agricultura ecológica</a:t>
            </a:r>
            <a:endParaRPr lang="es-ES" sz="900" dirty="0"/>
          </a:p>
          <a:p>
            <a:pPr marL="214313" indent="-214313">
              <a:buFont typeface="Arial" panose="020B0604020202020204" pitchFamily="34" charset="0"/>
              <a:buChar char="•"/>
            </a:pPr>
            <a:r>
              <a:rPr lang="es-ES" sz="900" dirty="0">
                <a:hlinkClick r:id="rId6" action="ppaction://hlinksldjump"/>
              </a:rPr>
              <a:t>Abonado orgánico</a:t>
            </a:r>
            <a:endParaRPr lang="es-ES" sz="900" dirty="0"/>
          </a:p>
          <a:p>
            <a:pPr marL="214313" indent="-214313">
              <a:buFont typeface="Arial" panose="020B0604020202020204" pitchFamily="34" charset="0"/>
              <a:buChar char="•"/>
            </a:pPr>
            <a:r>
              <a:rPr lang="es-ES" sz="900" dirty="0">
                <a:hlinkClick r:id="rId7" action="ppaction://hlinksldjump"/>
              </a:rPr>
              <a:t>Cultivos minoritarios</a:t>
            </a:r>
            <a:endParaRPr lang="es-ES" sz="900" dirty="0"/>
          </a:p>
          <a:p>
            <a:pPr marL="214313" indent="-214313">
              <a:buFont typeface="Arial" panose="020B0604020202020204" pitchFamily="34" charset="0"/>
              <a:buChar char="•"/>
            </a:pPr>
            <a:r>
              <a:rPr lang="es-ES" sz="900" dirty="0">
                <a:hlinkClick r:id="rId8" action="ppaction://hlinksldjump"/>
              </a:rPr>
              <a:t>Cultivos en paisajes singulares</a:t>
            </a:r>
            <a:endParaRPr lang="es-ES" sz="900" dirty="0"/>
          </a:p>
        </p:txBody>
      </p:sp>
      <p:sp>
        <p:nvSpPr>
          <p:cNvPr id="8" name="CuadroTexto 7">
            <a:extLst>
              <a:ext uri="{FF2B5EF4-FFF2-40B4-BE49-F238E27FC236}">
                <a16:creationId xmlns:a16="http://schemas.microsoft.com/office/drawing/2014/main" id="{CE0D7527-21DE-D3ED-3137-8684BEA198FE}"/>
              </a:ext>
            </a:extLst>
          </p:cNvPr>
          <p:cNvSpPr txBox="1"/>
          <p:nvPr/>
        </p:nvSpPr>
        <p:spPr>
          <a:xfrm>
            <a:off x="6747491" y="4003928"/>
            <a:ext cx="2268252" cy="646331"/>
          </a:xfrm>
          <a:prstGeom prst="rect">
            <a:avLst/>
          </a:prstGeom>
          <a:noFill/>
        </p:spPr>
        <p:txBody>
          <a:bodyPr wrap="square">
            <a:spAutoFit/>
          </a:bodyPr>
          <a:lstStyle/>
          <a:p>
            <a:pPr marL="214313" indent="-214313">
              <a:buFont typeface="Arial" panose="020B0604020202020204" pitchFamily="34" charset="0"/>
              <a:buChar char="•"/>
            </a:pPr>
            <a:r>
              <a:rPr lang="es-ES" sz="900" dirty="0">
                <a:hlinkClick r:id="rId9" action="ppaction://hlinksldjump"/>
              </a:rPr>
              <a:t>Aprovechamiento forrajero extensivo</a:t>
            </a:r>
            <a:endParaRPr lang="es-ES" sz="900" dirty="0"/>
          </a:p>
          <a:p>
            <a:pPr marL="214313" indent="-214313">
              <a:buFont typeface="Arial" panose="020B0604020202020204" pitchFamily="34" charset="0"/>
              <a:buChar char="•"/>
            </a:pPr>
            <a:r>
              <a:rPr lang="es-ES" sz="900" dirty="0">
                <a:hlinkClick r:id="rId10" action="ppaction://hlinksldjump"/>
              </a:rPr>
              <a:t>Gestión sostenible forrajeras</a:t>
            </a:r>
            <a:endParaRPr lang="es-ES" sz="900" dirty="0"/>
          </a:p>
          <a:p>
            <a:pPr marL="214313" indent="-214313">
              <a:buFont typeface="Arial" panose="020B0604020202020204" pitchFamily="34" charset="0"/>
              <a:buChar char="•"/>
            </a:pPr>
            <a:r>
              <a:rPr lang="es-ES" sz="900" dirty="0">
                <a:hlinkClick r:id="rId11" action="ppaction://hlinksldjump"/>
              </a:rPr>
              <a:t>Apicultura</a:t>
            </a:r>
            <a:r>
              <a:rPr lang="es-ES" sz="900" dirty="0"/>
              <a:t> </a:t>
            </a:r>
          </a:p>
          <a:p>
            <a:pPr marL="214313" indent="-214313">
              <a:buFont typeface="Arial" panose="020B0604020202020204" pitchFamily="34" charset="0"/>
              <a:buChar char="•"/>
            </a:pPr>
            <a:r>
              <a:rPr lang="es-ES" sz="900" dirty="0">
                <a:hlinkClick r:id="rId12" action="ppaction://hlinksldjump"/>
              </a:rPr>
              <a:t>Razas autóctonas</a:t>
            </a:r>
            <a:endParaRPr lang="es-ES" sz="900" dirty="0"/>
          </a:p>
        </p:txBody>
      </p:sp>
    </p:spTree>
    <p:extLst>
      <p:ext uri="{BB962C8B-B14F-4D97-AF65-F5344CB8AC3E}">
        <p14:creationId xmlns:p14="http://schemas.microsoft.com/office/powerpoint/2010/main" val="29591518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ppt_x"/>
                                          </p:val>
                                        </p:tav>
                                        <p:tav tm="100000">
                                          <p:val>
                                            <p:strVal val="#ppt_x"/>
                                          </p:val>
                                        </p:tav>
                                      </p:tavLst>
                                    </p:anim>
                                    <p:anim calcmode="lin" valueType="num">
                                      <p:cBhvr additive="base">
                                        <p:cTn id="8" dur="500" fill="hold"/>
                                        <p:tgtEl>
                                          <p:spTgt spid="19"/>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 calcmode="lin" valueType="num">
                                      <p:cBhvr additive="base">
                                        <p:cTn id="12"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2">
                                            <p:txEl>
                                              <p:pRg st="1" end="1"/>
                                            </p:txEl>
                                          </p:spTgt>
                                        </p:tgtEl>
                                        <p:attrNameLst>
                                          <p:attrName>style.visibility</p:attrName>
                                        </p:attrNameLst>
                                      </p:cBhvr>
                                      <p:to>
                                        <p:strVal val="visible"/>
                                      </p:to>
                                    </p:set>
                                    <p:anim calcmode="lin" valueType="num">
                                      <p:cBhvr additive="base">
                                        <p:cTn id="1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nodeType="afterEffect">
                                  <p:stCondLst>
                                    <p:cond delay="0"/>
                                  </p:stCondLst>
                                  <p:childTnLst>
                                    <p:set>
                                      <p:cBhvr>
                                        <p:cTn id="21" dur="1" fill="hold">
                                          <p:stCondLst>
                                            <p:cond delay="0"/>
                                          </p:stCondLst>
                                        </p:cTn>
                                        <p:tgtEl>
                                          <p:spTgt spid="2">
                                            <p:txEl>
                                              <p:pRg st="2" end="2"/>
                                            </p:txEl>
                                          </p:spTgt>
                                        </p:tgtEl>
                                        <p:attrNameLst>
                                          <p:attrName>style.visibility</p:attrName>
                                        </p:attrNameLst>
                                      </p:cBhvr>
                                      <p:to>
                                        <p:strVal val="visible"/>
                                      </p:to>
                                    </p:set>
                                    <p:anim calcmode="lin" valueType="num">
                                      <p:cBhvr additive="base">
                                        <p:cTn id="22"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3"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fill="hold" nodeType="afterEffect">
                                  <p:stCondLst>
                                    <p:cond delay="0"/>
                                  </p:stCondLst>
                                  <p:childTnLst>
                                    <p:set>
                                      <p:cBhvr>
                                        <p:cTn id="26" dur="1" fill="hold">
                                          <p:stCondLst>
                                            <p:cond delay="0"/>
                                          </p:stCondLst>
                                        </p:cTn>
                                        <p:tgtEl>
                                          <p:spTgt spid="2">
                                            <p:txEl>
                                              <p:pRg st="3" end="3"/>
                                            </p:txEl>
                                          </p:spTgt>
                                        </p:tgtEl>
                                        <p:attrNameLst>
                                          <p:attrName>style.visibility</p:attrName>
                                        </p:attrNameLst>
                                      </p:cBhvr>
                                      <p:to>
                                        <p:strVal val="visible"/>
                                      </p:to>
                                    </p:set>
                                    <p:anim calcmode="lin" valueType="num">
                                      <p:cBhvr additive="base">
                                        <p:cTn id="27"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 presetClass="entr" presetSubtype="4" fill="hold" nodeType="afterEffect">
                                  <p:stCondLst>
                                    <p:cond delay="0"/>
                                  </p:stCondLst>
                                  <p:childTnLst>
                                    <p:set>
                                      <p:cBhvr>
                                        <p:cTn id="31" dur="1" fill="hold">
                                          <p:stCondLst>
                                            <p:cond delay="0"/>
                                          </p:stCondLst>
                                        </p:cTn>
                                        <p:tgtEl>
                                          <p:spTgt spid="2">
                                            <p:txEl>
                                              <p:pRg st="4" end="4"/>
                                            </p:txEl>
                                          </p:spTgt>
                                        </p:tgtEl>
                                        <p:attrNameLst>
                                          <p:attrName>style.visibility</p:attrName>
                                        </p:attrNameLst>
                                      </p:cBhvr>
                                      <p:to>
                                        <p:strVal val="visible"/>
                                      </p:to>
                                    </p:set>
                                    <p:anim calcmode="lin" valueType="num">
                                      <p:cBhvr additive="base">
                                        <p:cTn id="32"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par>
                          <p:cTn id="34" fill="hold">
                            <p:stCondLst>
                              <p:cond delay="3000"/>
                            </p:stCondLst>
                            <p:childTnLst>
                              <p:par>
                                <p:cTn id="35" presetID="2" presetClass="entr" presetSubtype="4" fill="hold" nodeType="after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 calcmode="lin" valueType="num">
                                      <p:cBhvr additive="base">
                                        <p:cTn id="3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grpId="0" nodeType="clickEffect">
                                  <p:stCondLst>
                                    <p:cond delay="0"/>
                                  </p:stCondLst>
                                  <p:childTnLst>
                                    <p:set>
                                      <p:cBhvr>
                                        <p:cTn id="42" dur="1" fill="hold">
                                          <p:stCondLst>
                                            <p:cond delay="0"/>
                                          </p:stCondLst>
                                        </p:cTn>
                                        <p:tgtEl>
                                          <p:spTgt spid="3"/>
                                        </p:tgtEl>
                                        <p:attrNameLst>
                                          <p:attrName>style.visibility</p:attrName>
                                        </p:attrNameLst>
                                      </p:cBhvr>
                                      <p:to>
                                        <p:strVal val="visible"/>
                                      </p:to>
                                    </p:set>
                                    <p:animEffect transition="in" filter="fade">
                                      <p:cBhvr>
                                        <p:cTn id="43" dur="1000"/>
                                        <p:tgtEl>
                                          <p:spTgt spid="3"/>
                                        </p:tgtEl>
                                      </p:cBhvr>
                                    </p:animEffect>
                                    <p:anim calcmode="lin" valueType="num">
                                      <p:cBhvr>
                                        <p:cTn id="44" dur="1000" fill="hold"/>
                                        <p:tgtEl>
                                          <p:spTgt spid="3"/>
                                        </p:tgtEl>
                                        <p:attrNameLst>
                                          <p:attrName>ppt_x</p:attrName>
                                        </p:attrNameLst>
                                      </p:cBhvr>
                                      <p:tavLst>
                                        <p:tav tm="0">
                                          <p:val>
                                            <p:strVal val="#ppt_x"/>
                                          </p:val>
                                        </p:tav>
                                        <p:tav tm="100000">
                                          <p:val>
                                            <p:strVal val="#ppt_x"/>
                                          </p:val>
                                        </p:tav>
                                      </p:tavLst>
                                    </p:anim>
                                    <p:anim calcmode="lin" valueType="num">
                                      <p:cBhvr>
                                        <p:cTn id="45"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2" presetClass="entr" presetSubtype="4" fill="hold" nodeType="clickEffect">
                                  <p:stCondLst>
                                    <p:cond delay="0"/>
                                  </p:stCondLst>
                                  <p:childTnLst>
                                    <p:set>
                                      <p:cBhvr>
                                        <p:cTn id="49" dur="1" fill="hold">
                                          <p:stCondLst>
                                            <p:cond delay="0"/>
                                          </p:stCondLst>
                                        </p:cTn>
                                        <p:tgtEl>
                                          <p:spTgt spid="20"/>
                                        </p:tgtEl>
                                        <p:attrNameLst>
                                          <p:attrName>style.visibility</p:attrName>
                                        </p:attrNameLst>
                                      </p:cBhvr>
                                      <p:to>
                                        <p:strVal val="visible"/>
                                      </p:to>
                                    </p:set>
                                    <p:anim calcmode="lin" valueType="num">
                                      <p:cBhvr additive="base">
                                        <p:cTn id="50" dur="500" fill="hold"/>
                                        <p:tgtEl>
                                          <p:spTgt spid="20"/>
                                        </p:tgtEl>
                                        <p:attrNameLst>
                                          <p:attrName>ppt_x</p:attrName>
                                        </p:attrNameLst>
                                      </p:cBhvr>
                                      <p:tavLst>
                                        <p:tav tm="0">
                                          <p:val>
                                            <p:strVal val="#ppt_x"/>
                                          </p:val>
                                        </p:tav>
                                        <p:tav tm="100000">
                                          <p:val>
                                            <p:strVal val="#ppt_x"/>
                                          </p:val>
                                        </p:tav>
                                      </p:tavLst>
                                    </p:anim>
                                    <p:anim calcmode="lin" valueType="num">
                                      <p:cBhvr additive="base">
                                        <p:cTn id="51" dur="500" fill="hold"/>
                                        <p:tgtEl>
                                          <p:spTgt spid="20"/>
                                        </p:tgtEl>
                                        <p:attrNameLst>
                                          <p:attrName>ppt_y</p:attrName>
                                        </p:attrNameLst>
                                      </p:cBhvr>
                                      <p:tavLst>
                                        <p:tav tm="0">
                                          <p:val>
                                            <p:strVal val="1+#ppt_h/2"/>
                                          </p:val>
                                        </p:tav>
                                        <p:tav tm="100000">
                                          <p:val>
                                            <p:strVal val="#ppt_y"/>
                                          </p:val>
                                        </p:tav>
                                      </p:tavLst>
                                    </p:anim>
                                  </p:childTnLst>
                                </p:cTn>
                              </p:par>
                            </p:childTnLst>
                          </p:cTn>
                        </p:par>
                        <p:par>
                          <p:cTn id="52" fill="hold">
                            <p:stCondLst>
                              <p:cond delay="500"/>
                            </p:stCondLst>
                            <p:childTnLst>
                              <p:par>
                                <p:cTn id="53" presetID="2" presetClass="entr" presetSubtype="4" fill="hold" nodeType="afterEffect">
                                  <p:stCondLst>
                                    <p:cond delay="0"/>
                                  </p:stCondLst>
                                  <p:childTnLst>
                                    <p:set>
                                      <p:cBhvr>
                                        <p:cTn id="54" dur="1" fill="hold">
                                          <p:stCondLst>
                                            <p:cond delay="0"/>
                                          </p:stCondLst>
                                        </p:cTn>
                                        <p:tgtEl>
                                          <p:spTgt spid="2">
                                            <p:txEl>
                                              <p:pRg st="8" end="8"/>
                                            </p:txEl>
                                          </p:spTgt>
                                        </p:tgtEl>
                                        <p:attrNameLst>
                                          <p:attrName>style.visibility</p:attrName>
                                        </p:attrNameLst>
                                      </p:cBhvr>
                                      <p:to>
                                        <p:strVal val="visible"/>
                                      </p:to>
                                    </p:set>
                                    <p:anim calcmode="lin" valueType="num">
                                      <p:cBhvr additive="base">
                                        <p:cTn id="55"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par>
                          <p:cTn id="57" fill="hold">
                            <p:stCondLst>
                              <p:cond delay="1000"/>
                            </p:stCondLst>
                            <p:childTnLst>
                              <p:par>
                                <p:cTn id="58" presetID="2" presetClass="entr" presetSubtype="4" fill="hold" nodeType="afterEffect">
                                  <p:stCondLst>
                                    <p:cond delay="0"/>
                                  </p:stCondLst>
                                  <p:childTnLst>
                                    <p:set>
                                      <p:cBhvr>
                                        <p:cTn id="59" dur="1" fill="hold">
                                          <p:stCondLst>
                                            <p:cond delay="0"/>
                                          </p:stCondLst>
                                        </p:cTn>
                                        <p:tgtEl>
                                          <p:spTgt spid="2">
                                            <p:txEl>
                                              <p:pRg st="9" end="9"/>
                                            </p:txEl>
                                          </p:spTgt>
                                        </p:tgtEl>
                                        <p:attrNameLst>
                                          <p:attrName>style.visibility</p:attrName>
                                        </p:attrNameLst>
                                      </p:cBhvr>
                                      <p:to>
                                        <p:strVal val="visible"/>
                                      </p:to>
                                    </p:set>
                                    <p:anim calcmode="lin" valueType="num">
                                      <p:cBhvr additive="base">
                                        <p:cTn id="60" dur="500" fill="hold"/>
                                        <p:tgtEl>
                                          <p:spTgt spid="2">
                                            <p:txEl>
                                              <p:pRg st="9" end="9"/>
                                            </p:txEl>
                                          </p:spTgt>
                                        </p:tgtEl>
                                        <p:attrNameLst>
                                          <p:attrName>ppt_x</p:attrName>
                                        </p:attrNameLst>
                                      </p:cBhvr>
                                      <p:tavLst>
                                        <p:tav tm="0">
                                          <p:val>
                                            <p:strVal val="#ppt_x"/>
                                          </p:val>
                                        </p:tav>
                                        <p:tav tm="100000">
                                          <p:val>
                                            <p:strVal val="#ppt_x"/>
                                          </p:val>
                                        </p:tav>
                                      </p:tavLst>
                                    </p:anim>
                                    <p:anim calcmode="lin" valueType="num">
                                      <p:cBhvr additive="base">
                                        <p:cTn id="61" dur="500" fill="hold"/>
                                        <p:tgtEl>
                                          <p:spTgt spid="2">
                                            <p:txEl>
                                              <p:pRg st="9" end="9"/>
                                            </p:txEl>
                                          </p:spTgt>
                                        </p:tgtEl>
                                        <p:attrNameLst>
                                          <p:attrName>ppt_y</p:attrName>
                                        </p:attrNameLst>
                                      </p:cBhvr>
                                      <p:tavLst>
                                        <p:tav tm="0">
                                          <p:val>
                                            <p:strVal val="1+#ppt_h/2"/>
                                          </p:val>
                                        </p:tav>
                                        <p:tav tm="100000">
                                          <p:val>
                                            <p:strVal val="#ppt_y"/>
                                          </p:val>
                                        </p:tav>
                                      </p:tavLst>
                                    </p:anim>
                                  </p:childTnLst>
                                </p:cTn>
                              </p:par>
                            </p:childTnLst>
                          </p:cTn>
                        </p:par>
                        <p:par>
                          <p:cTn id="62" fill="hold">
                            <p:stCondLst>
                              <p:cond delay="1500"/>
                            </p:stCondLst>
                            <p:childTnLst>
                              <p:par>
                                <p:cTn id="63" presetID="2" presetClass="entr" presetSubtype="4" fill="hold" nodeType="afterEffect">
                                  <p:stCondLst>
                                    <p:cond delay="0"/>
                                  </p:stCondLst>
                                  <p:childTnLst>
                                    <p:set>
                                      <p:cBhvr>
                                        <p:cTn id="64" dur="1" fill="hold">
                                          <p:stCondLst>
                                            <p:cond delay="0"/>
                                          </p:stCondLst>
                                        </p:cTn>
                                        <p:tgtEl>
                                          <p:spTgt spid="2">
                                            <p:txEl>
                                              <p:pRg st="10" end="10"/>
                                            </p:txEl>
                                          </p:spTgt>
                                        </p:tgtEl>
                                        <p:attrNameLst>
                                          <p:attrName>style.visibility</p:attrName>
                                        </p:attrNameLst>
                                      </p:cBhvr>
                                      <p:to>
                                        <p:strVal val="visible"/>
                                      </p:to>
                                    </p:set>
                                    <p:anim calcmode="lin" valueType="num">
                                      <p:cBhvr additive="base">
                                        <p:cTn id="65" dur="500" fill="hold"/>
                                        <p:tgtEl>
                                          <p:spTgt spid="2">
                                            <p:txEl>
                                              <p:pRg st="10" end="10"/>
                                            </p:txEl>
                                          </p:spTgt>
                                        </p:tgtEl>
                                        <p:attrNameLst>
                                          <p:attrName>ppt_x</p:attrName>
                                        </p:attrNameLst>
                                      </p:cBhvr>
                                      <p:tavLst>
                                        <p:tav tm="0">
                                          <p:val>
                                            <p:strVal val="#ppt_x"/>
                                          </p:val>
                                        </p:tav>
                                        <p:tav tm="100000">
                                          <p:val>
                                            <p:strVal val="#ppt_x"/>
                                          </p:val>
                                        </p:tav>
                                      </p:tavLst>
                                    </p:anim>
                                    <p:anim calcmode="lin" valueType="num">
                                      <p:cBhvr additive="base">
                                        <p:cTn id="66" dur="500" fill="hold"/>
                                        <p:tgtEl>
                                          <p:spTgt spid="2">
                                            <p:txEl>
                                              <p:pRg st="10" end="10"/>
                                            </p:txEl>
                                          </p:spTgt>
                                        </p:tgtEl>
                                        <p:attrNameLst>
                                          <p:attrName>ppt_y</p:attrName>
                                        </p:attrNameLst>
                                      </p:cBhvr>
                                      <p:tavLst>
                                        <p:tav tm="0">
                                          <p:val>
                                            <p:strVal val="1+#ppt_h/2"/>
                                          </p:val>
                                        </p:tav>
                                        <p:tav tm="100000">
                                          <p:val>
                                            <p:strVal val="#ppt_y"/>
                                          </p:val>
                                        </p:tav>
                                      </p:tavLst>
                                    </p:anim>
                                  </p:childTnLst>
                                </p:cTn>
                              </p:par>
                            </p:childTnLst>
                          </p:cTn>
                        </p:par>
                        <p:par>
                          <p:cTn id="67" fill="hold">
                            <p:stCondLst>
                              <p:cond delay="2000"/>
                            </p:stCondLst>
                            <p:childTnLst>
                              <p:par>
                                <p:cTn id="68" presetID="2" presetClass="entr" presetSubtype="4" fill="hold" nodeType="afterEffect">
                                  <p:stCondLst>
                                    <p:cond delay="0"/>
                                  </p:stCondLst>
                                  <p:childTnLst>
                                    <p:set>
                                      <p:cBhvr>
                                        <p:cTn id="69" dur="1" fill="hold">
                                          <p:stCondLst>
                                            <p:cond delay="0"/>
                                          </p:stCondLst>
                                        </p:cTn>
                                        <p:tgtEl>
                                          <p:spTgt spid="2">
                                            <p:txEl>
                                              <p:pRg st="11" end="11"/>
                                            </p:txEl>
                                          </p:spTgt>
                                        </p:tgtEl>
                                        <p:attrNameLst>
                                          <p:attrName>style.visibility</p:attrName>
                                        </p:attrNameLst>
                                      </p:cBhvr>
                                      <p:to>
                                        <p:strVal val="visible"/>
                                      </p:to>
                                    </p:set>
                                    <p:anim calcmode="lin" valueType="num">
                                      <p:cBhvr additive="base">
                                        <p:cTn id="70" dur="500" fill="hold"/>
                                        <p:tgtEl>
                                          <p:spTgt spid="2">
                                            <p:txEl>
                                              <p:pRg st="11" end="11"/>
                                            </p:txEl>
                                          </p:spTgt>
                                        </p:tgtEl>
                                        <p:attrNameLst>
                                          <p:attrName>ppt_x</p:attrName>
                                        </p:attrNameLst>
                                      </p:cBhvr>
                                      <p:tavLst>
                                        <p:tav tm="0">
                                          <p:val>
                                            <p:strVal val="#ppt_x"/>
                                          </p:val>
                                        </p:tav>
                                        <p:tav tm="100000">
                                          <p:val>
                                            <p:strVal val="#ppt_x"/>
                                          </p:val>
                                        </p:tav>
                                      </p:tavLst>
                                    </p:anim>
                                    <p:anim calcmode="lin" valueType="num">
                                      <p:cBhvr additive="base">
                                        <p:cTn id="71" dur="500" fill="hold"/>
                                        <p:tgtEl>
                                          <p:spTgt spid="2">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72" fill="hold">
                      <p:stCondLst>
                        <p:cond delay="indefinite"/>
                      </p:stCondLst>
                      <p:childTnLst>
                        <p:par>
                          <p:cTn id="73" fill="hold">
                            <p:stCondLst>
                              <p:cond delay="0"/>
                            </p:stCondLst>
                            <p:childTnLst>
                              <p:par>
                                <p:cTn id="74" presetID="2" presetClass="entr" presetSubtype="4" fill="hold" grpId="0" nodeType="clickEffect">
                                  <p:stCondLst>
                                    <p:cond delay="0"/>
                                  </p:stCondLst>
                                  <p:childTnLst>
                                    <p:set>
                                      <p:cBhvr>
                                        <p:cTn id="75" dur="1" fill="hold">
                                          <p:stCondLst>
                                            <p:cond delay="0"/>
                                          </p:stCondLst>
                                        </p:cTn>
                                        <p:tgtEl>
                                          <p:spTgt spid="8"/>
                                        </p:tgtEl>
                                        <p:attrNameLst>
                                          <p:attrName>style.visibility</p:attrName>
                                        </p:attrNameLst>
                                      </p:cBhvr>
                                      <p:to>
                                        <p:strVal val="visible"/>
                                      </p:to>
                                    </p:set>
                                    <p:anim calcmode="lin" valueType="num">
                                      <p:cBhvr additive="base">
                                        <p:cTn id="76" dur="500" fill="hold"/>
                                        <p:tgtEl>
                                          <p:spTgt spid="8"/>
                                        </p:tgtEl>
                                        <p:attrNameLst>
                                          <p:attrName>ppt_x</p:attrName>
                                        </p:attrNameLst>
                                      </p:cBhvr>
                                      <p:tavLst>
                                        <p:tav tm="0">
                                          <p:val>
                                            <p:strVal val="#ppt_x"/>
                                          </p:val>
                                        </p:tav>
                                        <p:tav tm="100000">
                                          <p:val>
                                            <p:strVal val="#ppt_x"/>
                                          </p:val>
                                        </p:tav>
                                      </p:tavLst>
                                    </p:anim>
                                    <p:anim calcmode="lin" valueType="num">
                                      <p:cBhvr additive="base">
                                        <p:cTn id="77"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8" grpId="0"/>
    </p:bld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2 Grupo"/>
          <p:cNvGrpSpPr>
            <a:grpSpLocks/>
          </p:cNvGrpSpPr>
          <p:nvPr/>
        </p:nvGrpSpPr>
        <p:grpSpPr bwMode="auto">
          <a:xfrm>
            <a:off x="2087166" y="998936"/>
            <a:ext cx="5600700" cy="583406"/>
            <a:chOff x="0" y="0"/>
            <a:chExt cx="7467600" cy="777644"/>
          </a:xfrm>
        </p:grpSpPr>
        <p:sp>
          <p:nvSpPr>
            <p:cNvPr id="5" name="4 Rectángulo redondeado"/>
            <p:cNvSpPr/>
            <p:nvPr/>
          </p:nvSpPr>
          <p:spPr>
            <a:xfrm>
              <a:off x="0" y="0"/>
              <a:ext cx="7467600" cy="777644"/>
            </a:xfrm>
            <a:prstGeom prst="roundRect">
              <a:avLst/>
            </a:prstGeom>
            <a:solidFill>
              <a:srgbClr val="BED6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6" name="5 Rectángulo"/>
            <p:cNvSpPr/>
            <p:nvPr/>
          </p:nvSpPr>
          <p:spPr>
            <a:xfrm>
              <a:off x="38100" y="38089"/>
              <a:ext cx="7391400" cy="701467"/>
            </a:xfrm>
            <a:prstGeom prst="rect">
              <a:avLst/>
            </a:prstGeom>
          </p:spPr>
          <p:style>
            <a:lnRef idx="0">
              <a:scrgbClr r="0" g="0" b="0"/>
            </a:lnRef>
            <a:fillRef idx="0">
              <a:scrgbClr r="0" g="0" b="0"/>
            </a:fillRef>
            <a:effectRef idx="0">
              <a:scrgbClr r="0" g="0" b="0"/>
            </a:effectRef>
            <a:fontRef idx="minor">
              <a:schemeClr val="lt1"/>
            </a:fontRef>
          </p:style>
          <p:txBody>
            <a:bodyPr tIns="68580" bIns="68580" spcCol="1270" anchor="ctr"/>
            <a:lstStyle/>
            <a:p>
              <a:pPr defTabSz="800100">
                <a:lnSpc>
                  <a:spcPct val="90000"/>
                </a:lnSpc>
                <a:spcAft>
                  <a:spcPct val="35000"/>
                </a:spcAft>
                <a:defRPr/>
              </a:pPr>
              <a:endParaRPr lang="es-ES" sz="1500" b="1" dirty="0">
                <a:solidFill>
                  <a:srgbClr val="FF0000"/>
                </a:solidFill>
              </a:endParaRPr>
            </a:p>
          </p:txBody>
        </p:sp>
      </p:grpSp>
      <p:sp>
        <p:nvSpPr>
          <p:cNvPr id="7" name="2 Rectángulo"/>
          <p:cNvSpPr>
            <a:spLocks noChangeArrowheads="1"/>
          </p:cNvSpPr>
          <p:nvPr/>
        </p:nvSpPr>
        <p:spPr bwMode="auto">
          <a:xfrm>
            <a:off x="2303860" y="1117998"/>
            <a:ext cx="395499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D6EF2C"/>
              </a:buClr>
              <a:buChar char="&gt;"/>
              <a:defRPr sz="1400">
                <a:solidFill>
                  <a:srgbClr val="575757"/>
                </a:solidFill>
                <a:latin typeface="Arial" charset="0"/>
                <a:ea typeface="ＭＳ Ｐゴシック" pitchFamily="34" charset="-128"/>
              </a:defRPr>
            </a:lvl1pPr>
            <a:lvl2pPr marL="742950" indent="-285750" eaLnBrk="0" hangingPunct="0">
              <a:spcBef>
                <a:spcPct val="20000"/>
              </a:spcBef>
              <a:buChar char="–"/>
              <a:defRPr sz="1400">
                <a:solidFill>
                  <a:schemeClr val="tx1"/>
                </a:solidFill>
                <a:latin typeface="Arial" charset="0"/>
                <a:ea typeface="ＭＳ Ｐゴシック" pitchFamily="34" charset="-128"/>
              </a:defRPr>
            </a:lvl2pPr>
            <a:lvl3pPr marL="1143000" indent="-228600" eaLnBrk="0" hangingPunct="0">
              <a:spcBef>
                <a:spcPct val="20000"/>
              </a:spcBef>
              <a:buChar char="•"/>
              <a:defRPr sz="1400">
                <a:solidFill>
                  <a:schemeClr val="tx1"/>
                </a:solidFill>
                <a:latin typeface="Arial" charset="0"/>
                <a:ea typeface="ＭＳ Ｐゴシック" pitchFamily="34" charset="-128"/>
              </a:defRPr>
            </a:lvl3pPr>
            <a:lvl4pPr marL="1600200" indent="-228600" eaLnBrk="0" hangingPunct="0">
              <a:spcBef>
                <a:spcPct val="20000"/>
              </a:spcBef>
              <a:buChar char="–"/>
              <a:defRPr sz="1400">
                <a:solidFill>
                  <a:schemeClr val="tx1"/>
                </a:solidFill>
                <a:latin typeface="Arial" charset="0"/>
                <a:ea typeface="ＭＳ Ｐゴシック" pitchFamily="34" charset="-128"/>
              </a:defRPr>
            </a:lvl4pPr>
            <a:lvl5pPr marL="2057400" indent="-228600" eaLnBrk="0" hangingPunct="0">
              <a:spcBef>
                <a:spcPct val="20000"/>
              </a:spcBef>
              <a:buChar char="»"/>
              <a:defRPr sz="14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9pPr>
          </a:lstStyle>
          <a:p>
            <a:pPr eaLnBrk="1" hangingPunct="1">
              <a:spcBef>
                <a:spcPct val="0"/>
              </a:spcBef>
              <a:buClrTx/>
              <a:buFontTx/>
              <a:buNone/>
            </a:pPr>
            <a:r>
              <a:rPr lang="es-ES" altLang="es-ES" sz="1800" dirty="0">
                <a:solidFill>
                  <a:schemeClr val="tx1"/>
                </a:solidFill>
              </a:rPr>
              <a:t>Intervenciones DR en CyL. Agrícolas</a:t>
            </a:r>
          </a:p>
        </p:txBody>
      </p:sp>
      <p:pic>
        <p:nvPicPr>
          <p:cNvPr id="12" name="3 Imagen">
            <a:extLst>
              <a:ext uri="{FF2B5EF4-FFF2-40B4-BE49-F238E27FC236}">
                <a16:creationId xmlns:a16="http://schemas.microsoft.com/office/drawing/2014/main" id="{10CB3EEF-0447-BFB7-060D-E4C747253264}"/>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1525907" y="5319210"/>
            <a:ext cx="1179669" cy="372477"/>
          </a:xfrm>
          <a:prstGeom prst="rect">
            <a:avLst/>
          </a:prstGeom>
        </p:spPr>
      </p:pic>
      <p:sp>
        <p:nvSpPr>
          <p:cNvPr id="2" name="CuadroTexto 1">
            <a:extLst>
              <a:ext uri="{FF2B5EF4-FFF2-40B4-BE49-F238E27FC236}">
                <a16:creationId xmlns:a16="http://schemas.microsoft.com/office/drawing/2014/main" id="{0840BDDB-D556-7109-9FF3-CF387C44EF2D}"/>
              </a:ext>
            </a:extLst>
          </p:cNvPr>
          <p:cNvSpPr txBox="1"/>
          <p:nvPr/>
        </p:nvSpPr>
        <p:spPr>
          <a:xfrm>
            <a:off x="2509759" y="1650253"/>
            <a:ext cx="5112030" cy="4778231"/>
          </a:xfrm>
          <a:prstGeom prst="rect">
            <a:avLst/>
          </a:prstGeom>
          <a:noFill/>
        </p:spPr>
        <p:txBody>
          <a:bodyPr wrap="square" rtlCol="0">
            <a:spAutoFit/>
          </a:bodyPr>
          <a:lstStyle/>
          <a:p>
            <a:pPr marL="214313" indent="-214313">
              <a:buFont typeface="Arial" panose="020B0604020202020204" pitchFamily="34" charset="0"/>
              <a:buChar char="•"/>
            </a:pPr>
            <a:r>
              <a:rPr lang="es-ES" sz="1350" b="1" u="sng" dirty="0"/>
              <a:t>Requisitos</a:t>
            </a:r>
            <a:endParaRPr lang="es-ES" sz="1350" u="sng" dirty="0"/>
          </a:p>
          <a:p>
            <a:pPr marL="557213" lvl="1" indent="-214313">
              <a:buFont typeface="Arial" panose="020B0604020202020204" pitchFamily="34" charset="0"/>
              <a:buChar char="•"/>
            </a:pPr>
            <a:r>
              <a:rPr lang="es-ES" sz="1350" dirty="0"/>
              <a:t>Superficie mínima de contrato: </a:t>
            </a:r>
            <a:r>
              <a:rPr lang="es-ES" sz="1350" b="1" dirty="0"/>
              <a:t>1 ha</a:t>
            </a:r>
          </a:p>
          <a:p>
            <a:pPr marL="557213" lvl="1" indent="-214313">
              <a:buFont typeface="Arial" panose="020B0604020202020204" pitchFamily="34" charset="0"/>
              <a:buChar char="•"/>
            </a:pPr>
            <a:r>
              <a:rPr lang="es-ES" sz="1350" dirty="0"/>
              <a:t>Acoger cada año la superficie de contrato </a:t>
            </a:r>
            <a:r>
              <a:rPr lang="es-ES" sz="1350" b="1" dirty="0"/>
              <a:t>± 20 %</a:t>
            </a:r>
          </a:p>
          <a:p>
            <a:pPr marL="557213" lvl="1" indent="-214313">
              <a:buFont typeface="Arial" panose="020B0604020202020204" pitchFamily="34" charset="0"/>
              <a:buChar char="•"/>
            </a:pPr>
            <a:r>
              <a:rPr lang="es-ES" sz="1350" b="1" dirty="0"/>
              <a:t>No repetir </a:t>
            </a:r>
            <a:r>
              <a:rPr lang="es-ES" sz="1350" dirty="0"/>
              <a:t>remolacha dos años seguidos en la misma superficie</a:t>
            </a:r>
          </a:p>
          <a:p>
            <a:pPr marL="557213" lvl="1" indent="-214313">
              <a:buFont typeface="Arial" panose="020B0604020202020204" pitchFamily="34" charset="0"/>
              <a:buChar char="•"/>
            </a:pPr>
            <a:r>
              <a:rPr lang="es-ES" sz="1350" dirty="0"/>
              <a:t>Incluir un ≥20% de </a:t>
            </a:r>
            <a:r>
              <a:rPr lang="es-ES" sz="1350" dirty="0" err="1"/>
              <a:t>sup</a:t>
            </a:r>
            <a:r>
              <a:rPr lang="es-ES" sz="1350" dirty="0"/>
              <a:t> contrato de </a:t>
            </a:r>
            <a:r>
              <a:rPr lang="es-ES" sz="1350" b="1" dirty="0" err="1"/>
              <a:t>legum</a:t>
            </a:r>
            <a:r>
              <a:rPr lang="es-ES" sz="1350" b="1" dirty="0"/>
              <a:t>, </a:t>
            </a:r>
            <a:r>
              <a:rPr lang="es-ES" sz="1350" b="1" dirty="0" err="1"/>
              <a:t>proteag</a:t>
            </a:r>
            <a:r>
              <a:rPr lang="es-ES" sz="1350" b="1" dirty="0"/>
              <a:t>, crucíferas</a:t>
            </a:r>
          </a:p>
          <a:p>
            <a:pPr marL="557213" lvl="1" indent="-214313">
              <a:buFont typeface="Arial" panose="020B0604020202020204" pitchFamily="34" charset="0"/>
              <a:buChar char="•"/>
            </a:pPr>
            <a:r>
              <a:rPr lang="es-ES" sz="1350" dirty="0"/>
              <a:t>Incluir ≥20% de </a:t>
            </a:r>
            <a:r>
              <a:rPr lang="es-ES" sz="1350" dirty="0" err="1"/>
              <a:t>sup</a:t>
            </a:r>
            <a:r>
              <a:rPr lang="es-ES" sz="1350" dirty="0"/>
              <a:t> de regadío de otros </a:t>
            </a:r>
            <a:r>
              <a:rPr lang="es-ES" sz="1350" b="1" dirty="0"/>
              <a:t>cultivos de regadío</a:t>
            </a:r>
          </a:p>
          <a:p>
            <a:pPr marL="557213" lvl="1" indent="-214313">
              <a:buFont typeface="Arial" panose="020B0604020202020204" pitchFamily="34" charset="0"/>
              <a:buChar char="•"/>
            </a:pPr>
            <a:r>
              <a:rPr lang="es-ES" sz="1350" dirty="0"/>
              <a:t>Incorporar al suelo hojas y </a:t>
            </a:r>
            <a:r>
              <a:rPr lang="es-ES" sz="1350" b="1" dirty="0"/>
              <a:t>restos de cosecha</a:t>
            </a:r>
          </a:p>
          <a:p>
            <a:pPr marL="900113" lvl="2" indent="-214313">
              <a:buFont typeface="Arial" panose="020B0604020202020204" pitchFamily="34" charset="0"/>
              <a:buChar char="•"/>
            </a:pPr>
            <a:r>
              <a:rPr lang="es-ES" sz="1350" dirty="0"/>
              <a:t>A más tardar un mes desde arranque</a:t>
            </a:r>
          </a:p>
          <a:p>
            <a:pPr marL="557213" lvl="1" indent="-214313">
              <a:buFont typeface="Arial" panose="020B0604020202020204" pitchFamily="34" charset="0"/>
              <a:buChar char="•"/>
            </a:pPr>
            <a:r>
              <a:rPr lang="es-ES" sz="1350" dirty="0"/>
              <a:t>Sistema de </a:t>
            </a:r>
            <a:r>
              <a:rPr lang="es-ES" sz="1350" b="1" dirty="0"/>
              <a:t>gestión de agua</a:t>
            </a:r>
          </a:p>
          <a:p>
            <a:pPr marL="900113" lvl="2" indent="-214313">
              <a:buFont typeface="Arial" panose="020B0604020202020204" pitchFamily="34" charset="0"/>
              <a:buChar char="•"/>
            </a:pPr>
            <a:r>
              <a:rPr lang="es-ES" sz="1350" dirty="0"/>
              <a:t>Planificado e informatizado</a:t>
            </a:r>
          </a:p>
          <a:p>
            <a:pPr marL="900113" lvl="2" indent="-214313">
              <a:buFont typeface="Arial" panose="020B0604020202020204" pitchFamily="34" charset="0"/>
              <a:buChar char="•"/>
            </a:pPr>
            <a:r>
              <a:rPr lang="es-ES" sz="1350" dirty="0"/>
              <a:t>Reducción de 4% anual de agua (y 20% al final)</a:t>
            </a:r>
          </a:p>
          <a:p>
            <a:pPr marL="557213" lvl="1" indent="-214313">
              <a:buFont typeface="Arial" panose="020B0604020202020204" pitchFamily="34" charset="0"/>
              <a:buChar char="•"/>
            </a:pPr>
            <a:r>
              <a:rPr lang="es-ES" sz="1350" dirty="0"/>
              <a:t>Sistema de gestión de </a:t>
            </a:r>
            <a:r>
              <a:rPr lang="es-ES" sz="1350" b="1" dirty="0"/>
              <a:t>fertilizantes</a:t>
            </a:r>
          </a:p>
          <a:p>
            <a:pPr marL="900113" lvl="2" indent="-214313">
              <a:buFont typeface="Arial" panose="020B0604020202020204" pitchFamily="34" charset="0"/>
              <a:buChar char="•"/>
            </a:pPr>
            <a:r>
              <a:rPr lang="es-ES" sz="1350" dirty="0"/>
              <a:t>Planificado e informatizado</a:t>
            </a:r>
          </a:p>
          <a:p>
            <a:pPr marL="900113" lvl="2" indent="-214313">
              <a:buFont typeface="Arial" panose="020B0604020202020204" pitchFamily="34" charset="0"/>
              <a:buChar char="•"/>
            </a:pPr>
            <a:r>
              <a:rPr lang="es-ES" sz="1350" dirty="0"/>
              <a:t>Reducción del 15% al final o implantación de sistemas de abonado innovadores y más eficientes</a:t>
            </a:r>
          </a:p>
          <a:p>
            <a:pPr lvl="1"/>
            <a:endParaRPr lang="es-ES" sz="750" dirty="0"/>
          </a:p>
          <a:p>
            <a:pPr marL="214313" indent="-214313">
              <a:buFont typeface="Arial" panose="020B0604020202020204" pitchFamily="34" charset="0"/>
              <a:buChar char="•"/>
            </a:pPr>
            <a:r>
              <a:rPr lang="es-ES" sz="1350" b="1" u="sng" dirty="0"/>
              <a:t>Prima</a:t>
            </a:r>
            <a:r>
              <a:rPr lang="es-ES" sz="1350" dirty="0"/>
              <a:t>: 500 €/ha</a:t>
            </a:r>
          </a:p>
          <a:p>
            <a:pPr marL="557213" lvl="1" indent="-214313">
              <a:buFont typeface="Arial" panose="020B0604020202020204" pitchFamily="34" charset="0"/>
              <a:buChar char="•"/>
            </a:pPr>
            <a:r>
              <a:rPr lang="es-ES" sz="1350" b="1" dirty="0" err="1"/>
              <a:t>Degresividad</a:t>
            </a:r>
            <a:r>
              <a:rPr lang="es-ES" sz="1350" b="1" dirty="0"/>
              <a:t>: </a:t>
            </a:r>
          </a:p>
          <a:p>
            <a:pPr marL="900113" lvl="2" indent="-214313">
              <a:buFont typeface="Arial" panose="020B0604020202020204" pitchFamily="34" charset="0"/>
              <a:buChar char="•"/>
            </a:pPr>
            <a:r>
              <a:rPr lang="es-ES" sz="1350" dirty="0"/>
              <a:t>100% hasta 40 has</a:t>
            </a:r>
          </a:p>
          <a:p>
            <a:pPr marL="900113" lvl="2" indent="-214313">
              <a:buFont typeface="Arial" panose="020B0604020202020204" pitchFamily="34" charset="0"/>
              <a:buChar char="•"/>
            </a:pPr>
            <a:r>
              <a:rPr lang="es-ES" sz="1350" dirty="0"/>
              <a:t>60%   hasta 80 has</a:t>
            </a:r>
          </a:p>
          <a:p>
            <a:pPr marL="900113" lvl="2" indent="-214313">
              <a:buFont typeface="Arial" panose="020B0604020202020204" pitchFamily="34" charset="0"/>
              <a:buChar char="•"/>
            </a:pPr>
            <a:r>
              <a:rPr lang="es-ES" sz="1350" dirty="0"/>
              <a:t>30%   el resto de has</a:t>
            </a:r>
          </a:p>
          <a:p>
            <a:pPr marL="557213" lvl="1" indent="-214313">
              <a:buFont typeface="Arial" panose="020B0604020202020204" pitchFamily="34" charset="0"/>
              <a:buChar char="•"/>
            </a:pPr>
            <a:endParaRPr lang="es-ES" sz="1350" dirty="0"/>
          </a:p>
        </p:txBody>
      </p:sp>
      <p:grpSp>
        <p:nvGrpSpPr>
          <p:cNvPr id="19" name="Grupo 18">
            <a:extLst>
              <a:ext uri="{FF2B5EF4-FFF2-40B4-BE49-F238E27FC236}">
                <a16:creationId xmlns:a16="http://schemas.microsoft.com/office/drawing/2014/main" id="{6B0750A6-5507-BB00-01F2-C225A49205A9}"/>
              </a:ext>
            </a:extLst>
          </p:cNvPr>
          <p:cNvGrpSpPr/>
          <p:nvPr/>
        </p:nvGrpSpPr>
        <p:grpSpPr>
          <a:xfrm rot="16200000">
            <a:off x="7173" y="3214838"/>
            <a:ext cx="3186356" cy="646331"/>
            <a:chOff x="467543" y="1882353"/>
            <a:chExt cx="2880321" cy="861775"/>
          </a:xfrm>
        </p:grpSpPr>
        <p:grpSp>
          <p:nvGrpSpPr>
            <p:cNvPr id="10" name="2 Grupo">
              <a:extLst>
                <a:ext uri="{FF2B5EF4-FFF2-40B4-BE49-F238E27FC236}">
                  <a16:creationId xmlns:a16="http://schemas.microsoft.com/office/drawing/2014/main" id="{9558A24A-F0D6-2E14-DEBF-45AF07846148}"/>
                </a:ext>
              </a:extLst>
            </p:cNvPr>
            <p:cNvGrpSpPr>
              <a:grpSpLocks/>
            </p:cNvGrpSpPr>
            <p:nvPr/>
          </p:nvGrpSpPr>
          <p:grpSpPr bwMode="auto">
            <a:xfrm>
              <a:off x="467543" y="1916832"/>
              <a:ext cx="2880321" cy="777875"/>
              <a:chOff x="0" y="0"/>
              <a:chExt cx="7467600" cy="777644"/>
            </a:xfrm>
          </p:grpSpPr>
          <p:sp>
            <p:nvSpPr>
              <p:cNvPr id="11" name="4 Rectángulo redondeado">
                <a:extLst>
                  <a:ext uri="{FF2B5EF4-FFF2-40B4-BE49-F238E27FC236}">
                    <a16:creationId xmlns:a16="http://schemas.microsoft.com/office/drawing/2014/main" id="{4D746556-A5A1-5283-64D3-7623D87B1D7C}"/>
                  </a:ext>
                </a:extLst>
              </p:cNvPr>
              <p:cNvSpPr/>
              <p:nvPr/>
            </p:nvSpPr>
            <p:spPr>
              <a:xfrm>
                <a:off x="0" y="0"/>
                <a:ext cx="7467600" cy="777644"/>
              </a:xfrm>
              <a:prstGeom prst="roundRect">
                <a:avLst/>
              </a:prstGeom>
              <a:solidFill>
                <a:srgbClr val="BED6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3" name="5 Rectángulo">
                <a:extLst>
                  <a:ext uri="{FF2B5EF4-FFF2-40B4-BE49-F238E27FC236}">
                    <a16:creationId xmlns:a16="http://schemas.microsoft.com/office/drawing/2014/main" id="{7CC62162-BF96-3402-791E-399455A05AC5}"/>
                  </a:ext>
                </a:extLst>
              </p:cNvPr>
              <p:cNvSpPr/>
              <p:nvPr/>
            </p:nvSpPr>
            <p:spPr>
              <a:xfrm>
                <a:off x="38100" y="38089"/>
                <a:ext cx="7391400" cy="701467"/>
              </a:xfrm>
              <a:prstGeom prst="rect">
                <a:avLst/>
              </a:prstGeom>
            </p:spPr>
            <p:style>
              <a:lnRef idx="0">
                <a:scrgbClr r="0" g="0" b="0"/>
              </a:lnRef>
              <a:fillRef idx="0">
                <a:scrgbClr r="0" g="0" b="0"/>
              </a:fillRef>
              <a:effectRef idx="0">
                <a:scrgbClr r="0" g="0" b="0"/>
              </a:effectRef>
              <a:fontRef idx="minor">
                <a:schemeClr val="lt1"/>
              </a:fontRef>
            </p:style>
            <p:txBody>
              <a:bodyPr tIns="68580" bIns="68580" spcCol="1270" anchor="ctr"/>
              <a:lstStyle/>
              <a:p>
                <a:pPr defTabSz="800100">
                  <a:lnSpc>
                    <a:spcPct val="90000"/>
                  </a:lnSpc>
                  <a:spcAft>
                    <a:spcPct val="35000"/>
                  </a:spcAft>
                  <a:defRPr/>
                </a:pPr>
                <a:endParaRPr lang="es-ES" sz="1500" b="1" dirty="0">
                  <a:solidFill>
                    <a:srgbClr val="FF0000"/>
                  </a:solidFill>
                </a:endParaRPr>
              </a:p>
            </p:txBody>
          </p:sp>
        </p:grpSp>
        <p:sp>
          <p:nvSpPr>
            <p:cNvPr id="14" name="2 Rectángulo">
              <a:extLst>
                <a:ext uri="{FF2B5EF4-FFF2-40B4-BE49-F238E27FC236}">
                  <a16:creationId xmlns:a16="http://schemas.microsoft.com/office/drawing/2014/main" id="{6CB419FA-A84D-A488-E7EE-3DAEEAED0454}"/>
                </a:ext>
              </a:extLst>
            </p:cNvPr>
            <p:cNvSpPr>
              <a:spLocks noChangeArrowheads="1"/>
            </p:cNvSpPr>
            <p:nvPr/>
          </p:nvSpPr>
          <p:spPr bwMode="auto">
            <a:xfrm>
              <a:off x="757244" y="1882353"/>
              <a:ext cx="2447381" cy="86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rgbClr val="D6EF2C"/>
                </a:buClr>
                <a:buChar char="&gt;"/>
                <a:defRPr sz="1400">
                  <a:solidFill>
                    <a:srgbClr val="575757"/>
                  </a:solidFill>
                  <a:latin typeface="Arial" charset="0"/>
                  <a:ea typeface="ＭＳ Ｐゴシック" pitchFamily="34" charset="-128"/>
                </a:defRPr>
              </a:lvl1pPr>
              <a:lvl2pPr marL="742950" indent="-285750" eaLnBrk="0" hangingPunct="0">
                <a:spcBef>
                  <a:spcPct val="20000"/>
                </a:spcBef>
                <a:buChar char="–"/>
                <a:defRPr sz="1400">
                  <a:solidFill>
                    <a:schemeClr val="tx1"/>
                  </a:solidFill>
                  <a:latin typeface="Arial" charset="0"/>
                  <a:ea typeface="ＭＳ Ｐゴシック" pitchFamily="34" charset="-128"/>
                </a:defRPr>
              </a:lvl2pPr>
              <a:lvl3pPr marL="1143000" indent="-228600" eaLnBrk="0" hangingPunct="0">
                <a:spcBef>
                  <a:spcPct val="20000"/>
                </a:spcBef>
                <a:buChar char="•"/>
                <a:defRPr sz="1400">
                  <a:solidFill>
                    <a:schemeClr val="tx1"/>
                  </a:solidFill>
                  <a:latin typeface="Arial" charset="0"/>
                  <a:ea typeface="ＭＳ Ｐゴシック" pitchFamily="34" charset="-128"/>
                </a:defRPr>
              </a:lvl3pPr>
              <a:lvl4pPr marL="1600200" indent="-228600" eaLnBrk="0" hangingPunct="0">
                <a:spcBef>
                  <a:spcPct val="20000"/>
                </a:spcBef>
                <a:buChar char="–"/>
                <a:defRPr sz="1400">
                  <a:solidFill>
                    <a:schemeClr val="tx1"/>
                  </a:solidFill>
                  <a:latin typeface="Arial" charset="0"/>
                  <a:ea typeface="ＭＳ Ｐゴシック" pitchFamily="34" charset="-128"/>
                </a:defRPr>
              </a:lvl4pPr>
              <a:lvl5pPr marL="2057400" indent="-228600" eaLnBrk="0" hangingPunct="0">
                <a:spcBef>
                  <a:spcPct val="20000"/>
                </a:spcBef>
                <a:buChar char="»"/>
                <a:defRPr sz="14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9pPr>
            </a:lstStyle>
            <a:p>
              <a:pPr eaLnBrk="1" hangingPunct="1">
                <a:spcBef>
                  <a:spcPct val="0"/>
                </a:spcBef>
                <a:buClrTx/>
                <a:buFontTx/>
                <a:buNone/>
              </a:pPr>
              <a:r>
                <a:rPr lang="es-ES" altLang="es-ES" sz="1800" dirty="0">
                  <a:solidFill>
                    <a:schemeClr val="tx1"/>
                  </a:solidFill>
                </a:rPr>
                <a:t>Cultivos agroindustriales sostenibles (remolacha)</a:t>
              </a:r>
            </a:p>
          </p:txBody>
        </p:sp>
      </p:grpSp>
      <p:sp>
        <p:nvSpPr>
          <p:cNvPr id="3" name="Botón de acción: ir hacia atrás o anterior 2">
            <a:hlinkClick r:id="rId3" action="ppaction://hlinksldjump" highlightClick="1"/>
            <a:extLst>
              <a:ext uri="{FF2B5EF4-FFF2-40B4-BE49-F238E27FC236}">
                <a16:creationId xmlns:a16="http://schemas.microsoft.com/office/drawing/2014/main" id="{4DE99863-8371-9107-1CEC-C989FF78F402}"/>
              </a:ext>
            </a:extLst>
          </p:cNvPr>
          <p:cNvSpPr/>
          <p:nvPr/>
        </p:nvSpPr>
        <p:spPr>
          <a:xfrm>
            <a:off x="7164288" y="5427222"/>
            <a:ext cx="270030" cy="264465"/>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350"/>
          </a:p>
        </p:txBody>
      </p:sp>
    </p:spTree>
    <p:extLst>
      <p:ext uri="{BB962C8B-B14F-4D97-AF65-F5344CB8AC3E}">
        <p14:creationId xmlns:p14="http://schemas.microsoft.com/office/powerpoint/2010/main" val="40132336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anim calcmode="lin" valueType="num">
                                      <p:cBhvr additive="base">
                                        <p:cTn id="11"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 calcmode="lin" valueType="num">
                                      <p:cBhvr additive="base">
                                        <p:cTn id="15"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2">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anim calcmode="lin" valueType="num">
                                      <p:cBhvr additive="base">
                                        <p:cTn id="23"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2">
                                            <p:txEl>
                                              <p:pRg st="4" end="4"/>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anim calcmode="lin" valueType="num">
                                      <p:cBhvr additive="base">
                                        <p:cTn id="2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2">
                                            <p:txEl>
                                              <p:pRg st="5" end="5"/>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anim calcmode="lin" valueType="num">
                                      <p:cBhvr additive="base">
                                        <p:cTn id="31"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6" end="6"/>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2">
                                            <p:txEl>
                                              <p:pRg st="7" end="7"/>
                                            </p:txEl>
                                          </p:spTgt>
                                        </p:tgtEl>
                                        <p:attrNameLst>
                                          <p:attrName>style.visibility</p:attrName>
                                        </p:attrNameLst>
                                      </p:cBhvr>
                                      <p:to>
                                        <p:strVal val="visible"/>
                                      </p:to>
                                    </p:set>
                                    <p:anim calcmode="lin" valueType="num">
                                      <p:cBhvr additive="base">
                                        <p:cTn id="35"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2">
                                            <p:txEl>
                                              <p:pRg st="7" end="7"/>
                                            </p:txEl>
                                          </p:spTgt>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2">
                                            <p:txEl>
                                              <p:pRg st="8" end="8"/>
                                            </p:txEl>
                                          </p:spTgt>
                                        </p:tgtEl>
                                        <p:attrNameLst>
                                          <p:attrName>style.visibility</p:attrName>
                                        </p:attrNameLst>
                                      </p:cBhvr>
                                      <p:to>
                                        <p:strVal val="visible"/>
                                      </p:to>
                                    </p:set>
                                    <p:anim calcmode="lin" valueType="num">
                                      <p:cBhvr additive="base">
                                        <p:cTn id="39"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2">
                                            <p:txEl>
                                              <p:pRg st="8" end="8"/>
                                            </p:txEl>
                                          </p:spTgt>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2">
                                            <p:txEl>
                                              <p:pRg st="9" end="9"/>
                                            </p:txEl>
                                          </p:spTgt>
                                        </p:tgtEl>
                                        <p:attrNameLst>
                                          <p:attrName>style.visibility</p:attrName>
                                        </p:attrNameLst>
                                      </p:cBhvr>
                                      <p:to>
                                        <p:strVal val="visible"/>
                                      </p:to>
                                    </p:set>
                                    <p:anim calcmode="lin" valueType="num">
                                      <p:cBhvr additive="base">
                                        <p:cTn id="43" dur="500" fill="hold"/>
                                        <p:tgtEl>
                                          <p:spTgt spid="2">
                                            <p:txEl>
                                              <p:pRg st="9" end="9"/>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9" end="9"/>
                                            </p:txEl>
                                          </p:spTgt>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2">
                                            <p:txEl>
                                              <p:pRg st="10" end="10"/>
                                            </p:txEl>
                                          </p:spTgt>
                                        </p:tgtEl>
                                        <p:attrNameLst>
                                          <p:attrName>style.visibility</p:attrName>
                                        </p:attrNameLst>
                                      </p:cBhvr>
                                      <p:to>
                                        <p:strVal val="visible"/>
                                      </p:to>
                                    </p:set>
                                    <p:anim calcmode="lin" valueType="num">
                                      <p:cBhvr additive="base">
                                        <p:cTn id="47" dur="500" fill="hold"/>
                                        <p:tgtEl>
                                          <p:spTgt spid="2">
                                            <p:txEl>
                                              <p:pRg st="10" end="10"/>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2">
                                            <p:txEl>
                                              <p:pRg st="10" end="10"/>
                                            </p:txEl>
                                          </p:spTgt>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2">
                                            <p:txEl>
                                              <p:pRg st="11" end="11"/>
                                            </p:txEl>
                                          </p:spTgt>
                                        </p:tgtEl>
                                        <p:attrNameLst>
                                          <p:attrName>style.visibility</p:attrName>
                                        </p:attrNameLst>
                                      </p:cBhvr>
                                      <p:to>
                                        <p:strVal val="visible"/>
                                      </p:to>
                                    </p:set>
                                    <p:anim calcmode="lin" valueType="num">
                                      <p:cBhvr additive="base">
                                        <p:cTn id="51" dur="500" fill="hold"/>
                                        <p:tgtEl>
                                          <p:spTgt spid="2">
                                            <p:txEl>
                                              <p:pRg st="11" end="11"/>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2">
                                            <p:txEl>
                                              <p:pRg st="11" end="11"/>
                                            </p:txEl>
                                          </p:spTgt>
                                        </p:tgtEl>
                                        <p:attrNameLst>
                                          <p:attrName>ppt_y</p:attrName>
                                        </p:attrNameLst>
                                      </p:cBhvr>
                                      <p:tavLst>
                                        <p:tav tm="0">
                                          <p:val>
                                            <p:strVal val="1+#ppt_h/2"/>
                                          </p:val>
                                        </p:tav>
                                        <p:tav tm="100000">
                                          <p:val>
                                            <p:strVal val="#ppt_y"/>
                                          </p:val>
                                        </p:tav>
                                      </p:tavLst>
                                    </p:anim>
                                  </p:childTnLst>
                                </p:cTn>
                              </p:par>
                              <p:par>
                                <p:cTn id="53" presetID="2" presetClass="entr" presetSubtype="4" fill="hold" nodeType="withEffect">
                                  <p:stCondLst>
                                    <p:cond delay="0"/>
                                  </p:stCondLst>
                                  <p:childTnLst>
                                    <p:set>
                                      <p:cBhvr>
                                        <p:cTn id="54" dur="1" fill="hold">
                                          <p:stCondLst>
                                            <p:cond delay="0"/>
                                          </p:stCondLst>
                                        </p:cTn>
                                        <p:tgtEl>
                                          <p:spTgt spid="2">
                                            <p:txEl>
                                              <p:pRg st="12" end="12"/>
                                            </p:txEl>
                                          </p:spTgt>
                                        </p:tgtEl>
                                        <p:attrNameLst>
                                          <p:attrName>style.visibility</p:attrName>
                                        </p:attrNameLst>
                                      </p:cBhvr>
                                      <p:to>
                                        <p:strVal val="visible"/>
                                      </p:to>
                                    </p:set>
                                    <p:anim calcmode="lin" valueType="num">
                                      <p:cBhvr additive="base">
                                        <p:cTn id="55" dur="500" fill="hold"/>
                                        <p:tgtEl>
                                          <p:spTgt spid="2">
                                            <p:txEl>
                                              <p:pRg st="12" end="12"/>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2">
                                            <p:txEl>
                                              <p:pRg st="12" end="12"/>
                                            </p:txEl>
                                          </p:spTgt>
                                        </p:tgtEl>
                                        <p:attrNameLst>
                                          <p:attrName>ppt_y</p:attrName>
                                        </p:attrNameLst>
                                      </p:cBhvr>
                                      <p:tavLst>
                                        <p:tav tm="0">
                                          <p:val>
                                            <p:strVal val="1+#ppt_h/2"/>
                                          </p:val>
                                        </p:tav>
                                        <p:tav tm="100000">
                                          <p:val>
                                            <p:strVal val="#ppt_y"/>
                                          </p:val>
                                        </p:tav>
                                      </p:tavLst>
                                    </p:anim>
                                  </p:childTnLst>
                                </p:cTn>
                              </p:par>
                              <p:par>
                                <p:cTn id="57" presetID="2" presetClass="entr" presetSubtype="4" fill="hold" nodeType="withEffect">
                                  <p:stCondLst>
                                    <p:cond delay="0"/>
                                  </p:stCondLst>
                                  <p:childTnLst>
                                    <p:set>
                                      <p:cBhvr>
                                        <p:cTn id="58" dur="1" fill="hold">
                                          <p:stCondLst>
                                            <p:cond delay="0"/>
                                          </p:stCondLst>
                                        </p:cTn>
                                        <p:tgtEl>
                                          <p:spTgt spid="2">
                                            <p:txEl>
                                              <p:pRg st="13" end="13"/>
                                            </p:txEl>
                                          </p:spTgt>
                                        </p:tgtEl>
                                        <p:attrNameLst>
                                          <p:attrName>style.visibility</p:attrName>
                                        </p:attrNameLst>
                                      </p:cBhvr>
                                      <p:to>
                                        <p:strVal val="visible"/>
                                      </p:to>
                                    </p:set>
                                    <p:anim calcmode="lin" valueType="num">
                                      <p:cBhvr additive="base">
                                        <p:cTn id="59" dur="500" fill="hold"/>
                                        <p:tgtEl>
                                          <p:spTgt spid="2">
                                            <p:txEl>
                                              <p:pRg st="13" end="13"/>
                                            </p:txEl>
                                          </p:spTgt>
                                        </p:tgtEl>
                                        <p:attrNameLst>
                                          <p:attrName>ppt_x</p:attrName>
                                        </p:attrNameLst>
                                      </p:cBhvr>
                                      <p:tavLst>
                                        <p:tav tm="0">
                                          <p:val>
                                            <p:strVal val="#ppt_x"/>
                                          </p:val>
                                        </p:tav>
                                        <p:tav tm="100000">
                                          <p:val>
                                            <p:strVal val="#ppt_x"/>
                                          </p:val>
                                        </p:tav>
                                      </p:tavLst>
                                    </p:anim>
                                    <p:anim calcmode="lin" valueType="num">
                                      <p:cBhvr additive="base">
                                        <p:cTn id="60" dur="500" fill="hold"/>
                                        <p:tgtEl>
                                          <p:spTgt spid="2">
                                            <p:txEl>
                                              <p:pRg st="13" end="13"/>
                                            </p:txEl>
                                          </p:spTgt>
                                        </p:tgtEl>
                                        <p:attrNameLst>
                                          <p:attrName>ppt_y</p:attrName>
                                        </p:attrNameLst>
                                      </p:cBhvr>
                                      <p:tavLst>
                                        <p:tav tm="0">
                                          <p:val>
                                            <p:strVal val="1+#ppt_h/2"/>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2" presetClass="entr" presetSubtype="4" fill="hold" nodeType="clickEffect">
                                  <p:stCondLst>
                                    <p:cond delay="0"/>
                                  </p:stCondLst>
                                  <p:childTnLst>
                                    <p:set>
                                      <p:cBhvr>
                                        <p:cTn id="64" dur="1" fill="hold">
                                          <p:stCondLst>
                                            <p:cond delay="0"/>
                                          </p:stCondLst>
                                        </p:cTn>
                                        <p:tgtEl>
                                          <p:spTgt spid="2">
                                            <p:txEl>
                                              <p:pRg st="15" end="15"/>
                                            </p:txEl>
                                          </p:spTgt>
                                        </p:tgtEl>
                                        <p:attrNameLst>
                                          <p:attrName>style.visibility</p:attrName>
                                        </p:attrNameLst>
                                      </p:cBhvr>
                                      <p:to>
                                        <p:strVal val="visible"/>
                                      </p:to>
                                    </p:set>
                                    <p:anim calcmode="lin" valueType="num">
                                      <p:cBhvr additive="base">
                                        <p:cTn id="65" dur="500" fill="hold"/>
                                        <p:tgtEl>
                                          <p:spTgt spid="2">
                                            <p:txEl>
                                              <p:pRg st="15" end="15"/>
                                            </p:txEl>
                                          </p:spTgt>
                                        </p:tgtEl>
                                        <p:attrNameLst>
                                          <p:attrName>ppt_x</p:attrName>
                                        </p:attrNameLst>
                                      </p:cBhvr>
                                      <p:tavLst>
                                        <p:tav tm="0">
                                          <p:val>
                                            <p:strVal val="#ppt_x"/>
                                          </p:val>
                                        </p:tav>
                                        <p:tav tm="100000">
                                          <p:val>
                                            <p:strVal val="#ppt_x"/>
                                          </p:val>
                                        </p:tav>
                                      </p:tavLst>
                                    </p:anim>
                                    <p:anim calcmode="lin" valueType="num">
                                      <p:cBhvr additive="base">
                                        <p:cTn id="66" dur="500" fill="hold"/>
                                        <p:tgtEl>
                                          <p:spTgt spid="2">
                                            <p:txEl>
                                              <p:pRg st="15" end="15"/>
                                            </p:txEl>
                                          </p:spTgt>
                                        </p:tgtEl>
                                        <p:attrNameLst>
                                          <p:attrName>ppt_y</p:attrName>
                                        </p:attrNameLst>
                                      </p:cBhvr>
                                      <p:tavLst>
                                        <p:tav tm="0">
                                          <p:val>
                                            <p:strVal val="1+#ppt_h/2"/>
                                          </p:val>
                                        </p:tav>
                                        <p:tav tm="100000">
                                          <p:val>
                                            <p:strVal val="#ppt_y"/>
                                          </p:val>
                                        </p:tav>
                                      </p:tavLst>
                                    </p:anim>
                                  </p:childTnLst>
                                </p:cTn>
                              </p:par>
                              <p:par>
                                <p:cTn id="67" presetID="2" presetClass="entr" presetSubtype="4" fill="hold" nodeType="withEffect">
                                  <p:stCondLst>
                                    <p:cond delay="0"/>
                                  </p:stCondLst>
                                  <p:childTnLst>
                                    <p:set>
                                      <p:cBhvr>
                                        <p:cTn id="68" dur="1" fill="hold">
                                          <p:stCondLst>
                                            <p:cond delay="0"/>
                                          </p:stCondLst>
                                        </p:cTn>
                                        <p:tgtEl>
                                          <p:spTgt spid="2">
                                            <p:txEl>
                                              <p:pRg st="16" end="16"/>
                                            </p:txEl>
                                          </p:spTgt>
                                        </p:tgtEl>
                                        <p:attrNameLst>
                                          <p:attrName>style.visibility</p:attrName>
                                        </p:attrNameLst>
                                      </p:cBhvr>
                                      <p:to>
                                        <p:strVal val="visible"/>
                                      </p:to>
                                    </p:set>
                                    <p:anim calcmode="lin" valueType="num">
                                      <p:cBhvr additive="base">
                                        <p:cTn id="69" dur="500" fill="hold"/>
                                        <p:tgtEl>
                                          <p:spTgt spid="2">
                                            <p:txEl>
                                              <p:pRg st="16" end="16"/>
                                            </p:txEl>
                                          </p:spTgt>
                                        </p:tgtEl>
                                        <p:attrNameLst>
                                          <p:attrName>ppt_x</p:attrName>
                                        </p:attrNameLst>
                                      </p:cBhvr>
                                      <p:tavLst>
                                        <p:tav tm="0">
                                          <p:val>
                                            <p:strVal val="#ppt_x"/>
                                          </p:val>
                                        </p:tav>
                                        <p:tav tm="100000">
                                          <p:val>
                                            <p:strVal val="#ppt_x"/>
                                          </p:val>
                                        </p:tav>
                                      </p:tavLst>
                                    </p:anim>
                                    <p:anim calcmode="lin" valueType="num">
                                      <p:cBhvr additive="base">
                                        <p:cTn id="70" dur="500" fill="hold"/>
                                        <p:tgtEl>
                                          <p:spTgt spid="2">
                                            <p:txEl>
                                              <p:pRg st="16" end="16"/>
                                            </p:txEl>
                                          </p:spTgt>
                                        </p:tgtEl>
                                        <p:attrNameLst>
                                          <p:attrName>ppt_y</p:attrName>
                                        </p:attrNameLst>
                                      </p:cBhvr>
                                      <p:tavLst>
                                        <p:tav tm="0">
                                          <p:val>
                                            <p:strVal val="1+#ppt_h/2"/>
                                          </p:val>
                                        </p:tav>
                                        <p:tav tm="100000">
                                          <p:val>
                                            <p:strVal val="#ppt_y"/>
                                          </p:val>
                                        </p:tav>
                                      </p:tavLst>
                                    </p:anim>
                                  </p:childTnLst>
                                </p:cTn>
                              </p:par>
                              <p:par>
                                <p:cTn id="71" presetID="2" presetClass="entr" presetSubtype="4" fill="hold" nodeType="withEffect">
                                  <p:stCondLst>
                                    <p:cond delay="0"/>
                                  </p:stCondLst>
                                  <p:childTnLst>
                                    <p:set>
                                      <p:cBhvr>
                                        <p:cTn id="72" dur="1" fill="hold">
                                          <p:stCondLst>
                                            <p:cond delay="0"/>
                                          </p:stCondLst>
                                        </p:cTn>
                                        <p:tgtEl>
                                          <p:spTgt spid="2">
                                            <p:txEl>
                                              <p:pRg st="17" end="17"/>
                                            </p:txEl>
                                          </p:spTgt>
                                        </p:tgtEl>
                                        <p:attrNameLst>
                                          <p:attrName>style.visibility</p:attrName>
                                        </p:attrNameLst>
                                      </p:cBhvr>
                                      <p:to>
                                        <p:strVal val="visible"/>
                                      </p:to>
                                    </p:set>
                                    <p:anim calcmode="lin" valueType="num">
                                      <p:cBhvr additive="base">
                                        <p:cTn id="73" dur="500" fill="hold"/>
                                        <p:tgtEl>
                                          <p:spTgt spid="2">
                                            <p:txEl>
                                              <p:pRg st="17" end="17"/>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2">
                                            <p:txEl>
                                              <p:pRg st="17" end="17"/>
                                            </p:txEl>
                                          </p:spTgt>
                                        </p:tgtEl>
                                        <p:attrNameLst>
                                          <p:attrName>ppt_y</p:attrName>
                                        </p:attrNameLst>
                                      </p:cBhvr>
                                      <p:tavLst>
                                        <p:tav tm="0">
                                          <p:val>
                                            <p:strVal val="1+#ppt_h/2"/>
                                          </p:val>
                                        </p:tav>
                                        <p:tav tm="100000">
                                          <p:val>
                                            <p:strVal val="#ppt_y"/>
                                          </p:val>
                                        </p:tav>
                                      </p:tavLst>
                                    </p:anim>
                                  </p:childTnLst>
                                </p:cTn>
                              </p:par>
                              <p:par>
                                <p:cTn id="75" presetID="2" presetClass="entr" presetSubtype="4" fill="hold" nodeType="withEffect">
                                  <p:stCondLst>
                                    <p:cond delay="0"/>
                                  </p:stCondLst>
                                  <p:childTnLst>
                                    <p:set>
                                      <p:cBhvr>
                                        <p:cTn id="76" dur="1" fill="hold">
                                          <p:stCondLst>
                                            <p:cond delay="0"/>
                                          </p:stCondLst>
                                        </p:cTn>
                                        <p:tgtEl>
                                          <p:spTgt spid="2">
                                            <p:txEl>
                                              <p:pRg st="18" end="18"/>
                                            </p:txEl>
                                          </p:spTgt>
                                        </p:tgtEl>
                                        <p:attrNameLst>
                                          <p:attrName>style.visibility</p:attrName>
                                        </p:attrNameLst>
                                      </p:cBhvr>
                                      <p:to>
                                        <p:strVal val="visible"/>
                                      </p:to>
                                    </p:set>
                                    <p:anim calcmode="lin" valueType="num">
                                      <p:cBhvr additive="base">
                                        <p:cTn id="77" dur="500" fill="hold"/>
                                        <p:tgtEl>
                                          <p:spTgt spid="2">
                                            <p:txEl>
                                              <p:pRg st="18" end="18"/>
                                            </p:txEl>
                                          </p:spTgt>
                                        </p:tgtEl>
                                        <p:attrNameLst>
                                          <p:attrName>ppt_x</p:attrName>
                                        </p:attrNameLst>
                                      </p:cBhvr>
                                      <p:tavLst>
                                        <p:tav tm="0">
                                          <p:val>
                                            <p:strVal val="#ppt_x"/>
                                          </p:val>
                                        </p:tav>
                                        <p:tav tm="100000">
                                          <p:val>
                                            <p:strVal val="#ppt_x"/>
                                          </p:val>
                                        </p:tav>
                                      </p:tavLst>
                                    </p:anim>
                                    <p:anim calcmode="lin" valueType="num">
                                      <p:cBhvr additive="base">
                                        <p:cTn id="78" dur="500" fill="hold"/>
                                        <p:tgtEl>
                                          <p:spTgt spid="2">
                                            <p:txEl>
                                              <p:pRg st="18" end="18"/>
                                            </p:txEl>
                                          </p:spTgt>
                                        </p:tgtEl>
                                        <p:attrNameLst>
                                          <p:attrName>ppt_y</p:attrName>
                                        </p:attrNameLst>
                                      </p:cBhvr>
                                      <p:tavLst>
                                        <p:tav tm="0">
                                          <p:val>
                                            <p:strVal val="1+#ppt_h/2"/>
                                          </p:val>
                                        </p:tav>
                                        <p:tav tm="100000">
                                          <p:val>
                                            <p:strVal val="#ppt_y"/>
                                          </p:val>
                                        </p:tav>
                                      </p:tavLst>
                                    </p:anim>
                                  </p:childTnLst>
                                </p:cTn>
                              </p:par>
                              <p:par>
                                <p:cTn id="79" presetID="2" presetClass="entr" presetSubtype="4" fill="hold" nodeType="withEffect">
                                  <p:stCondLst>
                                    <p:cond delay="0"/>
                                  </p:stCondLst>
                                  <p:childTnLst>
                                    <p:set>
                                      <p:cBhvr>
                                        <p:cTn id="80" dur="1" fill="hold">
                                          <p:stCondLst>
                                            <p:cond delay="0"/>
                                          </p:stCondLst>
                                        </p:cTn>
                                        <p:tgtEl>
                                          <p:spTgt spid="2">
                                            <p:txEl>
                                              <p:pRg st="19" end="19"/>
                                            </p:txEl>
                                          </p:spTgt>
                                        </p:tgtEl>
                                        <p:attrNameLst>
                                          <p:attrName>style.visibility</p:attrName>
                                        </p:attrNameLst>
                                      </p:cBhvr>
                                      <p:to>
                                        <p:strVal val="visible"/>
                                      </p:to>
                                    </p:set>
                                    <p:anim calcmode="lin" valueType="num">
                                      <p:cBhvr additive="base">
                                        <p:cTn id="81" dur="500" fill="hold"/>
                                        <p:tgtEl>
                                          <p:spTgt spid="2">
                                            <p:txEl>
                                              <p:pRg st="19" end="19"/>
                                            </p:txEl>
                                          </p:spTgt>
                                        </p:tgtEl>
                                        <p:attrNameLst>
                                          <p:attrName>ppt_x</p:attrName>
                                        </p:attrNameLst>
                                      </p:cBhvr>
                                      <p:tavLst>
                                        <p:tav tm="0">
                                          <p:val>
                                            <p:strVal val="#ppt_x"/>
                                          </p:val>
                                        </p:tav>
                                        <p:tav tm="100000">
                                          <p:val>
                                            <p:strVal val="#ppt_x"/>
                                          </p:val>
                                        </p:tav>
                                      </p:tavLst>
                                    </p:anim>
                                    <p:anim calcmode="lin" valueType="num">
                                      <p:cBhvr additive="base">
                                        <p:cTn id="82" dur="500" fill="hold"/>
                                        <p:tgtEl>
                                          <p:spTgt spid="2">
                                            <p:txEl>
                                              <p:pRg st="19" end="1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2 Grupo"/>
          <p:cNvGrpSpPr>
            <a:grpSpLocks/>
          </p:cNvGrpSpPr>
          <p:nvPr/>
        </p:nvGrpSpPr>
        <p:grpSpPr bwMode="auto">
          <a:xfrm>
            <a:off x="2087166" y="998936"/>
            <a:ext cx="5600700" cy="583406"/>
            <a:chOff x="0" y="0"/>
            <a:chExt cx="7467600" cy="777644"/>
          </a:xfrm>
        </p:grpSpPr>
        <p:sp>
          <p:nvSpPr>
            <p:cNvPr id="5" name="4 Rectángulo redondeado"/>
            <p:cNvSpPr/>
            <p:nvPr/>
          </p:nvSpPr>
          <p:spPr>
            <a:xfrm>
              <a:off x="0" y="0"/>
              <a:ext cx="7467600" cy="777644"/>
            </a:xfrm>
            <a:prstGeom prst="roundRect">
              <a:avLst/>
            </a:prstGeom>
            <a:solidFill>
              <a:srgbClr val="BED6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6" name="5 Rectángulo"/>
            <p:cNvSpPr/>
            <p:nvPr/>
          </p:nvSpPr>
          <p:spPr>
            <a:xfrm>
              <a:off x="38100" y="38089"/>
              <a:ext cx="7391400" cy="701467"/>
            </a:xfrm>
            <a:prstGeom prst="rect">
              <a:avLst/>
            </a:prstGeom>
          </p:spPr>
          <p:style>
            <a:lnRef idx="0">
              <a:scrgbClr r="0" g="0" b="0"/>
            </a:lnRef>
            <a:fillRef idx="0">
              <a:scrgbClr r="0" g="0" b="0"/>
            </a:fillRef>
            <a:effectRef idx="0">
              <a:scrgbClr r="0" g="0" b="0"/>
            </a:effectRef>
            <a:fontRef idx="minor">
              <a:schemeClr val="lt1"/>
            </a:fontRef>
          </p:style>
          <p:txBody>
            <a:bodyPr tIns="68580" bIns="68580" spcCol="1270" anchor="ctr"/>
            <a:lstStyle/>
            <a:p>
              <a:pPr defTabSz="800100">
                <a:lnSpc>
                  <a:spcPct val="90000"/>
                </a:lnSpc>
                <a:spcAft>
                  <a:spcPct val="35000"/>
                </a:spcAft>
                <a:defRPr/>
              </a:pPr>
              <a:endParaRPr lang="es-ES" sz="1500" b="1" dirty="0">
                <a:solidFill>
                  <a:srgbClr val="FF0000"/>
                </a:solidFill>
              </a:endParaRPr>
            </a:p>
          </p:txBody>
        </p:sp>
      </p:grpSp>
      <p:sp>
        <p:nvSpPr>
          <p:cNvPr id="7" name="2 Rectángulo"/>
          <p:cNvSpPr>
            <a:spLocks noChangeArrowheads="1"/>
          </p:cNvSpPr>
          <p:nvPr/>
        </p:nvSpPr>
        <p:spPr bwMode="auto">
          <a:xfrm>
            <a:off x="2303860" y="1117998"/>
            <a:ext cx="395499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D6EF2C"/>
              </a:buClr>
              <a:buChar char="&gt;"/>
              <a:defRPr sz="1400">
                <a:solidFill>
                  <a:srgbClr val="575757"/>
                </a:solidFill>
                <a:latin typeface="Arial" charset="0"/>
                <a:ea typeface="ＭＳ Ｐゴシック" pitchFamily="34" charset="-128"/>
              </a:defRPr>
            </a:lvl1pPr>
            <a:lvl2pPr marL="742950" indent="-285750" eaLnBrk="0" hangingPunct="0">
              <a:spcBef>
                <a:spcPct val="20000"/>
              </a:spcBef>
              <a:buChar char="–"/>
              <a:defRPr sz="1400">
                <a:solidFill>
                  <a:schemeClr val="tx1"/>
                </a:solidFill>
                <a:latin typeface="Arial" charset="0"/>
                <a:ea typeface="ＭＳ Ｐゴシック" pitchFamily="34" charset="-128"/>
              </a:defRPr>
            </a:lvl2pPr>
            <a:lvl3pPr marL="1143000" indent="-228600" eaLnBrk="0" hangingPunct="0">
              <a:spcBef>
                <a:spcPct val="20000"/>
              </a:spcBef>
              <a:buChar char="•"/>
              <a:defRPr sz="1400">
                <a:solidFill>
                  <a:schemeClr val="tx1"/>
                </a:solidFill>
                <a:latin typeface="Arial" charset="0"/>
                <a:ea typeface="ＭＳ Ｐゴシック" pitchFamily="34" charset="-128"/>
              </a:defRPr>
            </a:lvl3pPr>
            <a:lvl4pPr marL="1600200" indent="-228600" eaLnBrk="0" hangingPunct="0">
              <a:spcBef>
                <a:spcPct val="20000"/>
              </a:spcBef>
              <a:buChar char="–"/>
              <a:defRPr sz="1400">
                <a:solidFill>
                  <a:schemeClr val="tx1"/>
                </a:solidFill>
                <a:latin typeface="Arial" charset="0"/>
                <a:ea typeface="ＭＳ Ｐゴシック" pitchFamily="34" charset="-128"/>
              </a:defRPr>
            </a:lvl4pPr>
            <a:lvl5pPr marL="2057400" indent="-228600" eaLnBrk="0" hangingPunct="0">
              <a:spcBef>
                <a:spcPct val="20000"/>
              </a:spcBef>
              <a:buChar char="»"/>
              <a:defRPr sz="14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9pPr>
          </a:lstStyle>
          <a:p>
            <a:pPr eaLnBrk="1" hangingPunct="1">
              <a:spcBef>
                <a:spcPct val="0"/>
              </a:spcBef>
              <a:buClrTx/>
              <a:buFontTx/>
              <a:buNone/>
            </a:pPr>
            <a:r>
              <a:rPr lang="es-ES" altLang="es-ES" sz="1800" dirty="0">
                <a:solidFill>
                  <a:schemeClr val="tx1"/>
                </a:solidFill>
              </a:rPr>
              <a:t>Intervenciones DR en CyL. Agrícolas</a:t>
            </a:r>
          </a:p>
        </p:txBody>
      </p:sp>
      <p:pic>
        <p:nvPicPr>
          <p:cNvPr id="12" name="3 Imagen">
            <a:extLst>
              <a:ext uri="{FF2B5EF4-FFF2-40B4-BE49-F238E27FC236}">
                <a16:creationId xmlns:a16="http://schemas.microsoft.com/office/drawing/2014/main" id="{10CB3EEF-0447-BFB7-060D-E4C747253264}"/>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1525907" y="5319210"/>
            <a:ext cx="1179669" cy="372477"/>
          </a:xfrm>
          <a:prstGeom prst="rect">
            <a:avLst/>
          </a:prstGeom>
        </p:spPr>
      </p:pic>
      <p:sp>
        <p:nvSpPr>
          <p:cNvPr id="2" name="CuadroTexto 1">
            <a:extLst>
              <a:ext uri="{FF2B5EF4-FFF2-40B4-BE49-F238E27FC236}">
                <a16:creationId xmlns:a16="http://schemas.microsoft.com/office/drawing/2014/main" id="{0840BDDB-D556-7109-9FF3-CF387C44EF2D}"/>
              </a:ext>
            </a:extLst>
          </p:cNvPr>
          <p:cNvSpPr txBox="1"/>
          <p:nvPr/>
        </p:nvSpPr>
        <p:spPr>
          <a:xfrm>
            <a:off x="2509758" y="1650254"/>
            <a:ext cx="5691850" cy="4582024"/>
          </a:xfrm>
          <a:prstGeom prst="rect">
            <a:avLst/>
          </a:prstGeom>
          <a:noFill/>
        </p:spPr>
        <p:txBody>
          <a:bodyPr wrap="square" rtlCol="0">
            <a:spAutoFit/>
          </a:bodyPr>
          <a:lstStyle/>
          <a:p>
            <a:pPr marL="214313" indent="-214313">
              <a:buFont typeface="Arial" panose="020B0604020202020204" pitchFamily="34" charset="0"/>
              <a:buChar char="•"/>
            </a:pPr>
            <a:r>
              <a:rPr lang="es-ES" sz="1350" b="1" u="sng" dirty="0"/>
              <a:t>Requisitos</a:t>
            </a:r>
            <a:endParaRPr lang="es-ES" sz="1350" u="sng" dirty="0"/>
          </a:p>
          <a:p>
            <a:pPr marL="557213" lvl="1" indent="-214313">
              <a:buFont typeface="Arial" panose="020B0604020202020204" pitchFamily="34" charset="0"/>
              <a:buChar char="•"/>
            </a:pPr>
            <a:r>
              <a:rPr lang="es-ES" sz="1350" dirty="0"/>
              <a:t>La superficie elegible es la de herbáceos de </a:t>
            </a:r>
            <a:r>
              <a:rPr lang="es-ES" sz="1350" b="1" dirty="0"/>
              <a:t>secano incluida en ZEPA</a:t>
            </a:r>
          </a:p>
          <a:p>
            <a:pPr marL="900113" lvl="2" indent="-214313">
              <a:buFont typeface="Arial" panose="020B0604020202020204" pitchFamily="34" charset="0"/>
              <a:buChar char="•"/>
            </a:pPr>
            <a:r>
              <a:rPr lang="es-ES" sz="1200" dirty="0"/>
              <a:t>La explotación debe estar al menos en un 75% en ZEPA</a:t>
            </a:r>
          </a:p>
          <a:p>
            <a:pPr marL="900113" lvl="2" indent="-214313">
              <a:buFont typeface="Arial" panose="020B0604020202020204" pitchFamily="34" charset="0"/>
              <a:buChar char="•"/>
            </a:pPr>
            <a:r>
              <a:rPr lang="es-ES" sz="1200" dirty="0"/>
              <a:t>La superficie de regadío no puede ser &gt;20% del total de la explotación</a:t>
            </a:r>
          </a:p>
          <a:p>
            <a:pPr marL="557213" lvl="1" indent="-214313">
              <a:buFont typeface="Arial" panose="020B0604020202020204" pitchFamily="34" charset="0"/>
              <a:buChar char="•"/>
            </a:pPr>
            <a:r>
              <a:rPr lang="es-ES" sz="1350" dirty="0"/>
              <a:t>Superficie mínima de contrato: </a:t>
            </a:r>
            <a:r>
              <a:rPr lang="es-ES" sz="1350" b="1" dirty="0"/>
              <a:t>10 has</a:t>
            </a:r>
          </a:p>
          <a:p>
            <a:pPr marL="557213" lvl="1" indent="-214313">
              <a:buFont typeface="Arial" panose="020B0604020202020204" pitchFamily="34" charset="0"/>
              <a:buChar char="•"/>
            </a:pPr>
            <a:r>
              <a:rPr lang="es-ES" sz="1350" dirty="0"/>
              <a:t>Acoger cada año la superficie de contrato </a:t>
            </a:r>
            <a:r>
              <a:rPr lang="es-ES" sz="1350" b="1" dirty="0"/>
              <a:t>± 20 %</a:t>
            </a:r>
          </a:p>
          <a:p>
            <a:pPr marL="557213" lvl="1" indent="-214313">
              <a:buFont typeface="Arial" panose="020B0604020202020204" pitchFamily="34" charset="0"/>
              <a:buChar char="•"/>
            </a:pPr>
            <a:r>
              <a:rPr lang="es-ES" sz="1350" b="1" dirty="0"/>
              <a:t>No</a:t>
            </a:r>
            <a:r>
              <a:rPr lang="es-ES" sz="1350" dirty="0"/>
              <a:t> emplear </a:t>
            </a:r>
            <a:r>
              <a:rPr lang="es-ES" sz="1350" b="1" dirty="0"/>
              <a:t>semillas tratadas </a:t>
            </a:r>
            <a:r>
              <a:rPr lang="es-ES" sz="1350" dirty="0"/>
              <a:t>dañinas para la fauna</a:t>
            </a:r>
            <a:endParaRPr lang="es-ES" sz="1350" b="1" dirty="0"/>
          </a:p>
          <a:p>
            <a:pPr marL="557213" lvl="1" indent="-214313">
              <a:buFont typeface="Arial" panose="020B0604020202020204" pitchFamily="34" charset="0"/>
              <a:buChar char="•"/>
            </a:pPr>
            <a:r>
              <a:rPr lang="es-ES" sz="1350" b="1" dirty="0"/>
              <a:t>Dosis de semilla de cereal +20% </a:t>
            </a:r>
            <a:endParaRPr lang="es-ES" sz="1350" dirty="0"/>
          </a:p>
          <a:p>
            <a:pPr marL="900113" lvl="2" indent="-214313">
              <a:buFont typeface="Arial" panose="020B0604020202020204" pitchFamily="34" charset="0"/>
              <a:buChar char="•"/>
            </a:pPr>
            <a:r>
              <a:rPr lang="es-ES" sz="1200" dirty="0"/>
              <a:t>mínimos de 180 kg/ha en trigo y cebada y 150 kg en resto de cereales</a:t>
            </a:r>
            <a:endParaRPr lang="es-ES" sz="1200" b="1" dirty="0"/>
          </a:p>
          <a:p>
            <a:pPr marL="557213" lvl="1" indent="-214313">
              <a:buFont typeface="Arial" panose="020B0604020202020204" pitchFamily="34" charset="0"/>
              <a:buChar char="•"/>
            </a:pPr>
            <a:r>
              <a:rPr lang="es-ES" sz="1350" dirty="0"/>
              <a:t>Establecer </a:t>
            </a:r>
            <a:r>
              <a:rPr lang="es-ES" sz="1350" b="1" dirty="0"/>
              <a:t>linderos</a:t>
            </a:r>
            <a:r>
              <a:rPr lang="es-ES" sz="1350" dirty="0"/>
              <a:t> de vegetación espontánea en al menos un 10% de la superficie de contrato, que se mantendrá fija</a:t>
            </a:r>
          </a:p>
          <a:p>
            <a:pPr marL="557213" lvl="1" indent="-214313">
              <a:buFont typeface="Arial" panose="020B0604020202020204" pitchFamily="34" charset="0"/>
              <a:buChar char="•"/>
            </a:pPr>
            <a:r>
              <a:rPr lang="es-ES" sz="1350" b="1" dirty="0"/>
              <a:t>Recolección</a:t>
            </a:r>
            <a:r>
              <a:rPr lang="es-ES" sz="1350" dirty="0"/>
              <a:t> retrasada </a:t>
            </a:r>
            <a:r>
              <a:rPr lang="es-ES" sz="1200" dirty="0"/>
              <a:t>(según calendario por comarcas)</a:t>
            </a:r>
          </a:p>
          <a:p>
            <a:pPr marL="557213" lvl="1" indent="-214313">
              <a:buFont typeface="Arial" panose="020B0604020202020204" pitchFamily="34" charset="0"/>
              <a:buChar char="•"/>
            </a:pPr>
            <a:r>
              <a:rPr lang="es-ES" sz="1350" b="1" dirty="0"/>
              <a:t>Superficies mínimas </a:t>
            </a:r>
            <a:r>
              <a:rPr lang="es-ES" sz="1350" dirty="0"/>
              <a:t>de cultivos:</a:t>
            </a:r>
          </a:p>
          <a:p>
            <a:pPr marL="900113" lvl="2" indent="-214313">
              <a:buFont typeface="Arial" panose="020B0604020202020204" pitchFamily="34" charset="0"/>
              <a:buChar char="•"/>
            </a:pPr>
            <a:r>
              <a:rPr lang="es-ES" sz="1200" dirty="0"/>
              <a:t>≥ 10% de leguminosas (en Villafáfila, alfalfa)</a:t>
            </a:r>
          </a:p>
          <a:p>
            <a:pPr marL="900113" lvl="2" indent="-214313">
              <a:buFont typeface="Arial" panose="020B0604020202020204" pitchFamily="34" charset="0"/>
              <a:buChar char="•"/>
            </a:pPr>
            <a:r>
              <a:rPr lang="es-ES" sz="1200" dirty="0"/>
              <a:t>≥ 30% de cereales</a:t>
            </a:r>
          </a:p>
          <a:p>
            <a:pPr marL="900113" lvl="2" indent="-214313">
              <a:buFont typeface="Arial" panose="020B0604020202020204" pitchFamily="34" charset="0"/>
              <a:buChar char="•"/>
            </a:pPr>
            <a:r>
              <a:rPr lang="es-ES" sz="1200" dirty="0"/>
              <a:t>≥ 10% de barbechos</a:t>
            </a:r>
          </a:p>
          <a:p>
            <a:pPr marL="557213" lvl="1" indent="-214313">
              <a:buFont typeface="Arial" panose="020B0604020202020204" pitchFamily="34" charset="0"/>
              <a:buChar char="•"/>
            </a:pPr>
            <a:endParaRPr lang="es-ES" sz="825" dirty="0"/>
          </a:p>
          <a:p>
            <a:pPr marL="214313" indent="-214313">
              <a:buFont typeface="Arial" panose="020B0604020202020204" pitchFamily="34" charset="0"/>
              <a:buChar char="•"/>
            </a:pPr>
            <a:r>
              <a:rPr lang="es-ES" sz="1350" b="1" u="sng" dirty="0"/>
              <a:t>Prima</a:t>
            </a:r>
            <a:r>
              <a:rPr lang="es-ES" sz="1350" dirty="0"/>
              <a:t>: 50 €/ha</a:t>
            </a:r>
          </a:p>
          <a:p>
            <a:pPr marL="557213" lvl="1" indent="-214313">
              <a:buFont typeface="Arial" panose="020B0604020202020204" pitchFamily="34" charset="0"/>
              <a:buChar char="•"/>
            </a:pPr>
            <a:r>
              <a:rPr lang="es-ES" sz="1350" b="1" dirty="0" err="1"/>
              <a:t>Degresividad</a:t>
            </a:r>
            <a:r>
              <a:rPr lang="es-ES" sz="1350" b="1" dirty="0"/>
              <a:t>: </a:t>
            </a:r>
          </a:p>
          <a:p>
            <a:pPr marL="900113" lvl="2" indent="-214313">
              <a:buFont typeface="Arial" panose="020B0604020202020204" pitchFamily="34" charset="0"/>
              <a:buChar char="•"/>
            </a:pPr>
            <a:r>
              <a:rPr lang="es-ES" sz="1200" dirty="0"/>
              <a:t>100% hasta 90 has</a:t>
            </a:r>
          </a:p>
          <a:p>
            <a:pPr marL="900113" lvl="2" indent="-214313">
              <a:buFont typeface="Arial" panose="020B0604020202020204" pitchFamily="34" charset="0"/>
              <a:buChar char="•"/>
            </a:pPr>
            <a:r>
              <a:rPr lang="es-ES" sz="1200" dirty="0"/>
              <a:t>60%   hasta 180 has</a:t>
            </a:r>
          </a:p>
          <a:p>
            <a:pPr marL="900113" lvl="2" indent="-214313">
              <a:buFont typeface="Arial" panose="020B0604020202020204" pitchFamily="34" charset="0"/>
              <a:buChar char="•"/>
            </a:pPr>
            <a:r>
              <a:rPr lang="es-ES" sz="1200" dirty="0"/>
              <a:t>30% el resto de has</a:t>
            </a:r>
          </a:p>
          <a:p>
            <a:pPr marL="557213" lvl="1" indent="-214313">
              <a:buFont typeface="Arial" panose="020B0604020202020204" pitchFamily="34" charset="0"/>
              <a:buChar char="•"/>
            </a:pPr>
            <a:endParaRPr lang="es-ES" sz="1350" dirty="0"/>
          </a:p>
        </p:txBody>
      </p:sp>
      <p:grpSp>
        <p:nvGrpSpPr>
          <p:cNvPr id="19" name="Grupo 18">
            <a:extLst>
              <a:ext uri="{FF2B5EF4-FFF2-40B4-BE49-F238E27FC236}">
                <a16:creationId xmlns:a16="http://schemas.microsoft.com/office/drawing/2014/main" id="{6B0750A6-5507-BB00-01F2-C225A49205A9}"/>
              </a:ext>
            </a:extLst>
          </p:cNvPr>
          <p:cNvGrpSpPr/>
          <p:nvPr/>
        </p:nvGrpSpPr>
        <p:grpSpPr>
          <a:xfrm rot="16200000">
            <a:off x="-67272" y="3105835"/>
            <a:ext cx="3186356" cy="646331"/>
            <a:chOff x="467543" y="1874882"/>
            <a:chExt cx="2880321" cy="861775"/>
          </a:xfrm>
        </p:grpSpPr>
        <p:grpSp>
          <p:nvGrpSpPr>
            <p:cNvPr id="10" name="2 Grupo">
              <a:extLst>
                <a:ext uri="{FF2B5EF4-FFF2-40B4-BE49-F238E27FC236}">
                  <a16:creationId xmlns:a16="http://schemas.microsoft.com/office/drawing/2014/main" id="{9558A24A-F0D6-2E14-DEBF-45AF07846148}"/>
                </a:ext>
              </a:extLst>
            </p:cNvPr>
            <p:cNvGrpSpPr>
              <a:grpSpLocks/>
            </p:cNvGrpSpPr>
            <p:nvPr/>
          </p:nvGrpSpPr>
          <p:grpSpPr bwMode="auto">
            <a:xfrm>
              <a:off x="467543" y="1916832"/>
              <a:ext cx="2880321" cy="777875"/>
              <a:chOff x="0" y="0"/>
              <a:chExt cx="7467600" cy="777644"/>
            </a:xfrm>
          </p:grpSpPr>
          <p:sp>
            <p:nvSpPr>
              <p:cNvPr id="11" name="4 Rectángulo redondeado">
                <a:extLst>
                  <a:ext uri="{FF2B5EF4-FFF2-40B4-BE49-F238E27FC236}">
                    <a16:creationId xmlns:a16="http://schemas.microsoft.com/office/drawing/2014/main" id="{4D746556-A5A1-5283-64D3-7623D87B1D7C}"/>
                  </a:ext>
                </a:extLst>
              </p:cNvPr>
              <p:cNvSpPr/>
              <p:nvPr/>
            </p:nvSpPr>
            <p:spPr>
              <a:xfrm>
                <a:off x="0" y="0"/>
                <a:ext cx="7467600" cy="777644"/>
              </a:xfrm>
              <a:prstGeom prst="roundRect">
                <a:avLst/>
              </a:prstGeom>
              <a:solidFill>
                <a:srgbClr val="BED6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3" name="5 Rectángulo">
                <a:extLst>
                  <a:ext uri="{FF2B5EF4-FFF2-40B4-BE49-F238E27FC236}">
                    <a16:creationId xmlns:a16="http://schemas.microsoft.com/office/drawing/2014/main" id="{7CC62162-BF96-3402-791E-399455A05AC5}"/>
                  </a:ext>
                </a:extLst>
              </p:cNvPr>
              <p:cNvSpPr/>
              <p:nvPr/>
            </p:nvSpPr>
            <p:spPr>
              <a:xfrm>
                <a:off x="38100" y="38089"/>
                <a:ext cx="7391400" cy="701467"/>
              </a:xfrm>
              <a:prstGeom prst="rect">
                <a:avLst/>
              </a:prstGeom>
            </p:spPr>
            <p:style>
              <a:lnRef idx="0">
                <a:scrgbClr r="0" g="0" b="0"/>
              </a:lnRef>
              <a:fillRef idx="0">
                <a:scrgbClr r="0" g="0" b="0"/>
              </a:fillRef>
              <a:effectRef idx="0">
                <a:scrgbClr r="0" g="0" b="0"/>
              </a:effectRef>
              <a:fontRef idx="minor">
                <a:schemeClr val="lt1"/>
              </a:fontRef>
            </p:style>
            <p:txBody>
              <a:bodyPr tIns="68580" bIns="68580" spcCol="1270" anchor="ctr"/>
              <a:lstStyle/>
              <a:p>
                <a:pPr defTabSz="800100">
                  <a:lnSpc>
                    <a:spcPct val="90000"/>
                  </a:lnSpc>
                  <a:spcAft>
                    <a:spcPct val="35000"/>
                  </a:spcAft>
                  <a:defRPr/>
                </a:pPr>
                <a:endParaRPr lang="es-ES" sz="1500" b="1" dirty="0">
                  <a:solidFill>
                    <a:srgbClr val="FF0000"/>
                  </a:solidFill>
                </a:endParaRPr>
              </a:p>
            </p:txBody>
          </p:sp>
        </p:grpSp>
        <p:sp>
          <p:nvSpPr>
            <p:cNvPr id="14" name="2 Rectángulo">
              <a:extLst>
                <a:ext uri="{FF2B5EF4-FFF2-40B4-BE49-F238E27FC236}">
                  <a16:creationId xmlns:a16="http://schemas.microsoft.com/office/drawing/2014/main" id="{6CB419FA-A84D-A488-E7EE-3DAEEAED0454}"/>
                </a:ext>
              </a:extLst>
            </p:cNvPr>
            <p:cNvSpPr>
              <a:spLocks noChangeArrowheads="1"/>
            </p:cNvSpPr>
            <p:nvPr/>
          </p:nvSpPr>
          <p:spPr bwMode="auto">
            <a:xfrm>
              <a:off x="757243" y="1874882"/>
              <a:ext cx="2447381" cy="86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rgbClr val="D6EF2C"/>
                </a:buClr>
                <a:buChar char="&gt;"/>
                <a:defRPr sz="1400">
                  <a:solidFill>
                    <a:srgbClr val="575757"/>
                  </a:solidFill>
                  <a:latin typeface="Arial" charset="0"/>
                  <a:ea typeface="ＭＳ Ｐゴシック" pitchFamily="34" charset="-128"/>
                </a:defRPr>
              </a:lvl1pPr>
              <a:lvl2pPr marL="742950" indent="-285750" eaLnBrk="0" hangingPunct="0">
                <a:spcBef>
                  <a:spcPct val="20000"/>
                </a:spcBef>
                <a:buChar char="–"/>
                <a:defRPr sz="1400">
                  <a:solidFill>
                    <a:schemeClr val="tx1"/>
                  </a:solidFill>
                  <a:latin typeface="Arial" charset="0"/>
                  <a:ea typeface="ＭＳ Ｐゴシック" pitchFamily="34" charset="-128"/>
                </a:defRPr>
              </a:lvl2pPr>
              <a:lvl3pPr marL="1143000" indent="-228600" eaLnBrk="0" hangingPunct="0">
                <a:spcBef>
                  <a:spcPct val="20000"/>
                </a:spcBef>
                <a:buChar char="•"/>
                <a:defRPr sz="1400">
                  <a:solidFill>
                    <a:schemeClr val="tx1"/>
                  </a:solidFill>
                  <a:latin typeface="Arial" charset="0"/>
                  <a:ea typeface="ＭＳ Ｐゴシック" pitchFamily="34" charset="-128"/>
                </a:defRPr>
              </a:lvl3pPr>
              <a:lvl4pPr marL="1600200" indent="-228600" eaLnBrk="0" hangingPunct="0">
                <a:spcBef>
                  <a:spcPct val="20000"/>
                </a:spcBef>
                <a:buChar char="–"/>
                <a:defRPr sz="1400">
                  <a:solidFill>
                    <a:schemeClr val="tx1"/>
                  </a:solidFill>
                  <a:latin typeface="Arial" charset="0"/>
                  <a:ea typeface="ＭＳ Ｐゴシック" pitchFamily="34" charset="-128"/>
                </a:defRPr>
              </a:lvl4pPr>
              <a:lvl5pPr marL="2057400" indent="-228600" eaLnBrk="0" hangingPunct="0">
                <a:spcBef>
                  <a:spcPct val="20000"/>
                </a:spcBef>
                <a:buChar char="»"/>
                <a:defRPr sz="14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9pPr>
            </a:lstStyle>
            <a:p>
              <a:pPr eaLnBrk="1" hangingPunct="1">
                <a:spcBef>
                  <a:spcPct val="0"/>
                </a:spcBef>
                <a:buClrTx/>
                <a:buFontTx/>
                <a:buNone/>
              </a:pPr>
              <a:r>
                <a:rPr lang="es-ES" altLang="es-ES" sz="1800" dirty="0">
                  <a:solidFill>
                    <a:schemeClr val="tx1"/>
                  </a:solidFill>
                </a:rPr>
                <a:t>Agroecosistemas extensivos en secano</a:t>
              </a:r>
            </a:p>
          </p:txBody>
        </p:sp>
      </p:grpSp>
      <p:sp>
        <p:nvSpPr>
          <p:cNvPr id="8" name="Botón de acción: ir hacia atrás o anterior 7">
            <a:hlinkClick r:id="rId3" action="ppaction://hlinksldjump" highlightClick="1"/>
            <a:extLst>
              <a:ext uri="{FF2B5EF4-FFF2-40B4-BE49-F238E27FC236}">
                <a16:creationId xmlns:a16="http://schemas.microsoft.com/office/drawing/2014/main" id="{6B62E083-014B-05C4-EA51-7B5F8F8BB129}"/>
              </a:ext>
            </a:extLst>
          </p:cNvPr>
          <p:cNvSpPr/>
          <p:nvPr/>
        </p:nvSpPr>
        <p:spPr>
          <a:xfrm>
            <a:off x="7164288" y="5427222"/>
            <a:ext cx="270030" cy="264465"/>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350"/>
          </a:p>
        </p:txBody>
      </p:sp>
    </p:spTree>
    <p:extLst>
      <p:ext uri="{BB962C8B-B14F-4D97-AF65-F5344CB8AC3E}">
        <p14:creationId xmlns:p14="http://schemas.microsoft.com/office/powerpoint/2010/main" val="27088037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anim calcmode="lin" valueType="num">
                                      <p:cBhvr additive="base">
                                        <p:cTn id="11"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 calcmode="lin" valueType="num">
                                      <p:cBhvr additive="base">
                                        <p:cTn id="15"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2">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anim calcmode="lin" valueType="num">
                                      <p:cBhvr additive="base">
                                        <p:cTn id="23"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2">
                                            <p:txEl>
                                              <p:pRg st="4" end="4"/>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anim calcmode="lin" valueType="num">
                                      <p:cBhvr additive="base">
                                        <p:cTn id="2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2">
                                            <p:txEl>
                                              <p:pRg st="5" end="5"/>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anim calcmode="lin" valueType="num">
                                      <p:cBhvr additive="base">
                                        <p:cTn id="31"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6" end="6"/>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2">
                                            <p:txEl>
                                              <p:pRg st="9" end="9"/>
                                            </p:txEl>
                                          </p:spTgt>
                                        </p:tgtEl>
                                        <p:attrNameLst>
                                          <p:attrName>style.visibility</p:attrName>
                                        </p:attrNameLst>
                                      </p:cBhvr>
                                      <p:to>
                                        <p:strVal val="visible"/>
                                      </p:to>
                                    </p:set>
                                    <p:anim calcmode="lin" valueType="num">
                                      <p:cBhvr additive="base">
                                        <p:cTn id="35" dur="500" fill="hold"/>
                                        <p:tgtEl>
                                          <p:spTgt spid="2">
                                            <p:txEl>
                                              <p:pRg st="9" end="9"/>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2">
                                            <p:txEl>
                                              <p:pRg st="9" end="9"/>
                                            </p:txEl>
                                          </p:spTgt>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2">
                                            <p:txEl>
                                              <p:pRg st="7" end="7"/>
                                            </p:txEl>
                                          </p:spTgt>
                                        </p:tgtEl>
                                        <p:attrNameLst>
                                          <p:attrName>style.visibility</p:attrName>
                                        </p:attrNameLst>
                                      </p:cBhvr>
                                      <p:to>
                                        <p:strVal val="visible"/>
                                      </p:to>
                                    </p:set>
                                    <p:anim calcmode="lin" valueType="num">
                                      <p:cBhvr additive="base">
                                        <p:cTn id="39"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2">
                                            <p:txEl>
                                              <p:pRg st="7" end="7"/>
                                            </p:txEl>
                                          </p:spTgt>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2">
                                            <p:txEl>
                                              <p:pRg st="8" end="8"/>
                                            </p:txEl>
                                          </p:spTgt>
                                        </p:tgtEl>
                                        <p:attrNameLst>
                                          <p:attrName>style.visibility</p:attrName>
                                        </p:attrNameLst>
                                      </p:cBhvr>
                                      <p:to>
                                        <p:strVal val="visible"/>
                                      </p:to>
                                    </p:set>
                                    <p:anim calcmode="lin" valueType="num">
                                      <p:cBhvr additive="base">
                                        <p:cTn id="43"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8" end="8"/>
                                            </p:txEl>
                                          </p:spTgt>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2">
                                            <p:txEl>
                                              <p:pRg st="10" end="10"/>
                                            </p:txEl>
                                          </p:spTgt>
                                        </p:tgtEl>
                                        <p:attrNameLst>
                                          <p:attrName>style.visibility</p:attrName>
                                        </p:attrNameLst>
                                      </p:cBhvr>
                                      <p:to>
                                        <p:strVal val="visible"/>
                                      </p:to>
                                    </p:set>
                                    <p:anim calcmode="lin" valueType="num">
                                      <p:cBhvr additive="base">
                                        <p:cTn id="47" dur="500" fill="hold"/>
                                        <p:tgtEl>
                                          <p:spTgt spid="2">
                                            <p:txEl>
                                              <p:pRg st="10" end="10"/>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2">
                                            <p:txEl>
                                              <p:pRg st="10" end="10"/>
                                            </p:txEl>
                                          </p:spTgt>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2">
                                            <p:txEl>
                                              <p:pRg st="11" end="11"/>
                                            </p:txEl>
                                          </p:spTgt>
                                        </p:tgtEl>
                                        <p:attrNameLst>
                                          <p:attrName>style.visibility</p:attrName>
                                        </p:attrNameLst>
                                      </p:cBhvr>
                                      <p:to>
                                        <p:strVal val="visible"/>
                                      </p:to>
                                    </p:set>
                                    <p:anim calcmode="lin" valueType="num">
                                      <p:cBhvr additive="base">
                                        <p:cTn id="51" dur="500" fill="hold"/>
                                        <p:tgtEl>
                                          <p:spTgt spid="2">
                                            <p:txEl>
                                              <p:pRg st="11" end="11"/>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2">
                                            <p:txEl>
                                              <p:pRg st="11" end="11"/>
                                            </p:txEl>
                                          </p:spTgt>
                                        </p:tgtEl>
                                        <p:attrNameLst>
                                          <p:attrName>ppt_y</p:attrName>
                                        </p:attrNameLst>
                                      </p:cBhvr>
                                      <p:tavLst>
                                        <p:tav tm="0">
                                          <p:val>
                                            <p:strVal val="1+#ppt_h/2"/>
                                          </p:val>
                                        </p:tav>
                                        <p:tav tm="100000">
                                          <p:val>
                                            <p:strVal val="#ppt_y"/>
                                          </p:val>
                                        </p:tav>
                                      </p:tavLst>
                                    </p:anim>
                                  </p:childTnLst>
                                </p:cTn>
                              </p:par>
                              <p:par>
                                <p:cTn id="53" presetID="2" presetClass="entr" presetSubtype="4" fill="hold" nodeType="withEffect">
                                  <p:stCondLst>
                                    <p:cond delay="0"/>
                                  </p:stCondLst>
                                  <p:childTnLst>
                                    <p:set>
                                      <p:cBhvr>
                                        <p:cTn id="54" dur="1" fill="hold">
                                          <p:stCondLst>
                                            <p:cond delay="0"/>
                                          </p:stCondLst>
                                        </p:cTn>
                                        <p:tgtEl>
                                          <p:spTgt spid="2">
                                            <p:txEl>
                                              <p:pRg st="12" end="12"/>
                                            </p:txEl>
                                          </p:spTgt>
                                        </p:tgtEl>
                                        <p:attrNameLst>
                                          <p:attrName>style.visibility</p:attrName>
                                        </p:attrNameLst>
                                      </p:cBhvr>
                                      <p:to>
                                        <p:strVal val="visible"/>
                                      </p:to>
                                    </p:set>
                                    <p:anim calcmode="lin" valueType="num">
                                      <p:cBhvr additive="base">
                                        <p:cTn id="55" dur="500" fill="hold"/>
                                        <p:tgtEl>
                                          <p:spTgt spid="2">
                                            <p:txEl>
                                              <p:pRg st="12" end="12"/>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2">
                                            <p:txEl>
                                              <p:pRg st="12" end="12"/>
                                            </p:txEl>
                                          </p:spTgt>
                                        </p:tgtEl>
                                        <p:attrNameLst>
                                          <p:attrName>ppt_y</p:attrName>
                                        </p:attrNameLst>
                                      </p:cBhvr>
                                      <p:tavLst>
                                        <p:tav tm="0">
                                          <p:val>
                                            <p:strVal val="1+#ppt_h/2"/>
                                          </p:val>
                                        </p:tav>
                                        <p:tav tm="100000">
                                          <p:val>
                                            <p:strVal val="#ppt_y"/>
                                          </p:val>
                                        </p:tav>
                                      </p:tavLst>
                                    </p:anim>
                                  </p:childTnLst>
                                </p:cTn>
                              </p:par>
                              <p:par>
                                <p:cTn id="57" presetID="2" presetClass="entr" presetSubtype="4" fill="hold" nodeType="withEffect">
                                  <p:stCondLst>
                                    <p:cond delay="0"/>
                                  </p:stCondLst>
                                  <p:childTnLst>
                                    <p:set>
                                      <p:cBhvr>
                                        <p:cTn id="58" dur="1" fill="hold">
                                          <p:stCondLst>
                                            <p:cond delay="0"/>
                                          </p:stCondLst>
                                        </p:cTn>
                                        <p:tgtEl>
                                          <p:spTgt spid="2">
                                            <p:txEl>
                                              <p:pRg st="13" end="13"/>
                                            </p:txEl>
                                          </p:spTgt>
                                        </p:tgtEl>
                                        <p:attrNameLst>
                                          <p:attrName>style.visibility</p:attrName>
                                        </p:attrNameLst>
                                      </p:cBhvr>
                                      <p:to>
                                        <p:strVal val="visible"/>
                                      </p:to>
                                    </p:set>
                                    <p:anim calcmode="lin" valueType="num">
                                      <p:cBhvr additive="base">
                                        <p:cTn id="59" dur="500" fill="hold"/>
                                        <p:tgtEl>
                                          <p:spTgt spid="2">
                                            <p:txEl>
                                              <p:pRg st="13" end="13"/>
                                            </p:txEl>
                                          </p:spTgt>
                                        </p:tgtEl>
                                        <p:attrNameLst>
                                          <p:attrName>ppt_x</p:attrName>
                                        </p:attrNameLst>
                                      </p:cBhvr>
                                      <p:tavLst>
                                        <p:tav tm="0">
                                          <p:val>
                                            <p:strVal val="#ppt_x"/>
                                          </p:val>
                                        </p:tav>
                                        <p:tav tm="100000">
                                          <p:val>
                                            <p:strVal val="#ppt_x"/>
                                          </p:val>
                                        </p:tav>
                                      </p:tavLst>
                                    </p:anim>
                                    <p:anim calcmode="lin" valueType="num">
                                      <p:cBhvr additive="base">
                                        <p:cTn id="60" dur="500" fill="hold"/>
                                        <p:tgtEl>
                                          <p:spTgt spid="2">
                                            <p:txEl>
                                              <p:pRg st="13" end="13"/>
                                            </p:txEl>
                                          </p:spTgt>
                                        </p:tgtEl>
                                        <p:attrNameLst>
                                          <p:attrName>ppt_y</p:attrName>
                                        </p:attrNameLst>
                                      </p:cBhvr>
                                      <p:tavLst>
                                        <p:tav tm="0">
                                          <p:val>
                                            <p:strVal val="1+#ppt_h/2"/>
                                          </p:val>
                                        </p:tav>
                                        <p:tav tm="100000">
                                          <p:val>
                                            <p:strVal val="#ppt_y"/>
                                          </p:val>
                                        </p:tav>
                                      </p:tavLst>
                                    </p:anim>
                                  </p:childTnLst>
                                </p:cTn>
                              </p:par>
                              <p:par>
                                <p:cTn id="61" presetID="2" presetClass="entr" presetSubtype="4" fill="hold" nodeType="withEffect">
                                  <p:stCondLst>
                                    <p:cond delay="0"/>
                                  </p:stCondLst>
                                  <p:childTnLst>
                                    <p:set>
                                      <p:cBhvr>
                                        <p:cTn id="62" dur="1" fill="hold">
                                          <p:stCondLst>
                                            <p:cond delay="0"/>
                                          </p:stCondLst>
                                        </p:cTn>
                                        <p:tgtEl>
                                          <p:spTgt spid="2">
                                            <p:txEl>
                                              <p:pRg st="14" end="14"/>
                                            </p:txEl>
                                          </p:spTgt>
                                        </p:tgtEl>
                                        <p:attrNameLst>
                                          <p:attrName>style.visibility</p:attrName>
                                        </p:attrNameLst>
                                      </p:cBhvr>
                                      <p:to>
                                        <p:strVal val="visible"/>
                                      </p:to>
                                    </p:set>
                                    <p:anim calcmode="lin" valueType="num">
                                      <p:cBhvr additive="base">
                                        <p:cTn id="63" dur="500" fill="hold"/>
                                        <p:tgtEl>
                                          <p:spTgt spid="2">
                                            <p:txEl>
                                              <p:pRg st="14" end="14"/>
                                            </p:txEl>
                                          </p:spTgt>
                                        </p:tgtEl>
                                        <p:attrNameLst>
                                          <p:attrName>ppt_x</p:attrName>
                                        </p:attrNameLst>
                                      </p:cBhvr>
                                      <p:tavLst>
                                        <p:tav tm="0">
                                          <p:val>
                                            <p:strVal val="#ppt_x"/>
                                          </p:val>
                                        </p:tav>
                                        <p:tav tm="100000">
                                          <p:val>
                                            <p:strVal val="#ppt_x"/>
                                          </p:val>
                                        </p:tav>
                                      </p:tavLst>
                                    </p:anim>
                                    <p:anim calcmode="lin" valueType="num">
                                      <p:cBhvr additive="base">
                                        <p:cTn id="64" dur="500" fill="hold"/>
                                        <p:tgtEl>
                                          <p:spTgt spid="2">
                                            <p:txEl>
                                              <p:pRg st="14" end="14"/>
                                            </p:txEl>
                                          </p:spTgt>
                                        </p:tgtEl>
                                        <p:attrNameLst>
                                          <p:attrName>ppt_y</p:attrName>
                                        </p:attrNameLst>
                                      </p:cBhvr>
                                      <p:tavLst>
                                        <p:tav tm="0">
                                          <p:val>
                                            <p:strVal val="1+#ppt_h/2"/>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2" presetClass="entr" presetSubtype="4" fill="hold" nodeType="clickEffect">
                                  <p:stCondLst>
                                    <p:cond delay="0"/>
                                  </p:stCondLst>
                                  <p:childTnLst>
                                    <p:set>
                                      <p:cBhvr>
                                        <p:cTn id="68" dur="1" fill="hold">
                                          <p:stCondLst>
                                            <p:cond delay="0"/>
                                          </p:stCondLst>
                                        </p:cTn>
                                        <p:tgtEl>
                                          <p:spTgt spid="2">
                                            <p:txEl>
                                              <p:pRg st="16" end="16"/>
                                            </p:txEl>
                                          </p:spTgt>
                                        </p:tgtEl>
                                        <p:attrNameLst>
                                          <p:attrName>style.visibility</p:attrName>
                                        </p:attrNameLst>
                                      </p:cBhvr>
                                      <p:to>
                                        <p:strVal val="visible"/>
                                      </p:to>
                                    </p:set>
                                    <p:anim calcmode="lin" valueType="num">
                                      <p:cBhvr additive="base">
                                        <p:cTn id="69" dur="500" fill="hold"/>
                                        <p:tgtEl>
                                          <p:spTgt spid="2">
                                            <p:txEl>
                                              <p:pRg st="16" end="16"/>
                                            </p:txEl>
                                          </p:spTgt>
                                        </p:tgtEl>
                                        <p:attrNameLst>
                                          <p:attrName>ppt_x</p:attrName>
                                        </p:attrNameLst>
                                      </p:cBhvr>
                                      <p:tavLst>
                                        <p:tav tm="0">
                                          <p:val>
                                            <p:strVal val="#ppt_x"/>
                                          </p:val>
                                        </p:tav>
                                        <p:tav tm="100000">
                                          <p:val>
                                            <p:strVal val="#ppt_x"/>
                                          </p:val>
                                        </p:tav>
                                      </p:tavLst>
                                    </p:anim>
                                    <p:anim calcmode="lin" valueType="num">
                                      <p:cBhvr additive="base">
                                        <p:cTn id="70" dur="500" fill="hold"/>
                                        <p:tgtEl>
                                          <p:spTgt spid="2">
                                            <p:txEl>
                                              <p:pRg st="16" end="16"/>
                                            </p:txEl>
                                          </p:spTgt>
                                        </p:tgtEl>
                                        <p:attrNameLst>
                                          <p:attrName>ppt_y</p:attrName>
                                        </p:attrNameLst>
                                      </p:cBhvr>
                                      <p:tavLst>
                                        <p:tav tm="0">
                                          <p:val>
                                            <p:strVal val="1+#ppt_h/2"/>
                                          </p:val>
                                        </p:tav>
                                        <p:tav tm="100000">
                                          <p:val>
                                            <p:strVal val="#ppt_y"/>
                                          </p:val>
                                        </p:tav>
                                      </p:tavLst>
                                    </p:anim>
                                  </p:childTnLst>
                                </p:cTn>
                              </p:par>
                              <p:par>
                                <p:cTn id="71" presetID="2" presetClass="entr" presetSubtype="4" fill="hold" nodeType="withEffect">
                                  <p:stCondLst>
                                    <p:cond delay="0"/>
                                  </p:stCondLst>
                                  <p:childTnLst>
                                    <p:set>
                                      <p:cBhvr>
                                        <p:cTn id="72" dur="1" fill="hold">
                                          <p:stCondLst>
                                            <p:cond delay="0"/>
                                          </p:stCondLst>
                                        </p:cTn>
                                        <p:tgtEl>
                                          <p:spTgt spid="2">
                                            <p:txEl>
                                              <p:pRg st="17" end="17"/>
                                            </p:txEl>
                                          </p:spTgt>
                                        </p:tgtEl>
                                        <p:attrNameLst>
                                          <p:attrName>style.visibility</p:attrName>
                                        </p:attrNameLst>
                                      </p:cBhvr>
                                      <p:to>
                                        <p:strVal val="visible"/>
                                      </p:to>
                                    </p:set>
                                    <p:anim calcmode="lin" valueType="num">
                                      <p:cBhvr additive="base">
                                        <p:cTn id="73" dur="500" fill="hold"/>
                                        <p:tgtEl>
                                          <p:spTgt spid="2">
                                            <p:txEl>
                                              <p:pRg st="17" end="17"/>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2">
                                            <p:txEl>
                                              <p:pRg st="17" end="17"/>
                                            </p:txEl>
                                          </p:spTgt>
                                        </p:tgtEl>
                                        <p:attrNameLst>
                                          <p:attrName>ppt_y</p:attrName>
                                        </p:attrNameLst>
                                      </p:cBhvr>
                                      <p:tavLst>
                                        <p:tav tm="0">
                                          <p:val>
                                            <p:strVal val="1+#ppt_h/2"/>
                                          </p:val>
                                        </p:tav>
                                        <p:tav tm="100000">
                                          <p:val>
                                            <p:strVal val="#ppt_y"/>
                                          </p:val>
                                        </p:tav>
                                      </p:tavLst>
                                    </p:anim>
                                  </p:childTnLst>
                                </p:cTn>
                              </p:par>
                              <p:par>
                                <p:cTn id="75" presetID="2" presetClass="entr" presetSubtype="4" fill="hold" nodeType="withEffect">
                                  <p:stCondLst>
                                    <p:cond delay="0"/>
                                  </p:stCondLst>
                                  <p:childTnLst>
                                    <p:set>
                                      <p:cBhvr>
                                        <p:cTn id="76" dur="1" fill="hold">
                                          <p:stCondLst>
                                            <p:cond delay="0"/>
                                          </p:stCondLst>
                                        </p:cTn>
                                        <p:tgtEl>
                                          <p:spTgt spid="2">
                                            <p:txEl>
                                              <p:pRg st="18" end="18"/>
                                            </p:txEl>
                                          </p:spTgt>
                                        </p:tgtEl>
                                        <p:attrNameLst>
                                          <p:attrName>style.visibility</p:attrName>
                                        </p:attrNameLst>
                                      </p:cBhvr>
                                      <p:to>
                                        <p:strVal val="visible"/>
                                      </p:to>
                                    </p:set>
                                    <p:anim calcmode="lin" valueType="num">
                                      <p:cBhvr additive="base">
                                        <p:cTn id="77" dur="500" fill="hold"/>
                                        <p:tgtEl>
                                          <p:spTgt spid="2">
                                            <p:txEl>
                                              <p:pRg st="18" end="18"/>
                                            </p:txEl>
                                          </p:spTgt>
                                        </p:tgtEl>
                                        <p:attrNameLst>
                                          <p:attrName>ppt_x</p:attrName>
                                        </p:attrNameLst>
                                      </p:cBhvr>
                                      <p:tavLst>
                                        <p:tav tm="0">
                                          <p:val>
                                            <p:strVal val="#ppt_x"/>
                                          </p:val>
                                        </p:tav>
                                        <p:tav tm="100000">
                                          <p:val>
                                            <p:strVal val="#ppt_x"/>
                                          </p:val>
                                        </p:tav>
                                      </p:tavLst>
                                    </p:anim>
                                    <p:anim calcmode="lin" valueType="num">
                                      <p:cBhvr additive="base">
                                        <p:cTn id="78" dur="500" fill="hold"/>
                                        <p:tgtEl>
                                          <p:spTgt spid="2">
                                            <p:txEl>
                                              <p:pRg st="18" end="18"/>
                                            </p:txEl>
                                          </p:spTgt>
                                        </p:tgtEl>
                                        <p:attrNameLst>
                                          <p:attrName>ppt_y</p:attrName>
                                        </p:attrNameLst>
                                      </p:cBhvr>
                                      <p:tavLst>
                                        <p:tav tm="0">
                                          <p:val>
                                            <p:strVal val="1+#ppt_h/2"/>
                                          </p:val>
                                        </p:tav>
                                        <p:tav tm="100000">
                                          <p:val>
                                            <p:strVal val="#ppt_y"/>
                                          </p:val>
                                        </p:tav>
                                      </p:tavLst>
                                    </p:anim>
                                  </p:childTnLst>
                                </p:cTn>
                              </p:par>
                              <p:par>
                                <p:cTn id="79" presetID="2" presetClass="entr" presetSubtype="4" fill="hold" nodeType="withEffect">
                                  <p:stCondLst>
                                    <p:cond delay="0"/>
                                  </p:stCondLst>
                                  <p:childTnLst>
                                    <p:set>
                                      <p:cBhvr>
                                        <p:cTn id="80" dur="1" fill="hold">
                                          <p:stCondLst>
                                            <p:cond delay="0"/>
                                          </p:stCondLst>
                                        </p:cTn>
                                        <p:tgtEl>
                                          <p:spTgt spid="2">
                                            <p:txEl>
                                              <p:pRg st="19" end="19"/>
                                            </p:txEl>
                                          </p:spTgt>
                                        </p:tgtEl>
                                        <p:attrNameLst>
                                          <p:attrName>style.visibility</p:attrName>
                                        </p:attrNameLst>
                                      </p:cBhvr>
                                      <p:to>
                                        <p:strVal val="visible"/>
                                      </p:to>
                                    </p:set>
                                    <p:anim calcmode="lin" valueType="num">
                                      <p:cBhvr additive="base">
                                        <p:cTn id="81" dur="500" fill="hold"/>
                                        <p:tgtEl>
                                          <p:spTgt spid="2">
                                            <p:txEl>
                                              <p:pRg st="19" end="19"/>
                                            </p:txEl>
                                          </p:spTgt>
                                        </p:tgtEl>
                                        <p:attrNameLst>
                                          <p:attrName>ppt_x</p:attrName>
                                        </p:attrNameLst>
                                      </p:cBhvr>
                                      <p:tavLst>
                                        <p:tav tm="0">
                                          <p:val>
                                            <p:strVal val="#ppt_x"/>
                                          </p:val>
                                        </p:tav>
                                        <p:tav tm="100000">
                                          <p:val>
                                            <p:strVal val="#ppt_x"/>
                                          </p:val>
                                        </p:tav>
                                      </p:tavLst>
                                    </p:anim>
                                    <p:anim calcmode="lin" valueType="num">
                                      <p:cBhvr additive="base">
                                        <p:cTn id="82" dur="500" fill="hold"/>
                                        <p:tgtEl>
                                          <p:spTgt spid="2">
                                            <p:txEl>
                                              <p:pRg st="19" end="19"/>
                                            </p:txEl>
                                          </p:spTgt>
                                        </p:tgtEl>
                                        <p:attrNameLst>
                                          <p:attrName>ppt_y</p:attrName>
                                        </p:attrNameLst>
                                      </p:cBhvr>
                                      <p:tavLst>
                                        <p:tav tm="0">
                                          <p:val>
                                            <p:strVal val="1+#ppt_h/2"/>
                                          </p:val>
                                        </p:tav>
                                        <p:tav tm="100000">
                                          <p:val>
                                            <p:strVal val="#ppt_y"/>
                                          </p:val>
                                        </p:tav>
                                      </p:tavLst>
                                    </p:anim>
                                  </p:childTnLst>
                                </p:cTn>
                              </p:par>
                              <p:par>
                                <p:cTn id="83" presetID="2" presetClass="entr" presetSubtype="4" fill="hold" nodeType="withEffect">
                                  <p:stCondLst>
                                    <p:cond delay="0"/>
                                  </p:stCondLst>
                                  <p:childTnLst>
                                    <p:set>
                                      <p:cBhvr>
                                        <p:cTn id="84" dur="1" fill="hold">
                                          <p:stCondLst>
                                            <p:cond delay="0"/>
                                          </p:stCondLst>
                                        </p:cTn>
                                        <p:tgtEl>
                                          <p:spTgt spid="2">
                                            <p:txEl>
                                              <p:pRg st="20" end="20"/>
                                            </p:txEl>
                                          </p:spTgt>
                                        </p:tgtEl>
                                        <p:attrNameLst>
                                          <p:attrName>style.visibility</p:attrName>
                                        </p:attrNameLst>
                                      </p:cBhvr>
                                      <p:to>
                                        <p:strVal val="visible"/>
                                      </p:to>
                                    </p:set>
                                    <p:anim calcmode="lin" valueType="num">
                                      <p:cBhvr additive="base">
                                        <p:cTn id="85" dur="500" fill="hold"/>
                                        <p:tgtEl>
                                          <p:spTgt spid="2">
                                            <p:txEl>
                                              <p:pRg st="20" end="20"/>
                                            </p:txEl>
                                          </p:spTgt>
                                        </p:tgtEl>
                                        <p:attrNameLst>
                                          <p:attrName>ppt_x</p:attrName>
                                        </p:attrNameLst>
                                      </p:cBhvr>
                                      <p:tavLst>
                                        <p:tav tm="0">
                                          <p:val>
                                            <p:strVal val="#ppt_x"/>
                                          </p:val>
                                        </p:tav>
                                        <p:tav tm="100000">
                                          <p:val>
                                            <p:strVal val="#ppt_x"/>
                                          </p:val>
                                        </p:tav>
                                      </p:tavLst>
                                    </p:anim>
                                    <p:anim calcmode="lin" valueType="num">
                                      <p:cBhvr additive="base">
                                        <p:cTn id="86" dur="500" fill="hold"/>
                                        <p:tgtEl>
                                          <p:spTgt spid="2">
                                            <p:txEl>
                                              <p:pRg st="20" end="2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2 Grupo"/>
          <p:cNvGrpSpPr>
            <a:grpSpLocks/>
          </p:cNvGrpSpPr>
          <p:nvPr/>
        </p:nvGrpSpPr>
        <p:grpSpPr bwMode="auto">
          <a:xfrm>
            <a:off x="2087166" y="998936"/>
            <a:ext cx="5600700" cy="583406"/>
            <a:chOff x="0" y="0"/>
            <a:chExt cx="7467600" cy="777644"/>
          </a:xfrm>
        </p:grpSpPr>
        <p:sp>
          <p:nvSpPr>
            <p:cNvPr id="5" name="4 Rectángulo redondeado"/>
            <p:cNvSpPr/>
            <p:nvPr/>
          </p:nvSpPr>
          <p:spPr>
            <a:xfrm>
              <a:off x="0" y="0"/>
              <a:ext cx="7467600" cy="777644"/>
            </a:xfrm>
            <a:prstGeom prst="roundRect">
              <a:avLst/>
            </a:prstGeom>
            <a:solidFill>
              <a:srgbClr val="BED6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6" name="5 Rectángulo"/>
            <p:cNvSpPr/>
            <p:nvPr/>
          </p:nvSpPr>
          <p:spPr>
            <a:xfrm>
              <a:off x="38100" y="38089"/>
              <a:ext cx="7391400" cy="701467"/>
            </a:xfrm>
            <a:prstGeom prst="rect">
              <a:avLst/>
            </a:prstGeom>
          </p:spPr>
          <p:style>
            <a:lnRef idx="0">
              <a:scrgbClr r="0" g="0" b="0"/>
            </a:lnRef>
            <a:fillRef idx="0">
              <a:scrgbClr r="0" g="0" b="0"/>
            </a:fillRef>
            <a:effectRef idx="0">
              <a:scrgbClr r="0" g="0" b="0"/>
            </a:effectRef>
            <a:fontRef idx="minor">
              <a:schemeClr val="lt1"/>
            </a:fontRef>
          </p:style>
          <p:txBody>
            <a:bodyPr tIns="68580" bIns="68580" spcCol="1270" anchor="ctr"/>
            <a:lstStyle/>
            <a:p>
              <a:pPr defTabSz="800100">
                <a:lnSpc>
                  <a:spcPct val="90000"/>
                </a:lnSpc>
                <a:spcAft>
                  <a:spcPct val="35000"/>
                </a:spcAft>
                <a:defRPr/>
              </a:pPr>
              <a:endParaRPr lang="es-ES" sz="1500" b="1" dirty="0">
                <a:solidFill>
                  <a:srgbClr val="FF0000"/>
                </a:solidFill>
              </a:endParaRPr>
            </a:p>
          </p:txBody>
        </p:sp>
      </p:grpSp>
      <p:sp>
        <p:nvSpPr>
          <p:cNvPr id="7" name="2 Rectángulo"/>
          <p:cNvSpPr>
            <a:spLocks noChangeArrowheads="1"/>
          </p:cNvSpPr>
          <p:nvPr/>
        </p:nvSpPr>
        <p:spPr bwMode="auto">
          <a:xfrm>
            <a:off x="2303860" y="1117998"/>
            <a:ext cx="395499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D6EF2C"/>
              </a:buClr>
              <a:buChar char="&gt;"/>
              <a:defRPr sz="1400">
                <a:solidFill>
                  <a:srgbClr val="575757"/>
                </a:solidFill>
                <a:latin typeface="Arial" charset="0"/>
                <a:ea typeface="ＭＳ Ｐゴシック" pitchFamily="34" charset="-128"/>
              </a:defRPr>
            </a:lvl1pPr>
            <a:lvl2pPr marL="742950" indent="-285750" eaLnBrk="0" hangingPunct="0">
              <a:spcBef>
                <a:spcPct val="20000"/>
              </a:spcBef>
              <a:buChar char="–"/>
              <a:defRPr sz="1400">
                <a:solidFill>
                  <a:schemeClr val="tx1"/>
                </a:solidFill>
                <a:latin typeface="Arial" charset="0"/>
                <a:ea typeface="ＭＳ Ｐゴシック" pitchFamily="34" charset="-128"/>
              </a:defRPr>
            </a:lvl2pPr>
            <a:lvl3pPr marL="1143000" indent="-228600" eaLnBrk="0" hangingPunct="0">
              <a:spcBef>
                <a:spcPct val="20000"/>
              </a:spcBef>
              <a:buChar char="•"/>
              <a:defRPr sz="1400">
                <a:solidFill>
                  <a:schemeClr val="tx1"/>
                </a:solidFill>
                <a:latin typeface="Arial" charset="0"/>
                <a:ea typeface="ＭＳ Ｐゴシック" pitchFamily="34" charset="-128"/>
              </a:defRPr>
            </a:lvl3pPr>
            <a:lvl4pPr marL="1600200" indent="-228600" eaLnBrk="0" hangingPunct="0">
              <a:spcBef>
                <a:spcPct val="20000"/>
              </a:spcBef>
              <a:buChar char="–"/>
              <a:defRPr sz="1400">
                <a:solidFill>
                  <a:schemeClr val="tx1"/>
                </a:solidFill>
                <a:latin typeface="Arial" charset="0"/>
                <a:ea typeface="ＭＳ Ｐゴシック" pitchFamily="34" charset="-128"/>
              </a:defRPr>
            </a:lvl4pPr>
            <a:lvl5pPr marL="2057400" indent="-228600" eaLnBrk="0" hangingPunct="0">
              <a:spcBef>
                <a:spcPct val="20000"/>
              </a:spcBef>
              <a:buChar char="»"/>
              <a:defRPr sz="14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9pPr>
          </a:lstStyle>
          <a:p>
            <a:pPr eaLnBrk="1" hangingPunct="1">
              <a:spcBef>
                <a:spcPct val="0"/>
              </a:spcBef>
              <a:buClrTx/>
              <a:buFontTx/>
              <a:buNone/>
            </a:pPr>
            <a:r>
              <a:rPr lang="es-ES" altLang="es-ES" sz="1800" dirty="0">
                <a:solidFill>
                  <a:schemeClr val="tx1"/>
                </a:solidFill>
              </a:rPr>
              <a:t>Intervenciones DR en CyL. Agrícolas</a:t>
            </a:r>
          </a:p>
        </p:txBody>
      </p:sp>
      <p:pic>
        <p:nvPicPr>
          <p:cNvPr id="12" name="3 Imagen">
            <a:extLst>
              <a:ext uri="{FF2B5EF4-FFF2-40B4-BE49-F238E27FC236}">
                <a16:creationId xmlns:a16="http://schemas.microsoft.com/office/drawing/2014/main" id="{10CB3EEF-0447-BFB7-060D-E4C747253264}"/>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1525907" y="5319210"/>
            <a:ext cx="1179669" cy="372477"/>
          </a:xfrm>
          <a:prstGeom prst="rect">
            <a:avLst/>
          </a:prstGeom>
        </p:spPr>
      </p:pic>
      <p:sp>
        <p:nvSpPr>
          <p:cNvPr id="2" name="CuadroTexto 1">
            <a:extLst>
              <a:ext uri="{FF2B5EF4-FFF2-40B4-BE49-F238E27FC236}">
                <a16:creationId xmlns:a16="http://schemas.microsoft.com/office/drawing/2014/main" id="{0840BDDB-D556-7109-9FF3-CF387C44EF2D}"/>
              </a:ext>
            </a:extLst>
          </p:cNvPr>
          <p:cNvSpPr txBox="1"/>
          <p:nvPr/>
        </p:nvSpPr>
        <p:spPr>
          <a:xfrm>
            <a:off x="2509758" y="1650253"/>
            <a:ext cx="5789821" cy="4455066"/>
          </a:xfrm>
          <a:prstGeom prst="rect">
            <a:avLst/>
          </a:prstGeom>
          <a:noFill/>
        </p:spPr>
        <p:txBody>
          <a:bodyPr wrap="square" rtlCol="0">
            <a:spAutoFit/>
          </a:bodyPr>
          <a:lstStyle/>
          <a:p>
            <a:pPr marL="214313" indent="-214313">
              <a:buFont typeface="Arial" panose="020B0604020202020204" pitchFamily="34" charset="0"/>
              <a:buChar char="•"/>
            </a:pPr>
            <a:r>
              <a:rPr lang="es-ES" sz="1350" b="1" u="sng" dirty="0"/>
              <a:t>Requisitos</a:t>
            </a:r>
            <a:endParaRPr lang="es-ES" sz="1350" u="sng" dirty="0"/>
          </a:p>
          <a:p>
            <a:pPr marL="557213" lvl="1" indent="-214313">
              <a:buFont typeface="Arial" panose="020B0604020202020204" pitchFamily="34" charset="0"/>
              <a:buChar char="•"/>
            </a:pPr>
            <a:r>
              <a:rPr lang="es-ES" sz="1350" dirty="0"/>
              <a:t>Superficie mínima de contrato: 1 ha</a:t>
            </a:r>
          </a:p>
          <a:p>
            <a:pPr marL="557213" lvl="1" indent="-214313">
              <a:buFont typeface="Arial" panose="020B0604020202020204" pitchFamily="34" charset="0"/>
              <a:buChar char="•"/>
            </a:pPr>
            <a:r>
              <a:rPr lang="es-ES" sz="1350" dirty="0"/>
              <a:t>Acoger cada año al menos el 90% de la superficie básica de contrato</a:t>
            </a:r>
            <a:endParaRPr lang="es-ES" sz="1350" b="1" dirty="0"/>
          </a:p>
          <a:p>
            <a:pPr marL="557213" lvl="1" indent="-214313">
              <a:buFont typeface="Arial" panose="020B0604020202020204" pitchFamily="34" charset="0"/>
              <a:buChar char="•"/>
            </a:pPr>
            <a:r>
              <a:rPr lang="es-ES" sz="1350" b="1" dirty="0"/>
              <a:t>Parcelas fijas </a:t>
            </a:r>
            <a:r>
              <a:rPr lang="es-ES" sz="1350" dirty="0"/>
              <a:t>y sin variar durante el período</a:t>
            </a:r>
          </a:p>
          <a:p>
            <a:pPr marL="557213" lvl="1" indent="-214313">
              <a:buFont typeface="Arial" panose="020B0604020202020204" pitchFamily="34" charset="0"/>
              <a:buChar char="•"/>
            </a:pPr>
            <a:r>
              <a:rPr lang="es-ES" sz="1350" dirty="0"/>
              <a:t>Parcelas de tierra arable con 0,1 ha mínimo</a:t>
            </a:r>
          </a:p>
          <a:p>
            <a:pPr marL="557213" lvl="1" indent="-214313">
              <a:buFont typeface="Arial" panose="020B0604020202020204" pitchFamily="34" charset="0"/>
              <a:buChar char="•"/>
            </a:pPr>
            <a:r>
              <a:rPr lang="es-ES" sz="1350" b="1" dirty="0"/>
              <a:t>Cultivos</a:t>
            </a:r>
            <a:r>
              <a:rPr lang="es-ES" sz="1350" dirty="0"/>
              <a:t> elegibles</a:t>
            </a:r>
          </a:p>
          <a:p>
            <a:pPr marL="900113" lvl="2" indent="-214313">
              <a:buFont typeface="Arial" panose="020B0604020202020204" pitchFamily="34" charset="0"/>
              <a:buChar char="•"/>
            </a:pPr>
            <a:r>
              <a:rPr lang="es-ES" sz="1200" dirty="0"/>
              <a:t>Cultivos aromáticos (</a:t>
            </a:r>
            <a:r>
              <a:rPr lang="es-ES" sz="1200" dirty="0" err="1"/>
              <a:t>lavandín</a:t>
            </a:r>
            <a:r>
              <a:rPr lang="es-ES" sz="1200" dirty="0"/>
              <a:t>, lavanda y otros)</a:t>
            </a:r>
          </a:p>
          <a:p>
            <a:pPr marL="900113" lvl="2" indent="-214313">
              <a:buFont typeface="Arial" panose="020B0604020202020204" pitchFamily="34" charset="0"/>
              <a:buChar char="•"/>
            </a:pPr>
            <a:r>
              <a:rPr lang="es-ES" sz="1200" dirty="0"/>
              <a:t>Frutos de cáscara  (</a:t>
            </a:r>
            <a:r>
              <a:rPr lang="es-ES" sz="1200" dirty="0" err="1"/>
              <a:t>pictacho</a:t>
            </a:r>
            <a:r>
              <a:rPr lang="es-ES" sz="1200" dirty="0"/>
              <a:t>, nogal, almendro, avellano)</a:t>
            </a:r>
          </a:p>
          <a:p>
            <a:pPr marL="900113" lvl="2" indent="-214313">
              <a:buFont typeface="Arial" panose="020B0604020202020204" pitchFamily="34" charset="0"/>
              <a:buChar char="•"/>
            </a:pPr>
            <a:r>
              <a:rPr lang="es-ES" sz="1200" dirty="0"/>
              <a:t>Cultivos </a:t>
            </a:r>
            <a:r>
              <a:rPr lang="es-ES" sz="1200" dirty="0" err="1"/>
              <a:t>microrrizados</a:t>
            </a:r>
            <a:r>
              <a:rPr lang="es-ES" sz="1200" dirty="0"/>
              <a:t> con Trufa </a:t>
            </a:r>
          </a:p>
          <a:p>
            <a:pPr marL="557213" lvl="1" indent="-214313">
              <a:buFont typeface="Arial" panose="020B0604020202020204" pitchFamily="34" charset="0"/>
              <a:buChar char="•"/>
            </a:pPr>
            <a:r>
              <a:rPr lang="es-ES" sz="1350" dirty="0"/>
              <a:t>Implantar el cultivo (renovación o sustitución) y mantenerlo</a:t>
            </a:r>
          </a:p>
          <a:p>
            <a:pPr marL="557213" lvl="1" indent="-214313">
              <a:buFont typeface="Arial" panose="020B0604020202020204" pitchFamily="34" charset="0"/>
              <a:buChar char="•"/>
            </a:pPr>
            <a:r>
              <a:rPr lang="es-ES" sz="1350" dirty="0"/>
              <a:t>En aromáticas dejar sin cosechar hasta el 1/</a:t>
            </a:r>
            <a:r>
              <a:rPr lang="es-ES" sz="1350" dirty="0" err="1"/>
              <a:t>sep</a:t>
            </a:r>
            <a:r>
              <a:rPr lang="es-ES" sz="1350" dirty="0"/>
              <a:t>, entre el 5 y el 10% de la superficie de contrato, que será ubicada cada año en zonas distintas.</a:t>
            </a:r>
          </a:p>
          <a:p>
            <a:pPr marL="557213" lvl="1" indent="-214313">
              <a:buFont typeface="Arial" panose="020B0604020202020204" pitchFamily="34" charset="0"/>
              <a:buChar char="•"/>
            </a:pPr>
            <a:endParaRPr lang="es-ES" sz="1350" dirty="0"/>
          </a:p>
          <a:p>
            <a:pPr marL="214313" indent="-214313">
              <a:buFont typeface="Arial" panose="020B0604020202020204" pitchFamily="34" charset="0"/>
              <a:buChar char="•"/>
            </a:pPr>
            <a:r>
              <a:rPr lang="es-ES" sz="1350" b="1" u="sng" dirty="0"/>
              <a:t>Prima</a:t>
            </a:r>
            <a:r>
              <a:rPr lang="es-ES" sz="1350" dirty="0"/>
              <a:t>: </a:t>
            </a:r>
          </a:p>
          <a:p>
            <a:pPr marL="900113" lvl="2" indent="-214313">
              <a:buFont typeface="Arial" panose="020B0604020202020204" pitchFamily="34" charset="0"/>
              <a:buChar char="•"/>
            </a:pPr>
            <a:r>
              <a:rPr lang="es-ES" sz="1200" dirty="0"/>
              <a:t>Cultivos aromáticos	150 €/ha</a:t>
            </a:r>
          </a:p>
          <a:p>
            <a:pPr marL="900113" lvl="2" indent="-214313">
              <a:buFont typeface="Arial" panose="020B0604020202020204" pitchFamily="34" charset="0"/>
              <a:buChar char="•"/>
            </a:pPr>
            <a:r>
              <a:rPr lang="es-ES" sz="1200" dirty="0"/>
              <a:t>Frutos de cáscara 		200 €/ha</a:t>
            </a:r>
          </a:p>
          <a:p>
            <a:pPr marL="900113" lvl="2" indent="-214313">
              <a:buFont typeface="Arial" panose="020B0604020202020204" pitchFamily="34" charset="0"/>
              <a:buChar char="•"/>
            </a:pPr>
            <a:r>
              <a:rPr lang="es-ES" sz="1200" dirty="0" err="1"/>
              <a:t>Microrrizados</a:t>
            </a:r>
            <a:r>
              <a:rPr lang="es-ES" sz="1200" dirty="0"/>
              <a:t> con Trufa 	250 €/ha</a:t>
            </a:r>
          </a:p>
          <a:p>
            <a:pPr marL="557213" lvl="1" indent="-214313">
              <a:buFont typeface="Arial" panose="020B0604020202020204" pitchFamily="34" charset="0"/>
              <a:buChar char="•"/>
            </a:pPr>
            <a:r>
              <a:rPr lang="es-ES" sz="1350" b="1" dirty="0" err="1"/>
              <a:t>Degresividad</a:t>
            </a:r>
            <a:r>
              <a:rPr lang="es-ES" sz="1350" b="1" dirty="0"/>
              <a:t>: </a:t>
            </a:r>
          </a:p>
          <a:p>
            <a:pPr marL="900113" lvl="2" indent="-214313">
              <a:buFont typeface="Arial" panose="020B0604020202020204" pitchFamily="34" charset="0"/>
              <a:buChar char="•"/>
            </a:pPr>
            <a:r>
              <a:rPr lang="es-ES" sz="1200" dirty="0"/>
              <a:t>100% hasta 60 has</a:t>
            </a:r>
          </a:p>
          <a:p>
            <a:pPr marL="900113" lvl="2" indent="-214313">
              <a:buFont typeface="Arial" panose="020B0604020202020204" pitchFamily="34" charset="0"/>
              <a:buChar char="•"/>
            </a:pPr>
            <a:r>
              <a:rPr lang="es-ES" sz="1200" dirty="0"/>
              <a:t>60%   hasta 120 has</a:t>
            </a:r>
          </a:p>
          <a:p>
            <a:pPr marL="900113" lvl="2" indent="-214313">
              <a:buFont typeface="Arial" panose="020B0604020202020204" pitchFamily="34" charset="0"/>
              <a:buChar char="•"/>
            </a:pPr>
            <a:r>
              <a:rPr lang="es-ES" sz="1200" dirty="0"/>
              <a:t>30% el resto de has</a:t>
            </a:r>
          </a:p>
          <a:p>
            <a:pPr marL="557213" lvl="1" indent="-214313">
              <a:buFont typeface="Arial" panose="020B0604020202020204" pitchFamily="34" charset="0"/>
              <a:buChar char="•"/>
            </a:pPr>
            <a:endParaRPr lang="es-ES" sz="1350" dirty="0"/>
          </a:p>
        </p:txBody>
      </p:sp>
      <p:grpSp>
        <p:nvGrpSpPr>
          <p:cNvPr id="19" name="Grupo 18">
            <a:extLst>
              <a:ext uri="{FF2B5EF4-FFF2-40B4-BE49-F238E27FC236}">
                <a16:creationId xmlns:a16="http://schemas.microsoft.com/office/drawing/2014/main" id="{6B0750A6-5507-BB00-01F2-C225A49205A9}"/>
              </a:ext>
            </a:extLst>
          </p:cNvPr>
          <p:cNvGrpSpPr/>
          <p:nvPr/>
        </p:nvGrpSpPr>
        <p:grpSpPr>
          <a:xfrm rot="16200000">
            <a:off x="-67272" y="3161567"/>
            <a:ext cx="3186356" cy="646331"/>
            <a:chOff x="467543" y="1874882"/>
            <a:chExt cx="2880321" cy="861775"/>
          </a:xfrm>
        </p:grpSpPr>
        <p:grpSp>
          <p:nvGrpSpPr>
            <p:cNvPr id="10" name="2 Grupo">
              <a:extLst>
                <a:ext uri="{FF2B5EF4-FFF2-40B4-BE49-F238E27FC236}">
                  <a16:creationId xmlns:a16="http://schemas.microsoft.com/office/drawing/2014/main" id="{9558A24A-F0D6-2E14-DEBF-45AF07846148}"/>
                </a:ext>
              </a:extLst>
            </p:cNvPr>
            <p:cNvGrpSpPr>
              <a:grpSpLocks/>
            </p:cNvGrpSpPr>
            <p:nvPr/>
          </p:nvGrpSpPr>
          <p:grpSpPr bwMode="auto">
            <a:xfrm>
              <a:off x="467543" y="1916832"/>
              <a:ext cx="2880321" cy="777875"/>
              <a:chOff x="0" y="0"/>
              <a:chExt cx="7467600" cy="777644"/>
            </a:xfrm>
          </p:grpSpPr>
          <p:sp>
            <p:nvSpPr>
              <p:cNvPr id="11" name="4 Rectángulo redondeado">
                <a:extLst>
                  <a:ext uri="{FF2B5EF4-FFF2-40B4-BE49-F238E27FC236}">
                    <a16:creationId xmlns:a16="http://schemas.microsoft.com/office/drawing/2014/main" id="{4D746556-A5A1-5283-64D3-7623D87B1D7C}"/>
                  </a:ext>
                </a:extLst>
              </p:cNvPr>
              <p:cNvSpPr/>
              <p:nvPr/>
            </p:nvSpPr>
            <p:spPr>
              <a:xfrm>
                <a:off x="0" y="0"/>
                <a:ext cx="7467600" cy="777644"/>
              </a:xfrm>
              <a:prstGeom prst="roundRect">
                <a:avLst/>
              </a:prstGeom>
              <a:solidFill>
                <a:srgbClr val="BED6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3" name="5 Rectángulo">
                <a:extLst>
                  <a:ext uri="{FF2B5EF4-FFF2-40B4-BE49-F238E27FC236}">
                    <a16:creationId xmlns:a16="http://schemas.microsoft.com/office/drawing/2014/main" id="{7CC62162-BF96-3402-791E-399455A05AC5}"/>
                  </a:ext>
                </a:extLst>
              </p:cNvPr>
              <p:cNvSpPr/>
              <p:nvPr/>
            </p:nvSpPr>
            <p:spPr>
              <a:xfrm>
                <a:off x="38100" y="38089"/>
                <a:ext cx="7391400" cy="701467"/>
              </a:xfrm>
              <a:prstGeom prst="rect">
                <a:avLst/>
              </a:prstGeom>
            </p:spPr>
            <p:style>
              <a:lnRef idx="0">
                <a:scrgbClr r="0" g="0" b="0"/>
              </a:lnRef>
              <a:fillRef idx="0">
                <a:scrgbClr r="0" g="0" b="0"/>
              </a:fillRef>
              <a:effectRef idx="0">
                <a:scrgbClr r="0" g="0" b="0"/>
              </a:effectRef>
              <a:fontRef idx="minor">
                <a:schemeClr val="lt1"/>
              </a:fontRef>
            </p:style>
            <p:txBody>
              <a:bodyPr tIns="68580" bIns="68580" spcCol="1270" anchor="ctr"/>
              <a:lstStyle/>
              <a:p>
                <a:pPr defTabSz="800100">
                  <a:lnSpc>
                    <a:spcPct val="90000"/>
                  </a:lnSpc>
                  <a:spcAft>
                    <a:spcPct val="35000"/>
                  </a:spcAft>
                  <a:defRPr/>
                </a:pPr>
                <a:endParaRPr lang="es-ES" sz="1500" b="1" dirty="0">
                  <a:solidFill>
                    <a:srgbClr val="FF0000"/>
                  </a:solidFill>
                </a:endParaRPr>
              </a:p>
            </p:txBody>
          </p:sp>
        </p:grpSp>
        <p:sp>
          <p:nvSpPr>
            <p:cNvPr id="14" name="2 Rectángulo">
              <a:extLst>
                <a:ext uri="{FF2B5EF4-FFF2-40B4-BE49-F238E27FC236}">
                  <a16:creationId xmlns:a16="http://schemas.microsoft.com/office/drawing/2014/main" id="{6CB419FA-A84D-A488-E7EE-3DAEEAED0454}"/>
                </a:ext>
              </a:extLst>
            </p:cNvPr>
            <p:cNvSpPr>
              <a:spLocks noChangeArrowheads="1"/>
            </p:cNvSpPr>
            <p:nvPr/>
          </p:nvSpPr>
          <p:spPr bwMode="auto">
            <a:xfrm>
              <a:off x="757243" y="1874882"/>
              <a:ext cx="2447381" cy="86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rgbClr val="D6EF2C"/>
                </a:buClr>
                <a:buChar char="&gt;"/>
                <a:defRPr sz="1400">
                  <a:solidFill>
                    <a:srgbClr val="575757"/>
                  </a:solidFill>
                  <a:latin typeface="Arial" charset="0"/>
                  <a:ea typeface="ＭＳ Ｐゴシック" pitchFamily="34" charset="-128"/>
                </a:defRPr>
              </a:lvl1pPr>
              <a:lvl2pPr marL="742950" indent="-285750" eaLnBrk="0" hangingPunct="0">
                <a:spcBef>
                  <a:spcPct val="20000"/>
                </a:spcBef>
                <a:buChar char="–"/>
                <a:defRPr sz="1400">
                  <a:solidFill>
                    <a:schemeClr val="tx1"/>
                  </a:solidFill>
                  <a:latin typeface="Arial" charset="0"/>
                  <a:ea typeface="ＭＳ Ｐゴシック" pitchFamily="34" charset="-128"/>
                </a:defRPr>
              </a:lvl2pPr>
              <a:lvl3pPr marL="1143000" indent="-228600" eaLnBrk="0" hangingPunct="0">
                <a:spcBef>
                  <a:spcPct val="20000"/>
                </a:spcBef>
                <a:buChar char="•"/>
                <a:defRPr sz="1400">
                  <a:solidFill>
                    <a:schemeClr val="tx1"/>
                  </a:solidFill>
                  <a:latin typeface="Arial" charset="0"/>
                  <a:ea typeface="ＭＳ Ｐゴシック" pitchFamily="34" charset="-128"/>
                </a:defRPr>
              </a:lvl3pPr>
              <a:lvl4pPr marL="1600200" indent="-228600" eaLnBrk="0" hangingPunct="0">
                <a:spcBef>
                  <a:spcPct val="20000"/>
                </a:spcBef>
                <a:buChar char="–"/>
                <a:defRPr sz="1400">
                  <a:solidFill>
                    <a:schemeClr val="tx1"/>
                  </a:solidFill>
                  <a:latin typeface="Arial" charset="0"/>
                  <a:ea typeface="ＭＳ Ｐゴシック" pitchFamily="34" charset="-128"/>
                </a:defRPr>
              </a:lvl4pPr>
              <a:lvl5pPr marL="2057400" indent="-228600" eaLnBrk="0" hangingPunct="0">
                <a:spcBef>
                  <a:spcPct val="20000"/>
                </a:spcBef>
                <a:buChar char="»"/>
                <a:defRPr sz="14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9pPr>
            </a:lstStyle>
            <a:p>
              <a:pPr eaLnBrk="1" hangingPunct="1">
                <a:spcBef>
                  <a:spcPct val="0"/>
                </a:spcBef>
                <a:buClrTx/>
                <a:buFontTx/>
                <a:buNone/>
              </a:pPr>
              <a:r>
                <a:rPr lang="es-ES" altLang="es-ES" sz="1800" dirty="0">
                  <a:solidFill>
                    <a:schemeClr val="tx1"/>
                  </a:solidFill>
                </a:rPr>
                <a:t>Introducción de           cultivos minoritarios</a:t>
              </a:r>
            </a:p>
          </p:txBody>
        </p:sp>
      </p:grpSp>
      <p:sp>
        <p:nvSpPr>
          <p:cNvPr id="8" name="Botón de acción: ir hacia atrás o anterior 7">
            <a:hlinkClick r:id="rId3" action="ppaction://hlinksldjump" highlightClick="1"/>
            <a:extLst>
              <a:ext uri="{FF2B5EF4-FFF2-40B4-BE49-F238E27FC236}">
                <a16:creationId xmlns:a16="http://schemas.microsoft.com/office/drawing/2014/main" id="{4576F059-5DC2-5FBC-567F-7ED6B8760CA4}"/>
              </a:ext>
            </a:extLst>
          </p:cNvPr>
          <p:cNvSpPr/>
          <p:nvPr/>
        </p:nvSpPr>
        <p:spPr>
          <a:xfrm>
            <a:off x="7164288" y="5427222"/>
            <a:ext cx="270030" cy="264465"/>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350"/>
          </a:p>
        </p:txBody>
      </p:sp>
    </p:spTree>
    <p:extLst>
      <p:ext uri="{BB962C8B-B14F-4D97-AF65-F5344CB8AC3E}">
        <p14:creationId xmlns:p14="http://schemas.microsoft.com/office/powerpoint/2010/main" val="24580865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anim calcmode="lin" valueType="num">
                                      <p:cBhvr additive="base">
                                        <p:cTn id="11"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 calcmode="lin" valueType="num">
                                      <p:cBhvr additive="base">
                                        <p:cTn id="15"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2">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anim calcmode="lin" valueType="num">
                                      <p:cBhvr additive="base">
                                        <p:cTn id="23"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2">
                                            <p:txEl>
                                              <p:pRg st="4" end="4"/>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anim calcmode="lin" valueType="num">
                                      <p:cBhvr additive="base">
                                        <p:cTn id="2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2">
                                            <p:txEl>
                                              <p:pRg st="5" end="5"/>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anim calcmode="lin" valueType="num">
                                      <p:cBhvr additive="base">
                                        <p:cTn id="31"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6" end="6"/>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2">
                                            <p:txEl>
                                              <p:pRg st="7" end="7"/>
                                            </p:txEl>
                                          </p:spTgt>
                                        </p:tgtEl>
                                        <p:attrNameLst>
                                          <p:attrName>style.visibility</p:attrName>
                                        </p:attrNameLst>
                                      </p:cBhvr>
                                      <p:to>
                                        <p:strVal val="visible"/>
                                      </p:to>
                                    </p:set>
                                    <p:anim calcmode="lin" valueType="num">
                                      <p:cBhvr additive="base">
                                        <p:cTn id="35"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2">
                                            <p:txEl>
                                              <p:pRg st="7" end="7"/>
                                            </p:txEl>
                                          </p:spTgt>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2">
                                            <p:txEl>
                                              <p:pRg st="8" end="8"/>
                                            </p:txEl>
                                          </p:spTgt>
                                        </p:tgtEl>
                                        <p:attrNameLst>
                                          <p:attrName>style.visibility</p:attrName>
                                        </p:attrNameLst>
                                      </p:cBhvr>
                                      <p:to>
                                        <p:strVal val="visible"/>
                                      </p:to>
                                    </p:set>
                                    <p:anim calcmode="lin" valueType="num">
                                      <p:cBhvr additive="base">
                                        <p:cTn id="39"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2">
                                            <p:txEl>
                                              <p:pRg st="8" end="8"/>
                                            </p:txEl>
                                          </p:spTgt>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2">
                                            <p:txEl>
                                              <p:pRg st="9" end="9"/>
                                            </p:txEl>
                                          </p:spTgt>
                                        </p:tgtEl>
                                        <p:attrNameLst>
                                          <p:attrName>style.visibility</p:attrName>
                                        </p:attrNameLst>
                                      </p:cBhvr>
                                      <p:to>
                                        <p:strVal val="visible"/>
                                      </p:to>
                                    </p:set>
                                    <p:anim calcmode="lin" valueType="num">
                                      <p:cBhvr additive="base">
                                        <p:cTn id="43" dur="500" fill="hold"/>
                                        <p:tgtEl>
                                          <p:spTgt spid="2">
                                            <p:txEl>
                                              <p:pRg st="9" end="9"/>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9" end="9"/>
                                            </p:txEl>
                                          </p:spTgt>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2">
                                            <p:txEl>
                                              <p:pRg st="10" end="10"/>
                                            </p:txEl>
                                          </p:spTgt>
                                        </p:tgtEl>
                                        <p:attrNameLst>
                                          <p:attrName>style.visibility</p:attrName>
                                        </p:attrNameLst>
                                      </p:cBhvr>
                                      <p:to>
                                        <p:strVal val="visible"/>
                                      </p:to>
                                    </p:set>
                                    <p:anim calcmode="lin" valueType="num">
                                      <p:cBhvr additive="base">
                                        <p:cTn id="47" dur="500" fill="hold"/>
                                        <p:tgtEl>
                                          <p:spTgt spid="2">
                                            <p:txEl>
                                              <p:pRg st="10" end="10"/>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2">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nodeType="clickEffect">
                                  <p:stCondLst>
                                    <p:cond delay="0"/>
                                  </p:stCondLst>
                                  <p:childTnLst>
                                    <p:set>
                                      <p:cBhvr>
                                        <p:cTn id="52" dur="1" fill="hold">
                                          <p:stCondLst>
                                            <p:cond delay="0"/>
                                          </p:stCondLst>
                                        </p:cTn>
                                        <p:tgtEl>
                                          <p:spTgt spid="2">
                                            <p:txEl>
                                              <p:pRg st="12" end="12"/>
                                            </p:txEl>
                                          </p:spTgt>
                                        </p:tgtEl>
                                        <p:attrNameLst>
                                          <p:attrName>style.visibility</p:attrName>
                                        </p:attrNameLst>
                                      </p:cBhvr>
                                      <p:to>
                                        <p:strVal val="visible"/>
                                      </p:to>
                                    </p:set>
                                    <p:anim calcmode="lin" valueType="num">
                                      <p:cBhvr additive="base">
                                        <p:cTn id="53" dur="500" fill="hold"/>
                                        <p:tgtEl>
                                          <p:spTgt spid="2">
                                            <p:txEl>
                                              <p:pRg st="12" end="12"/>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2">
                                            <p:txEl>
                                              <p:pRg st="12" end="12"/>
                                            </p:txEl>
                                          </p:spTgt>
                                        </p:tgtEl>
                                        <p:attrNameLst>
                                          <p:attrName>ppt_y</p:attrName>
                                        </p:attrNameLst>
                                      </p:cBhvr>
                                      <p:tavLst>
                                        <p:tav tm="0">
                                          <p:val>
                                            <p:strVal val="1+#ppt_h/2"/>
                                          </p:val>
                                        </p:tav>
                                        <p:tav tm="100000">
                                          <p:val>
                                            <p:strVal val="#ppt_y"/>
                                          </p:val>
                                        </p:tav>
                                      </p:tavLst>
                                    </p:anim>
                                  </p:childTnLst>
                                </p:cTn>
                              </p:par>
                              <p:par>
                                <p:cTn id="55" presetID="2" presetClass="entr" presetSubtype="4" fill="hold" nodeType="withEffect">
                                  <p:stCondLst>
                                    <p:cond delay="0"/>
                                  </p:stCondLst>
                                  <p:childTnLst>
                                    <p:set>
                                      <p:cBhvr>
                                        <p:cTn id="56" dur="1" fill="hold">
                                          <p:stCondLst>
                                            <p:cond delay="0"/>
                                          </p:stCondLst>
                                        </p:cTn>
                                        <p:tgtEl>
                                          <p:spTgt spid="2">
                                            <p:txEl>
                                              <p:pRg st="13" end="13"/>
                                            </p:txEl>
                                          </p:spTgt>
                                        </p:tgtEl>
                                        <p:attrNameLst>
                                          <p:attrName>style.visibility</p:attrName>
                                        </p:attrNameLst>
                                      </p:cBhvr>
                                      <p:to>
                                        <p:strVal val="visible"/>
                                      </p:to>
                                    </p:set>
                                    <p:anim calcmode="lin" valueType="num">
                                      <p:cBhvr additive="base">
                                        <p:cTn id="57" dur="500" fill="hold"/>
                                        <p:tgtEl>
                                          <p:spTgt spid="2">
                                            <p:txEl>
                                              <p:pRg st="13" end="13"/>
                                            </p:txEl>
                                          </p:spTgt>
                                        </p:tgtEl>
                                        <p:attrNameLst>
                                          <p:attrName>ppt_x</p:attrName>
                                        </p:attrNameLst>
                                      </p:cBhvr>
                                      <p:tavLst>
                                        <p:tav tm="0">
                                          <p:val>
                                            <p:strVal val="#ppt_x"/>
                                          </p:val>
                                        </p:tav>
                                        <p:tav tm="100000">
                                          <p:val>
                                            <p:strVal val="#ppt_x"/>
                                          </p:val>
                                        </p:tav>
                                      </p:tavLst>
                                    </p:anim>
                                    <p:anim calcmode="lin" valueType="num">
                                      <p:cBhvr additive="base">
                                        <p:cTn id="58" dur="500" fill="hold"/>
                                        <p:tgtEl>
                                          <p:spTgt spid="2">
                                            <p:txEl>
                                              <p:pRg st="13" end="13"/>
                                            </p:txEl>
                                          </p:spTgt>
                                        </p:tgtEl>
                                        <p:attrNameLst>
                                          <p:attrName>ppt_y</p:attrName>
                                        </p:attrNameLst>
                                      </p:cBhvr>
                                      <p:tavLst>
                                        <p:tav tm="0">
                                          <p:val>
                                            <p:strVal val="1+#ppt_h/2"/>
                                          </p:val>
                                        </p:tav>
                                        <p:tav tm="100000">
                                          <p:val>
                                            <p:strVal val="#ppt_y"/>
                                          </p:val>
                                        </p:tav>
                                      </p:tavLst>
                                    </p:anim>
                                  </p:childTnLst>
                                </p:cTn>
                              </p:par>
                              <p:par>
                                <p:cTn id="59" presetID="2" presetClass="entr" presetSubtype="4" fill="hold" nodeType="withEffect">
                                  <p:stCondLst>
                                    <p:cond delay="0"/>
                                  </p:stCondLst>
                                  <p:childTnLst>
                                    <p:set>
                                      <p:cBhvr>
                                        <p:cTn id="60" dur="1" fill="hold">
                                          <p:stCondLst>
                                            <p:cond delay="0"/>
                                          </p:stCondLst>
                                        </p:cTn>
                                        <p:tgtEl>
                                          <p:spTgt spid="2">
                                            <p:txEl>
                                              <p:pRg st="14" end="14"/>
                                            </p:txEl>
                                          </p:spTgt>
                                        </p:tgtEl>
                                        <p:attrNameLst>
                                          <p:attrName>style.visibility</p:attrName>
                                        </p:attrNameLst>
                                      </p:cBhvr>
                                      <p:to>
                                        <p:strVal val="visible"/>
                                      </p:to>
                                    </p:set>
                                    <p:anim calcmode="lin" valueType="num">
                                      <p:cBhvr additive="base">
                                        <p:cTn id="61" dur="500" fill="hold"/>
                                        <p:tgtEl>
                                          <p:spTgt spid="2">
                                            <p:txEl>
                                              <p:pRg st="14" end="14"/>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2">
                                            <p:txEl>
                                              <p:pRg st="14" end="14"/>
                                            </p:txEl>
                                          </p:spTgt>
                                        </p:tgtEl>
                                        <p:attrNameLst>
                                          <p:attrName>ppt_y</p:attrName>
                                        </p:attrNameLst>
                                      </p:cBhvr>
                                      <p:tavLst>
                                        <p:tav tm="0">
                                          <p:val>
                                            <p:strVal val="1+#ppt_h/2"/>
                                          </p:val>
                                        </p:tav>
                                        <p:tav tm="100000">
                                          <p:val>
                                            <p:strVal val="#ppt_y"/>
                                          </p:val>
                                        </p:tav>
                                      </p:tavLst>
                                    </p:anim>
                                  </p:childTnLst>
                                </p:cTn>
                              </p:par>
                              <p:par>
                                <p:cTn id="63" presetID="2" presetClass="entr" presetSubtype="4" fill="hold" nodeType="withEffect">
                                  <p:stCondLst>
                                    <p:cond delay="0"/>
                                  </p:stCondLst>
                                  <p:childTnLst>
                                    <p:set>
                                      <p:cBhvr>
                                        <p:cTn id="64" dur="1" fill="hold">
                                          <p:stCondLst>
                                            <p:cond delay="0"/>
                                          </p:stCondLst>
                                        </p:cTn>
                                        <p:tgtEl>
                                          <p:spTgt spid="2">
                                            <p:txEl>
                                              <p:pRg st="15" end="15"/>
                                            </p:txEl>
                                          </p:spTgt>
                                        </p:tgtEl>
                                        <p:attrNameLst>
                                          <p:attrName>style.visibility</p:attrName>
                                        </p:attrNameLst>
                                      </p:cBhvr>
                                      <p:to>
                                        <p:strVal val="visible"/>
                                      </p:to>
                                    </p:set>
                                    <p:anim calcmode="lin" valueType="num">
                                      <p:cBhvr additive="base">
                                        <p:cTn id="65" dur="500" fill="hold"/>
                                        <p:tgtEl>
                                          <p:spTgt spid="2">
                                            <p:txEl>
                                              <p:pRg st="15" end="15"/>
                                            </p:txEl>
                                          </p:spTgt>
                                        </p:tgtEl>
                                        <p:attrNameLst>
                                          <p:attrName>ppt_x</p:attrName>
                                        </p:attrNameLst>
                                      </p:cBhvr>
                                      <p:tavLst>
                                        <p:tav tm="0">
                                          <p:val>
                                            <p:strVal val="#ppt_x"/>
                                          </p:val>
                                        </p:tav>
                                        <p:tav tm="100000">
                                          <p:val>
                                            <p:strVal val="#ppt_x"/>
                                          </p:val>
                                        </p:tav>
                                      </p:tavLst>
                                    </p:anim>
                                    <p:anim calcmode="lin" valueType="num">
                                      <p:cBhvr additive="base">
                                        <p:cTn id="66" dur="500" fill="hold"/>
                                        <p:tgtEl>
                                          <p:spTgt spid="2">
                                            <p:txEl>
                                              <p:pRg st="15" end="15"/>
                                            </p:txEl>
                                          </p:spTgt>
                                        </p:tgtEl>
                                        <p:attrNameLst>
                                          <p:attrName>ppt_y</p:attrName>
                                        </p:attrNameLst>
                                      </p:cBhvr>
                                      <p:tavLst>
                                        <p:tav tm="0">
                                          <p:val>
                                            <p:strVal val="1+#ppt_h/2"/>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2" presetClass="entr" presetSubtype="4" fill="hold" nodeType="clickEffect">
                                  <p:stCondLst>
                                    <p:cond delay="0"/>
                                  </p:stCondLst>
                                  <p:childTnLst>
                                    <p:set>
                                      <p:cBhvr>
                                        <p:cTn id="70" dur="1" fill="hold">
                                          <p:stCondLst>
                                            <p:cond delay="0"/>
                                          </p:stCondLst>
                                        </p:cTn>
                                        <p:tgtEl>
                                          <p:spTgt spid="2">
                                            <p:txEl>
                                              <p:pRg st="16" end="16"/>
                                            </p:txEl>
                                          </p:spTgt>
                                        </p:tgtEl>
                                        <p:attrNameLst>
                                          <p:attrName>style.visibility</p:attrName>
                                        </p:attrNameLst>
                                      </p:cBhvr>
                                      <p:to>
                                        <p:strVal val="visible"/>
                                      </p:to>
                                    </p:set>
                                    <p:anim calcmode="lin" valueType="num">
                                      <p:cBhvr additive="base">
                                        <p:cTn id="71" dur="500" fill="hold"/>
                                        <p:tgtEl>
                                          <p:spTgt spid="2">
                                            <p:txEl>
                                              <p:pRg st="16" end="16"/>
                                            </p:txEl>
                                          </p:spTgt>
                                        </p:tgtEl>
                                        <p:attrNameLst>
                                          <p:attrName>ppt_x</p:attrName>
                                        </p:attrNameLst>
                                      </p:cBhvr>
                                      <p:tavLst>
                                        <p:tav tm="0">
                                          <p:val>
                                            <p:strVal val="#ppt_x"/>
                                          </p:val>
                                        </p:tav>
                                        <p:tav tm="100000">
                                          <p:val>
                                            <p:strVal val="#ppt_x"/>
                                          </p:val>
                                        </p:tav>
                                      </p:tavLst>
                                    </p:anim>
                                    <p:anim calcmode="lin" valueType="num">
                                      <p:cBhvr additive="base">
                                        <p:cTn id="72" dur="500" fill="hold"/>
                                        <p:tgtEl>
                                          <p:spTgt spid="2">
                                            <p:txEl>
                                              <p:pRg st="16" end="16"/>
                                            </p:txEl>
                                          </p:spTgt>
                                        </p:tgtEl>
                                        <p:attrNameLst>
                                          <p:attrName>ppt_y</p:attrName>
                                        </p:attrNameLst>
                                      </p:cBhvr>
                                      <p:tavLst>
                                        <p:tav tm="0">
                                          <p:val>
                                            <p:strVal val="1+#ppt_h/2"/>
                                          </p:val>
                                        </p:tav>
                                        <p:tav tm="100000">
                                          <p:val>
                                            <p:strVal val="#ppt_y"/>
                                          </p:val>
                                        </p:tav>
                                      </p:tavLst>
                                    </p:anim>
                                  </p:childTnLst>
                                </p:cTn>
                              </p:par>
                              <p:par>
                                <p:cTn id="73" presetID="2" presetClass="entr" presetSubtype="4" fill="hold" nodeType="withEffect">
                                  <p:stCondLst>
                                    <p:cond delay="0"/>
                                  </p:stCondLst>
                                  <p:childTnLst>
                                    <p:set>
                                      <p:cBhvr>
                                        <p:cTn id="74" dur="1" fill="hold">
                                          <p:stCondLst>
                                            <p:cond delay="0"/>
                                          </p:stCondLst>
                                        </p:cTn>
                                        <p:tgtEl>
                                          <p:spTgt spid="2">
                                            <p:txEl>
                                              <p:pRg st="17" end="17"/>
                                            </p:txEl>
                                          </p:spTgt>
                                        </p:tgtEl>
                                        <p:attrNameLst>
                                          <p:attrName>style.visibility</p:attrName>
                                        </p:attrNameLst>
                                      </p:cBhvr>
                                      <p:to>
                                        <p:strVal val="visible"/>
                                      </p:to>
                                    </p:set>
                                    <p:anim calcmode="lin" valueType="num">
                                      <p:cBhvr additive="base">
                                        <p:cTn id="75" dur="500" fill="hold"/>
                                        <p:tgtEl>
                                          <p:spTgt spid="2">
                                            <p:txEl>
                                              <p:pRg st="17" end="17"/>
                                            </p:txEl>
                                          </p:spTgt>
                                        </p:tgtEl>
                                        <p:attrNameLst>
                                          <p:attrName>ppt_x</p:attrName>
                                        </p:attrNameLst>
                                      </p:cBhvr>
                                      <p:tavLst>
                                        <p:tav tm="0">
                                          <p:val>
                                            <p:strVal val="#ppt_x"/>
                                          </p:val>
                                        </p:tav>
                                        <p:tav tm="100000">
                                          <p:val>
                                            <p:strVal val="#ppt_x"/>
                                          </p:val>
                                        </p:tav>
                                      </p:tavLst>
                                    </p:anim>
                                    <p:anim calcmode="lin" valueType="num">
                                      <p:cBhvr additive="base">
                                        <p:cTn id="76" dur="500" fill="hold"/>
                                        <p:tgtEl>
                                          <p:spTgt spid="2">
                                            <p:txEl>
                                              <p:pRg st="17" end="17"/>
                                            </p:txEl>
                                          </p:spTgt>
                                        </p:tgtEl>
                                        <p:attrNameLst>
                                          <p:attrName>ppt_y</p:attrName>
                                        </p:attrNameLst>
                                      </p:cBhvr>
                                      <p:tavLst>
                                        <p:tav tm="0">
                                          <p:val>
                                            <p:strVal val="1+#ppt_h/2"/>
                                          </p:val>
                                        </p:tav>
                                        <p:tav tm="100000">
                                          <p:val>
                                            <p:strVal val="#ppt_y"/>
                                          </p:val>
                                        </p:tav>
                                      </p:tavLst>
                                    </p:anim>
                                  </p:childTnLst>
                                </p:cTn>
                              </p:par>
                              <p:par>
                                <p:cTn id="77" presetID="2" presetClass="entr" presetSubtype="4" fill="hold" nodeType="withEffect">
                                  <p:stCondLst>
                                    <p:cond delay="0"/>
                                  </p:stCondLst>
                                  <p:childTnLst>
                                    <p:set>
                                      <p:cBhvr>
                                        <p:cTn id="78" dur="1" fill="hold">
                                          <p:stCondLst>
                                            <p:cond delay="0"/>
                                          </p:stCondLst>
                                        </p:cTn>
                                        <p:tgtEl>
                                          <p:spTgt spid="2">
                                            <p:txEl>
                                              <p:pRg st="18" end="18"/>
                                            </p:txEl>
                                          </p:spTgt>
                                        </p:tgtEl>
                                        <p:attrNameLst>
                                          <p:attrName>style.visibility</p:attrName>
                                        </p:attrNameLst>
                                      </p:cBhvr>
                                      <p:to>
                                        <p:strVal val="visible"/>
                                      </p:to>
                                    </p:set>
                                    <p:anim calcmode="lin" valueType="num">
                                      <p:cBhvr additive="base">
                                        <p:cTn id="79" dur="500" fill="hold"/>
                                        <p:tgtEl>
                                          <p:spTgt spid="2">
                                            <p:txEl>
                                              <p:pRg st="18" end="18"/>
                                            </p:txEl>
                                          </p:spTgt>
                                        </p:tgtEl>
                                        <p:attrNameLst>
                                          <p:attrName>ppt_x</p:attrName>
                                        </p:attrNameLst>
                                      </p:cBhvr>
                                      <p:tavLst>
                                        <p:tav tm="0">
                                          <p:val>
                                            <p:strVal val="#ppt_x"/>
                                          </p:val>
                                        </p:tav>
                                        <p:tav tm="100000">
                                          <p:val>
                                            <p:strVal val="#ppt_x"/>
                                          </p:val>
                                        </p:tav>
                                      </p:tavLst>
                                    </p:anim>
                                    <p:anim calcmode="lin" valueType="num">
                                      <p:cBhvr additive="base">
                                        <p:cTn id="80" dur="500" fill="hold"/>
                                        <p:tgtEl>
                                          <p:spTgt spid="2">
                                            <p:txEl>
                                              <p:pRg st="18" end="18"/>
                                            </p:txEl>
                                          </p:spTgt>
                                        </p:tgtEl>
                                        <p:attrNameLst>
                                          <p:attrName>ppt_y</p:attrName>
                                        </p:attrNameLst>
                                      </p:cBhvr>
                                      <p:tavLst>
                                        <p:tav tm="0">
                                          <p:val>
                                            <p:strVal val="1+#ppt_h/2"/>
                                          </p:val>
                                        </p:tav>
                                        <p:tav tm="100000">
                                          <p:val>
                                            <p:strVal val="#ppt_y"/>
                                          </p:val>
                                        </p:tav>
                                      </p:tavLst>
                                    </p:anim>
                                  </p:childTnLst>
                                </p:cTn>
                              </p:par>
                              <p:par>
                                <p:cTn id="81" presetID="2" presetClass="entr" presetSubtype="4" fill="hold" nodeType="withEffect">
                                  <p:stCondLst>
                                    <p:cond delay="0"/>
                                  </p:stCondLst>
                                  <p:childTnLst>
                                    <p:set>
                                      <p:cBhvr>
                                        <p:cTn id="82" dur="1" fill="hold">
                                          <p:stCondLst>
                                            <p:cond delay="0"/>
                                          </p:stCondLst>
                                        </p:cTn>
                                        <p:tgtEl>
                                          <p:spTgt spid="2">
                                            <p:txEl>
                                              <p:pRg st="19" end="19"/>
                                            </p:txEl>
                                          </p:spTgt>
                                        </p:tgtEl>
                                        <p:attrNameLst>
                                          <p:attrName>style.visibility</p:attrName>
                                        </p:attrNameLst>
                                      </p:cBhvr>
                                      <p:to>
                                        <p:strVal val="visible"/>
                                      </p:to>
                                    </p:set>
                                    <p:anim calcmode="lin" valueType="num">
                                      <p:cBhvr additive="base">
                                        <p:cTn id="83" dur="500" fill="hold"/>
                                        <p:tgtEl>
                                          <p:spTgt spid="2">
                                            <p:txEl>
                                              <p:pRg st="19" end="19"/>
                                            </p:txEl>
                                          </p:spTgt>
                                        </p:tgtEl>
                                        <p:attrNameLst>
                                          <p:attrName>ppt_x</p:attrName>
                                        </p:attrNameLst>
                                      </p:cBhvr>
                                      <p:tavLst>
                                        <p:tav tm="0">
                                          <p:val>
                                            <p:strVal val="#ppt_x"/>
                                          </p:val>
                                        </p:tav>
                                        <p:tav tm="100000">
                                          <p:val>
                                            <p:strVal val="#ppt_x"/>
                                          </p:val>
                                        </p:tav>
                                      </p:tavLst>
                                    </p:anim>
                                    <p:anim calcmode="lin" valueType="num">
                                      <p:cBhvr additive="base">
                                        <p:cTn id="84" dur="500" fill="hold"/>
                                        <p:tgtEl>
                                          <p:spTgt spid="2">
                                            <p:txEl>
                                              <p:pRg st="19" end="1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2 Grupo"/>
          <p:cNvGrpSpPr>
            <a:grpSpLocks/>
          </p:cNvGrpSpPr>
          <p:nvPr/>
        </p:nvGrpSpPr>
        <p:grpSpPr bwMode="auto">
          <a:xfrm>
            <a:off x="2087166" y="998936"/>
            <a:ext cx="5600700" cy="583406"/>
            <a:chOff x="0" y="0"/>
            <a:chExt cx="7467600" cy="777644"/>
          </a:xfrm>
        </p:grpSpPr>
        <p:sp>
          <p:nvSpPr>
            <p:cNvPr id="5" name="4 Rectángulo redondeado"/>
            <p:cNvSpPr/>
            <p:nvPr/>
          </p:nvSpPr>
          <p:spPr>
            <a:xfrm>
              <a:off x="0" y="0"/>
              <a:ext cx="7467600" cy="777644"/>
            </a:xfrm>
            <a:prstGeom prst="roundRect">
              <a:avLst/>
            </a:prstGeom>
            <a:solidFill>
              <a:srgbClr val="BED6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6" name="5 Rectángulo"/>
            <p:cNvSpPr/>
            <p:nvPr/>
          </p:nvSpPr>
          <p:spPr>
            <a:xfrm>
              <a:off x="38100" y="38089"/>
              <a:ext cx="7391400" cy="701467"/>
            </a:xfrm>
            <a:prstGeom prst="rect">
              <a:avLst/>
            </a:prstGeom>
          </p:spPr>
          <p:style>
            <a:lnRef idx="0">
              <a:scrgbClr r="0" g="0" b="0"/>
            </a:lnRef>
            <a:fillRef idx="0">
              <a:scrgbClr r="0" g="0" b="0"/>
            </a:fillRef>
            <a:effectRef idx="0">
              <a:scrgbClr r="0" g="0" b="0"/>
            </a:effectRef>
            <a:fontRef idx="minor">
              <a:schemeClr val="lt1"/>
            </a:fontRef>
          </p:style>
          <p:txBody>
            <a:bodyPr tIns="68580" bIns="68580" spcCol="1270" anchor="ctr"/>
            <a:lstStyle/>
            <a:p>
              <a:pPr defTabSz="800100">
                <a:lnSpc>
                  <a:spcPct val="90000"/>
                </a:lnSpc>
                <a:spcAft>
                  <a:spcPct val="35000"/>
                </a:spcAft>
                <a:defRPr/>
              </a:pPr>
              <a:endParaRPr lang="es-ES" sz="1500" b="1" dirty="0">
                <a:solidFill>
                  <a:srgbClr val="FF0000"/>
                </a:solidFill>
              </a:endParaRPr>
            </a:p>
          </p:txBody>
        </p:sp>
      </p:grpSp>
      <p:sp>
        <p:nvSpPr>
          <p:cNvPr id="7" name="2 Rectángulo"/>
          <p:cNvSpPr>
            <a:spLocks noChangeArrowheads="1"/>
          </p:cNvSpPr>
          <p:nvPr/>
        </p:nvSpPr>
        <p:spPr bwMode="auto">
          <a:xfrm>
            <a:off x="2303860" y="1117998"/>
            <a:ext cx="395499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D6EF2C"/>
              </a:buClr>
              <a:buChar char="&gt;"/>
              <a:defRPr sz="1400">
                <a:solidFill>
                  <a:srgbClr val="575757"/>
                </a:solidFill>
                <a:latin typeface="Arial" charset="0"/>
                <a:ea typeface="ＭＳ Ｐゴシック" pitchFamily="34" charset="-128"/>
              </a:defRPr>
            </a:lvl1pPr>
            <a:lvl2pPr marL="742950" indent="-285750" eaLnBrk="0" hangingPunct="0">
              <a:spcBef>
                <a:spcPct val="20000"/>
              </a:spcBef>
              <a:buChar char="–"/>
              <a:defRPr sz="1400">
                <a:solidFill>
                  <a:schemeClr val="tx1"/>
                </a:solidFill>
                <a:latin typeface="Arial" charset="0"/>
                <a:ea typeface="ＭＳ Ｐゴシック" pitchFamily="34" charset="-128"/>
              </a:defRPr>
            </a:lvl2pPr>
            <a:lvl3pPr marL="1143000" indent="-228600" eaLnBrk="0" hangingPunct="0">
              <a:spcBef>
                <a:spcPct val="20000"/>
              </a:spcBef>
              <a:buChar char="•"/>
              <a:defRPr sz="1400">
                <a:solidFill>
                  <a:schemeClr val="tx1"/>
                </a:solidFill>
                <a:latin typeface="Arial" charset="0"/>
                <a:ea typeface="ＭＳ Ｐゴシック" pitchFamily="34" charset="-128"/>
              </a:defRPr>
            </a:lvl3pPr>
            <a:lvl4pPr marL="1600200" indent="-228600" eaLnBrk="0" hangingPunct="0">
              <a:spcBef>
                <a:spcPct val="20000"/>
              </a:spcBef>
              <a:buChar char="–"/>
              <a:defRPr sz="1400">
                <a:solidFill>
                  <a:schemeClr val="tx1"/>
                </a:solidFill>
                <a:latin typeface="Arial" charset="0"/>
                <a:ea typeface="ＭＳ Ｐゴシック" pitchFamily="34" charset="-128"/>
              </a:defRPr>
            </a:lvl4pPr>
            <a:lvl5pPr marL="2057400" indent="-228600" eaLnBrk="0" hangingPunct="0">
              <a:spcBef>
                <a:spcPct val="20000"/>
              </a:spcBef>
              <a:buChar char="»"/>
              <a:defRPr sz="14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9pPr>
          </a:lstStyle>
          <a:p>
            <a:pPr eaLnBrk="1" hangingPunct="1">
              <a:spcBef>
                <a:spcPct val="0"/>
              </a:spcBef>
              <a:buClrTx/>
              <a:buFontTx/>
              <a:buNone/>
            </a:pPr>
            <a:r>
              <a:rPr lang="es-ES" altLang="es-ES" sz="1800" dirty="0">
                <a:solidFill>
                  <a:schemeClr val="tx1"/>
                </a:solidFill>
              </a:rPr>
              <a:t>Intervenciones DR en CyL. Agrícolas</a:t>
            </a:r>
          </a:p>
        </p:txBody>
      </p:sp>
      <p:pic>
        <p:nvPicPr>
          <p:cNvPr id="12" name="3 Imagen">
            <a:extLst>
              <a:ext uri="{FF2B5EF4-FFF2-40B4-BE49-F238E27FC236}">
                <a16:creationId xmlns:a16="http://schemas.microsoft.com/office/drawing/2014/main" id="{10CB3EEF-0447-BFB7-060D-E4C747253264}"/>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1525907" y="5319210"/>
            <a:ext cx="1179669" cy="372477"/>
          </a:xfrm>
          <a:prstGeom prst="rect">
            <a:avLst/>
          </a:prstGeom>
        </p:spPr>
      </p:pic>
      <p:sp>
        <p:nvSpPr>
          <p:cNvPr id="2" name="CuadroTexto 1">
            <a:extLst>
              <a:ext uri="{FF2B5EF4-FFF2-40B4-BE49-F238E27FC236}">
                <a16:creationId xmlns:a16="http://schemas.microsoft.com/office/drawing/2014/main" id="{0840BDDB-D556-7109-9FF3-CF387C44EF2D}"/>
              </a:ext>
            </a:extLst>
          </p:cNvPr>
          <p:cNvSpPr txBox="1"/>
          <p:nvPr/>
        </p:nvSpPr>
        <p:spPr>
          <a:xfrm>
            <a:off x="2488764" y="1790922"/>
            <a:ext cx="5600700" cy="4062651"/>
          </a:xfrm>
          <a:prstGeom prst="rect">
            <a:avLst/>
          </a:prstGeom>
          <a:noFill/>
        </p:spPr>
        <p:txBody>
          <a:bodyPr wrap="square" rtlCol="0">
            <a:spAutoFit/>
          </a:bodyPr>
          <a:lstStyle/>
          <a:p>
            <a:pPr marL="214313" indent="-214313">
              <a:buFont typeface="Arial" panose="020B0604020202020204" pitchFamily="34" charset="0"/>
              <a:buChar char="•"/>
            </a:pPr>
            <a:r>
              <a:rPr lang="es-ES" sz="1350" b="1" u="sng" dirty="0"/>
              <a:t>Requisitos</a:t>
            </a:r>
            <a:endParaRPr lang="es-ES" sz="1350" u="sng" dirty="0"/>
          </a:p>
          <a:p>
            <a:pPr marL="557213" lvl="1" indent="-214313">
              <a:buFont typeface="Arial" panose="020B0604020202020204" pitchFamily="34" charset="0"/>
              <a:buChar char="•"/>
            </a:pPr>
            <a:r>
              <a:rPr lang="es-ES" sz="1350" dirty="0"/>
              <a:t>Superficie mínima de contrato: </a:t>
            </a:r>
            <a:r>
              <a:rPr lang="es-ES" sz="1350" b="1" dirty="0"/>
              <a:t>1 ha</a:t>
            </a:r>
          </a:p>
          <a:p>
            <a:pPr marL="557213" lvl="1" indent="-214313">
              <a:buFont typeface="Arial" panose="020B0604020202020204" pitchFamily="34" charset="0"/>
              <a:buChar char="•"/>
            </a:pPr>
            <a:r>
              <a:rPr lang="es-ES" sz="1350" dirty="0"/>
              <a:t>Acoger cada año al menos el 90% de la superficie básica de contrato</a:t>
            </a:r>
            <a:endParaRPr lang="es-ES" sz="1350" b="1" dirty="0"/>
          </a:p>
          <a:p>
            <a:pPr marL="557213" lvl="1" indent="-214313">
              <a:buFont typeface="Arial" panose="020B0604020202020204" pitchFamily="34" charset="0"/>
              <a:buChar char="•"/>
            </a:pPr>
            <a:r>
              <a:rPr lang="es-ES" sz="1350" b="1" dirty="0"/>
              <a:t>Parcelas fijas </a:t>
            </a:r>
            <a:r>
              <a:rPr lang="es-ES" sz="1350" dirty="0"/>
              <a:t>y sin variar durante el período</a:t>
            </a:r>
          </a:p>
          <a:p>
            <a:pPr marL="557213" lvl="1" indent="-214313">
              <a:buFont typeface="Arial" panose="020B0604020202020204" pitchFamily="34" charset="0"/>
              <a:buChar char="•"/>
            </a:pPr>
            <a:r>
              <a:rPr lang="es-ES" sz="1350" dirty="0"/>
              <a:t>Parcelas de secano con 0,1 ha mínimo y &gt;100 pies/ha</a:t>
            </a:r>
          </a:p>
          <a:p>
            <a:pPr marL="557213" lvl="1" indent="-214313">
              <a:buFont typeface="Arial" panose="020B0604020202020204" pitchFamily="34" charset="0"/>
              <a:buChar char="•"/>
            </a:pPr>
            <a:r>
              <a:rPr lang="es-ES" sz="1350" b="1" dirty="0"/>
              <a:t>Cultivos</a:t>
            </a:r>
            <a:r>
              <a:rPr lang="es-ES" sz="1350" dirty="0"/>
              <a:t> elegibles: </a:t>
            </a:r>
          </a:p>
          <a:p>
            <a:pPr marL="900113" lvl="2" indent="-214313">
              <a:buFont typeface="Arial" panose="020B0604020202020204" pitchFamily="34" charset="0"/>
              <a:buChar char="•"/>
            </a:pPr>
            <a:r>
              <a:rPr lang="es-ES" sz="1350" dirty="0"/>
              <a:t>almendro, vid (en vaso), olivo, castaño e higuera</a:t>
            </a:r>
          </a:p>
          <a:p>
            <a:pPr marL="557213" lvl="1" indent="-214313">
              <a:buFont typeface="Arial" panose="020B0604020202020204" pitchFamily="34" charset="0"/>
              <a:buChar char="•"/>
            </a:pPr>
            <a:r>
              <a:rPr lang="es-ES" sz="1350" b="1" dirty="0"/>
              <a:t>Superficies</a:t>
            </a:r>
            <a:r>
              <a:rPr lang="es-ES" sz="1350" dirty="0"/>
              <a:t> elegibles (deben cumplir al menos una)</a:t>
            </a:r>
          </a:p>
          <a:p>
            <a:pPr marL="900113" lvl="2" indent="-214313">
              <a:buFont typeface="Arial" panose="020B0604020202020204" pitchFamily="34" charset="0"/>
              <a:buChar char="•"/>
            </a:pPr>
            <a:r>
              <a:rPr lang="es-ES" sz="1200" dirty="0"/>
              <a:t>Terraza o bancal</a:t>
            </a:r>
          </a:p>
          <a:p>
            <a:pPr marL="900113" lvl="2" indent="-214313">
              <a:buFont typeface="Arial" panose="020B0604020202020204" pitchFamily="34" charset="0"/>
              <a:buChar char="•"/>
            </a:pPr>
            <a:r>
              <a:rPr lang="es-ES" sz="1200" dirty="0"/>
              <a:t>Pendiente ≥ 10%</a:t>
            </a:r>
          </a:p>
          <a:p>
            <a:pPr marL="900113" lvl="2" indent="-214313">
              <a:buFont typeface="Arial" panose="020B0604020202020204" pitchFamily="34" charset="0"/>
              <a:buChar char="•"/>
            </a:pPr>
            <a:r>
              <a:rPr lang="es-ES" sz="1200" dirty="0"/>
              <a:t>Parcelas con al menos 100m/ha de elementos singulares (setos vivos o muros de piedra). A conservar.</a:t>
            </a:r>
          </a:p>
          <a:p>
            <a:pPr marL="900113" lvl="2" indent="-214313">
              <a:buFont typeface="Arial" panose="020B0604020202020204" pitchFamily="34" charset="0"/>
              <a:buChar char="•"/>
            </a:pPr>
            <a:r>
              <a:rPr lang="es-ES" sz="1200" dirty="0"/>
              <a:t>En municipios de Parques Naturales de CyL</a:t>
            </a:r>
          </a:p>
          <a:p>
            <a:pPr marL="557213" lvl="1" indent="-214313">
              <a:buFont typeface="Arial" panose="020B0604020202020204" pitchFamily="34" charset="0"/>
              <a:buChar char="•"/>
            </a:pPr>
            <a:endParaRPr lang="es-ES" sz="1350" dirty="0"/>
          </a:p>
          <a:p>
            <a:pPr marL="214313" indent="-214313">
              <a:buFont typeface="Arial" panose="020B0604020202020204" pitchFamily="34" charset="0"/>
              <a:buChar char="•"/>
            </a:pPr>
            <a:r>
              <a:rPr lang="es-ES" sz="1350" b="1" u="sng" dirty="0"/>
              <a:t>Prima</a:t>
            </a:r>
            <a:r>
              <a:rPr lang="es-ES" sz="1350" dirty="0"/>
              <a:t>: 100 €/ha</a:t>
            </a:r>
          </a:p>
          <a:p>
            <a:pPr marL="557213" lvl="1" indent="-214313">
              <a:buFont typeface="Arial" panose="020B0604020202020204" pitchFamily="34" charset="0"/>
              <a:buChar char="•"/>
            </a:pPr>
            <a:r>
              <a:rPr lang="es-ES" sz="1350" b="1" dirty="0" err="1"/>
              <a:t>Degresividad</a:t>
            </a:r>
            <a:r>
              <a:rPr lang="es-ES" sz="1350" b="1" dirty="0"/>
              <a:t>: </a:t>
            </a:r>
          </a:p>
          <a:p>
            <a:pPr marL="900113" lvl="2" indent="-214313">
              <a:buFont typeface="Arial" panose="020B0604020202020204" pitchFamily="34" charset="0"/>
              <a:buChar char="•"/>
            </a:pPr>
            <a:r>
              <a:rPr lang="es-ES" sz="1200" dirty="0"/>
              <a:t>100% hasta 60 has</a:t>
            </a:r>
          </a:p>
          <a:p>
            <a:pPr marL="900113" lvl="2" indent="-214313">
              <a:buFont typeface="Arial" panose="020B0604020202020204" pitchFamily="34" charset="0"/>
              <a:buChar char="•"/>
            </a:pPr>
            <a:r>
              <a:rPr lang="es-ES" sz="1200" dirty="0"/>
              <a:t>60%   hasta 120 has</a:t>
            </a:r>
          </a:p>
          <a:p>
            <a:pPr marL="900113" lvl="2" indent="-214313">
              <a:buFont typeface="Arial" panose="020B0604020202020204" pitchFamily="34" charset="0"/>
              <a:buChar char="•"/>
            </a:pPr>
            <a:r>
              <a:rPr lang="es-ES" sz="1200" dirty="0"/>
              <a:t>30% el resto de has</a:t>
            </a:r>
          </a:p>
          <a:p>
            <a:pPr marL="557213" lvl="1" indent="-214313">
              <a:buFont typeface="Arial" panose="020B0604020202020204" pitchFamily="34" charset="0"/>
              <a:buChar char="•"/>
            </a:pPr>
            <a:endParaRPr lang="es-ES" sz="1350" dirty="0"/>
          </a:p>
        </p:txBody>
      </p:sp>
      <p:grpSp>
        <p:nvGrpSpPr>
          <p:cNvPr id="19" name="Grupo 18">
            <a:extLst>
              <a:ext uri="{FF2B5EF4-FFF2-40B4-BE49-F238E27FC236}">
                <a16:creationId xmlns:a16="http://schemas.microsoft.com/office/drawing/2014/main" id="{6B0750A6-5507-BB00-01F2-C225A49205A9}"/>
              </a:ext>
            </a:extLst>
          </p:cNvPr>
          <p:cNvGrpSpPr/>
          <p:nvPr/>
        </p:nvGrpSpPr>
        <p:grpSpPr>
          <a:xfrm rot="16200000">
            <a:off x="-67272" y="3164458"/>
            <a:ext cx="3186356" cy="646331"/>
            <a:chOff x="467543" y="1874882"/>
            <a:chExt cx="2880321" cy="861775"/>
          </a:xfrm>
        </p:grpSpPr>
        <p:grpSp>
          <p:nvGrpSpPr>
            <p:cNvPr id="10" name="2 Grupo">
              <a:extLst>
                <a:ext uri="{FF2B5EF4-FFF2-40B4-BE49-F238E27FC236}">
                  <a16:creationId xmlns:a16="http://schemas.microsoft.com/office/drawing/2014/main" id="{9558A24A-F0D6-2E14-DEBF-45AF07846148}"/>
                </a:ext>
              </a:extLst>
            </p:cNvPr>
            <p:cNvGrpSpPr>
              <a:grpSpLocks/>
            </p:cNvGrpSpPr>
            <p:nvPr/>
          </p:nvGrpSpPr>
          <p:grpSpPr bwMode="auto">
            <a:xfrm>
              <a:off x="467543" y="1916832"/>
              <a:ext cx="2880321" cy="777875"/>
              <a:chOff x="0" y="0"/>
              <a:chExt cx="7467600" cy="777644"/>
            </a:xfrm>
          </p:grpSpPr>
          <p:sp>
            <p:nvSpPr>
              <p:cNvPr id="11" name="4 Rectángulo redondeado">
                <a:extLst>
                  <a:ext uri="{FF2B5EF4-FFF2-40B4-BE49-F238E27FC236}">
                    <a16:creationId xmlns:a16="http://schemas.microsoft.com/office/drawing/2014/main" id="{4D746556-A5A1-5283-64D3-7623D87B1D7C}"/>
                  </a:ext>
                </a:extLst>
              </p:cNvPr>
              <p:cNvSpPr/>
              <p:nvPr/>
            </p:nvSpPr>
            <p:spPr>
              <a:xfrm>
                <a:off x="0" y="0"/>
                <a:ext cx="7467600" cy="777644"/>
              </a:xfrm>
              <a:prstGeom prst="roundRect">
                <a:avLst/>
              </a:prstGeom>
              <a:solidFill>
                <a:srgbClr val="BED6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3" name="5 Rectángulo">
                <a:extLst>
                  <a:ext uri="{FF2B5EF4-FFF2-40B4-BE49-F238E27FC236}">
                    <a16:creationId xmlns:a16="http://schemas.microsoft.com/office/drawing/2014/main" id="{7CC62162-BF96-3402-791E-399455A05AC5}"/>
                  </a:ext>
                </a:extLst>
              </p:cNvPr>
              <p:cNvSpPr/>
              <p:nvPr/>
            </p:nvSpPr>
            <p:spPr>
              <a:xfrm>
                <a:off x="38100" y="38089"/>
                <a:ext cx="7391400" cy="701467"/>
              </a:xfrm>
              <a:prstGeom prst="rect">
                <a:avLst/>
              </a:prstGeom>
            </p:spPr>
            <p:style>
              <a:lnRef idx="0">
                <a:scrgbClr r="0" g="0" b="0"/>
              </a:lnRef>
              <a:fillRef idx="0">
                <a:scrgbClr r="0" g="0" b="0"/>
              </a:fillRef>
              <a:effectRef idx="0">
                <a:scrgbClr r="0" g="0" b="0"/>
              </a:effectRef>
              <a:fontRef idx="minor">
                <a:schemeClr val="lt1"/>
              </a:fontRef>
            </p:style>
            <p:txBody>
              <a:bodyPr tIns="68580" bIns="68580" spcCol="1270" anchor="ctr"/>
              <a:lstStyle/>
              <a:p>
                <a:pPr defTabSz="800100">
                  <a:lnSpc>
                    <a:spcPct val="90000"/>
                  </a:lnSpc>
                  <a:spcAft>
                    <a:spcPct val="35000"/>
                  </a:spcAft>
                  <a:defRPr/>
                </a:pPr>
                <a:endParaRPr lang="es-ES" sz="1500" b="1" dirty="0">
                  <a:solidFill>
                    <a:srgbClr val="FF0000"/>
                  </a:solidFill>
                </a:endParaRPr>
              </a:p>
            </p:txBody>
          </p:sp>
        </p:grpSp>
        <p:sp>
          <p:nvSpPr>
            <p:cNvPr id="14" name="2 Rectángulo">
              <a:extLst>
                <a:ext uri="{FF2B5EF4-FFF2-40B4-BE49-F238E27FC236}">
                  <a16:creationId xmlns:a16="http://schemas.microsoft.com/office/drawing/2014/main" id="{6CB419FA-A84D-A488-E7EE-3DAEEAED0454}"/>
                </a:ext>
              </a:extLst>
            </p:cNvPr>
            <p:cNvSpPr>
              <a:spLocks noChangeArrowheads="1"/>
            </p:cNvSpPr>
            <p:nvPr/>
          </p:nvSpPr>
          <p:spPr bwMode="auto">
            <a:xfrm>
              <a:off x="757243" y="1874882"/>
              <a:ext cx="2447381" cy="86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rgbClr val="D6EF2C"/>
                </a:buClr>
                <a:buChar char="&gt;"/>
                <a:defRPr sz="1400">
                  <a:solidFill>
                    <a:srgbClr val="575757"/>
                  </a:solidFill>
                  <a:latin typeface="Arial" charset="0"/>
                  <a:ea typeface="ＭＳ Ｐゴシック" pitchFamily="34" charset="-128"/>
                </a:defRPr>
              </a:lvl1pPr>
              <a:lvl2pPr marL="742950" indent="-285750" eaLnBrk="0" hangingPunct="0">
                <a:spcBef>
                  <a:spcPct val="20000"/>
                </a:spcBef>
                <a:buChar char="–"/>
                <a:defRPr sz="1400">
                  <a:solidFill>
                    <a:schemeClr val="tx1"/>
                  </a:solidFill>
                  <a:latin typeface="Arial" charset="0"/>
                  <a:ea typeface="ＭＳ Ｐゴシック" pitchFamily="34" charset="-128"/>
                </a:defRPr>
              </a:lvl2pPr>
              <a:lvl3pPr marL="1143000" indent="-228600" eaLnBrk="0" hangingPunct="0">
                <a:spcBef>
                  <a:spcPct val="20000"/>
                </a:spcBef>
                <a:buChar char="•"/>
                <a:defRPr sz="1400">
                  <a:solidFill>
                    <a:schemeClr val="tx1"/>
                  </a:solidFill>
                  <a:latin typeface="Arial" charset="0"/>
                  <a:ea typeface="ＭＳ Ｐゴシック" pitchFamily="34" charset="-128"/>
                </a:defRPr>
              </a:lvl3pPr>
              <a:lvl4pPr marL="1600200" indent="-228600" eaLnBrk="0" hangingPunct="0">
                <a:spcBef>
                  <a:spcPct val="20000"/>
                </a:spcBef>
                <a:buChar char="–"/>
                <a:defRPr sz="1400">
                  <a:solidFill>
                    <a:schemeClr val="tx1"/>
                  </a:solidFill>
                  <a:latin typeface="Arial" charset="0"/>
                  <a:ea typeface="ＭＳ Ｐゴシック" pitchFamily="34" charset="-128"/>
                </a:defRPr>
              </a:lvl4pPr>
              <a:lvl5pPr marL="2057400" indent="-228600" eaLnBrk="0" hangingPunct="0">
                <a:spcBef>
                  <a:spcPct val="20000"/>
                </a:spcBef>
                <a:buChar char="»"/>
                <a:defRPr sz="14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9pPr>
            </a:lstStyle>
            <a:p>
              <a:pPr eaLnBrk="1" hangingPunct="1">
                <a:spcBef>
                  <a:spcPct val="0"/>
                </a:spcBef>
                <a:buClrTx/>
                <a:buFontTx/>
                <a:buNone/>
              </a:pPr>
              <a:r>
                <a:rPr lang="es-ES" altLang="es-ES" sz="1800" dirty="0">
                  <a:solidFill>
                    <a:schemeClr val="tx1"/>
                  </a:solidFill>
                </a:rPr>
                <a:t>Cultivos permanentes en paisajes singulares</a:t>
              </a:r>
            </a:p>
          </p:txBody>
        </p:sp>
      </p:grpSp>
      <p:sp>
        <p:nvSpPr>
          <p:cNvPr id="8" name="Botón de acción: ir hacia atrás o anterior 7">
            <a:hlinkClick r:id="rId3" action="ppaction://hlinksldjump" highlightClick="1"/>
            <a:extLst>
              <a:ext uri="{FF2B5EF4-FFF2-40B4-BE49-F238E27FC236}">
                <a16:creationId xmlns:a16="http://schemas.microsoft.com/office/drawing/2014/main" id="{2B80FB22-92F2-FB4B-7C4D-ACC09A441A1D}"/>
              </a:ext>
            </a:extLst>
          </p:cNvPr>
          <p:cNvSpPr/>
          <p:nvPr/>
        </p:nvSpPr>
        <p:spPr>
          <a:xfrm>
            <a:off x="7164288" y="5427222"/>
            <a:ext cx="270030" cy="264465"/>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350"/>
          </a:p>
        </p:txBody>
      </p:sp>
    </p:spTree>
    <p:extLst>
      <p:ext uri="{BB962C8B-B14F-4D97-AF65-F5344CB8AC3E}">
        <p14:creationId xmlns:p14="http://schemas.microsoft.com/office/powerpoint/2010/main" val="30272187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anim calcmode="lin" valueType="num">
                                      <p:cBhvr additive="base">
                                        <p:cTn id="11"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 calcmode="lin" valueType="num">
                                      <p:cBhvr additive="base">
                                        <p:cTn id="15"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2">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anim calcmode="lin" valueType="num">
                                      <p:cBhvr additive="base">
                                        <p:cTn id="23"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2">
                                            <p:txEl>
                                              <p:pRg st="4" end="4"/>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anim calcmode="lin" valueType="num">
                                      <p:cBhvr additive="base">
                                        <p:cTn id="2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2">
                                            <p:txEl>
                                              <p:pRg st="5" end="5"/>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anim calcmode="lin" valueType="num">
                                      <p:cBhvr additive="base">
                                        <p:cTn id="31"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6" end="6"/>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2">
                                            <p:txEl>
                                              <p:pRg st="7" end="7"/>
                                            </p:txEl>
                                          </p:spTgt>
                                        </p:tgtEl>
                                        <p:attrNameLst>
                                          <p:attrName>style.visibility</p:attrName>
                                        </p:attrNameLst>
                                      </p:cBhvr>
                                      <p:to>
                                        <p:strVal val="visible"/>
                                      </p:to>
                                    </p:set>
                                    <p:anim calcmode="lin" valueType="num">
                                      <p:cBhvr additive="base">
                                        <p:cTn id="35"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2">
                                            <p:txEl>
                                              <p:pRg st="7" end="7"/>
                                            </p:txEl>
                                          </p:spTgt>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2">
                                            <p:txEl>
                                              <p:pRg st="8" end="8"/>
                                            </p:txEl>
                                          </p:spTgt>
                                        </p:tgtEl>
                                        <p:attrNameLst>
                                          <p:attrName>style.visibility</p:attrName>
                                        </p:attrNameLst>
                                      </p:cBhvr>
                                      <p:to>
                                        <p:strVal val="visible"/>
                                      </p:to>
                                    </p:set>
                                    <p:anim calcmode="lin" valueType="num">
                                      <p:cBhvr additive="base">
                                        <p:cTn id="39"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2">
                                            <p:txEl>
                                              <p:pRg st="8" end="8"/>
                                            </p:txEl>
                                          </p:spTgt>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2">
                                            <p:txEl>
                                              <p:pRg st="9" end="9"/>
                                            </p:txEl>
                                          </p:spTgt>
                                        </p:tgtEl>
                                        <p:attrNameLst>
                                          <p:attrName>style.visibility</p:attrName>
                                        </p:attrNameLst>
                                      </p:cBhvr>
                                      <p:to>
                                        <p:strVal val="visible"/>
                                      </p:to>
                                    </p:set>
                                    <p:anim calcmode="lin" valueType="num">
                                      <p:cBhvr additive="base">
                                        <p:cTn id="43" dur="500" fill="hold"/>
                                        <p:tgtEl>
                                          <p:spTgt spid="2">
                                            <p:txEl>
                                              <p:pRg st="9" end="9"/>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9" end="9"/>
                                            </p:txEl>
                                          </p:spTgt>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2">
                                            <p:txEl>
                                              <p:pRg st="10" end="10"/>
                                            </p:txEl>
                                          </p:spTgt>
                                        </p:tgtEl>
                                        <p:attrNameLst>
                                          <p:attrName>style.visibility</p:attrName>
                                        </p:attrNameLst>
                                      </p:cBhvr>
                                      <p:to>
                                        <p:strVal val="visible"/>
                                      </p:to>
                                    </p:set>
                                    <p:anim calcmode="lin" valueType="num">
                                      <p:cBhvr additive="base">
                                        <p:cTn id="47" dur="500" fill="hold"/>
                                        <p:tgtEl>
                                          <p:spTgt spid="2">
                                            <p:txEl>
                                              <p:pRg st="10" end="10"/>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2">
                                            <p:txEl>
                                              <p:pRg st="10" end="10"/>
                                            </p:txEl>
                                          </p:spTgt>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2">
                                            <p:txEl>
                                              <p:pRg st="11" end="11"/>
                                            </p:txEl>
                                          </p:spTgt>
                                        </p:tgtEl>
                                        <p:attrNameLst>
                                          <p:attrName>style.visibility</p:attrName>
                                        </p:attrNameLst>
                                      </p:cBhvr>
                                      <p:to>
                                        <p:strVal val="visible"/>
                                      </p:to>
                                    </p:set>
                                    <p:anim calcmode="lin" valueType="num">
                                      <p:cBhvr additive="base">
                                        <p:cTn id="51" dur="500" fill="hold"/>
                                        <p:tgtEl>
                                          <p:spTgt spid="2">
                                            <p:txEl>
                                              <p:pRg st="11" end="11"/>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2">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 presetClass="entr" presetSubtype="4" fill="hold" nodeType="clickEffect">
                                  <p:stCondLst>
                                    <p:cond delay="0"/>
                                  </p:stCondLst>
                                  <p:childTnLst>
                                    <p:set>
                                      <p:cBhvr>
                                        <p:cTn id="56" dur="1" fill="hold">
                                          <p:stCondLst>
                                            <p:cond delay="0"/>
                                          </p:stCondLst>
                                        </p:cTn>
                                        <p:tgtEl>
                                          <p:spTgt spid="2">
                                            <p:txEl>
                                              <p:pRg st="13" end="13"/>
                                            </p:txEl>
                                          </p:spTgt>
                                        </p:tgtEl>
                                        <p:attrNameLst>
                                          <p:attrName>style.visibility</p:attrName>
                                        </p:attrNameLst>
                                      </p:cBhvr>
                                      <p:to>
                                        <p:strVal val="visible"/>
                                      </p:to>
                                    </p:set>
                                    <p:anim calcmode="lin" valueType="num">
                                      <p:cBhvr additive="base">
                                        <p:cTn id="57" dur="500" fill="hold"/>
                                        <p:tgtEl>
                                          <p:spTgt spid="2">
                                            <p:txEl>
                                              <p:pRg st="13" end="13"/>
                                            </p:txEl>
                                          </p:spTgt>
                                        </p:tgtEl>
                                        <p:attrNameLst>
                                          <p:attrName>ppt_x</p:attrName>
                                        </p:attrNameLst>
                                      </p:cBhvr>
                                      <p:tavLst>
                                        <p:tav tm="0">
                                          <p:val>
                                            <p:strVal val="#ppt_x"/>
                                          </p:val>
                                        </p:tav>
                                        <p:tav tm="100000">
                                          <p:val>
                                            <p:strVal val="#ppt_x"/>
                                          </p:val>
                                        </p:tav>
                                      </p:tavLst>
                                    </p:anim>
                                    <p:anim calcmode="lin" valueType="num">
                                      <p:cBhvr additive="base">
                                        <p:cTn id="58" dur="500" fill="hold"/>
                                        <p:tgtEl>
                                          <p:spTgt spid="2">
                                            <p:txEl>
                                              <p:pRg st="13" end="13"/>
                                            </p:txEl>
                                          </p:spTgt>
                                        </p:tgtEl>
                                        <p:attrNameLst>
                                          <p:attrName>ppt_y</p:attrName>
                                        </p:attrNameLst>
                                      </p:cBhvr>
                                      <p:tavLst>
                                        <p:tav tm="0">
                                          <p:val>
                                            <p:strVal val="1+#ppt_h/2"/>
                                          </p:val>
                                        </p:tav>
                                        <p:tav tm="100000">
                                          <p:val>
                                            <p:strVal val="#ppt_y"/>
                                          </p:val>
                                        </p:tav>
                                      </p:tavLst>
                                    </p:anim>
                                  </p:childTnLst>
                                </p:cTn>
                              </p:par>
                              <p:par>
                                <p:cTn id="59" presetID="2" presetClass="entr" presetSubtype="4" fill="hold" nodeType="withEffect">
                                  <p:stCondLst>
                                    <p:cond delay="0"/>
                                  </p:stCondLst>
                                  <p:childTnLst>
                                    <p:set>
                                      <p:cBhvr>
                                        <p:cTn id="60" dur="1" fill="hold">
                                          <p:stCondLst>
                                            <p:cond delay="0"/>
                                          </p:stCondLst>
                                        </p:cTn>
                                        <p:tgtEl>
                                          <p:spTgt spid="2">
                                            <p:txEl>
                                              <p:pRg st="14" end="14"/>
                                            </p:txEl>
                                          </p:spTgt>
                                        </p:tgtEl>
                                        <p:attrNameLst>
                                          <p:attrName>style.visibility</p:attrName>
                                        </p:attrNameLst>
                                      </p:cBhvr>
                                      <p:to>
                                        <p:strVal val="visible"/>
                                      </p:to>
                                    </p:set>
                                    <p:anim calcmode="lin" valueType="num">
                                      <p:cBhvr additive="base">
                                        <p:cTn id="61" dur="500" fill="hold"/>
                                        <p:tgtEl>
                                          <p:spTgt spid="2">
                                            <p:txEl>
                                              <p:pRg st="14" end="14"/>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2">
                                            <p:txEl>
                                              <p:pRg st="14" end="14"/>
                                            </p:txEl>
                                          </p:spTgt>
                                        </p:tgtEl>
                                        <p:attrNameLst>
                                          <p:attrName>ppt_y</p:attrName>
                                        </p:attrNameLst>
                                      </p:cBhvr>
                                      <p:tavLst>
                                        <p:tav tm="0">
                                          <p:val>
                                            <p:strVal val="1+#ppt_h/2"/>
                                          </p:val>
                                        </p:tav>
                                        <p:tav tm="100000">
                                          <p:val>
                                            <p:strVal val="#ppt_y"/>
                                          </p:val>
                                        </p:tav>
                                      </p:tavLst>
                                    </p:anim>
                                  </p:childTnLst>
                                </p:cTn>
                              </p:par>
                              <p:par>
                                <p:cTn id="63" presetID="2" presetClass="entr" presetSubtype="4" fill="hold" nodeType="withEffect">
                                  <p:stCondLst>
                                    <p:cond delay="0"/>
                                  </p:stCondLst>
                                  <p:childTnLst>
                                    <p:set>
                                      <p:cBhvr>
                                        <p:cTn id="64" dur="1" fill="hold">
                                          <p:stCondLst>
                                            <p:cond delay="0"/>
                                          </p:stCondLst>
                                        </p:cTn>
                                        <p:tgtEl>
                                          <p:spTgt spid="2">
                                            <p:txEl>
                                              <p:pRg st="15" end="15"/>
                                            </p:txEl>
                                          </p:spTgt>
                                        </p:tgtEl>
                                        <p:attrNameLst>
                                          <p:attrName>style.visibility</p:attrName>
                                        </p:attrNameLst>
                                      </p:cBhvr>
                                      <p:to>
                                        <p:strVal val="visible"/>
                                      </p:to>
                                    </p:set>
                                    <p:anim calcmode="lin" valueType="num">
                                      <p:cBhvr additive="base">
                                        <p:cTn id="65" dur="500" fill="hold"/>
                                        <p:tgtEl>
                                          <p:spTgt spid="2">
                                            <p:txEl>
                                              <p:pRg st="15" end="15"/>
                                            </p:txEl>
                                          </p:spTgt>
                                        </p:tgtEl>
                                        <p:attrNameLst>
                                          <p:attrName>ppt_x</p:attrName>
                                        </p:attrNameLst>
                                      </p:cBhvr>
                                      <p:tavLst>
                                        <p:tav tm="0">
                                          <p:val>
                                            <p:strVal val="#ppt_x"/>
                                          </p:val>
                                        </p:tav>
                                        <p:tav tm="100000">
                                          <p:val>
                                            <p:strVal val="#ppt_x"/>
                                          </p:val>
                                        </p:tav>
                                      </p:tavLst>
                                    </p:anim>
                                    <p:anim calcmode="lin" valueType="num">
                                      <p:cBhvr additive="base">
                                        <p:cTn id="66" dur="500" fill="hold"/>
                                        <p:tgtEl>
                                          <p:spTgt spid="2">
                                            <p:txEl>
                                              <p:pRg st="15" end="15"/>
                                            </p:txEl>
                                          </p:spTgt>
                                        </p:tgtEl>
                                        <p:attrNameLst>
                                          <p:attrName>ppt_y</p:attrName>
                                        </p:attrNameLst>
                                      </p:cBhvr>
                                      <p:tavLst>
                                        <p:tav tm="0">
                                          <p:val>
                                            <p:strVal val="1+#ppt_h/2"/>
                                          </p:val>
                                        </p:tav>
                                        <p:tav tm="100000">
                                          <p:val>
                                            <p:strVal val="#ppt_y"/>
                                          </p:val>
                                        </p:tav>
                                      </p:tavLst>
                                    </p:anim>
                                  </p:childTnLst>
                                </p:cTn>
                              </p:par>
                              <p:par>
                                <p:cTn id="67" presetID="2" presetClass="entr" presetSubtype="4" fill="hold" nodeType="withEffect">
                                  <p:stCondLst>
                                    <p:cond delay="0"/>
                                  </p:stCondLst>
                                  <p:childTnLst>
                                    <p:set>
                                      <p:cBhvr>
                                        <p:cTn id="68" dur="1" fill="hold">
                                          <p:stCondLst>
                                            <p:cond delay="0"/>
                                          </p:stCondLst>
                                        </p:cTn>
                                        <p:tgtEl>
                                          <p:spTgt spid="2">
                                            <p:txEl>
                                              <p:pRg st="16" end="16"/>
                                            </p:txEl>
                                          </p:spTgt>
                                        </p:tgtEl>
                                        <p:attrNameLst>
                                          <p:attrName>style.visibility</p:attrName>
                                        </p:attrNameLst>
                                      </p:cBhvr>
                                      <p:to>
                                        <p:strVal val="visible"/>
                                      </p:to>
                                    </p:set>
                                    <p:anim calcmode="lin" valueType="num">
                                      <p:cBhvr additive="base">
                                        <p:cTn id="69" dur="500" fill="hold"/>
                                        <p:tgtEl>
                                          <p:spTgt spid="2">
                                            <p:txEl>
                                              <p:pRg st="16" end="16"/>
                                            </p:txEl>
                                          </p:spTgt>
                                        </p:tgtEl>
                                        <p:attrNameLst>
                                          <p:attrName>ppt_x</p:attrName>
                                        </p:attrNameLst>
                                      </p:cBhvr>
                                      <p:tavLst>
                                        <p:tav tm="0">
                                          <p:val>
                                            <p:strVal val="#ppt_x"/>
                                          </p:val>
                                        </p:tav>
                                        <p:tav tm="100000">
                                          <p:val>
                                            <p:strVal val="#ppt_x"/>
                                          </p:val>
                                        </p:tav>
                                      </p:tavLst>
                                    </p:anim>
                                    <p:anim calcmode="lin" valueType="num">
                                      <p:cBhvr additive="base">
                                        <p:cTn id="70" dur="500" fill="hold"/>
                                        <p:tgtEl>
                                          <p:spTgt spid="2">
                                            <p:txEl>
                                              <p:pRg st="16" end="16"/>
                                            </p:txEl>
                                          </p:spTgt>
                                        </p:tgtEl>
                                        <p:attrNameLst>
                                          <p:attrName>ppt_y</p:attrName>
                                        </p:attrNameLst>
                                      </p:cBhvr>
                                      <p:tavLst>
                                        <p:tav tm="0">
                                          <p:val>
                                            <p:strVal val="1+#ppt_h/2"/>
                                          </p:val>
                                        </p:tav>
                                        <p:tav tm="100000">
                                          <p:val>
                                            <p:strVal val="#ppt_y"/>
                                          </p:val>
                                        </p:tav>
                                      </p:tavLst>
                                    </p:anim>
                                  </p:childTnLst>
                                </p:cTn>
                              </p:par>
                              <p:par>
                                <p:cTn id="71" presetID="2" presetClass="entr" presetSubtype="4" fill="hold" nodeType="withEffect">
                                  <p:stCondLst>
                                    <p:cond delay="0"/>
                                  </p:stCondLst>
                                  <p:childTnLst>
                                    <p:set>
                                      <p:cBhvr>
                                        <p:cTn id="72" dur="1" fill="hold">
                                          <p:stCondLst>
                                            <p:cond delay="0"/>
                                          </p:stCondLst>
                                        </p:cTn>
                                        <p:tgtEl>
                                          <p:spTgt spid="2">
                                            <p:txEl>
                                              <p:pRg st="17" end="17"/>
                                            </p:txEl>
                                          </p:spTgt>
                                        </p:tgtEl>
                                        <p:attrNameLst>
                                          <p:attrName>style.visibility</p:attrName>
                                        </p:attrNameLst>
                                      </p:cBhvr>
                                      <p:to>
                                        <p:strVal val="visible"/>
                                      </p:to>
                                    </p:set>
                                    <p:anim calcmode="lin" valueType="num">
                                      <p:cBhvr additive="base">
                                        <p:cTn id="73" dur="500" fill="hold"/>
                                        <p:tgtEl>
                                          <p:spTgt spid="2">
                                            <p:txEl>
                                              <p:pRg st="17" end="17"/>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2">
                                            <p:txEl>
                                              <p:pRg st="17" end="1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2 Grupo"/>
          <p:cNvGrpSpPr>
            <a:grpSpLocks/>
          </p:cNvGrpSpPr>
          <p:nvPr/>
        </p:nvGrpSpPr>
        <p:grpSpPr bwMode="auto">
          <a:xfrm>
            <a:off x="2087166" y="998936"/>
            <a:ext cx="5600700" cy="583406"/>
            <a:chOff x="0" y="0"/>
            <a:chExt cx="7467600" cy="777644"/>
          </a:xfrm>
        </p:grpSpPr>
        <p:sp>
          <p:nvSpPr>
            <p:cNvPr id="5" name="4 Rectángulo redondeado"/>
            <p:cNvSpPr/>
            <p:nvPr/>
          </p:nvSpPr>
          <p:spPr>
            <a:xfrm>
              <a:off x="0" y="0"/>
              <a:ext cx="7467600" cy="777644"/>
            </a:xfrm>
            <a:prstGeom prst="roundRect">
              <a:avLst/>
            </a:prstGeom>
            <a:solidFill>
              <a:srgbClr val="BED6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6" name="5 Rectángulo"/>
            <p:cNvSpPr/>
            <p:nvPr/>
          </p:nvSpPr>
          <p:spPr>
            <a:xfrm>
              <a:off x="38100" y="38089"/>
              <a:ext cx="7391400" cy="701467"/>
            </a:xfrm>
            <a:prstGeom prst="rect">
              <a:avLst/>
            </a:prstGeom>
          </p:spPr>
          <p:style>
            <a:lnRef idx="0">
              <a:scrgbClr r="0" g="0" b="0"/>
            </a:lnRef>
            <a:fillRef idx="0">
              <a:scrgbClr r="0" g="0" b="0"/>
            </a:fillRef>
            <a:effectRef idx="0">
              <a:scrgbClr r="0" g="0" b="0"/>
            </a:effectRef>
            <a:fontRef idx="minor">
              <a:schemeClr val="lt1"/>
            </a:fontRef>
          </p:style>
          <p:txBody>
            <a:bodyPr tIns="68580" bIns="68580" spcCol="1270" anchor="ctr"/>
            <a:lstStyle/>
            <a:p>
              <a:pPr defTabSz="800100">
                <a:lnSpc>
                  <a:spcPct val="90000"/>
                </a:lnSpc>
                <a:spcAft>
                  <a:spcPct val="35000"/>
                </a:spcAft>
                <a:defRPr/>
              </a:pPr>
              <a:endParaRPr lang="es-ES" sz="1500" b="1" dirty="0">
                <a:solidFill>
                  <a:srgbClr val="FF0000"/>
                </a:solidFill>
              </a:endParaRPr>
            </a:p>
          </p:txBody>
        </p:sp>
      </p:grpSp>
      <p:sp>
        <p:nvSpPr>
          <p:cNvPr id="7" name="2 Rectángulo"/>
          <p:cNvSpPr>
            <a:spLocks noChangeArrowheads="1"/>
          </p:cNvSpPr>
          <p:nvPr/>
        </p:nvSpPr>
        <p:spPr bwMode="auto">
          <a:xfrm>
            <a:off x="2303860" y="1117998"/>
            <a:ext cx="395499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D6EF2C"/>
              </a:buClr>
              <a:buChar char="&gt;"/>
              <a:defRPr sz="1400">
                <a:solidFill>
                  <a:srgbClr val="575757"/>
                </a:solidFill>
                <a:latin typeface="Arial" charset="0"/>
                <a:ea typeface="ＭＳ Ｐゴシック" pitchFamily="34" charset="-128"/>
              </a:defRPr>
            </a:lvl1pPr>
            <a:lvl2pPr marL="742950" indent="-285750" eaLnBrk="0" hangingPunct="0">
              <a:spcBef>
                <a:spcPct val="20000"/>
              </a:spcBef>
              <a:buChar char="–"/>
              <a:defRPr sz="1400">
                <a:solidFill>
                  <a:schemeClr val="tx1"/>
                </a:solidFill>
                <a:latin typeface="Arial" charset="0"/>
                <a:ea typeface="ＭＳ Ｐゴシック" pitchFamily="34" charset="-128"/>
              </a:defRPr>
            </a:lvl2pPr>
            <a:lvl3pPr marL="1143000" indent="-228600" eaLnBrk="0" hangingPunct="0">
              <a:spcBef>
                <a:spcPct val="20000"/>
              </a:spcBef>
              <a:buChar char="•"/>
              <a:defRPr sz="1400">
                <a:solidFill>
                  <a:schemeClr val="tx1"/>
                </a:solidFill>
                <a:latin typeface="Arial" charset="0"/>
                <a:ea typeface="ＭＳ Ｐゴシック" pitchFamily="34" charset="-128"/>
              </a:defRPr>
            </a:lvl3pPr>
            <a:lvl4pPr marL="1600200" indent="-228600" eaLnBrk="0" hangingPunct="0">
              <a:spcBef>
                <a:spcPct val="20000"/>
              </a:spcBef>
              <a:buChar char="–"/>
              <a:defRPr sz="1400">
                <a:solidFill>
                  <a:schemeClr val="tx1"/>
                </a:solidFill>
                <a:latin typeface="Arial" charset="0"/>
                <a:ea typeface="ＭＳ Ｐゴシック" pitchFamily="34" charset="-128"/>
              </a:defRPr>
            </a:lvl4pPr>
            <a:lvl5pPr marL="2057400" indent="-228600" eaLnBrk="0" hangingPunct="0">
              <a:spcBef>
                <a:spcPct val="20000"/>
              </a:spcBef>
              <a:buChar char="»"/>
              <a:defRPr sz="14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9pPr>
          </a:lstStyle>
          <a:p>
            <a:pPr eaLnBrk="1" hangingPunct="1">
              <a:spcBef>
                <a:spcPct val="0"/>
              </a:spcBef>
              <a:buClrTx/>
              <a:buFontTx/>
              <a:buNone/>
            </a:pPr>
            <a:r>
              <a:rPr lang="es-ES" altLang="es-ES" sz="1800" dirty="0">
                <a:solidFill>
                  <a:schemeClr val="tx1"/>
                </a:solidFill>
              </a:rPr>
              <a:t>Intervenciones DR en CyL. Agrícolas</a:t>
            </a:r>
          </a:p>
        </p:txBody>
      </p:sp>
      <p:pic>
        <p:nvPicPr>
          <p:cNvPr id="12" name="3 Imagen">
            <a:extLst>
              <a:ext uri="{FF2B5EF4-FFF2-40B4-BE49-F238E27FC236}">
                <a16:creationId xmlns:a16="http://schemas.microsoft.com/office/drawing/2014/main" id="{10CB3EEF-0447-BFB7-060D-E4C747253264}"/>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1525907" y="5319210"/>
            <a:ext cx="1179669" cy="372477"/>
          </a:xfrm>
          <a:prstGeom prst="rect">
            <a:avLst/>
          </a:prstGeom>
        </p:spPr>
      </p:pic>
      <p:sp>
        <p:nvSpPr>
          <p:cNvPr id="2" name="CuadroTexto 1">
            <a:extLst>
              <a:ext uri="{FF2B5EF4-FFF2-40B4-BE49-F238E27FC236}">
                <a16:creationId xmlns:a16="http://schemas.microsoft.com/office/drawing/2014/main" id="{0840BDDB-D556-7109-9FF3-CF387C44EF2D}"/>
              </a:ext>
            </a:extLst>
          </p:cNvPr>
          <p:cNvSpPr txBox="1"/>
          <p:nvPr/>
        </p:nvSpPr>
        <p:spPr>
          <a:xfrm>
            <a:off x="2547261" y="1895486"/>
            <a:ext cx="5112030" cy="3554819"/>
          </a:xfrm>
          <a:prstGeom prst="rect">
            <a:avLst/>
          </a:prstGeom>
          <a:noFill/>
        </p:spPr>
        <p:txBody>
          <a:bodyPr wrap="square" rtlCol="0">
            <a:spAutoFit/>
          </a:bodyPr>
          <a:lstStyle/>
          <a:p>
            <a:pPr marL="214313" indent="-214313">
              <a:buFont typeface="Arial" panose="020B0604020202020204" pitchFamily="34" charset="0"/>
              <a:buChar char="•"/>
            </a:pPr>
            <a:r>
              <a:rPr lang="es-ES" sz="1350" b="1" u="sng" dirty="0"/>
              <a:t>Requisitos</a:t>
            </a:r>
            <a:endParaRPr lang="es-ES" sz="1350" u="sng" dirty="0"/>
          </a:p>
          <a:p>
            <a:pPr marL="557213" lvl="1" indent="-214313">
              <a:buFont typeface="Arial" panose="020B0604020202020204" pitchFamily="34" charset="0"/>
              <a:buChar char="•"/>
            </a:pPr>
            <a:r>
              <a:rPr lang="es-ES" sz="1350" dirty="0"/>
              <a:t>Superficie mínima de contrato: </a:t>
            </a:r>
            <a:r>
              <a:rPr lang="es-ES" sz="1350" b="1" dirty="0"/>
              <a:t>10 ha</a:t>
            </a:r>
          </a:p>
          <a:p>
            <a:pPr marL="557213" lvl="1" indent="-214313">
              <a:buFont typeface="Arial" panose="020B0604020202020204" pitchFamily="34" charset="0"/>
              <a:buChar char="•"/>
            </a:pPr>
            <a:r>
              <a:rPr lang="es-ES" sz="1350" dirty="0"/>
              <a:t>Realizar abonado orgánico en al menos un </a:t>
            </a:r>
            <a:r>
              <a:rPr lang="es-ES" sz="1350" b="1" dirty="0"/>
              <a:t>20% de la superficie </a:t>
            </a:r>
            <a:r>
              <a:rPr lang="es-ES" sz="1350" dirty="0"/>
              <a:t>agraria de la explotación</a:t>
            </a:r>
          </a:p>
          <a:p>
            <a:pPr marL="557213" lvl="1" indent="-214313">
              <a:buFont typeface="Arial" panose="020B0604020202020204" pitchFamily="34" charset="0"/>
              <a:buChar char="•"/>
            </a:pPr>
            <a:r>
              <a:rPr lang="es-ES" sz="1350" dirty="0"/>
              <a:t>Realizar cada año un aporte de abonado orgánico en al menos un </a:t>
            </a:r>
            <a:r>
              <a:rPr lang="es-ES" sz="1350" b="1" dirty="0"/>
              <a:t>20% de la superficie de contrato</a:t>
            </a:r>
            <a:r>
              <a:rPr lang="es-ES" sz="1350" dirty="0"/>
              <a:t>, que debe rotarse</a:t>
            </a:r>
          </a:p>
          <a:p>
            <a:pPr marL="900113" lvl="2" indent="-214313">
              <a:buFont typeface="Arial" panose="020B0604020202020204" pitchFamily="34" charset="0"/>
              <a:buChar char="•"/>
            </a:pPr>
            <a:r>
              <a:rPr lang="es-ES" sz="1350" dirty="0"/>
              <a:t>Al menos 10 Tm/ha</a:t>
            </a:r>
          </a:p>
          <a:p>
            <a:pPr marL="557213" lvl="1" indent="-214313">
              <a:buFont typeface="Arial" panose="020B0604020202020204" pitchFamily="34" charset="0"/>
              <a:buChar char="•"/>
            </a:pPr>
            <a:r>
              <a:rPr lang="es-ES" sz="1350" dirty="0"/>
              <a:t>Acreditar con </a:t>
            </a:r>
            <a:r>
              <a:rPr lang="es-ES" sz="1350" b="1" dirty="0"/>
              <a:t>análisis</a:t>
            </a:r>
            <a:r>
              <a:rPr lang="es-ES" sz="1350" dirty="0"/>
              <a:t> la composición del abonado (que consiga sustituir al menos el 20% de la fertilización N química al final del contrato) </a:t>
            </a:r>
          </a:p>
          <a:p>
            <a:pPr marL="557213" lvl="1" indent="-214313">
              <a:buFont typeface="Arial" panose="020B0604020202020204" pitchFamily="34" charset="0"/>
              <a:buChar char="•"/>
            </a:pPr>
            <a:endParaRPr lang="es-ES" sz="1350" dirty="0"/>
          </a:p>
          <a:p>
            <a:pPr marL="214313" indent="-214313">
              <a:buFont typeface="Arial" panose="020B0604020202020204" pitchFamily="34" charset="0"/>
              <a:buChar char="•"/>
            </a:pPr>
            <a:r>
              <a:rPr lang="es-ES" sz="1350" b="1" u="sng" dirty="0"/>
              <a:t>Prima</a:t>
            </a:r>
            <a:r>
              <a:rPr lang="es-ES" sz="1350" dirty="0"/>
              <a:t>: 75 €/ha</a:t>
            </a:r>
          </a:p>
          <a:p>
            <a:pPr marL="557213" lvl="1" indent="-214313">
              <a:buFont typeface="Arial" panose="020B0604020202020204" pitchFamily="34" charset="0"/>
              <a:buChar char="•"/>
            </a:pPr>
            <a:r>
              <a:rPr lang="es-ES" sz="1350" b="1" dirty="0" err="1"/>
              <a:t>Degresividad</a:t>
            </a:r>
            <a:r>
              <a:rPr lang="es-ES" sz="1350" b="1" dirty="0"/>
              <a:t>: </a:t>
            </a:r>
          </a:p>
          <a:p>
            <a:pPr marL="900113" lvl="2" indent="-214313">
              <a:buFont typeface="Arial" panose="020B0604020202020204" pitchFamily="34" charset="0"/>
              <a:buChar char="•"/>
            </a:pPr>
            <a:r>
              <a:rPr lang="es-ES" sz="1200" dirty="0"/>
              <a:t>100% hasta 60 has</a:t>
            </a:r>
          </a:p>
          <a:p>
            <a:pPr marL="900113" lvl="2" indent="-214313">
              <a:buFont typeface="Arial" panose="020B0604020202020204" pitchFamily="34" charset="0"/>
              <a:buChar char="•"/>
            </a:pPr>
            <a:r>
              <a:rPr lang="es-ES" sz="1200" dirty="0"/>
              <a:t>60%   hasta 120 has</a:t>
            </a:r>
          </a:p>
          <a:p>
            <a:pPr marL="900113" lvl="2" indent="-214313">
              <a:buFont typeface="Arial" panose="020B0604020202020204" pitchFamily="34" charset="0"/>
              <a:buChar char="•"/>
            </a:pPr>
            <a:r>
              <a:rPr lang="es-ES" sz="1200" dirty="0"/>
              <a:t>30% el resto de has</a:t>
            </a:r>
          </a:p>
          <a:p>
            <a:pPr marL="557213" lvl="1" indent="-214313">
              <a:buFont typeface="Arial" panose="020B0604020202020204" pitchFamily="34" charset="0"/>
              <a:buChar char="•"/>
            </a:pPr>
            <a:endParaRPr lang="es-ES" sz="1350" dirty="0"/>
          </a:p>
        </p:txBody>
      </p:sp>
      <p:grpSp>
        <p:nvGrpSpPr>
          <p:cNvPr id="19" name="Grupo 18">
            <a:extLst>
              <a:ext uri="{FF2B5EF4-FFF2-40B4-BE49-F238E27FC236}">
                <a16:creationId xmlns:a16="http://schemas.microsoft.com/office/drawing/2014/main" id="{6B0750A6-5507-BB00-01F2-C225A49205A9}"/>
              </a:ext>
            </a:extLst>
          </p:cNvPr>
          <p:cNvGrpSpPr/>
          <p:nvPr/>
        </p:nvGrpSpPr>
        <p:grpSpPr>
          <a:xfrm rot="16200000">
            <a:off x="-140001" y="3261517"/>
            <a:ext cx="3186356" cy="583406"/>
            <a:chOff x="467543" y="1916832"/>
            <a:chExt cx="2880321" cy="777875"/>
          </a:xfrm>
        </p:grpSpPr>
        <p:grpSp>
          <p:nvGrpSpPr>
            <p:cNvPr id="10" name="2 Grupo">
              <a:extLst>
                <a:ext uri="{FF2B5EF4-FFF2-40B4-BE49-F238E27FC236}">
                  <a16:creationId xmlns:a16="http://schemas.microsoft.com/office/drawing/2014/main" id="{9558A24A-F0D6-2E14-DEBF-45AF07846148}"/>
                </a:ext>
              </a:extLst>
            </p:cNvPr>
            <p:cNvGrpSpPr>
              <a:grpSpLocks/>
            </p:cNvGrpSpPr>
            <p:nvPr/>
          </p:nvGrpSpPr>
          <p:grpSpPr bwMode="auto">
            <a:xfrm>
              <a:off x="467543" y="1916832"/>
              <a:ext cx="2880321" cy="777875"/>
              <a:chOff x="0" y="0"/>
              <a:chExt cx="7467600" cy="777644"/>
            </a:xfrm>
          </p:grpSpPr>
          <p:sp>
            <p:nvSpPr>
              <p:cNvPr id="11" name="4 Rectángulo redondeado">
                <a:extLst>
                  <a:ext uri="{FF2B5EF4-FFF2-40B4-BE49-F238E27FC236}">
                    <a16:creationId xmlns:a16="http://schemas.microsoft.com/office/drawing/2014/main" id="{4D746556-A5A1-5283-64D3-7623D87B1D7C}"/>
                  </a:ext>
                </a:extLst>
              </p:cNvPr>
              <p:cNvSpPr/>
              <p:nvPr/>
            </p:nvSpPr>
            <p:spPr>
              <a:xfrm>
                <a:off x="0" y="0"/>
                <a:ext cx="7467600" cy="777644"/>
              </a:xfrm>
              <a:prstGeom prst="roundRect">
                <a:avLst/>
              </a:prstGeom>
              <a:solidFill>
                <a:srgbClr val="BED6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3" name="5 Rectángulo">
                <a:extLst>
                  <a:ext uri="{FF2B5EF4-FFF2-40B4-BE49-F238E27FC236}">
                    <a16:creationId xmlns:a16="http://schemas.microsoft.com/office/drawing/2014/main" id="{7CC62162-BF96-3402-791E-399455A05AC5}"/>
                  </a:ext>
                </a:extLst>
              </p:cNvPr>
              <p:cNvSpPr/>
              <p:nvPr/>
            </p:nvSpPr>
            <p:spPr>
              <a:xfrm>
                <a:off x="38100" y="38089"/>
                <a:ext cx="7391400" cy="701467"/>
              </a:xfrm>
              <a:prstGeom prst="rect">
                <a:avLst/>
              </a:prstGeom>
            </p:spPr>
            <p:style>
              <a:lnRef idx="0">
                <a:scrgbClr r="0" g="0" b="0"/>
              </a:lnRef>
              <a:fillRef idx="0">
                <a:scrgbClr r="0" g="0" b="0"/>
              </a:fillRef>
              <a:effectRef idx="0">
                <a:scrgbClr r="0" g="0" b="0"/>
              </a:effectRef>
              <a:fontRef idx="minor">
                <a:schemeClr val="lt1"/>
              </a:fontRef>
            </p:style>
            <p:txBody>
              <a:bodyPr tIns="68580" bIns="68580" spcCol="1270" anchor="ctr"/>
              <a:lstStyle/>
              <a:p>
                <a:pPr defTabSz="800100">
                  <a:lnSpc>
                    <a:spcPct val="90000"/>
                  </a:lnSpc>
                  <a:spcAft>
                    <a:spcPct val="35000"/>
                  </a:spcAft>
                  <a:defRPr/>
                </a:pPr>
                <a:endParaRPr lang="es-ES" sz="1500" b="1" dirty="0">
                  <a:solidFill>
                    <a:srgbClr val="FF0000"/>
                  </a:solidFill>
                </a:endParaRPr>
              </a:p>
            </p:txBody>
          </p:sp>
        </p:grpSp>
        <p:sp>
          <p:nvSpPr>
            <p:cNvPr id="14" name="2 Rectángulo">
              <a:extLst>
                <a:ext uri="{FF2B5EF4-FFF2-40B4-BE49-F238E27FC236}">
                  <a16:creationId xmlns:a16="http://schemas.microsoft.com/office/drawing/2014/main" id="{6CB419FA-A84D-A488-E7EE-3DAEEAED0454}"/>
                </a:ext>
              </a:extLst>
            </p:cNvPr>
            <p:cNvSpPr>
              <a:spLocks noChangeArrowheads="1"/>
            </p:cNvSpPr>
            <p:nvPr/>
          </p:nvSpPr>
          <p:spPr bwMode="auto">
            <a:xfrm>
              <a:off x="757242" y="2059548"/>
              <a:ext cx="2447381"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rgbClr val="D6EF2C"/>
                </a:buClr>
                <a:buChar char="&gt;"/>
                <a:defRPr sz="1400">
                  <a:solidFill>
                    <a:srgbClr val="575757"/>
                  </a:solidFill>
                  <a:latin typeface="Arial" charset="0"/>
                  <a:ea typeface="ＭＳ Ｐゴシック" pitchFamily="34" charset="-128"/>
                </a:defRPr>
              </a:lvl1pPr>
              <a:lvl2pPr marL="742950" indent="-285750" eaLnBrk="0" hangingPunct="0">
                <a:spcBef>
                  <a:spcPct val="20000"/>
                </a:spcBef>
                <a:buChar char="–"/>
                <a:defRPr sz="1400">
                  <a:solidFill>
                    <a:schemeClr val="tx1"/>
                  </a:solidFill>
                  <a:latin typeface="Arial" charset="0"/>
                  <a:ea typeface="ＭＳ Ｐゴシック" pitchFamily="34" charset="-128"/>
                </a:defRPr>
              </a:lvl2pPr>
              <a:lvl3pPr marL="1143000" indent="-228600" eaLnBrk="0" hangingPunct="0">
                <a:spcBef>
                  <a:spcPct val="20000"/>
                </a:spcBef>
                <a:buChar char="•"/>
                <a:defRPr sz="1400">
                  <a:solidFill>
                    <a:schemeClr val="tx1"/>
                  </a:solidFill>
                  <a:latin typeface="Arial" charset="0"/>
                  <a:ea typeface="ＭＳ Ｐゴシック" pitchFamily="34" charset="-128"/>
                </a:defRPr>
              </a:lvl3pPr>
              <a:lvl4pPr marL="1600200" indent="-228600" eaLnBrk="0" hangingPunct="0">
                <a:spcBef>
                  <a:spcPct val="20000"/>
                </a:spcBef>
                <a:buChar char="–"/>
                <a:defRPr sz="1400">
                  <a:solidFill>
                    <a:schemeClr val="tx1"/>
                  </a:solidFill>
                  <a:latin typeface="Arial" charset="0"/>
                  <a:ea typeface="ＭＳ Ｐゴシック" pitchFamily="34" charset="-128"/>
                </a:defRPr>
              </a:lvl4pPr>
              <a:lvl5pPr marL="2057400" indent="-228600" eaLnBrk="0" hangingPunct="0">
                <a:spcBef>
                  <a:spcPct val="20000"/>
                </a:spcBef>
                <a:buChar char="»"/>
                <a:defRPr sz="14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9pPr>
            </a:lstStyle>
            <a:p>
              <a:pPr eaLnBrk="1" hangingPunct="1">
                <a:spcBef>
                  <a:spcPct val="0"/>
                </a:spcBef>
                <a:buClrTx/>
                <a:buFontTx/>
                <a:buNone/>
              </a:pPr>
              <a:r>
                <a:rPr lang="es-ES" altLang="es-ES" sz="1800" dirty="0">
                  <a:solidFill>
                    <a:schemeClr val="tx1"/>
                  </a:solidFill>
                </a:rPr>
                <a:t>Abonado orgánico</a:t>
              </a:r>
            </a:p>
          </p:txBody>
        </p:sp>
      </p:grpSp>
      <p:sp>
        <p:nvSpPr>
          <p:cNvPr id="8" name="Botón de acción: ir hacia atrás o anterior 7">
            <a:hlinkClick r:id="rId3" action="ppaction://hlinksldjump" highlightClick="1"/>
            <a:extLst>
              <a:ext uri="{FF2B5EF4-FFF2-40B4-BE49-F238E27FC236}">
                <a16:creationId xmlns:a16="http://schemas.microsoft.com/office/drawing/2014/main" id="{A0BBF06D-B70E-B024-6C2F-7E1DC2580225}"/>
              </a:ext>
            </a:extLst>
          </p:cNvPr>
          <p:cNvSpPr/>
          <p:nvPr/>
        </p:nvSpPr>
        <p:spPr>
          <a:xfrm>
            <a:off x="7164288" y="5427222"/>
            <a:ext cx="270030" cy="264465"/>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350"/>
          </a:p>
        </p:txBody>
      </p:sp>
    </p:spTree>
    <p:extLst>
      <p:ext uri="{BB962C8B-B14F-4D97-AF65-F5344CB8AC3E}">
        <p14:creationId xmlns:p14="http://schemas.microsoft.com/office/powerpoint/2010/main" val="28375133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anim calcmode="lin" valueType="num">
                                      <p:cBhvr additive="base">
                                        <p:cTn id="11"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 calcmode="lin" valueType="num">
                                      <p:cBhvr additive="base">
                                        <p:cTn id="15"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2">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anim calcmode="lin" valueType="num">
                                      <p:cBhvr additive="base">
                                        <p:cTn id="23"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2">
                                            <p:txEl>
                                              <p:pRg st="4" end="4"/>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anim calcmode="lin" valueType="num">
                                      <p:cBhvr additive="base">
                                        <p:cTn id="2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2">
                                            <p:txEl>
                                              <p:pRg st="7" end="7"/>
                                            </p:txEl>
                                          </p:spTgt>
                                        </p:tgtEl>
                                        <p:attrNameLst>
                                          <p:attrName>style.visibility</p:attrName>
                                        </p:attrNameLst>
                                      </p:cBhvr>
                                      <p:to>
                                        <p:strVal val="visible"/>
                                      </p:to>
                                    </p:set>
                                    <p:anim calcmode="lin" valueType="num">
                                      <p:cBhvr additive="base">
                                        <p:cTn id="33"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nodeType="clickEffect">
                                  <p:stCondLst>
                                    <p:cond delay="0"/>
                                  </p:stCondLst>
                                  <p:childTnLst>
                                    <p:set>
                                      <p:cBhvr>
                                        <p:cTn id="38" dur="1" fill="hold">
                                          <p:stCondLst>
                                            <p:cond delay="0"/>
                                          </p:stCondLst>
                                        </p:cTn>
                                        <p:tgtEl>
                                          <p:spTgt spid="2">
                                            <p:txEl>
                                              <p:pRg st="8" end="8"/>
                                            </p:txEl>
                                          </p:spTgt>
                                        </p:tgtEl>
                                        <p:attrNameLst>
                                          <p:attrName>style.visibility</p:attrName>
                                        </p:attrNameLst>
                                      </p:cBhvr>
                                      <p:to>
                                        <p:strVal val="visible"/>
                                      </p:to>
                                    </p:set>
                                    <p:anim calcmode="lin" valueType="num">
                                      <p:cBhvr additive="base">
                                        <p:cTn id="39"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nodeType="clickEffect">
                                  <p:stCondLst>
                                    <p:cond delay="0"/>
                                  </p:stCondLst>
                                  <p:childTnLst>
                                    <p:set>
                                      <p:cBhvr>
                                        <p:cTn id="44" dur="1" fill="hold">
                                          <p:stCondLst>
                                            <p:cond delay="0"/>
                                          </p:stCondLst>
                                        </p:cTn>
                                        <p:tgtEl>
                                          <p:spTgt spid="2">
                                            <p:txEl>
                                              <p:pRg st="9" end="9"/>
                                            </p:txEl>
                                          </p:spTgt>
                                        </p:tgtEl>
                                        <p:attrNameLst>
                                          <p:attrName>style.visibility</p:attrName>
                                        </p:attrNameLst>
                                      </p:cBhvr>
                                      <p:to>
                                        <p:strVal val="visible"/>
                                      </p:to>
                                    </p:set>
                                    <p:anim calcmode="lin" valueType="num">
                                      <p:cBhvr additive="base">
                                        <p:cTn id="45" dur="500" fill="hold"/>
                                        <p:tgtEl>
                                          <p:spTgt spid="2">
                                            <p:txEl>
                                              <p:pRg st="9" end="9"/>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2">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nodeType="clickEffect">
                                  <p:stCondLst>
                                    <p:cond delay="0"/>
                                  </p:stCondLst>
                                  <p:childTnLst>
                                    <p:set>
                                      <p:cBhvr>
                                        <p:cTn id="50" dur="1" fill="hold">
                                          <p:stCondLst>
                                            <p:cond delay="0"/>
                                          </p:stCondLst>
                                        </p:cTn>
                                        <p:tgtEl>
                                          <p:spTgt spid="2">
                                            <p:txEl>
                                              <p:pRg st="10" end="10"/>
                                            </p:txEl>
                                          </p:spTgt>
                                        </p:tgtEl>
                                        <p:attrNameLst>
                                          <p:attrName>style.visibility</p:attrName>
                                        </p:attrNameLst>
                                      </p:cBhvr>
                                      <p:to>
                                        <p:strVal val="visible"/>
                                      </p:to>
                                    </p:set>
                                    <p:anim calcmode="lin" valueType="num">
                                      <p:cBhvr additive="base">
                                        <p:cTn id="51" dur="500" fill="hold"/>
                                        <p:tgtEl>
                                          <p:spTgt spid="2">
                                            <p:txEl>
                                              <p:pRg st="10" end="10"/>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2">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 presetClass="entr" presetSubtype="4" fill="hold" nodeType="clickEffect">
                                  <p:stCondLst>
                                    <p:cond delay="0"/>
                                  </p:stCondLst>
                                  <p:childTnLst>
                                    <p:set>
                                      <p:cBhvr>
                                        <p:cTn id="56" dur="1" fill="hold">
                                          <p:stCondLst>
                                            <p:cond delay="0"/>
                                          </p:stCondLst>
                                        </p:cTn>
                                        <p:tgtEl>
                                          <p:spTgt spid="2">
                                            <p:txEl>
                                              <p:pRg st="11" end="11"/>
                                            </p:txEl>
                                          </p:spTgt>
                                        </p:tgtEl>
                                        <p:attrNameLst>
                                          <p:attrName>style.visibility</p:attrName>
                                        </p:attrNameLst>
                                      </p:cBhvr>
                                      <p:to>
                                        <p:strVal val="visible"/>
                                      </p:to>
                                    </p:set>
                                    <p:anim calcmode="lin" valueType="num">
                                      <p:cBhvr additive="base">
                                        <p:cTn id="57" dur="500" fill="hold"/>
                                        <p:tgtEl>
                                          <p:spTgt spid="2">
                                            <p:txEl>
                                              <p:pRg st="11" end="11"/>
                                            </p:txEl>
                                          </p:spTgt>
                                        </p:tgtEl>
                                        <p:attrNameLst>
                                          <p:attrName>ppt_x</p:attrName>
                                        </p:attrNameLst>
                                      </p:cBhvr>
                                      <p:tavLst>
                                        <p:tav tm="0">
                                          <p:val>
                                            <p:strVal val="#ppt_x"/>
                                          </p:val>
                                        </p:tav>
                                        <p:tav tm="100000">
                                          <p:val>
                                            <p:strVal val="#ppt_x"/>
                                          </p:val>
                                        </p:tav>
                                      </p:tavLst>
                                    </p:anim>
                                    <p:anim calcmode="lin" valueType="num">
                                      <p:cBhvr additive="base">
                                        <p:cTn id="58" dur="500" fill="hold"/>
                                        <p:tgtEl>
                                          <p:spTgt spid="2">
                                            <p:txEl>
                                              <p:pRg st="11" end="1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2 Grupo"/>
          <p:cNvGrpSpPr>
            <a:grpSpLocks/>
          </p:cNvGrpSpPr>
          <p:nvPr/>
        </p:nvGrpSpPr>
        <p:grpSpPr bwMode="auto">
          <a:xfrm>
            <a:off x="2087166" y="998936"/>
            <a:ext cx="5600700" cy="583406"/>
            <a:chOff x="0" y="0"/>
            <a:chExt cx="7467600" cy="777644"/>
          </a:xfrm>
        </p:grpSpPr>
        <p:sp>
          <p:nvSpPr>
            <p:cNvPr id="5" name="4 Rectángulo redondeado"/>
            <p:cNvSpPr/>
            <p:nvPr/>
          </p:nvSpPr>
          <p:spPr>
            <a:xfrm>
              <a:off x="0" y="0"/>
              <a:ext cx="7467600" cy="777644"/>
            </a:xfrm>
            <a:prstGeom prst="roundRect">
              <a:avLst/>
            </a:prstGeom>
            <a:solidFill>
              <a:srgbClr val="BED6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6" name="5 Rectángulo"/>
            <p:cNvSpPr/>
            <p:nvPr/>
          </p:nvSpPr>
          <p:spPr>
            <a:xfrm>
              <a:off x="38100" y="38089"/>
              <a:ext cx="7391400" cy="701467"/>
            </a:xfrm>
            <a:prstGeom prst="rect">
              <a:avLst/>
            </a:prstGeom>
          </p:spPr>
          <p:style>
            <a:lnRef idx="0">
              <a:scrgbClr r="0" g="0" b="0"/>
            </a:lnRef>
            <a:fillRef idx="0">
              <a:scrgbClr r="0" g="0" b="0"/>
            </a:fillRef>
            <a:effectRef idx="0">
              <a:scrgbClr r="0" g="0" b="0"/>
            </a:effectRef>
            <a:fontRef idx="minor">
              <a:schemeClr val="lt1"/>
            </a:fontRef>
          </p:style>
          <p:txBody>
            <a:bodyPr tIns="68580" bIns="68580" spcCol="1270" anchor="ctr"/>
            <a:lstStyle/>
            <a:p>
              <a:pPr defTabSz="800100">
                <a:lnSpc>
                  <a:spcPct val="90000"/>
                </a:lnSpc>
                <a:spcAft>
                  <a:spcPct val="35000"/>
                </a:spcAft>
                <a:defRPr/>
              </a:pPr>
              <a:endParaRPr lang="es-ES" sz="1500" b="1" dirty="0">
                <a:solidFill>
                  <a:srgbClr val="FF0000"/>
                </a:solidFill>
              </a:endParaRPr>
            </a:p>
          </p:txBody>
        </p:sp>
      </p:grpSp>
      <p:sp>
        <p:nvSpPr>
          <p:cNvPr id="7" name="2 Rectángulo"/>
          <p:cNvSpPr>
            <a:spLocks noChangeArrowheads="1"/>
          </p:cNvSpPr>
          <p:nvPr/>
        </p:nvSpPr>
        <p:spPr bwMode="auto">
          <a:xfrm>
            <a:off x="2303860" y="1117998"/>
            <a:ext cx="395499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D6EF2C"/>
              </a:buClr>
              <a:buChar char="&gt;"/>
              <a:defRPr sz="1400">
                <a:solidFill>
                  <a:srgbClr val="575757"/>
                </a:solidFill>
                <a:latin typeface="Arial" charset="0"/>
                <a:ea typeface="ＭＳ Ｐゴシック" pitchFamily="34" charset="-128"/>
              </a:defRPr>
            </a:lvl1pPr>
            <a:lvl2pPr marL="742950" indent="-285750" eaLnBrk="0" hangingPunct="0">
              <a:spcBef>
                <a:spcPct val="20000"/>
              </a:spcBef>
              <a:buChar char="–"/>
              <a:defRPr sz="1400">
                <a:solidFill>
                  <a:schemeClr val="tx1"/>
                </a:solidFill>
                <a:latin typeface="Arial" charset="0"/>
                <a:ea typeface="ＭＳ Ｐゴシック" pitchFamily="34" charset="-128"/>
              </a:defRPr>
            </a:lvl2pPr>
            <a:lvl3pPr marL="1143000" indent="-228600" eaLnBrk="0" hangingPunct="0">
              <a:spcBef>
                <a:spcPct val="20000"/>
              </a:spcBef>
              <a:buChar char="•"/>
              <a:defRPr sz="1400">
                <a:solidFill>
                  <a:schemeClr val="tx1"/>
                </a:solidFill>
                <a:latin typeface="Arial" charset="0"/>
                <a:ea typeface="ＭＳ Ｐゴシック" pitchFamily="34" charset="-128"/>
              </a:defRPr>
            </a:lvl3pPr>
            <a:lvl4pPr marL="1600200" indent="-228600" eaLnBrk="0" hangingPunct="0">
              <a:spcBef>
                <a:spcPct val="20000"/>
              </a:spcBef>
              <a:buChar char="–"/>
              <a:defRPr sz="1400">
                <a:solidFill>
                  <a:schemeClr val="tx1"/>
                </a:solidFill>
                <a:latin typeface="Arial" charset="0"/>
                <a:ea typeface="ＭＳ Ｐゴシック" pitchFamily="34" charset="-128"/>
              </a:defRPr>
            </a:lvl4pPr>
            <a:lvl5pPr marL="2057400" indent="-228600" eaLnBrk="0" hangingPunct="0">
              <a:spcBef>
                <a:spcPct val="20000"/>
              </a:spcBef>
              <a:buChar char="»"/>
              <a:defRPr sz="14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9pPr>
          </a:lstStyle>
          <a:p>
            <a:pPr eaLnBrk="1" hangingPunct="1">
              <a:spcBef>
                <a:spcPct val="0"/>
              </a:spcBef>
              <a:buClrTx/>
              <a:buFontTx/>
              <a:buNone/>
            </a:pPr>
            <a:r>
              <a:rPr lang="es-ES" altLang="es-ES" sz="1800" dirty="0">
                <a:solidFill>
                  <a:schemeClr val="tx1"/>
                </a:solidFill>
              </a:rPr>
              <a:t>Intervenciones DR en CyL. Agrícolas</a:t>
            </a:r>
          </a:p>
        </p:txBody>
      </p:sp>
      <p:pic>
        <p:nvPicPr>
          <p:cNvPr id="12" name="3 Imagen">
            <a:extLst>
              <a:ext uri="{FF2B5EF4-FFF2-40B4-BE49-F238E27FC236}">
                <a16:creationId xmlns:a16="http://schemas.microsoft.com/office/drawing/2014/main" id="{10CB3EEF-0447-BFB7-060D-E4C747253264}"/>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1525907" y="5319210"/>
            <a:ext cx="1179669" cy="372477"/>
          </a:xfrm>
          <a:prstGeom prst="rect">
            <a:avLst/>
          </a:prstGeom>
        </p:spPr>
      </p:pic>
      <p:sp>
        <p:nvSpPr>
          <p:cNvPr id="2" name="CuadroTexto 1">
            <a:extLst>
              <a:ext uri="{FF2B5EF4-FFF2-40B4-BE49-F238E27FC236}">
                <a16:creationId xmlns:a16="http://schemas.microsoft.com/office/drawing/2014/main" id="{0840BDDB-D556-7109-9FF3-CF387C44EF2D}"/>
              </a:ext>
            </a:extLst>
          </p:cNvPr>
          <p:cNvSpPr txBox="1"/>
          <p:nvPr/>
        </p:nvSpPr>
        <p:spPr>
          <a:xfrm>
            <a:off x="2509758" y="1650253"/>
            <a:ext cx="5467915" cy="4720523"/>
          </a:xfrm>
          <a:prstGeom prst="rect">
            <a:avLst/>
          </a:prstGeom>
          <a:noFill/>
        </p:spPr>
        <p:txBody>
          <a:bodyPr wrap="square" rtlCol="0">
            <a:spAutoFit/>
          </a:bodyPr>
          <a:lstStyle/>
          <a:p>
            <a:pPr marL="214313" indent="-214313">
              <a:buFont typeface="Arial" panose="020B0604020202020204" pitchFamily="34" charset="0"/>
              <a:buChar char="•"/>
            </a:pPr>
            <a:r>
              <a:rPr lang="es-ES" sz="1350" b="1" u="sng" dirty="0"/>
              <a:t>Requisitos</a:t>
            </a:r>
            <a:endParaRPr lang="es-ES" sz="1350" u="sng" dirty="0"/>
          </a:p>
          <a:p>
            <a:pPr marL="557213" lvl="1" indent="-214313">
              <a:buFont typeface="Arial" panose="020B0604020202020204" pitchFamily="34" charset="0"/>
              <a:buChar char="•"/>
            </a:pPr>
            <a:r>
              <a:rPr lang="es-ES" sz="1350" b="1" dirty="0"/>
              <a:t>Superficie mínima general: </a:t>
            </a:r>
            <a:r>
              <a:rPr lang="es-ES" sz="1350" dirty="0"/>
              <a:t>2 has</a:t>
            </a:r>
            <a:endParaRPr lang="es-ES" sz="1350" b="1" dirty="0"/>
          </a:p>
          <a:p>
            <a:pPr marL="557213" lvl="1" indent="-214313">
              <a:buFont typeface="Arial" panose="020B0604020202020204" pitchFamily="34" charset="0"/>
              <a:buChar char="•"/>
            </a:pPr>
            <a:r>
              <a:rPr lang="es-ES" sz="1350" b="1" dirty="0"/>
              <a:t>Superficie mínima </a:t>
            </a:r>
            <a:r>
              <a:rPr lang="es-ES" sz="1350" dirty="0"/>
              <a:t>de contrato por grupo de cultivo</a:t>
            </a:r>
          </a:p>
          <a:p>
            <a:pPr marL="900113" lvl="2" indent="-214313">
              <a:buFont typeface="Arial" panose="020B0604020202020204" pitchFamily="34" charset="0"/>
              <a:buChar char="•"/>
            </a:pPr>
            <a:r>
              <a:rPr lang="es-ES" sz="1200" dirty="0"/>
              <a:t>Herbáceos: 	5 has en S y 2 has en R</a:t>
            </a:r>
          </a:p>
          <a:p>
            <a:pPr marL="900113" lvl="2" indent="-214313">
              <a:buFont typeface="Arial" panose="020B0604020202020204" pitchFamily="34" charset="0"/>
              <a:buChar char="•"/>
            </a:pPr>
            <a:r>
              <a:rPr lang="es-ES" sz="1200" dirty="0"/>
              <a:t>Hortícolas: 	0,25 has al aire libre y 0,25 has bajo plástico</a:t>
            </a:r>
          </a:p>
          <a:p>
            <a:pPr marL="900113" lvl="2" indent="-214313">
              <a:buFont typeface="Arial" panose="020B0604020202020204" pitchFamily="34" charset="0"/>
              <a:buChar char="•"/>
            </a:pPr>
            <a:r>
              <a:rPr lang="es-ES" sz="1200" dirty="0"/>
              <a:t>Olivar o viñedo: 	1 ha</a:t>
            </a:r>
          </a:p>
          <a:p>
            <a:pPr marL="900113" lvl="2" indent="-214313">
              <a:buFont typeface="Arial" panose="020B0604020202020204" pitchFamily="34" charset="0"/>
              <a:buChar char="•"/>
            </a:pPr>
            <a:r>
              <a:rPr lang="es-ES" sz="1200" dirty="0"/>
              <a:t>Frutales en S: 	1 ha</a:t>
            </a:r>
          </a:p>
          <a:p>
            <a:pPr marL="900113" lvl="2" indent="-214313">
              <a:buFont typeface="Arial" panose="020B0604020202020204" pitchFamily="34" charset="0"/>
              <a:buChar char="•"/>
            </a:pPr>
            <a:r>
              <a:rPr lang="es-ES" sz="1200" dirty="0"/>
              <a:t>Frutales de pepita o hueso en R: 0,5 has</a:t>
            </a:r>
          </a:p>
          <a:p>
            <a:pPr marL="900113" lvl="2" indent="-214313">
              <a:buFont typeface="Arial" panose="020B0604020202020204" pitchFamily="34" charset="0"/>
              <a:buChar char="•"/>
            </a:pPr>
            <a:r>
              <a:rPr lang="es-ES" sz="1200" dirty="0"/>
              <a:t>Forrajeras: 	5 has </a:t>
            </a:r>
          </a:p>
          <a:p>
            <a:pPr marL="557213" lvl="1" indent="-214313">
              <a:buFont typeface="Arial" panose="020B0604020202020204" pitchFamily="34" charset="0"/>
              <a:buChar char="•"/>
            </a:pPr>
            <a:endParaRPr lang="es-ES" sz="225" dirty="0"/>
          </a:p>
          <a:p>
            <a:pPr marL="557213" lvl="1" indent="-214313">
              <a:buFont typeface="Arial" panose="020B0604020202020204" pitchFamily="34" charset="0"/>
              <a:buChar char="•"/>
            </a:pPr>
            <a:r>
              <a:rPr lang="es-ES" sz="1350" dirty="0"/>
              <a:t>Acoger cada año al menos el </a:t>
            </a:r>
            <a:r>
              <a:rPr lang="es-ES" sz="1350" b="1" dirty="0"/>
              <a:t>90% de la superficie </a:t>
            </a:r>
            <a:r>
              <a:rPr lang="es-ES" sz="1350" dirty="0"/>
              <a:t>básica de contrato</a:t>
            </a:r>
            <a:endParaRPr lang="es-ES" sz="1350" b="1" dirty="0"/>
          </a:p>
          <a:p>
            <a:pPr marL="557213" lvl="1" indent="-214313">
              <a:buFont typeface="Arial" panose="020B0604020202020204" pitchFamily="34" charset="0"/>
              <a:buChar char="•"/>
            </a:pPr>
            <a:r>
              <a:rPr lang="es-ES" sz="1350" b="1" dirty="0"/>
              <a:t>Parcelas fijas </a:t>
            </a:r>
            <a:r>
              <a:rPr lang="es-ES" sz="1350" dirty="0"/>
              <a:t>y sin variar durante el período</a:t>
            </a:r>
          </a:p>
          <a:p>
            <a:pPr marL="557213" lvl="1" indent="-214313">
              <a:buFont typeface="Arial" panose="020B0604020202020204" pitchFamily="34" charset="0"/>
              <a:buChar char="•"/>
            </a:pPr>
            <a:r>
              <a:rPr lang="es-ES" sz="1350" b="1" dirty="0"/>
              <a:t>No cultivar las mismas especies </a:t>
            </a:r>
            <a:r>
              <a:rPr lang="es-ES" sz="1350" dirty="0"/>
              <a:t>en convencional</a:t>
            </a:r>
          </a:p>
          <a:p>
            <a:pPr marL="557213" lvl="1" indent="-214313">
              <a:buFont typeface="Arial" panose="020B0604020202020204" pitchFamily="34" charset="0"/>
              <a:buChar char="•"/>
            </a:pPr>
            <a:r>
              <a:rPr lang="es-ES" sz="1350" dirty="0"/>
              <a:t>Sometidas a </a:t>
            </a:r>
            <a:r>
              <a:rPr lang="es-ES" sz="1350" b="1" dirty="0"/>
              <a:t>control</a:t>
            </a:r>
            <a:r>
              <a:rPr lang="es-ES" sz="1350" dirty="0"/>
              <a:t> y </a:t>
            </a:r>
            <a:r>
              <a:rPr lang="es-ES" sz="1350" b="1" dirty="0"/>
              <a:t>registro</a:t>
            </a:r>
            <a:r>
              <a:rPr lang="es-ES" sz="1350" dirty="0"/>
              <a:t> de organismos autorizados</a:t>
            </a:r>
          </a:p>
          <a:p>
            <a:pPr marL="557213" lvl="1" indent="-214313">
              <a:buFont typeface="Arial" panose="020B0604020202020204" pitchFamily="34" charset="0"/>
              <a:buChar char="•"/>
            </a:pPr>
            <a:r>
              <a:rPr lang="es-ES" sz="1350" dirty="0"/>
              <a:t>Acreditar la </a:t>
            </a:r>
            <a:r>
              <a:rPr lang="es-ES" sz="1350" b="1" dirty="0"/>
              <a:t>certificación</a:t>
            </a:r>
            <a:r>
              <a:rPr lang="es-ES" sz="1350" dirty="0"/>
              <a:t> una vez superada la conversión</a:t>
            </a:r>
          </a:p>
          <a:p>
            <a:pPr marL="557213" lvl="1" indent="-214313">
              <a:buFont typeface="Arial" panose="020B0604020202020204" pitchFamily="34" charset="0"/>
              <a:buChar char="•"/>
            </a:pPr>
            <a:r>
              <a:rPr lang="es-ES" sz="1350" dirty="0"/>
              <a:t>Acreditar </a:t>
            </a:r>
            <a:r>
              <a:rPr lang="es-ES" sz="1350" b="1" dirty="0"/>
              <a:t>formación</a:t>
            </a:r>
            <a:r>
              <a:rPr lang="es-ES" sz="1350" dirty="0"/>
              <a:t> </a:t>
            </a:r>
            <a:r>
              <a:rPr lang="es-ES" sz="1200" dirty="0"/>
              <a:t>(titulares nuevos en conversión, al final del período)</a:t>
            </a:r>
          </a:p>
          <a:p>
            <a:pPr marL="557213" lvl="1" indent="-214313">
              <a:buFont typeface="Arial" panose="020B0604020202020204" pitchFamily="34" charset="0"/>
              <a:buChar char="•"/>
            </a:pPr>
            <a:r>
              <a:rPr lang="es-ES" sz="1350" dirty="0"/>
              <a:t>En pastos permanentes, ser titular de ganadería no intensiva </a:t>
            </a:r>
          </a:p>
          <a:p>
            <a:pPr marL="557213" lvl="1" indent="-214313">
              <a:buFont typeface="Arial" panose="020B0604020202020204" pitchFamily="34" charset="0"/>
              <a:buChar char="•"/>
            </a:pPr>
            <a:r>
              <a:rPr lang="es-ES" sz="1350" dirty="0"/>
              <a:t>En forrajeras de pastos permanentes, aquellas que se destinen a la alimentación del ganado ecológico de la explotación</a:t>
            </a:r>
          </a:p>
          <a:p>
            <a:pPr marL="557213" lvl="1" indent="-214313">
              <a:buFont typeface="Arial" panose="020B0604020202020204" pitchFamily="34" charset="0"/>
              <a:buChar char="•"/>
            </a:pPr>
            <a:r>
              <a:rPr lang="es-ES" sz="1350" b="1" dirty="0"/>
              <a:t>Período de conversión</a:t>
            </a:r>
            <a:r>
              <a:rPr lang="es-ES" sz="1350" dirty="0"/>
              <a:t> de </a:t>
            </a:r>
          </a:p>
          <a:p>
            <a:pPr marL="900113" lvl="2" indent="-214313">
              <a:buFont typeface="Arial" panose="020B0604020202020204" pitchFamily="34" charset="0"/>
              <a:buChar char="•"/>
            </a:pPr>
            <a:r>
              <a:rPr lang="es-ES" sz="1200" dirty="0"/>
              <a:t>2 años en herbáceos y pastos</a:t>
            </a:r>
          </a:p>
          <a:p>
            <a:pPr marL="900113" lvl="2" indent="-214313">
              <a:buFont typeface="Arial" panose="020B0604020202020204" pitchFamily="34" charset="0"/>
              <a:buChar char="•"/>
            </a:pPr>
            <a:r>
              <a:rPr lang="es-ES" sz="1200" dirty="0"/>
              <a:t>3 años en perennes</a:t>
            </a:r>
          </a:p>
          <a:p>
            <a:pPr marL="557213" lvl="1" indent="-214313">
              <a:buFont typeface="Arial" panose="020B0604020202020204" pitchFamily="34" charset="0"/>
              <a:buChar char="•"/>
            </a:pPr>
            <a:endParaRPr lang="es-ES" sz="1350" dirty="0"/>
          </a:p>
        </p:txBody>
      </p:sp>
      <p:grpSp>
        <p:nvGrpSpPr>
          <p:cNvPr id="19" name="Grupo 18">
            <a:extLst>
              <a:ext uri="{FF2B5EF4-FFF2-40B4-BE49-F238E27FC236}">
                <a16:creationId xmlns:a16="http://schemas.microsoft.com/office/drawing/2014/main" id="{6B0750A6-5507-BB00-01F2-C225A49205A9}"/>
              </a:ext>
            </a:extLst>
          </p:cNvPr>
          <p:cNvGrpSpPr/>
          <p:nvPr/>
        </p:nvGrpSpPr>
        <p:grpSpPr>
          <a:xfrm rot="16200000">
            <a:off x="8569" y="3246301"/>
            <a:ext cx="3186356" cy="583406"/>
            <a:chOff x="467543" y="1916832"/>
            <a:chExt cx="2880321" cy="777875"/>
          </a:xfrm>
        </p:grpSpPr>
        <p:grpSp>
          <p:nvGrpSpPr>
            <p:cNvPr id="10" name="2 Grupo">
              <a:extLst>
                <a:ext uri="{FF2B5EF4-FFF2-40B4-BE49-F238E27FC236}">
                  <a16:creationId xmlns:a16="http://schemas.microsoft.com/office/drawing/2014/main" id="{9558A24A-F0D6-2E14-DEBF-45AF07846148}"/>
                </a:ext>
              </a:extLst>
            </p:cNvPr>
            <p:cNvGrpSpPr>
              <a:grpSpLocks/>
            </p:cNvGrpSpPr>
            <p:nvPr/>
          </p:nvGrpSpPr>
          <p:grpSpPr bwMode="auto">
            <a:xfrm>
              <a:off x="467543" y="1916832"/>
              <a:ext cx="2880321" cy="777875"/>
              <a:chOff x="0" y="0"/>
              <a:chExt cx="7467600" cy="777644"/>
            </a:xfrm>
          </p:grpSpPr>
          <p:sp>
            <p:nvSpPr>
              <p:cNvPr id="11" name="4 Rectángulo redondeado">
                <a:extLst>
                  <a:ext uri="{FF2B5EF4-FFF2-40B4-BE49-F238E27FC236}">
                    <a16:creationId xmlns:a16="http://schemas.microsoft.com/office/drawing/2014/main" id="{4D746556-A5A1-5283-64D3-7623D87B1D7C}"/>
                  </a:ext>
                </a:extLst>
              </p:cNvPr>
              <p:cNvSpPr/>
              <p:nvPr/>
            </p:nvSpPr>
            <p:spPr>
              <a:xfrm>
                <a:off x="0" y="0"/>
                <a:ext cx="7467600" cy="777644"/>
              </a:xfrm>
              <a:prstGeom prst="roundRect">
                <a:avLst/>
              </a:prstGeom>
              <a:solidFill>
                <a:srgbClr val="BED6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3" name="5 Rectángulo">
                <a:extLst>
                  <a:ext uri="{FF2B5EF4-FFF2-40B4-BE49-F238E27FC236}">
                    <a16:creationId xmlns:a16="http://schemas.microsoft.com/office/drawing/2014/main" id="{7CC62162-BF96-3402-791E-399455A05AC5}"/>
                  </a:ext>
                </a:extLst>
              </p:cNvPr>
              <p:cNvSpPr/>
              <p:nvPr/>
            </p:nvSpPr>
            <p:spPr>
              <a:xfrm>
                <a:off x="38100" y="38089"/>
                <a:ext cx="7391400" cy="701467"/>
              </a:xfrm>
              <a:prstGeom prst="rect">
                <a:avLst/>
              </a:prstGeom>
            </p:spPr>
            <p:style>
              <a:lnRef idx="0">
                <a:scrgbClr r="0" g="0" b="0"/>
              </a:lnRef>
              <a:fillRef idx="0">
                <a:scrgbClr r="0" g="0" b="0"/>
              </a:fillRef>
              <a:effectRef idx="0">
                <a:scrgbClr r="0" g="0" b="0"/>
              </a:effectRef>
              <a:fontRef idx="minor">
                <a:schemeClr val="lt1"/>
              </a:fontRef>
            </p:style>
            <p:txBody>
              <a:bodyPr tIns="68580" bIns="68580" spcCol="1270" anchor="ctr"/>
              <a:lstStyle/>
              <a:p>
                <a:pPr defTabSz="800100">
                  <a:lnSpc>
                    <a:spcPct val="90000"/>
                  </a:lnSpc>
                  <a:spcAft>
                    <a:spcPct val="35000"/>
                  </a:spcAft>
                  <a:defRPr/>
                </a:pPr>
                <a:endParaRPr lang="es-ES" sz="1500" b="1" dirty="0">
                  <a:solidFill>
                    <a:srgbClr val="FF0000"/>
                  </a:solidFill>
                </a:endParaRPr>
              </a:p>
            </p:txBody>
          </p:sp>
        </p:grpSp>
        <p:sp>
          <p:nvSpPr>
            <p:cNvPr id="14" name="2 Rectángulo">
              <a:extLst>
                <a:ext uri="{FF2B5EF4-FFF2-40B4-BE49-F238E27FC236}">
                  <a16:creationId xmlns:a16="http://schemas.microsoft.com/office/drawing/2014/main" id="{6CB419FA-A84D-A488-E7EE-3DAEEAED0454}"/>
                </a:ext>
              </a:extLst>
            </p:cNvPr>
            <p:cNvSpPr>
              <a:spLocks noChangeArrowheads="1"/>
            </p:cNvSpPr>
            <p:nvPr/>
          </p:nvSpPr>
          <p:spPr bwMode="auto">
            <a:xfrm>
              <a:off x="757242" y="2059548"/>
              <a:ext cx="2447381"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rgbClr val="D6EF2C"/>
                </a:buClr>
                <a:buChar char="&gt;"/>
                <a:defRPr sz="1400">
                  <a:solidFill>
                    <a:srgbClr val="575757"/>
                  </a:solidFill>
                  <a:latin typeface="Arial" charset="0"/>
                  <a:ea typeface="ＭＳ Ｐゴシック" pitchFamily="34" charset="-128"/>
                </a:defRPr>
              </a:lvl1pPr>
              <a:lvl2pPr marL="742950" indent="-285750" eaLnBrk="0" hangingPunct="0">
                <a:spcBef>
                  <a:spcPct val="20000"/>
                </a:spcBef>
                <a:buChar char="–"/>
                <a:defRPr sz="1400">
                  <a:solidFill>
                    <a:schemeClr val="tx1"/>
                  </a:solidFill>
                  <a:latin typeface="Arial" charset="0"/>
                  <a:ea typeface="ＭＳ Ｐゴシック" pitchFamily="34" charset="-128"/>
                </a:defRPr>
              </a:lvl2pPr>
              <a:lvl3pPr marL="1143000" indent="-228600" eaLnBrk="0" hangingPunct="0">
                <a:spcBef>
                  <a:spcPct val="20000"/>
                </a:spcBef>
                <a:buChar char="•"/>
                <a:defRPr sz="1400">
                  <a:solidFill>
                    <a:schemeClr val="tx1"/>
                  </a:solidFill>
                  <a:latin typeface="Arial" charset="0"/>
                  <a:ea typeface="ＭＳ Ｐゴシック" pitchFamily="34" charset="-128"/>
                </a:defRPr>
              </a:lvl3pPr>
              <a:lvl4pPr marL="1600200" indent="-228600" eaLnBrk="0" hangingPunct="0">
                <a:spcBef>
                  <a:spcPct val="20000"/>
                </a:spcBef>
                <a:buChar char="–"/>
                <a:defRPr sz="1400">
                  <a:solidFill>
                    <a:schemeClr val="tx1"/>
                  </a:solidFill>
                  <a:latin typeface="Arial" charset="0"/>
                  <a:ea typeface="ＭＳ Ｐゴシック" pitchFamily="34" charset="-128"/>
                </a:defRPr>
              </a:lvl4pPr>
              <a:lvl5pPr marL="2057400" indent="-228600" eaLnBrk="0" hangingPunct="0">
                <a:spcBef>
                  <a:spcPct val="20000"/>
                </a:spcBef>
                <a:buChar char="»"/>
                <a:defRPr sz="14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9pPr>
            </a:lstStyle>
            <a:p>
              <a:pPr eaLnBrk="1" hangingPunct="1">
                <a:spcBef>
                  <a:spcPct val="0"/>
                </a:spcBef>
                <a:buClrTx/>
                <a:buFontTx/>
                <a:buNone/>
              </a:pPr>
              <a:r>
                <a:rPr lang="es-ES" altLang="es-ES" sz="1800" dirty="0">
                  <a:solidFill>
                    <a:schemeClr val="tx1"/>
                  </a:solidFill>
                </a:rPr>
                <a:t>Agricultura ecológica</a:t>
              </a:r>
            </a:p>
          </p:txBody>
        </p:sp>
      </p:grpSp>
      <p:sp>
        <p:nvSpPr>
          <p:cNvPr id="8" name="Botón de acción: ir hacia atrás o anterior 7">
            <a:hlinkClick r:id="rId3" action="ppaction://hlinksldjump" highlightClick="1"/>
            <a:extLst>
              <a:ext uri="{FF2B5EF4-FFF2-40B4-BE49-F238E27FC236}">
                <a16:creationId xmlns:a16="http://schemas.microsoft.com/office/drawing/2014/main" id="{8284CF0A-4899-970D-10F2-4C2C7359F949}"/>
              </a:ext>
            </a:extLst>
          </p:cNvPr>
          <p:cNvSpPr/>
          <p:nvPr/>
        </p:nvSpPr>
        <p:spPr>
          <a:xfrm>
            <a:off x="7164288" y="5427222"/>
            <a:ext cx="270030" cy="264465"/>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350"/>
          </a:p>
        </p:txBody>
      </p:sp>
    </p:spTree>
    <p:extLst>
      <p:ext uri="{BB962C8B-B14F-4D97-AF65-F5344CB8AC3E}">
        <p14:creationId xmlns:p14="http://schemas.microsoft.com/office/powerpoint/2010/main" val="36178281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 calcmode="lin" valueType="num">
                                      <p:cBhvr additive="base">
                                        <p:cTn id="17"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2">
                                            <p:txEl>
                                              <p:pRg st="2" end="2"/>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2">
                                            <p:txEl>
                                              <p:pRg st="3" end="3"/>
                                            </p:txEl>
                                          </p:spTgt>
                                        </p:tgtEl>
                                        <p:attrNameLst>
                                          <p:attrName>style.visibility</p:attrName>
                                        </p:attrNameLst>
                                      </p:cBhvr>
                                      <p:to>
                                        <p:strVal val="visible"/>
                                      </p:to>
                                    </p:set>
                                    <p:anim calcmode="lin" valueType="num">
                                      <p:cBhvr additive="base">
                                        <p:cTn id="21"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2">
                                            <p:txEl>
                                              <p:pRg st="3" end="3"/>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2">
                                            <p:txEl>
                                              <p:pRg st="5" end="5"/>
                                            </p:txEl>
                                          </p:spTgt>
                                        </p:tgtEl>
                                        <p:attrNameLst>
                                          <p:attrName>style.visibility</p:attrName>
                                        </p:attrNameLst>
                                      </p:cBhvr>
                                      <p:to>
                                        <p:strVal val="visible"/>
                                      </p:to>
                                    </p:set>
                                    <p:anim calcmode="lin" valueType="num">
                                      <p:cBhvr additive="base">
                                        <p:cTn id="29"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2">
                                            <p:txEl>
                                              <p:pRg st="5" end="5"/>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2">
                                            <p:txEl>
                                              <p:pRg st="6" end="6"/>
                                            </p:txEl>
                                          </p:spTgt>
                                        </p:tgtEl>
                                        <p:attrNameLst>
                                          <p:attrName>style.visibility</p:attrName>
                                        </p:attrNameLst>
                                      </p:cBhvr>
                                      <p:to>
                                        <p:strVal val="visible"/>
                                      </p:to>
                                    </p:set>
                                    <p:anim calcmode="lin" valueType="num">
                                      <p:cBhvr additive="base">
                                        <p:cTn id="33"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2">
                                            <p:txEl>
                                              <p:pRg st="6" end="6"/>
                                            </p:txEl>
                                          </p:spTgt>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2">
                                            <p:txEl>
                                              <p:pRg st="7" end="7"/>
                                            </p:txEl>
                                          </p:spTgt>
                                        </p:tgtEl>
                                        <p:attrNameLst>
                                          <p:attrName>style.visibility</p:attrName>
                                        </p:attrNameLst>
                                      </p:cBhvr>
                                      <p:to>
                                        <p:strVal val="visible"/>
                                      </p:to>
                                    </p:set>
                                    <p:anim calcmode="lin" valueType="num">
                                      <p:cBhvr additive="base">
                                        <p:cTn id="37"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7" end="7"/>
                                            </p:txEl>
                                          </p:spTgt>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2">
                                            <p:txEl>
                                              <p:pRg st="8" end="8"/>
                                            </p:txEl>
                                          </p:spTgt>
                                        </p:tgtEl>
                                        <p:attrNameLst>
                                          <p:attrName>style.visibility</p:attrName>
                                        </p:attrNameLst>
                                      </p:cBhvr>
                                      <p:to>
                                        <p:strVal val="visible"/>
                                      </p:to>
                                    </p:set>
                                    <p:anim calcmode="lin" valueType="num">
                                      <p:cBhvr additive="base">
                                        <p:cTn id="41"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2">
                                            <p:txEl>
                                              <p:pRg st="8" end="8"/>
                                            </p:txEl>
                                          </p:spTgt>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0"/>
                                  </p:stCondLst>
                                  <p:childTnLst>
                                    <p:set>
                                      <p:cBhvr>
                                        <p:cTn id="44" dur="1" fill="hold">
                                          <p:stCondLst>
                                            <p:cond delay="0"/>
                                          </p:stCondLst>
                                        </p:cTn>
                                        <p:tgtEl>
                                          <p:spTgt spid="2">
                                            <p:txEl>
                                              <p:pRg st="11" end="11"/>
                                            </p:txEl>
                                          </p:spTgt>
                                        </p:tgtEl>
                                        <p:attrNameLst>
                                          <p:attrName>style.visibility</p:attrName>
                                        </p:attrNameLst>
                                      </p:cBhvr>
                                      <p:to>
                                        <p:strVal val="visible"/>
                                      </p:to>
                                    </p:set>
                                    <p:anim calcmode="lin" valueType="num">
                                      <p:cBhvr additive="base">
                                        <p:cTn id="45" dur="500" fill="hold"/>
                                        <p:tgtEl>
                                          <p:spTgt spid="2">
                                            <p:txEl>
                                              <p:pRg st="11" end="11"/>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2">
                                            <p:txEl>
                                              <p:pRg st="11" end="11"/>
                                            </p:txEl>
                                          </p:spTgt>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0"/>
                                  </p:stCondLst>
                                  <p:childTnLst>
                                    <p:set>
                                      <p:cBhvr>
                                        <p:cTn id="48" dur="1" fill="hold">
                                          <p:stCondLst>
                                            <p:cond delay="0"/>
                                          </p:stCondLst>
                                        </p:cTn>
                                        <p:tgtEl>
                                          <p:spTgt spid="2">
                                            <p:txEl>
                                              <p:pRg st="10" end="10"/>
                                            </p:txEl>
                                          </p:spTgt>
                                        </p:tgtEl>
                                        <p:attrNameLst>
                                          <p:attrName>style.visibility</p:attrName>
                                        </p:attrNameLst>
                                      </p:cBhvr>
                                      <p:to>
                                        <p:strVal val="visible"/>
                                      </p:to>
                                    </p:set>
                                    <p:anim calcmode="lin" valueType="num">
                                      <p:cBhvr additive="base">
                                        <p:cTn id="49" dur="500" fill="hold"/>
                                        <p:tgtEl>
                                          <p:spTgt spid="2">
                                            <p:txEl>
                                              <p:pRg st="10" end="10"/>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
                                            <p:txEl>
                                              <p:pRg st="10" end="10"/>
                                            </p:txEl>
                                          </p:spTgt>
                                        </p:tgtEl>
                                        <p:attrNameLst>
                                          <p:attrName>ppt_y</p:attrName>
                                        </p:attrNameLst>
                                      </p:cBhvr>
                                      <p:tavLst>
                                        <p:tav tm="0">
                                          <p:val>
                                            <p:strVal val="1+#ppt_h/2"/>
                                          </p:val>
                                        </p:tav>
                                        <p:tav tm="100000">
                                          <p:val>
                                            <p:strVal val="#ppt_y"/>
                                          </p:val>
                                        </p:tav>
                                      </p:tavLst>
                                    </p:anim>
                                  </p:childTnLst>
                                </p:cTn>
                              </p:par>
                              <p:par>
                                <p:cTn id="51" presetID="2" presetClass="entr" presetSubtype="4" fill="hold" nodeType="withEffect">
                                  <p:stCondLst>
                                    <p:cond delay="0"/>
                                  </p:stCondLst>
                                  <p:childTnLst>
                                    <p:set>
                                      <p:cBhvr>
                                        <p:cTn id="52" dur="1" fill="hold">
                                          <p:stCondLst>
                                            <p:cond delay="0"/>
                                          </p:stCondLst>
                                        </p:cTn>
                                        <p:tgtEl>
                                          <p:spTgt spid="2">
                                            <p:txEl>
                                              <p:pRg st="12" end="12"/>
                                            </p:txEl>
                                          </p:spTgt>
                                        </p:tgtEl>
                                        <p:attrNameLst>
                                          <p:attrName>style.visibility</p:attrName>
                                        </p:attrNameLst>
                                      </p:cBhvr>
                                      <p:to>
                                        <p:strVal val="visible"/>
                                      </p:to>
                                    </p:set>
                                    <p:anim calcmode="lin" valueType="num">
                                      <p:cBhvr additive="base">
                                        <p:cTn id="53" dur="500" fill="hold"/>
                                        <p:tgtEl>
                                          <p:spTgt spid="2">
                                            <p:txEl>
                                              <p:pRg st="12" end="12"/>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2">
                                            <p:txEl>
                                              <p:pRg st="12" end="12"/>
                                            </p:txEl>
                                          </p:spTgt>
                                        </p:tgtEl>
                                        <p:attrNameLst>
                                          <p:attrName>ppt_y</p:attrName>
                                        </p:attrNameLst>
                                      </p:cBhvr>
                                      <p:tavLst>
                                        <p:tav tm="0">
                                          <p:val>
                                            <p:strVal val="1+#ppt_h/2"/>
                                          </p:val>
                                        </p:tav>
                                        <p:tav tm="100000">
                                          <p:val>
                                            <p:strVal val="#ppt_y"/>
                                          </p:val>
                                        </p:tav>
                                      </p:tavLst>
                                    </p:anim>
                                  </p:childTnLst>
                                </p:cTn>
                              </p:par>
                              <p:par>
                                <p:cTn id="55" presetID="2" presetClass="entr" presetSubtype="4" fill="hold" nodeType="withEffect">
                                  <p:stCondLst>
                                    <p:cond delay="0"/>
                                  </p:stCondLst>
                                  <p:childTnLst>
                                    <p:set>
                                      <p:cBhvr>
                                        <p:cTn id="56" dur="1" fill="hold">
                                          <p:stCondLst>
                                            <p:cond delay="0"/>
                                          </p:stCondLst>
                                        </p:cTn>
                                        <p:tgtEl>
                                          <p:spTgt spid="2">
                                            <p:txEl>
                                              <p:pRg st="13" end="13"/>
                                            </p:txEl>
                                          </p:spTgt>
                                        </p:tgtEl>
                                        <p:attrNameLst>
                                          <p:attrName>style.visibility</p:attrName>
                                        </p:attrNameLst>
                                      </p:cBhvr>
                                      <p:to>
                                        <p:strVal val="visible"/>
                                      </p:to>
                                    </p:set>
                                    <p:anim calcmode="lin" valueType="num">
                                      <p:cBhvr additive="base">
                                        <p:cTn id="57" dur="500" fill="hold"/>
                                        <p:tgtEl>
                                          <p:spTgt spid="2">
                                            <p:txEl>
                                              <p:pRg st="13" end="13"/>
                                            </p:txEl>
                                          </p:spTgt>
                                        </p:tgtEl>
                                        <p:attrNameLst>
                                          <p:attrName>ppt_x</p:attrName>
                                        </p:attrNameLst>
                                      </p:cBhvr>
                                      <p:tavLst>
                                        <p:tav tm="0">
                                          <p:val>
                                            <p:strVal val="#ppt_x"/>
                                          </p:val>
                                        </p:tav>
                                        <p:tav tm="100000">
                                          <p:val>
                                            <p:strVal val="#ppt_x"/>
                                          </p:val>
                                        </p:tav>
                                      </p:tavLst>
                                    </p:anim>
                                    <p:anim calcmode="lin" valueType="num">
                                      <p:cBhvr additive="base">
                                        <p:cTn id="58" dur="500" fill="hold"/>
                                        <p:tgtEl>
                                          <p:spTgt spid="2">
                                            <p:txEl>
                                              <p:pRg st="13" end="13"/>
                                            </p:txEl>
                                          </p:spTgt>
                                        </p:tgtEl>
                                        <p:attrNameLst>
                                          <p:attrName>ppt_y</p:attrName>
                                        </p:attrNameLst>
                                      </p:cBhvr>
                                      <p:tavLst>
                                        <p:tav tm="0">
                                          <p:val>
                                            <p:strVal val="1+#ppt_h/2"/>
                                          </p:val>
                                        </p:tav>
                                        <p:tav tm="100000">
                                          <p:val>
                                            <p:strVal val="#ppt_y"/>
                                          </p:val>
                                        </p:tav>
                                      </p:tavLst>
                                    </p:anim>
                                  </p:childTnLst>
                                </p:cTn>
                              </p:par>
                              <p:par>
                                <p:cTn id="59" presetID="2" presetClass="entr" presetSubtype="4" fill="hold" nodeType="withEffect">
                                  <p:stCondLst>
                                    <p:cond delay="0"/>
                                  </p:stCondLst>
                                  <p:childTnLst>
                                    <p:set>
                                      <p:cBhvr>
                                        <p:cTn id="60" dur="1" fill="hold">
                                          <p:stCondLst>
                                            <p:cond delay="0"/>
                                          </p:stCondLst>
                                        </p:cTn>
                                        <p:tgtEl>
                                          <p:spTgt spid="2">
                                            <p:txEl>
                                              <p:pRg st="14" end="14"/>
                                            </p:txEl>
                                          </p:spTgt>
                                        </p:tgtEl>
                                        <p:attrNameLst>
                                          <p:attrName>style.visibility</p:attrName>
                                        </p:attrNameLst>
                                      </p:cBhvr>
                                      <p:to>
                                        <p:strVal val="visible"/>
                                      </p:to>
                                    </p:set>
                                    <p:anim calcmode="lin" valueType="num">
                                      <p:cBhvr additive="base">
                                        <p:cTn id="61" dur="500" fill="hold"/>
                                        <p:tgtEl>
                                          <p:spTgt spid="2">
                                            <p:txEl>
                                              <p:pRg st="14" end="14"/>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2">
                                            <p:txEl>
                                              <p:pRg st="14" end="14"/>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nodeType="clickEffect">
                                  <p:stCondLst>
                                    <p:cond delay="0"/>
                                  </p:stCondLst>
                                  <p:childTnLst>
                                    <p:set>
                                      <p:cBhvr>
                                        <p:cTn id="66" dur="1" fill="hold">
                                          <p:stCondLst>
                                            <p:cond delay="0"/>
                                          </p:stCondLst>
                                        </p:cTn>
                                        <p:tgtEl>
                                          <p:spTgt spid="2">
                                            <p:txEl>
                                              <p:pRg st="15" end="15"/>
                                            </p:txEl>
                                          </p:spTgt>
                                        </p:tgtEl>
                                        <p:attrNameLst>
                                          <p:attrName>style.visibility</p:attrName>
                                        </p:attrNameLst>
                                      </p:cBhvr>
                                      <p:to>
                                        <p:strVal val="visible"/>
                                      </p:to>
                                    </p:set>
                                    <p:anim calcmode="lin" valueType="num">
                                      <p:cBhvr additive="base">
                                        <p:cTn id="67" dur="500" fill="hold"/>
                                        <p:tgtEl>
                                          <p:spTgt spid="2">
                                            <p:txEl>
                                              <p:pRg st="15" end="15"/>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2">
                                            <p:txEl>
                                              <p:pRg st="15" end="15"/>
                                            </p:txEl>
                                          </p:spTgt>
                                        </p:tgtEl>
                                        <p:attrNameLst>
                                          <p:attrName>ppt_y</p:attrName>
                                        </p:attrNameLst>
                                      </p:cBhvr>
                                      <p:tavLst>
                                        <p:tav tm="0">
                                          <p:val>
                                            <p:strVal val="1+#ppt_h/2"/>
                                          </p:val>
                                        </p:tav>
                                        <p:tav tm="100000">
                                          <p:val>
                                            <p:strVal val="#ppt_y"/>
                                          </p:val>
                                        </p:tav>
                                      </p:tavLst>
                                    </p:anim>
                                  </p:childTnLst>
                                </p:cTn>
                              </p:par>
                              <p:par>
                                <p:cTn id="69" presetID="2" presetClass="entr" presetSubtype="4" fill="hold" nodeType="withEffect">
                                  <p:stCondLst>
                                    <p:cond delay="0"/>
                                  </p:stCondLst>
                                  <p:childTnLst>
                                    <p:set>
                                      <p:cBhvr>
                                        <p:cTn id="70" dur="1" fill="hold">
                                          <p:stCondLst>
                                            <p:cond delay="0"/>
                                          </p:stCondLst>
                                        </p:cTn>
                                        <p:tgtEl>
                                          <p:spTgt spid="2">
                                            <p:txEl>
                                              <p:pRg st="16" end="16"/>
                                            </p:txEl>
                                          </p:spTgt>
                                        </p:tgtEl>
                                        <p:attrNameLst>
                                          <p:attrName>style.visibility</p:attrName>
                                        </p:attrNameLst>
                                      </p:cBhvr>
                                      <p:to>
                                        <p:strVal val="visible"/>
                                      </p:to>
                                    </p:set>
                                    <p:anim calcmode="lin" valueType="num">
                                      <p:cBhvr additive="base">
                                        <p:cTn id="71" dur="500" fill="hold"/>
                                        <p:tgtEl>
                                          <p:spTgt spid="2">
                                            <p:txEl>
                                              <p:pRg st="16" end="16"/>
                                            </p:txEl>
                                          </p:spTgt>
                                        </p:tgtEl>
                                        <p:attrNameLst>
                                          <p:attrName>ppt_x</p:attrName>
                                        </p:attrNameLst>
                                      </p:cBhvr>
                                      <p:tavLst>
                                        <p:tav tm="0">
                                          <p:val>
                                            <p:strVal val="#ppt_x"/>
                                          </p:val>
                                        </p:tav>
                                        <p:tav tm="100000">
                                          <p:val>
                                            <p:strVal val="#ppt_x"/>
                                          </p:val>
                                        </p:tav>
                                      </p:tavLst>
                                    </p:anim>
                                    <p:anim calcmode="lin" valueType="num">
                                      <p:cBhvr additive="base">
                                        <p:cTn id="72" dur="500" fill="hold"/>
                                        <p:tgtEl>
                                          <p:spTgt spid="2">
                                            <p:txEl>
                                              <p:pRg st="16" end="16"/>
                                            </p:txEl>
                                          </p:spTgt>
                                        </p:tgtEl>
                                        <p:attrNameLst>
                                          <p:attrName>ppt_y</p:attrName>
                                        </p:attrNameLst>
                                      </p:cBhvr>
                                      <p:tavLst>
                                        <p:tav tm="0">
                                          <p:val>
                                            <p:strVal val="1+#ppt_h/2"/>
                                          </p:val>
                                        </p:tav>
                                        <p:tav tm="100000">
                                          <p:val>
                                            <p:strVal val="#ppt_y"/>
                                          </p:val>
                                        </p:tav>
                                      </p:tavLst>
                                    </p:anim>
                                  </p:childTnLst>
                                </p:cTn>
                              </p:par>
                              <p:par>
                                <p:cTn id="73" presetID="2" presetClass="entr" presetSubtype="4" fill="hold" nodeType="withEffect">
                                  <p:stCondLst>
                                    <p:cond delay="0"/>
                                  </p:stCondLst>
                                  <p:childTnLst>
                                    <p:set>
                                      <p:cBhvr>
                                        <p:cTn id="74" dur="1" fill="hold">
                                          <p:stCondLst>
                                            <p:cond delay="0"/>
                                          </p:stCondLst>
                                        </p:cTn>
                                        <p:tgtEl>
                                          <p:spTgt spid="2">
                                            <p:txEl>
                                              <p:pRg st="17" end="17"/>
                                            </p:txEl>
                                          </p:spTgt>
                                        </p:tgtEl>
                                        <p:attrNameLst>
                                          <p:attrName>style.visibility</p:attrName>
                                        </p:attrNameLst>
                                      </p:cBhvr>
                                      <p:to>
                                        <p:strVal val="visible"/>
                                      </p:to>
                                    </p:set>
                                    <p:anim calcmode="lin" valueType="num">
                                      <p:cBhvr additive="base">
                                        <p:cTn id="75" dur="500" fill="hold"/>
                                        <p:tgtEl>
                                          <p:spTgt spid="2">
                                            <p:txEl>
                                              <p:pRg st="17" end="17"/>
                                            </p:txEl>
                                          </p:spTgt>
                                        </p:tgtEl>
                                        <p:attrNameLst>
                                          <p:attrName>ppt_x</p:attrName>
                                        </p:attrNameLst>
                                      </p:cBhvr>
                                      <p:tavLst>
                                        <p:tav tm="0">
                                          <p:val>
                                            <p:strVal val="#ppt_x"/>
                                          </p:val>
                                        </p:tav>
                                        <p:tav tm="100000">
                                          <p:val>
                                            <p:strVal val="#ppt_x"/>
                                          </p:val>
                                        </p:tav>
                                      </p:tavLst>
                                    </p:anim>
                                    <p:anim calcmode="lin" valueType="num">
                                      <p:cBhvr additive="base">
                                        <p:cTn id="76" dur="500" fill="hold"/>
                                        <p:tgtEl>
                                          <p:spTgt spid="2">
                                            <p:txEl>
                                              <p:pRg st="17" end="17"/>
                                            </p:txEl>
                                          </p:spTgt>
                                        </p:tgtEl>
                                        <p:attrNameLst>
                                          <p:attrName>ppt_y</p:attrName>
                                        </p:attrNameLst>
                                      </p:cBhvr>
                                      <p:tavLst>
                                        <p:tav tm="0">
                                          <p:val>
                                            <p:strVal val="1+#ppt_h/2"/>
                                          </p:val>
                                        </p:tav>
                                        <p:tav tm="100000">
                                          <p:val>
                                            <p:strVal val="#ppt_y"/>
                                          </p:val>
                                        </p:tav>
                                      </p:tavLst>
                                    </p:anim>
                                  </p:childTnLst>
                                </p:cTn>
                              </p:par>
                              <p:par>
                                <p:cTn id="77" presetID="2" presetClass="entr" presetSubtype="4" fill="hold" nodeType="withEffect">
                                  <p:stCondLst>
                                    <p:cond delay="0"/>
                                  </p:stCondLst>
                                  <p:childTnLst>
                                    <p:set>
                                      <p:cBhvr>
                                        <p:cTn id="78" dur="1" fill="hold">
                                          <p:stCondLst>
                                            <p:cond delay="0"/>
                                          </p:stCondLst>
                                        </p:cTn>
                                        <p:tgtEl>
                                          <p:spTgt spid="2">
                                            <p:txEl>
                                              <p:pRg st="18" end="18"/>
                                            </p:txEl>
                                          </p:spTgt>
                                        </p:tgtEl>
                                        <p:attrNameLst>
                                          <p:attrName>style.visibility</p:attrName>
                                        </p:attrNameLst>
                                      </p:cBhvr>
                                      <p:to>
                                        <p:strVal val="visible"/>
                                      </p:to>
                                    </p:set>
                                    <p:anim calcmode="lin" valueType="num">
                                      <p:cBhvr additive="base">
                                        <p:cTn id="79" dur="500" fill="hold"/>
                                        <p:tgtEl>
                                          <p:spTgt spid="2">
                                            <p:txEl>
                                              <p:pRg st="18" end="18"/>
                                            </p:txEl>
                                          </p:spTgt>
                                        </p:tgtEl>
                                        <p:attrNameLst>
                                          <p:attrName>ppt_x</p:attrName>
                                        </p:attrNameLst>
                                      </p:cBhvr>
                                      <p:tavLst>
                                        <p:tav tm="0">
                                          <p:val>
                                            <p:strVal val="#ppt_x"/>
                                          </p:val>
                                        </p:tav>
                                        <p:tav tm="100000">
                                          <p:val>
                                            <p:strVal val="#ppt_x"/>
                                          </p:val>
                                        </p:tav>
                                      </p:tavLst>
                                    </p:anim>
                                    <p:anim calcmode="lin" valueType="num">
                                      <p:cBhvr additive="base">
                                        <p:cTn id="80" dur="500" fill="hold"/>
                                        <p:tgtEl>
                                          <p:spTgt spid="2">
                                            <p:txEl>
                                              <p:pRg st="18" end="18"/>
                                            </p:txEl>
                                          </p:spTgt>
                                        </p:tgtEl>
                                        <p:attrNameLst>
                                          <p:attrName>ppt_y</p:attrName>
                                        </p:attrNameLst>
                                      </p:cBhvr>
                                      <p:tavLst>
                                        <p:tav tm="0">
                                          <p:val>
                                            <p:strVal val="1+#ppt_h/2"/>
                                          </p:val>
                                        </p:tav>
                                        <p:tav tm="100000">
                                          <p:val>
                                            <p:strVal val="#ppt_y"/>
                                          </p:val>
                                        </p:tav>
                                      </p:tavLst>
                                    </p:anim>
                                  </p:childTnLst>
                                </p:cTn>
                              </p:par>
                              <p:par>
                                <p:cTn id="81" presetID="2" presetClass="entr" presetSubtype="4" fill="hold" nodeType="withEffect">
                                  <p:stCondLst>
                                    <p:cond delay="0"/>
                                  </p:stCondLst>
                                  <p:childTnLst>
                                    <p:set>
                                      <p:cBhvr>
                                        <p:cTn id="82" dur="1" fill="hold">
                                          <p:stCondLst>
                                            <p:cond delay="0"/>
                                          </p:stCondLst>
                                        </p:cTn>
                                        <p:tgtEl>
                                          <p:spTgt spid="2">
                                            <p:txEl>
                                              <p:pRg st="19" end="19"/>
                                            </p:txEl>
                                          </p:spTgt>
                                        </p:tgtEl>
                                        <p:attrNameLst>
                                          <p:attrName>style.visibility</p:attrName>
                                        </p:attrNameLst>
                                      </p:cBhvr>
                                      <p:to>
                                        <p:strVal val="visible"/>
                                      </p:to>
                                    </p:set>
                                    <p:anim calcmode="lin" valueType="num">
                                      <p:cBhvr additive="base">
                                        <p:cTn id="83" dur="500" fill="hold"/>
                                        <p:tgtEl>
                                          <p:spTgt spid="2">
                                            <p:txEl>
                                              <p:pRg st="19" end="19"/>
                                            </p:txEl>
                                          </p:spTgt>
                                        </p:tgtEl>
                                        <p:attrNameLst>
                                          <p:attrName>ppt_x</p:attrName>
                                        </p:attrNameLst>
                                      </p:cBhvr>
                                      <p:tavLst>
                                        <p:tav tm="0">
                                          <p:val>
                                            <p:strVal val="#ppt_x"/>
                                          </p:val>
                                        </p:tav>
                                        <p:tav tm="100000">
                                          <p:val>
                                            <p:strVal val="#ppt_x"/>
                                          </p:val>
                                        </p:tav>
                                      </p:tavLst>
                                    </p:anim>
                                    <p:anim calcmode="lin" valueType="num">
                                      <p:cBhvr additive="base">
                                        <p:cTn id="84" dur="500" fill="hold"/>
                                        <p:tgtEl>
                                          <p:spTgt spid="2">
                                            <p:txEl>
                                              <p:pRg st="19" end="19"/>
                                            </p:txEl>
                                          </p:spTgt>
                                        </p:tgtEl>
                                        <p:attrNameLst>
                                          <p:attrName>ppt_y</p:attrName>
                                        </p:attrNameLst>
                                      </p:cBhvr>
                                      <p:tavLst>
                                        <p:tav tm="0">
                                          <p:val>
                                            <p:strVal val="1+#ppt_h/2"/>
                                          </p:val>
                                        </p:tav>
                                        <p:tav tm="100000">
                                          <p:val>
                                            <p:strVal val="#ppt_y"/>
                                          </p:val>
                                        </p:tav>
                                      </p:tavLst>
                                    </p:anim>
                                  </p:childTnLst>
                                </p:cTn>
                              </p:par>
                              <p:par>
                                <p:cTn id="85" presetID="2" presetClass="entr" presetSubtype="4" fill="hold" nodeType="withEffect">
                                  <p:stCondLst>
                                    <p:cond delay="0"/>
                                  </p:stCondLst>
                                  <p:childTnLst>
                                    <p:set>
                                      <p:cBhvr>
                                        <p:cTn id="86" dur="1" fill="hold">
                                          <p:stCondLst>
                                            <p:cond delay="0"/>
                                          </p:stCondLst>
                                        </p:cTn>
                                        <p:tgtEl>
                                          <p:spTgt spid="2">
                                            <p:txEl>
                                              <p:pRg st="20" end="20"/>
                                            </p:txEl>
                                          </p:spTgt>
                                        </p:tgtEl>
                                        <p:attrNameLst>
                                          <p:attrName>style.visibility</p:attrName>
                                        </p:attrNameLst>
                                      </p:cBhvr>
                                      <p:to>
                                        <p:strVal val="visible"/>
                                      </p:to>
                                    </p:set>
                                    <p:anim calcmode="lin" valueType="num">
                                      <p:cBhvr additive="base">
                                        <p:cTn id="87" dur="500" fill="hold"/>
                                        <p:tgtEl>
                                          <p:spTgt spid="2">
                                            <p:txEl>
                                              <p:pRg st="20" end="20"/>
                                            </p:txEl>
                                          </p:spTgt>
                                        </p:tgtEl>
                                        <p:attrNameLst>
                                          <p:attrName>ppt_x</p:attrName>
                                        </p:attrNameLst>
                                      </p:cBhvr>
                                      <p:tavLst>
                                        <p:tav tm="0">
                                          <p:val>
                                            <p:strVal val="#ppt_x"/>
                                          </p:val>
                                        </p:tav>
                                        <p:tav tm="100000">
                                          <p:val>
                                            <p:strVal val="#ppt_x"/>
                                          </p:val>
                                        </p:tav>
                                      </p:tavLst>
                                    </p:anim>
                                    <p:anim calcmode="lin" valueType="num">
                                      <p:cBhvr additive="base">
                                        <p:cTn id="88" dur="500" fill="hold"/>
                                        <p:tgtEl>
                                          <p:spTgt spid="2">
                                            <p:txEl>
                                              <p:pRg st="20" end="2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2 Grupo"/>
          <p:cNvGrpSpPr>
            <a:grpSpLocks/>
          </p:cNvGrpSpPr>
          <p:nvPr/>
        </p:nvGrpSpPr>
        <p:grpSpPr bwMode="auto">
          <a:xfrm>
            <a:off x="2087166" y="998936"/>
            <a:ext cx="5600700" cy="583406"/>
            <a:chOff x="0" y="0"/>
            <a:chExt cx="7467600" cy="777644"/>
          </a:xfrm>
        </p:grpSpPr>
        <p:sp>
          <p:nvSpPr>
            <p:cNvPr id="5" name="4 Rectángulo redondeado"/>
            <p:cNvSpPr/>
            <p:nvPr/>
          </p:nvSpPr>
          <p:spPr>
            <a:xfrm>
              <a:off x="0" y="0"/>
              <a:ext cx="7467600" cy="777644"/>
            </a:xfrm>
            <a:prstGeom prst="roundRect">
              <a:avLst/>
            </a:prstGeom>
            <a:solidFill>
              <a:srgbClr val="BED6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6" name="5 Rectángulo"/>
            <p:cNvSpPr/>
            <p:nvPr/>
          </p:nvSpPr>
          <p:spPr>
            <a:xfrm>
              <a:off x="38100" y="38089"/>
              <a:ext cx="7391400" cy="701467"/>
            </a:xfrm>
            <a:prstGeom prst="rect">
              <a:avLst/>
            </a:prstGeom>
          </p:spPr>
          <p:style>
            <a:lnRef idx="0">
              <a:scrgbClr r="0" g="0" b="0"/>
            </a:lnRef>
            <a:fillRef idx="0">
              <a:scrgbClr r="0" g="0" b="0"/>
            </a:fillRef>
            <a:effectRef idx="0">
              <a:scrgbClr r="0" g="0" b="0"/>
            </a:effectRef>
            <a:fontRef idx="minor">
              <a:schemeClr val="lt1"/>
            </a:fontRef>
          </p:style>
          <p:txBody>
            <a:bodyPr tIns="68580" bIns="68580" spcCol="1270" anchor="ctr"/>
            <a:lstStyle/>
            <a:p>
              <a:pPr defTabSz="800100">
                <a:lnSpc>
                  <a:spcPct val="90000"/>
                </a:lnSpc>
                <a:spcAft>
                  <a:spcPct val="35000"/>
                </a:spcAft>
                <a:defRPr/>
              </a:pPr>
              <a:endParaRPr lang="es-ES" sz="1500" b="1" dirty="0">
                <a:solidFill>
                  <a:srgbClr val="FF0000"/>
                </a:solidFill>
              </a:endParaRPr>
            </a:p>
          </p:txBody>
        </p:sp>
      </p:grpSp>
      <p:sp>
        <p:nvSpPr>
          <p:cNvPr id="7" name="2 Rectángulo"/>
          <p:cNvSpPr>
            <a:spLocks noChangeArrowheads="1"/>
          </p:cNvSpPr>
          <p:nvPr/>
        </p:nvSpPr>
        <p:spPr bwMode="auto">
          <a:xfrm>
            <a:off x="2303860" y="1117998"/>
            <a:ext cx="395499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D6EF2C"/>
              </a:buClr>
              <a:buChar char="&gt;"/>
              <a:defRPr sz="1400">
                <a:solidFill>
                  <a:srgbClr val="575757"/>
                </a:solidFill>
                <a:latin typeface="Arial" charset="0"/>
                <a:ea typeface="ＭＳ Ｐゴシック" pitchFamily="34" charset="-128"/>
              </a:defRPr>
            </a:lvl1pPr>
            <a:lvl2pPr marL="742950" indent="-285750" eaLnBrk="0" hangingPunct="0">
              <a:spcBef>
                <a:spcPct val="20000"/>
              </a:spcBef>
              <a:buChar char="–"/>
              <a:defRPr sz="1400">
                <a:solidFill>
                  <a:schemeClr val="tx1"/>
                </a:solidFill>
                <a:latin typeface="Arial" charset="0"/>
                <a:ea typeface="ＭＳ Ｐゴシック" pitchFamily="34" charset="-128"/>
              </a:defRPr>
            </a:lvl2pPr>
            <a:lvl3pPr marL="1143000" indent="-228600" eaLnBrk="0" hangingPunct="0">
              <a:spcBef>
                <a:spcPct val="20000"/>
              </a:spcBef>
              <a:buChar char="•"/>
              <a:defRPr sz="1400">
                <a:solidFill>
                  <a:schemeClr val="tx1"/>
                </a:solidFill>
                <a:latin typeface="Arial" charset="0"/>
                <a:ea typeface="ＭＳ Ｐゴシック" pitchFamily="34" charset="-128"/>
              </a:defRPr>
            </a:lvl3pPr>
            <a:lvl4pPr marL="1600200" indent="-228600" eaLnBrk="0" hangingPunct="0">
              <a:spcBef>
                <a:spcPct val="20000"/>
              </a:spcBef>
              <a:buChar char="–"/>
              <a:defRPr sz="1400">
                <a:solidFill>
                  <a:schemeClr val="tx1"/>
                </a:solidFill>
                <a:latin typeface="Arial" charset="0"/>
                <a:ea typeface="ＭＳ Ｐゴシック" pitchFamily="34" charset="-128"/>
              </a:defRPr>
            </a:lvl4pPr>
            <a:lvl5pPr marL="2057400" indent="-228600" eaLnBrk="0" hangingPunct="0">
              <a:spcBef>
                <a:spcPct val="20000"/>
              </a:spcBef>
              <a:buChar char="»"/>
              <a:defRPr sz="14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9pPr>
          </a:lstStyle>
          <a:p>
            <a:pPr eaLnBrk="1" hangingPunct="1">
              <a:spcBef>
                <a:spcPct val="0"/>
              </a:spcBef>
              <a:buClrTx/>
              <a:buFontTx/>
              <a:buNone/>
            </a:pPr>
            <a:r>
              <a:rPr lang="es-ES" altLang="es-ES" sz="1800" dirty="0">
                <a:solidFill>
                  <a:schemeClr val="tx1"/>
                </a:solidFill>
              </a:rPr>
              <a:t>Intervenciones DR en CyL. Agrícolas</a:t>
            </a:r>
          </a:p>
        </p:txBody>
      </p:sp>
      <p:pic>
        <p:nvPicPr>
          <p:cNvPr id="12" name="3 Imagen">
            <a:extLst>
              <a:ext uri="{FF2B5EF4-FFF2-40B4-BE49-F238E27FC236}">
                <a16:creationId xmlns:a16="http://schemas.microsoft.com/office/drawing/2014/main" id="{10CB3EEF-0447-BFB7-060D-E4C747253264}"/>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1525907" y="5319210"/>
            <a:ext cx="1179669" cy="372477"/>
          </a:xfrm>
          <a:prstGeom prst="rect">
            <a:avLst/>
          </a:prstGeom>
        </p:spPr>
      </p:pic>
      <p:sp>
        <p:nvSpPr>
          <p:cNvPr id="2" name="CuadroTexto 1">
            <a:extLst>
              <a:ext uri="{FF2B5EF4-FFF2-40B4-BE49-F238E27FC236}">
                <a16:creationId xmlns:a16="http://schemas.microsoft.com/office/drawing/2014/main" id="{0840BDDB-D556-7109-9FF3-CF387C44EF2D}"/>
              </a:ext>
            </a:extLst>
          </p:cNvPr>
          <p:cNvSpPr txBox="1"/>
          <p:nvPr/>
        </p:nvSpPr>
        <p:spPr>
          <a:xfrm>
            <a:off x="2465766" y="1610916"/>
            <a:ext cx="5112030" cy="4281941"/>
          </a:xfrm>
          <a:prstGeom prst="rect">
            <a:avLst/>
          </a:prstGeom>
          <a:noFill/>
        </p:spPr>
        <p:txBody>
          <a:bodyPr wrap="square" rtlCol="0">
            <a:spAutoFit/>
          </a:bodyPr>
          <a:lstStyle/>
          <a:p>
            <a:pPr marL="214313" indent="-214313">
              <a:buFont typeface="Arial" panose="020B0604020202020204" pitchFamily="34" charset="0"/>
              <a:buChar char="•"/>
            </a:pPr>
            <a:r>
              <a:rPr lang="es-ES" sz="1350" b="1" u="sng" dirty="0"/>
              <a:t>Primas</a:t>
            </a:r>
            <a:r>
              <a:rPr lang="es-ES" sz="1350" dirty="0"/>
              <a:t>: 		    conversión (+20%)       mantenimiento</a:t>
            </a:r>
          </a:p>
          <a:p>
            <a:pPr marL="557213" lvl="1" indent="-214313">
              <a:buFont typeface="Arial" panose="020B0604020202020204" pitchFamily="34" charset="0"/>
              <a:buChar char="•"/>
            </a:pPr>
            <a:r>
              <a:rPr lang="es-ES" sz="1200" dirty="0"/>
              <a:t>Herbáceos (S)		250,80	209,00	</a:t>
            </a:r>
          </a:p>
          <a:p>
            <a:pPr marL="557213" lvl="1" indent="-214313">
              <a:buFont typeface="Arial" panose="020B0604020202020204" pitchFamily="34" charset="0"/>
              <a:buChar char="•"/>
            </a:pPr>
            <a:r>
              <a:rPr lang="es-ES" sz="1200" dirty="0"/>
              <a:t>Herbáceos (R)		330,00	275,00</a:t>
            </a:r>
          </a:p>
          <a:p>
            <a:pPr marL="557213" lvl="1" indent="-214313">
              <a:buFont typeface="Arial" panose="020B0604020202020204" pitchFamily="34" charset="0"/>
              <a:buChar char="•"/>
            </a:pPr>
            <a:r>
              <a:rPr lang="es-ES" sz="1200" dirty="0"/>
              <a:t>Hortícolas aire libre 		420,00	350,00</a:t>
            </a:r>
          </a:p>
          <a:p>
            <a:pPr marL="557213" lvl="1" indent="-214313">
              <a:buFont typeface="Arial" panose="020B0604020202020204" pitchFamily="34" charset="0"/>
              <a:buChar char="•"/>
            </a:pPr>
            <a:r>
              <a:rPr lang="es-ES" sz="1200" dirty="0"/>
              <a:t>Hortícolas plástico		600,00	500,00</a:t>
            </a:r>
          </a:p>
          <a:p>
            <a:pPr marL="557213" lvl="1" indent="-214313">
              <a:buFont typeface="Arial" panose="020B0604020202020204" pitchFamily="34" charset="0"/>
              <a:buChar char="•"/>
            </a:pPr>
            <a:r>
              <a:rPr lang="es-ES" sz="1200" dirty="0"/>
              <a:t>Olivar 		369,60	308,00</a:t>
            </a:r>
          </a:p>
          <a:p>
            <a:pPr marL="557213" lvl="1" indent="-214313">
              <a:buFont typeface="Arial" panose="020B0604020202020204" pitchFamily="34" charset="0"/>
              <a:buChar char="•"/>
            </a:pPr>
            <a:r>
              <a:rPr lang="es-ES" sz="1200" dirty="0"/>
              <a:t>Viñedo		316,80	264,00</a:t>
            </a:r>
          </a:p>
          <a:p>
            <a:pPr marL="557213" lvl="1" indent="-214313">
              <a:buFont typeface="Arial" panose="020B0604020202020204" pitchFamily="34" charset="0"/>
              <a:buChar char="•"/>
            </a:pPr>
            <a:r>
              <a:rPr lang="es-ES" sz="1200" dirty="0"/>
              <a:t>Frutales (S)		231,00	192,50</a:t>
            </a:r>
          </a:p>
          <a:p>
            <a:pPr marL="557213" lvl="1" indent="-214313">
              <a:buFont typeface="Arial" panose="020B0604020202020204" pitchFamily="34" charset="0"/>
              <a:buChar char="•"/>
            </a:pPr>
            <a:r>
              <a:rPr lang="es-ES" sz="1200" dirty="0"/>
              <a:t>Frutales pepita (R)		396,00	330,00</a:t>
            </a:r>
          </a:p>
          <a:p>
            <a:pPr marL="557213" lvl="1" indent="-214313">
              <a:buFont typeface="Arial" panose="020B0604020202020204" pitchFamily="34" charset="0"/>
              <a:buChar char="•"/>
            </a:pPr>
            <a:r>
              <a:rPr lang="es-ES" sz="1200" dirty="0"/>
              <a:t>Frutales hueso (R)		501,60	418,00</a:t>
            </a:r>
          </a:p>
          <a:p>
            <a:pPr marL="557213" lvl="1" indent="-214313">
              <a:buFont typeface="Arial" panose="020B0604020202020204" pitchFamily="34" charset="0"/>
              <a:buChar char="•"/>
            </a:pPr>
            <a:r>
              <a:rPr lang="es-ES" sz="1200" dirty="0"/>
              <a:t>Forrajeras		158,40	132,00</a:t>
            </a:r>
          </a:p>
          <a:p>
            <a:pPr lvl="1"/>
            <a:endParaRPr lang="es-ES" sz="900" dirty="0"/>
          </a:p>
          <a:p>
            <a:pPr marL="214313" indent="-214313">
              <a:buFont typeface="Arial" panose="020B0604020202020204" pitchFamily="34" charset="0"/>
              <a:buChar char="•"/>
            </a:pPr>
            <a:r>
              <a:rPr lang="es-ES" sz="1350" b="1" dirty="0"/>
              <a:t>Factores de corrección: </a:t>
            </a:r>
          </a:p>
          <a:p>
            <a:pPr marL="557213" lvl="1" indent="-214313">
              <a:buFont typeface="Arial" panose="020B0604020202020204" pitchFamily="34" charset="0"/>
              <a:buChar char="•"/>
            </a:pPr>
            <a:r>
              <a:rPr lang="es-ES" sz="1050" dirty="0"/>
              <a:t>Si el contrato es de toda la explotación: 		1,20</a:t>
            </a:r>
          </a:p>
          <a:p>
            <a:pPr marL="557213" lvl="1" indent="-214313">
              <a:buFont typeface="Arial" panose="020B0604020202020204" pitchFamily="34" charset="0"/>
              <a:buChar char="•"/>
            </a:pPr>
            <a:r>
              <a:rPr lang="es-ES" sz="1050" dirty="0"/>
              <a:t>Por suscripción de contratos anteriores:</a:t>
            </a:r>
          </a:p>
          <a:p>
            <a:pPr marL="900113" lvl="2" indent="-214313">
              <a:buFont typeface="Arial" panose="020B0604020202020204" pitchFamily="34" charset="0"/>
              <a:buChar char="•"/>
            </a:pPr>
            <a:r>
              <a:rPr lang="es-ES" sz="1050" dirty="0"/>
              <a:t>Con un contrato previo		0,80</a:t>
            </a:r>
          </a:p>
          <a:p>
            <a:pPr marL="900113" lvl="2" indent="-214313">
              <a:buFont typeface="Arial" panose="020B0604020202020204" pitchFamily="34" charset="0"/>
              <a:buChar char="•"/>
            </a:pPr>
            <a:r>
              <a:rPr lang="es-ES" sz="1050" dirty="0"/>
              <a:t>Con dos o más contratos previos		0,60</a:t>
            </a:r>
          </a:p>
          <a:p>
            <a:pPr marL="214313" indent="-214313">
              <a:buFont typeface="Arial" panose="020B0604020202020204" pitchFamily="34" charset="0"/>
              <a:buChar char="•"/>
            </a:pPr>
            <a:endParaRPr lang="es-ES" sz="825" b="1" dirty="0"/>
          </a:p>
          <a:p>
            <a:pPr marL="214313" indent="-214313">
              <a:buFont typeface="Arial" panose="020B0604020202020204" pitchFamily="34" charset="0"/>
              <a:buChar char="•"/>
            </a:pPr>
            <a:r>
              <a:rPr lang="es-ES" sz="1350" b="1" dirty="0" err="1"/>
              <a:t>Degresividad</a:t>
            </a:r>
            <a:r>
              <a:rPr lang="es-ES" sz="1350" b="1" dirty="0"/>
              <a:t>: </a:t>
            </a:r>
          </a:p>
          <a:p>
            <a:pPr marL="900113" lvl="2" indent="-214313">
              <a:buFont typeface="Arial" panose="020B0604020202020204" pitchFamily="34" charset="0"/>
              <a:buChar char="•"/>
            </a:pPr>
            <a:r>
              <a:rPr lang="es-ES" sz="1050" dirty="0"/>
              <a:t>100% hasta 60 has</a:t>
            </a:r>
          </a:p>
          <a:p>
            <a:pPr marL="900113" lvl="2" indent="-214313">
              <a:buFont typeface="Arial" panose="020B0604020202020204" pitchFamily="34" charset="0"/>
              <a:buChar char="•"/>
            </a:pPr>
            <a:r>
              <a:rPr lang="es-ES" sz="1050" dirty="0"/>
              <a:t>60%   hasta 120 has</a:t>
            </a:r>
          </a:p>
          <a:p>
            <a:pPr marL="900113" lvl="2" indent="-214313">
              <a:buFont typeface="Arial" panose="020B0604020202020204" pitchFamily="34" charset="0"/>
              <a:buChar char="•"/>
            </a:pPr>
            <a:r>
              <a:rPr lang="es-ES" sz="1050" dirty="0"/>
              <a:t>30% el resto de has</a:t>
            </a:r>
          </a:p>
          <a:p>
            <a:pPr marL="557213" lvl="1" indent="-214313">
              <a:buFont typeface="Arial" panose="020B0604020202020204" pitchFamily="34" charset="0"/>
              <a:buChar char="•"/>
            </a:pPr>
            <a:r>
              <a:rPr lang="es-ES" sz="1050" dirty="0"/>
              <a:t>Nota: en caso de diferentes grupos de cultivo (con la misma prima),       </a:t>
            </a:r>
          </a:p>
          <a:p>
            <a:pPr lvl="1"/>
            <a:r>
              <a:rPr lang="es-ES" sz="1050" dirty="0"/>
              <a:t>		la </a:t>
            </a:r>
            <a:r>
              <a:rPr lang="es-ES" sz="1050" dirty="0" err="1"/>
              <a:t>degresividad</a:t>
            </a:r>
            <a:r>
              <a:rPr lang="es-ES" sz="1050" dirty="0"/>
              <a:t> se aplica a cada uno de ellos</a:t>
            </a:r>
          </a:p>
        </p:txBody>
      </p:sp>
      <p:grpSp>
        <p:nvGrpSpPr>
          <p:cNvPr id="19" name="Grupo 18">
            <a:extLst>
              <a:ext uri="{FF2B5EF4-FFF2-40B4-BE49-F238E27FC236}">
                <a16:creationId xmlns:a16="http://schemas.microsoft.com/office/drawing/2014/main" id="{6B0750A6-5507-BB00-01F2-C225A49205A9}"/>
              </a:ext>
            </a:extLst>
          </p:cNvPr>
          <p:cNvGrpSpPr/>
          <p:nvPr/>
        </p:nvGrpSpPr>
        <p:grpSpPr>
          <a:xfrm rot="16200000">
            <a:off x="22564" y="3173360"/>
            <a:ext cx="3186356" cy="583406"/>
            <a:chOff x="467543" y="1916832"/>
            <a:chExt cx="2880321" cy="777875"/>
          </a:xfrm>
        </p:grpSpPr>
        <p:grpSp>
          <p:nvGrpSpPr>
            <p:cNvPr id="10" name="2 Grupo">
              <a:extLst>
                <a:ext uri="{FF2B5EF4-FFF2-40B4-BE49-F238E27FC236}">
                  <a16:creationId xmlns:a16="http://schemas.microsoft.com/office/drawing/2014/main" id="{9558A24A-F0D6-2E14-DEBF-45AF07846148}"/>
                </a:ext>
              </a:extLst>
            </p:cNvPr>
            <p:cNvGrpSpPr>
              <a:grpSpLocks/>
            </p:cNvGrpSpPr>
            <p:nvPr/>
          </p:nvGrpSpPr>
          <p:grpSpPr bwMode="auto">
            <a:xfrm>
              <a:off x="467543" y="1916832"/>
              <a:ext cx="2880321" cy="777875"/>
              <a:chOff x="0" y="0"/>
              <a:chExt cx="7467600" cy="777644"/>
            </a:xfrm>
          </p:grpSpPr>
          <p:sp>
            <p:nvSpPr>
              <p:cNvPr id="11" name="4 Rectángulo redondeado">
                <a:extLst>
                  <a:ext uri="{FF2B5EF4-FFF2-40B4-BE49-F238E27FC236}">
                    <a16:creationId xmlns:a16="http://schemas.microsoft.com/office/drawing/2014/main" id="{4D746556-A5A1-5283-64D3-7623D87B1D7C}"/>
                  </a:ext>
                </a:extLst>
              </p:cNvPr>
              <p:cNvSpPr/>
              <p:nvPr/>
            </p:nvSpPr>
            <p:spPr>
              <a:xfrm>
                <a:off x="0" y="0"/>
                <a:ext cx="7467600" cy="777644"/>
              </a:xfrm>
              <a:prstGeom prst="roundRect">
                <a:avLst/>
              </a:prstGeom>
              <a:solidFill>
                <a:srgbClr val="BED6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3" name="5 Rectángulo">
                <a:extLst>
                  <a:ext uri="{FF2B5EF4-FFF2-40B4-BE49-F238E27FC236}">
                    <a16:creationId xmlns:a16="http://schemas.microsoft.com/office/drawing/2014/main" id="{7CC62162-BF96-3402-791E-399455A05AC5}"/>
                  </a:ext>
                </a:extLst>
              </p:cNvPr>
              <p:cNvSpPr/>
              <p:nvPr/>
            </p:nvSpPr>
            <p:spPr>
              <a:xfrm>
                <a:off x="38100" y="38089"/>
                <a:ext cx="7391400" cy="701467"/>
              </a:xfrm>
              <a:prstGeom prst="rect">
                <a:avLst/>
              </a:prstGeom>
            </p:spPr>
            <p:style>
              <a:lnRef idx="0">
                <a:scrgbClr r="0" g="0" b="0"/>
              </a:lnRef>
              <a:fillRef idx="0">
                <a:scrgbClr r="0" g="0" b="0"/>
              </a:fillRef>
              <a:effectRef idx="0">
                <a:scrgbClr r="0" g="0" b="0"/>
              </a:effectRef>
              <a:fontRef idx="minor">
                <a:schemeClr val="lt1"/>
              </a:fontRef>
            </p:style>
            <p:txBody>
              <a:bodyPr tIns="68580" bIns="68580" spcCol="1270" anchor="ctr"/>
              <a:lstStyle/>
              <a:p>
                <a:pPr defTabSz="800100">
                  <a:lnSpc>
                    <a:spcPct val="90000"/>
                  </a:lnSpc>
                  <a:spcAft>
                    <a:spcPct val="35000"/>
                  </a:spcAft>
                  <a:defRPr/>
                </a:pPr>
                <a:endParaRPr lang="es-ES" sz="1500" b="1" dirty="0">
                  <a:solidFill>
                    <a:srgbClr val="FF0000"/>
                  </a:solidFill>
                </a:endParaRPr>
              </a:p>
            </p:txBody>
          </p:sp>
        </p:grpSp>
        <p:sp>
          <p:nvSpPr>
            <p:cNvPr id="14" name="2 Rectángulo">
              <a:extLst>
                <a:ext uri="{FF2B5EF4-FFF2-40B4-BE49-F238E27FC236}">
                  <a16:creationId xmlns:a16="http://schemas.microsoft.com/office/drawing/2014/main" id="{6CB419FA-A84D-A488-E7EE-3DAEEAED0454}"/>
                </a:ext>
              </a:extLst>
            </p:cNvPr>
            <p:cNvSpPr>
              <a:spLocks noChangeArrowheads="1"/>
            </p:cNvSpPr>
            <p:nvPr/>
          </p:nvSpPr>
          <p:spPr bwMode="auto">
            <a:xfrm>
              <a:off x="757242" y="2059548"/>
              <a:ext cx="2447381"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rgbClr val="D6EF2C"/>
                </a:buClr>
                <a:buChar char="&gt;"/>
                <a:defRPr sz="1400">
                  <a:solidFill>
                    <a:srgbClr val="575757"/>
                  </a:solidFill>
                  <a:latin typeface="Arial" charset="0"/>
                  <a:ea typeface="ＭＳ Ｐゴシック" pitchFamily="34" charset="-128"/>
                </a:defRPr>
              </a:lvl1pPr>
              <a:lvl2pPr marL="742950" indent="-285750" eaLnBrk="0" hangingPunct="0">
                <a:spcBef>
                  <a:spcPct val="20000"/>
                </a:spcBef>
                <a:buChar char="–"/>
                <a:defRPr sz="1400">
                  <a:solidFill>
                    <a:schemeClr val="tx1"/>
                  </a:solidFill>
                  <a:latin typeface="Arial" charset="0"/>
                  <a:ea typeface="ＭＳ Ｐゴシック" pitchFamily="34" charset="-128"/>
                </a:defRPr>
              </a:lvl2pPr>
              <a:lvl3pPr marL="1143000" indent="-228600" eaLnBrk="0" hangingPunct="0">
                <a:spcBef>
                  <a:spcPct val="20000"/>
                </a:spcBef>
                <a:buChar char="•"/>
                <a:defRPr sz="1400">
                  <a:solidFill>
                    <a:schemeClr val="tx1"/>
                  </a:solidFill>
                  <a:latin typeface="Arial" charset="0"/>
                  <a:ea typeface="ＭＳ Ｐゴシック" pitchFamily="34" charset="-128"/>
                </a:defRPr>
              </a:lvl3pPr>
              <a:lvl4pPr marL="1600200" indent="-228600" eaLnBrk="0" hangingPunct="0">
                <a:spcBef>
                  <a:spcPct val="20000"/>
                </a:spcBef>
                <a:buChar char="–"/>
                <a:defRPr sz="1400">
                  <a:solidFill>
                    <a:schemeClr val="tx1"/>
                  </a:solidFill>
                  <a:latin typeface="Arial" charset="0"/>
                  <a:ea typeface="ＭＳ Ｐゴシック" pitchFamily="34" charset="-128"/>
                </a:defRPr>
              </a:lvl4pPr>
              <a:lvl5pPr marL="2057400" indent="-228600" eaLnBrk="0" hangingPunct="0">
                <a:spcBef>
                  <a:spcPct val="20000"/>
                </a:spcBef>
                <a:buChar char="»"/>
                <a:defRPr sz="14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9pPr>
            </a:lstStyle>
            <a:p>
              <a:pPr eaLnBrk="1" hangingPunct="1">
                <a:spcBef>
                  <a:spcPct val="0"/>
                </a:spcBef>
                <a:buClrTx/>
                <a:buFontTx/>
                <a:buNone/>
              </a:pPr>
              <a:r>
                <a:rPr lang="es-ES" altLang="es-ES" sz="1800" dirty="0">
                  <a:solidFill>
                    <a:schemeClr val="tx1"/>
                  </a:solidFill>
                </a:rPr>
                <a:t>Agricultura ecológica</a:t>
              </a:r>
            </a:p>
          </p:txBody>
        </p:sp>
      </p:grpSp>
      <p:sp>
        <p:nvSpPr>
          <p:cNvPr id="8" name="Botón de acción: ir hacia atrás o anterior 7">
            <a:hlinkClick r:id="rId3" action="ppaction://hlinksldjump" highlightClick="1"/>
            <a:extLst>
              <a:ext uri="{FF2B5EF4-FFF2-40B4-BE49-F238E27FC236}">
                <a16:creationId xmlns:a16="http://schemas.microsoft.com/office/drawing/2014/main" id="{B0B06249-8257-BCFA-D15B-3675115981E1}"/>
              </a:ext>
            </a:extLst>
          </p:cNvPr>
          <p:cNvSpPr/>
          <p:nvPr/>
        </p:nvSpPr>
        <p:spPr>
          <a:xfrm>
            <a:off x="7164288" y="5427222"/>
            <a:ext cx="270030" cy="264465"/>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350"/>
          </a:p>
        </p:txBody>
      </p:sp>
    </p:spTree>
    <p:extLst>
      <p:ext uri="{BB962C8B-B14F-4D97-AF65-F5344CB8AC3E}">
        <p14:creationId xmlns:p14="http://schemas.microsoft.com/office/powerpoint/2010/main" val="13694284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anim calcmode="lin" valueType="num">
                                      <p:cBhvr additive="base">
                                        <p:cTn id="11"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 calcmode="lin" valueType="num">
                                      <p:cBhvr additive="base">
                                        <p:cTn id="15"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2">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anim calcmode="lin" valueType="num">
                                      <p:cBhvr additive="base">
                                        <p:cTn id="23"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2">
                                            <p:txEl>
                                              <p:pRg st="4" end="4"/>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anim calcmode="lin" valueType="num">
                                      <p:cBhvr additive="base">
                                        <p:cTn id="2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2">
                                            <p:txEl>
                                              <p:pRg st="5" end="5"/>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anim calcmode="lin" valueType="num">
                                      <p:cBhvr additive="base">
                                        <p:cTn id="31"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6" end="6"/>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2">
                                            <p:txEl>
                                              <p:pRg st="7" end="7"/>
                                            </p:txEl>
                                          </p:spTgt>
                                        </p:tgtEl>
                                        <p:attrNameLst>
                                          <p:attrName>style.visibility</p:attrName>
                                        </p:attrNameLst>
                                      </p:cBhvr>
                                      <p:to>
                                        <p:strVal val="visible"/>
                                      </p:to>
                                    </p:set>
                                    <p:anim calcmode="lin" valueType="num">
                                      <p:cBhvr additive="base">
                                        <p:cTn id="35"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2">
                                            <p:txEl>
                                              <p:pRg st="7" end="7"/>
                                            </p:txEl>
                                          </p:spTgt>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2">
                                            <p:txEl>
                                              <p:pRg st="8" end="8"/>
                                            </p:txEl>
                                          </p:spTgt>
                                        </p:tgtEl>
                                        <p:attrNameLst>
                                          <p:attrName>style.visibility</p:attrName>
                                        </p:attrNameLst>
                                      </p:cBhvr>
                                      <p:to>
                                        <p:strVal val="visible"/>
                                      </p:to>
                                    </p:set>
                                    <p:anim calcmode="lin" valueType="num">
                                      <p:cBhvr additive="base">
                                        <p:cTn id="39"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2">
                                            <p:txEl>
                                              <p:pRg st="8" end="8"/>
                                            </p:txEl>
                                          </p:spTgt>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2">
                                            <p:txEl>
                                              <p:pRg st="9" end="9"/>
                                            </p:txEl>
                                          </p:spTgt>
                                        </p:tgtEl>
                                        <p:attrNameLst>
                                          <p:attrName>style.visibility</p:attrName>
                                        </p:attrNameLst>
                                      </p:cBhvr>
                                      <p:to>
                                        <p:strVal val="visible"/>
                                      </p:to>
                                    </p:set>
                                    <p:anim calcmode="lin" valueType="num">
                                      <p:cBhvr additive="base">
                                        <p:cTn id="43" dur="500" fill="hold"/>
                                        <p:tgtEl>
                                          <p:spTgt spid="2">
                                            <p:txEl>
                                              <p:pRg st="9" end="9"/>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9" end="9"/>
                                            </p:txEl>
                                          </p:spTgt>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2">
                                            <p:txEl>
                                              <p:pRg st="10" end="10"/>
                                            </p:txEl>
                                          </p:spTgt>
                                        </p:tgtEl>
                                        <p:attrNameLst>
                                          <p:attrName>style.visibility</p:attrName>
                                        </p:attrNameLst>
                                      </p:cBhvr>
                                      <p:to>
                                        <p:strVal val="visible"/>
                                      </p:to>
                                    </p:set>
                                    <p:anim calcmode="lin" valueType="num">
                                      <p:cBhvr additive="base">
                                        <p:cTn id="47" dur="500" fill="hold"/>
                                        <p:tgtEl>
                                          <p:spTgt spid="2">
                                            <p:txEl>
                                              <p:pRg st="10" end="10"/>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2">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nodeType="clickEffect">
                                  <p:stCondLst>
                                    <p:cond delay="0"/>
                                  </p:stCondLst>
                                  <p:childTnLst>
                                    <p:set>
                                      <p:cBhvr>
                                        <p:cTn id="52" dur="1" fill="hold">
                                          <p:stCondLst>
                                            <p:cond delay="0"/>
                                          </p:stCondLst>
                                        </p:cTn>
                                        <p:tgtEl>
                                          <p:spTgt spid="2">
                                            <p:txEl>
                                              <p:pRg st="12" end="12"/>
                                            </p:txEl>
                                          </p:spTgt>
                                        </p:tgtEl>
                                        <p:attrNameLst>
                                          <p:attrName>style.visibility</p:attrName>
                                        </p:attrNameLst>
                                      </p:cBhvr>
                                      <p:to>
                                        <p:strVal val="visible"/>
                                      </p:to>
                                    </p:set>
                                    <p:anim calcmode="lin" valueType="num">
                                      <p:cBhvr additive="base">
                                        <p:cTn id="53" dur="500" fill="hold"/>
                                        <p:tgtEl>
                                          <p:spTgt spid="2">
                                            <p:txEl>
                                              <p:pRg st="12" end="12"/>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2">
                                            <p:txEl>
                                              <p:pRg st="12" end="12"/>
                                            </p:txEl>
                                          </p:spTgt>
                                        </p:tgtEl>
                                        <p:attrNameLst>
                                          <p:attrName>ppt_y</p:attrName>
                                        </p:attrNameLst>
                                      </p:cBhvr>
                                      <p:tavLst>
                                        <p:tav tm="0">
                                          <p:val>
                                            <p:strVal val="1+#ppt_h/2"/>
                                          </p:val>
                                        </p:tav>
                                        <p:tav tm="100000">
                                          <p:val>
                                            <p:strVal val="#ppt_y"/>
                                          </p:val>
                                        </p:tav>
                                      </p:tavLst>
                                    </p:anim>
                                  </p:childTnLst>
                                </p:cTn>
                              </p:par>
                              <p:par>
                                <p:cTn id="55" presetID="2" presetClass="entr" presetSubtype="4" fill="hold" nodeType="withEffect">
                                  <p:stCondLst>
                                    <p:cond delay="0"/>
                                  </p:stCondLst>
                                  <p:childTnLst>
                                    <p:set>
                                      <p:cBhvr>
                                        <p:cTn id="56" dur="1" fill="hold">
                                          <p:stCondLst>
                                            <p:cond delay="0"/>
                                          </p:stCondLst>
                                        </p:cTn>
                                        <p:tgtEl>
                                          <p:spTgt spid="2">
                                            <p:txEl>
                                              <p:pRg st="13" end="13"/>
                                            </p:txEl>
                                          </p:spTgt>
                                        </p:tgtEl>
                                        <p:attrNameLst>
                                          <p:attrName>style.visibility</p:attrName>
                                        </p:attrNameLst>
                                      </p:cBhvr>
                                      <p:to>
                                        <p:strVal val="visible"/>
                                      </p:to>
                                    </p:set>
                                    <p:anim calcmode="lin" valueType="num">
                                      <p:cBhvr additive="base">
                                        <p:cTn id="57" dur="500" fill="hold"/>
                                        <p:tgtEl>
                                          <p:spTgt spid="2">
                                            <p:txEl>
                                              <p:pRg st="13" end="13"/>
                                            </p:txEl>
                                          </p:spTgt>
                                        </p:tgtEl>
                                        <p:attrNameLst>
                                          <p:attrName>ppt_x</p:attrName>
                                        </p:attrNameLst>
                                      </p:cBhvr>
                                      <p:tavLst>
                                        <p:tav tm="0">
                                          <p:val>
                                            <p:strVal val="#ppt_x"/>
                                          </p:val>
                                        </p:tav>
                                        <p:tav tm="100000">
                                          <p:val>
                                            <p:strVal val="#ppt_x"/>
                                          </p:val>
                                        </p:tav>
                                      </p:tavLst>
                                    </p:anim>
                                    <p:anim calcmode="lin" valueType="num">
                                      <p:cBhvr additive="base">
                                        <p:cTn id="58" dur="500" fill="hold"/>
                                        <p:tgtEl>
                                          <p:spTgt spid="2">
                                            <p:txEl>
                                              <p:pRg st="13" end="13"/>
                                            </p:txEl>
                                          </p:spTgt>
                                        </p:tgtEl>
                                        <p:attrNameLst>
                                          <p:attrName>ppt_y</p:attrName>
                                        </p:attrNameLst>
                                      </p:cBhvr>
                                      <p:tavLst>
                                        <p:tav tm="0">
                                          <p:val>
                                            <p:strVal val="1+#ppt_h/2"/>
                                          </p:val>
                                        </p:tav>
                                        <p:tav tm="100000">
                                          <p:val>
                                            <p:strVal val="#ppt_y"/>
                                          </p:val>
                                        </p:tav>
                                      </p:tavLst>
                                    </p:anim>
                                  </p:childTnLst>
                                </p:cTn>
                              </p:par>
                              <p:par>
                                <p:cTn id="59" presetID="2" presetClass="entr" presetSubtype="4" fill="hold" nodeType="withEffect">
                                  <p:stCondLst>
                                    <p:cond delay="0"/>
                                  </p:stCondLst>
                                  <p:childTnLst>
                                    <p:set>
                                      <p:cBhvr>
                                        <p:cTn id="60" dur="1" fill="hold">
                                          <p:stCondLst>
                                            <p:cond delay="0"/>
                                          </p:stCondLst>
                                        </p:cTn>
                                        <p:tgtEl>
                                          <p:spTgt spid="2">
                                            <p:txEl>
                                              <p:pRg st="14" end="14"/>
                                            </p:txEl>
                                          </p:spTgt>
                                        </p:tgtEl>
                                        <p:attrNameLst>
                                          <p:attrName>style.visibility</p:attrName>
                                        </p:attrNameLst>
                                      </p:cBhvr>
                                      <p:to>
                                        <p:strVal val="visible"/>
                                      </p:to>
                                    </p:set>
                                    <p:anim calcmode="lin" valueType="num">
                                      <p:cBhvr additive="base">
                                        <p:cTn id="61" dur="500" fill="hold"/>
                                        <p:tgtEl>
                                          <p:spTgt spid="2">
                                            <p:txEl>
                                              <p:pRg st="14" end="14"/>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2">
                                            <p:txEl>
                                              <p:pRg st="14" end="14"/>
                                            </p:txEl>
                                          </p:spTgt>
                                        </p:tgtEl>
                                        <p:attrNameLst>
                                          <p:attrName>ppt_y</p:attrName>
                                        </p:attrNameLst>
                                      </p:cBhvr>
                                      <p:tavLst>
                                        <p:tav tm="0">
                                          <p:val>
                                            <p:strVal val="1+#ppt_h/2"/>
                                          </p:val>
                                        </p:tav>
                                        <p:tav tm="100000">
                                          <p:val>
                                            <p:strVal val="#ppt_y"/>
                                          </p:val>
                                        </p:tav>
                                      </p:tavLst>
                                    </p:anim>
                                  </p:childTnLst>
                                </p:cTn>
                              </p:par>
                              <p:par>
                                <p:cTn id="63" presetID="2" presetClass="entr" presetSubtype="4" fill="hold" nodeType="withEffect">
                                  <p:stCondLst>
                                    <p:cond delay="0"/>
                                  </p:stCondLst>
                                  <p:childTnLst>
                                    <p:set>
                                      <p:cBhvr>
                                        <p:cTn id="64" dur="1" fill="hold">
                                          <p:stCondLst>
                                            <p:cond delay="0"/>
                                          </p:stCondLst>
                                        </p:cTn>
                                        <p:tgtEl>
                                          <p:spTgt spid="2">
                                            <p:txEl>
                                              <p:pRg st="15" end="15"/>
                                            </p:txEl>
                                          </p:spTgt>
                                        </p:tgtEl>
                                        <p:attrNameLst>
                                          <p:attrName>style.visibility</p:attrName>
                                        </p:attrNameLst>
                                      </p:cBhvr>
                                      <p:to>
                                        <p:strVal val="visible"/>
                                      </p:to>
                                    </p:set>
                                    <p:anim calcmode="lin" valueType="num">
                                      <p:cBhvr additive="base">
                                        <p:cTn id="65" dur="500" fill="hold"/>
                                        <p:tgtEl>
                                          <p:spTgt spid="2">
                                            <p:txEl>
                                              <p:pRg st="15" end="15"/>
                                            </p:txEl>
                                          </p:spTgt>
                                        </p:tgtEl>
                                        <p:attrNameLst>
                                          <p:attrName>ppt_x</p:attrName>
                                        </p:attrNameLst>
                                      </p:cBhvr>
                                      <p:tavLst>
                                        <p:tav tm="0">
                                          <p:val>
                                            <p:strVal val="#ppt_x"/>
                                          </p:val>
                                        </p:tav>
                                        <p:tav tm="100000">
                                          <p:val>
                                            <p:strVal val="#ppt_x"/>
                                          </p:val>
                                        </p:tav>
                                      </p:tavLst>
                                    </p:anim>
                                    <p:anim calcmode="lin" valueType="num">
                                      <p:cBhvr additive="base">
                                        <p:cTn id="66" dur="500" fill="hold"/>
                                        <p:tgtEl>
                                          <p:spTgt spid="2">
                                            <p:txEl>
                                              <p:pRg st="15" end="15"/>
                                            </p:txEl>
                                          </p:spTgt>
                                        </p:tgtEl>
                                        <p:attrNameLst>
                                          <p:attrName>ppt_y</p:attrName>
                                        </p:attrNameLst>
                                      </p:cBhvr>
                                      <p:tavLst>
                                        <p:tav tm="0">
                                          <p:val>
                                            <p:strVal val="1+#ppt_h/2"/>
                                          </p:val>
                                        </p:tav>
                                        <p:tav tm="100000">
                                          <p:val>
                                            <p:strVal val="#ppt_y"/>
                                          </p:val>
                                        </p:tav>
                                      </p:tavLst>
                                    </p:anim>
                                  </p:childTnLst>
                                </p:cTn>
                              </p:par>
                              <p:par>
                                <p:cTn id="67" presetID="2" presetClass="entr" presetSubtype="4" fill="hold" nodeType="withEffect">
                                  <p:stCondLst>
                                    <p:cond delay="0"/>
                                  </p:stCondLst>
                                  <p:childTnLst>
                                    <p:set>
                                      <p:cBhvr>
                                        <p:cTn id="68" dur="1" fill="hold">
                                          <p:stCondLst>
                                            <p:cond delay="0"/>
                                          </p:stCondLst>
                                        </p:cTn>
                                        <p:tgtEl>
                                          <p:spTgt spid="2">
                                            <p:txEl>
                                              <p:pRg st="16" end="16"/>
                                            </p:txEl>
                                          </p:spTgt>
                                        </p:tgtEl>
                                        <p:attrNameLst>
                                          <p:attrName>style.visibility</p:attrName>
                                        </p:attrNameLst>
                                      </p:cBhvr>
                                      <p:to>
                                        <p:strVal val="visible"/>
                                      </p:to>
                                    </p:set>
                                    <p:anim calcmode="lin" valueType="num">
                                      <p:cBhvr additive="base">
                                        <p:cTn id="69" dur="500" fill="hold"/>
                                        <p:tgtEl>
                                          <p:spTgt spid="2">
                                            <p:txEl>
                                              <p:pRg st="16" end="16"/>
                                            </p:txEl>
                                          </p:spTgt>
                                        </p:tgtEl>
                                        <p:attrNameLst>
                                          <p:attrName>ppt_x</p:attrName>
                                        </p:attrNameLst>
                                      </p:cBhvr>
                                      <p:tavLst>
                                        <p:tav tm="0">
                                          <p:val>
                                            <p:strVal val="#ppt_x"/>
                                          </p:val>
                                        </p:tav>
                                        <p:tav tm="100000">
                                          <p:val>
                                            <p:strVal val="#ppt_x"/>
                                          </p:val>
                                        </p:tav>
                                      </p:tavLst>
                                    </p:anim>
                                    <p:anim calcmode="lin" valueType="num">
                                      <p:cBhvr additive="base">
                                        <p:cTn id="70" dur="500" fill="hold"/>
                                        <p:tgtEl>
                                          <p:spTgt spid="2">
                                            <p:txEl>
                                              <p:pRg st="16" end="16"/>
                                            </p:txEl>
                                          </p:spTgt>
                                        </p:tgtEl>
                                        <p:attrNameLst>
                                          <p:attrName>ppt_y</p:attrName>
                                        </p:attrNameLst>
                                      </p:cBhvr>
                                      <p:tavLst>
                                        <p:tav tm="0">
                                          <p:val>
                                            <p:strVal val="1+#ppt_h/2"/>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2" presetClass="entr" presetSubtype="4" fill="hold" nodeType="clickEffect">
                                  <p:stCondLst>
                                    <p:cond delay="0"/>
                                  </p:stCondLst>
                                  <p:childTnLst>
                                    <p:set>
                                      <p:cBhvr>
                                        <p:cTn id="74" dur="1" fill="hold">
                                          <p:stCondLst>
                                            <p:cond delay="0"/>
                                          </p:stCondLst>
                                        </p:cTn>
                                        <p:tgtEl>
                                          <p:spTgt spid="2">
                                            <p:txEl>
                                              <p:pRg st="18" end="18"/>
                                            </p:txEl>
                                          </p:spTgt>
                                        </p:tgtEl>
                                        <p:attrNameLst>
                                          <p:attrName>style.visibility</p:attrName>
                                        </p:attrNameLst>
                                      </p:cBhvr>
                                      <p:to>
                                        <p:strVal val="visible"/>
                                      </p:to>
                                    </p:set>
                                    <p:anim calcmode="lin" valueType="num">
                                      <p:cBhvr additive="base">
                                        <p:cTn id="75" dur="500" fill="hold"/>
                                        <p:tgtEl>
                                          <p:spTgt spid="2">
                                            <p:txEl>
                                              <p:pRg st="18" end="18"/>
                                            </p:txEl>
                                          </p:spTgt>
                                        </p:tgtEl>
                                        <p:attrNameLst>
                                          <p:attrName>ppt_x</p:attrName>
                                        </p:attrNameLst>
                                      </p:cBhvr>
                                      <p:tavLst>
                                        <p:tav tm="0">
                                          <p:val>
                                            <p:strVal val="#ppt_x"/>
                                          </p:val>
                                        </p:tav>
                                        <p:tav tm="100000">
                                          <p:val>
                                            <p:strVal val="#ppt_x"/>
                                          </p:val>
                                        </p:tav>
                                      </p:tavLst>
                                    </p:anim>
                                    <p:anim calcmode="lin" valueType="num">
                                      <p:cBhvr additive="base">
                                        <p:cTn id="76" dur="500" fill="hold"/>
                                        <p:tgtEl>
                                          <p:spTgt spid="2">
                                            <p:txEl>
                                              <p:pRg st="18" end="18"/>
                                            </p:txEl>
                                          </p:spTgt>
                                        </p:tgtEl>
                                        <p:attrNameLst>
                                          <p:attrName>ppt_y</p:attrName>
                                        </p:attrNameLst>
                                      </p:cBhvr>
                                      <p:tavLst>
                                        <p:tav tm="0">
                                          <p:val>
                                            <p:strVal val="1+#ppt_h/2"/>
                                          </p:val>
                                        </p:tav>
                                        <p:tav tm="100000">
                                          <p:val>
                                            <p:strVal val="#ppt_y"/>
                                          </p:val>
                                        </p:tav>
                                      </p:tavLst>
                                    </p:anim>
                                  </p:childTnLst>
                                </p:cTn>
                              </p:par>
                              <p:par>
                                <p:cTn id="77" presetID="2" presetClass="entr" presetSubtype="4" fill="hold" nodeType="withEffect">
                                  <p:stCondLst>
                                    <p:cond delay="0"/>
                                  </p:stCondLst>
                                  <p:childTnLst>
                                    <p:set>
                                      <p:cBhvr>
                                        <p:cTn id="78" dur="1" fill="hold">
                                          <p:stCondLst>
                                            <p:cond delay="0"/>
                                          </p:stCondLst>
                                        </p:cTn>
                                        <p:tgtEl>
                                          <p:spTgt spid="2">
                                            <p:txEl>
                                              <p:pRg st="19" end="19"/>
                                            </p:txEl>
                                          </p:spTgt>
                                        </p:tgtEl>
                                        <p:attrNameLst>
                                          <p:attrName>style.visibility</p:attrName>
                                        </p:attrNameLst>
                                      </p:cBhvr>
                                      <p:to>
                                        <p:strVal val="visible"/>
                                      </p:to>
                                    </p:set>
                                    <p:anim calcmode="lin" valueType="num">
                                      <p:cBhvr additive="base">
                                        <p:cTn id="79" dur="500" fill="hold"/>
                                        <p:tgtEl>
                                          <p:spTgt spid="2">
                                            <p:txEl>
                                              <p:pRg st="19" end="19"/>
                                            </p:txEl>
                                          </p:spTgt>
                                        </p:tgtEl>
                                        <p:attrNameLst>
                                          <p:attrName>ppt_x</p:attrName>
                                        </p:attrNameLst>
                                      </p:cBhvr>
                                      <p:tavLst>
                                        <p:tav tm="0">
                                          <p:val>
                                            <p:strVal val="#ppt_x"/>
                                          </p:val>
                                        </p:tav>
                                        <p:tav tm="100000">
                                          <p:val>
                                            <p:strVal val="#ppt_x"/>
                                          </p:val>
                                        </p:tav>
                                      </p:tavLst>
                                    </p:anim>
                                    <p:anim calcmode="lin" valueType="num">
                                      <p:cBhvr additive="base">
                                        <p:cTn id="80" dur="500" fill="hold"/>
                                        <p:tgtEl>
                                          <p:spTgt spid="2">
                                            <p:txEl>
                                              <p:pRg st="19" end="19"/>
                                            </p:txEl>
                                          </p:spTgt>
                                        </p:tgtEl>
                                        <p:attrNameLst>
                                          <p:attrName>ppt_y</p:attrName>
                                        </p:attrNameLst>
                                      </p:cBhvr>
                                      <p:tavLst>
                                        <p:tav tm="0">
                                          <p:val>
                                            <p:strVal val="1+#ppt_h/2"/>
                                          </p:val>
                                        </p:tav>
                                        <p:tav tm="100000">
                                          <p:val>
                                            <p:strVal val="#ppt_y"/>
                                          </p:val>
                                        </p:tav>
                                      </p:tavLst>
                                    </p:anim>
                                  </p:childTnLst>
                                </p:cTn>
                              </p:par>
                              <p:par>
                                <p:cTn id="81" presetID="2" presetClass="entr" presetSubtype="4" fill="hold" nodeType="withEffect">
                                  <p:stCondLst>
                                    <p:cond delay="0"/>
                                  </p:stCondLst>
                                  <p:childTnLst>
                                    <p:set>
                                      <p:cBhvr>
                                        <p:cTn id="82" dur="1" fill="hold">
                                          <p:stCondLst>
                                            <p:cond delay="0"/>
                                          </p:stCondLst>
                                        </p:cTn>
                                        <p:tgtEl>
                                          <p:spTgt spid="2">
                                            <p:txEl>
                                              <p:pRg st="20" end="20"/>
                                            </p:txEl>
                                          </p:spTgt>
                                        </p:tgtEl>
                                        <p:attrNameLst>
                                          <p:attrName>style.visibility</p:attrName>
                                        </p:attrNameLst>
                                      </p:cBhvr>
                                      <p:to>
                                        <p:strVal val="visible"/>
                                      </p:to>
                                    </p:set>
                                    <p:anim calcmode="lin" valueType="num">
                                      <p:cBhvr additive="base">
                                        <p:cTn id="83" dur="500" fill="hold"/>
                                        <p:tgtEl>
                                          <p:spTgt spid="2">
                                            <p:txEl>
                                              <p:pRg st="20" end="20"/>
                                            </p:txEl>
                                          </p:spTgt>
                                        </p:tgtEl>
                                        <p:attrNameLst>
                                          <p:attrName>ppt_x</p:attrName>
                                        </p:attrNameLst>
                                      </p:cBhvr>
                                      <p:tavLst>
                                        <p:tav tm="0">
                                          <p:val>
                                            <p:strVal val="#ppt_x"/>
                                          </p:val>
                                        </p:tav>
                                        <p:tav tm="100000">
                                          <p:val>
                                            <p:strVal val="#ppt_x"/>
                                          </p:val>
                                        </p:tav>
                                      </p:tavLst>
                                    </p:anim>
                                    <p:anim calcmode="lin" valueType="num">
                                      <p:cBhvr additive="base">
                                        <p:cTn id="84" dur="500" fill="hold"/>
                                        <p:tgtEl>
                                          <p:spTgt spid="2">
                                            <p:txEl>
                                              <p:pRg st="20" end="20"/>
                                            </p:txEl>
                                          </p:spTgt>
                                        </p:tgtEl>
                                        <p:attrNameLst>
                                          <p:attrName>ppt_y</p:attrName>
                                        </p:attrNameLst>
                                      </p:cBhvr>
                                      <p:tavLst>
                                        <p:tav tm="0">
                                          <p:val>
                                            <p:strVal val="1+#ppt_h/2"/>
                                          </p:val>
                                        </p:tav>
                                        <p:tav tm="100000">
                                          <p:val>
                                            <p:strVal val="#ppt_y"/>
                                          </p:val>
                                        </p:tav>
                                      </p:tavLst>
                                    </p:anim>
                                  </p:childTnLst>
                                </p:cTn>
                              </p:par>
                              <p:par>
                                <p:cTn id="85" presetID="2" presetClass="entr" presetSubtype="4" fill="hold" nodeType="withEffect">
                                  <p:stCondLst>
                                    <p:cond delay="0"/>
                                  </p:stCondLst>
                                  <p:childTnLst>
                                    <p:set>
                                      <p:cBhvr>
                                        <p:cTn id="86" dur="1" fill="hold">
                                          <p:stCondLst>
                                            <p:cond delay="0"/>
                                          </p:stCondLst>
                                        </p:cTn>
                                        <p:tgtEl>
                                          <p:spTgt spid="2">
                                            <p:txEl>
                                              <p:pRg st="21" end="21"/>
                                            </p:txEl>
                                          </p:spTgt>
                                        </p:tgtEl>
                                        <p:attrNameLst>
                                          <p:attrName>style.visibility</p:attrName>
                                        </p:attrNameLst>
                                      </p:cBhvr>
                                      <p:to>
                                        <p:strVal val="visible"/>
                                      </p:to>
                                    </p:set>
                                    <p:anim calcmode="lin" valueType="num">
                                      <p:cBhvr additive="base">
                                        <p:cTn id="87" dur="500" fill="hold"/>
                                        <p:tgtEl>
                                          <p:spTgt spid="2">
                                            <p:txEl>
                                              <p:pRg st="21" end="21"/>
                                            </p:txEl>
                                          </p:spTgt>
                                        </p:tgtEl>
                                        <p:attrNameLst>
                                          <p:attrName>ppt_x</p:attrName>
                                        </p:attrNameLst>
                                      </p:cBhvr>
                                      <p:tavLst>
                                        <p:tav tm="0">
                                          <p:val>
                                            <p:strVal val="#ppt_x"/>
                                          </p:val>
                                        </p:tav>
                                        <p:tav tm="100000">
                                          <p:val>
                                            <p:strVal val="#ppt_x"/>
                                          </p:val>
                                        </p:tav>
                                      </p:tavLst>
                                    </p:anim>
                                    <p:anim calcmode="lin" valueType="num">
                                      <p:cBhvr additive="base">
                                        <p:cTn id="88" dur="500" fill="hold"/>
                                        <p:tgtEl>
                                          <p:spTgt spid="2">
                                            <p:txEl>
                                              <p:pRg st="21" end="21"/>
                                            </p:txEl>
                                          </p:spTgt>
                                        </p:tgtEl>
                                        <p:attrNameLst>
                                          <p:attrName>ppt_y</p:attrName>
                                        </p:attrNameLst>
                                      </p:cBhvr>
                                      <p:tavLst>
                                        <p:tav tm="0">
                                          <p:val>
                                            <p:strVal val="1+#ppt_h/2"/>
                                          </p:val>
                                        </p:tav>
                                        <p:tav tm="100000">
                                          <p:val>
                                            <p:strVal val="#ppt_y"/>
                                          </p:val>
                                        </p:tav>
                                      </p:tavLst>
                                    </p:anim>
                                  </p:childTnLst>
                                </p:cTn>
                              </p:par>
                              <p:par>
                                <p:cTn id="89" presetID="2" presetClass="entr" presetSubtype="4" fill="hold" nodeType="withEffect">
                                  <p:stCondLst>
                                    <p:cond delay="0"/>
                                  </p:stCondLst>
                                  <p:childTnLst>
                                    <p:set>
                                      <p:cBhvr>
                                        <p:cTn id="90" dur="1" fill="hold">
                                          <p:stCondLst>
                                            <p:cond delay="0"/>
                                          </p:stCondLst>
                                        </p:cTn>
                                        <p:tgtEl>
                                          <p:spTgt spid="2">
                                            <p:txEl>
                                              <p:pRg st="22" end="22"/>
                                            </p:txEl>
                                          </p:spTgt>
                                        </p:tgtEl>
                                        <p:attrNameLst>
                                          <p:attrName>style.visibility</p:attrName>
                                        </p:attrNameLst>
                                      </p:cBhvr>
                                      <p:to>
                                        <p:strVal val="visible"/>
                                      </p:to>
                                    </p:set>
                                    <p:anim calcmode="lin" valueType="num">
                                      <p:cBhvr additive="base">
                                        <p:cTn id="91" dur="500" fill="hold"/>
                                        <p:tgtEl>
                                          <p:spTgt spid="2">
                                            <p:txEl>
                                              <p:pRg st="22" end="22"/>
                                            </p:txEl>
                                          </p:spTgt>
                                        </p:tgtEl>
                                        <p:attrNameLst>
                                          <p:attrName>ppt_x</p:attrName>
                                        </p:attrNameLst>
                                      </p:cBhvr>
                                      <p:tavLst>
                                        <p:tav tm="0">
                                          <p:val>
                                            <p:strVal val="#ppt_x"/>
                                          </p:val>
                                        </p:tav>
                                        <p:tav tm="100000">
                                          <p:val>
                                            <p:strVal val="#ppt_x"/>
                                          </p:val>
                                        </p:tav>
                                      </p:tavLst>
                                    </p:anim>
                                    <p:anim calcmode="lin" valueType="num">
                                      <p:cBhvr additive="base">
                                        <p:cTn id="92" dur="500" fill="hold"/>
                                        <p:tgtEl>
                                          <p:spTgt spid="2">
                                            <p:txEl>
                                              <p:pRg st="22" end="22"/>
                                            </p:txEl>
                                          </p:spTgt>
                                        </p:tgtEl>
                                        <p:attrNameLst>
                                          <p:attrName>ppt_y</p:attrName>
                                        </p:attrNameLst>
                                      </p:cBhvr>
                                      <p:tavLst>
                                        <p:tav tm="0">
                                          <p:val>
                                            <p:strVal val="1+#ppt_h/2"/>
                                          </p:val>
                                        </p:tav>
                                        <p:tav tm="100000">
                                          <p:val>
                                            <p:strVal val="#ppt_y"/>
                                          </p:val>
                                        </p:tav>
                                      </p:tavLst>
                                    </p:anim>
                                  </p:childTnLst>
                                </p:cTn>
                              </p:par>
                              <p:par>
                                <p:cTn id="93" presetID="2" presetClass="entr" presetSubtype="4" fill="hold" nodeType="withEffect">
                                  <p:stCondLst>
                                    <p:cond delay="0"/>
                                  </p:stCondLst>
                                  <p:childTnLst>
                                    <p:set>
                                      <p:cBhvr>
                                        <p:cTn id="94" dur="1" fill="hold">
                                          <p:stCondLst>
                                            <p:cond delay="0"/>
                                          </p:stCondLst>
                                        </p:cTn>
                                        <p:tgtEl>
                                          <p:spTgt spid="2">
                                            <p:txEl>
                                              <p:pRg st="23" end="23"/>
                                            </p:txEl>
                                          </p:spTgt>
                                        </p:tgtEl>
                                        <p:attrNameLst>
                                          <p:attrName>style.visibility</p:attrName>
                                        </p:attrNameLst>
                                      </p:cBhvr>
                                      <p:to>
                                        <p:strVal val="visible"/>
                                      </p:to>
                                    </p:set>
                                    <p:anim calcmode="lin" valueType="num">
                                      <p:cBhvr additive="base">
                                        <p:cTn id="95" dur="500" fill="hold"/>
                                        <p:tgtEl>
                                          <p:spTgt spid="2">
                                            <p:txEl>
                                              <p:pRg st="23" end="23"/>
                                            </p:txEl>
                                          </p:spTgt>
                                        </p:tgtEl>
                                        <p:attrNameLst>
                                          <p:attrName>ppt_x</p:attrName>
                                        </p:attrNameLst>
                                      </p:cBhvr>
                                      <p:tavLst>
                                        <p:tav tm="0">
                                          <p:val>
                                            <p:strVal val="#ppt_x"/>
                                          </p:val>
                                        </p:tav>
                                        <p:tav tm="100000">
                                          <p:val>
                                            <p:strVal val="#ppt_x"/>
                                          </p:val>
                                        </p:tav>
                                      </p:tavLst>
                                    </p:anim>
                                    <p:anim calcmode="lin" valueType="num">
                                      <p:cBhvr additive="base">
                                        <p:cTn id="96" dur="500" fill="hold"/>
                                        <p:tgtEl>
                                          <p:spTgt spid="2">
                                            <p:txEl>
                                              <p:pRg st="23" end="2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3 Imagen">
            <a:extLst>
              <a:ext uri="{FF2B5EF4-FFF2-40B4-BE49-F238E27FC236}">
                <a16:creationId xmlns:a16="http://schemas.microsoft.com/office/drawing/2014/main" id="{10CB3EEF-0447-BFB7-060D-E4C747253264}"/>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1525907" y="5319210"/>
            <a:ext cx="1179669" cy="372477"/>
          </a:xfrm>
          <a:prstGeom prst="rect">
            <a:avLst/>
          </a:prstGeom>
        </p:spPr>
      </p:pic>
      <p:sp>
        <p:nvSpPr>
          <p:cNvPr id="2" name="CuadroTexto 1">
            <a:extLst>
              <a:ext uri="{FF2B5EF4-FFF2-40B4-BE49-F238E27FC236}">
                <a16:creationId xmlns:a16="http://schemas.microsoft.com/office/drawing/2014/main" id="{0840BDDB-D556-7109-9FF3-CF387C44EF2D}"/>
              </a:ext>
            </a:extLst>
          </p:cNvPr>
          <p:cNvSpPr txBox="1"/>
          <p:nvPr/>
        </p:nvSpPr>
        <p:spPr>
          <a:xfrm>
            <a:off x="2115742" y="1644255"/>
            <a:ext cx="5889983" cy="4916731"/>
          </a:xfrm>
          <a:prstGeom prst="rect">
            <a:avLst/>
          </a:prstGeom>
          <a:noFill/>
        </p:spPr>
        <p:txBody>
          <a:bodyPr wrap="square" rtlCol="0">
            <a:spAutoFit/>
          </a:bodyPr>
          <a:lstStyle/>
          <a:p>
            <a:pPr algn="just">
              <a:defRPr/>
            </a:pPr>
            <a:r>
              <a:rPr lang="es-ES" sz="1200" dirty="0">
                <a:solidFill>
                  <a:prstClr val="black"/>
                </a:solidFill>
                <a:latin typeface="Calibri"/>
              </a:rPr>
              <a:t>APROVECHAMIENTO DE PASTOS/RASTROJERAS MEDIANTE PASTOREO CON ANIMALES PROPIOS CON UNA CARGA GANADERA DE ENTRE 1 Y 2 OVEJAS POR HA PASTOREADA A MENOS DE 10 KM DE LA EXPLOTACIÓN (SALVO JUSTIFICACION), EXPLOT.  NO INTENSIVA.</a:t>
            </a:r>
          </a:p>
          <a:p>
            <a:pPr algn="just">
              <a:defRPr/>
            </a:pPr>
            <a:endParaRPr lang="es-ES" sz="1200" dirty="0">
              <a:solidFill>
                <a:prstClr val="black"/>
              </a:solidFill>
              <a:latin typeface="Calibri"/>
            </a:endParaRPr>
          </a:p>
          <a:p>
            <a:pPr algn="just">
              <a:defRPr/>
            </a:pPr>
            <a:r>
              <a:rPr lang="es-ES" sz="1200" b="1" dirty="0">
                <a:solidFill>
                  <a:prstClr val="black"/>
                </a:solidFill>
                <a:latin typeface="Calibri"/>
              </a:rPr>
              <a:t>SUPERFICIE BAJO CONTRATO: </a:t>
            </a:r>
          </a:p>
          <a:p>
            <a:pPr marL="128588" indent="-128588" algn="just">
              <a:buFont typeface="Arial" panose="020B0604020202020204" pitchFamily="34" charset="0"/>
              <a:buChar char="•"/>
              <a:defRPr/>
            </a:pPr>
            <a:r>
              <a:rPr lang="es-ES" sz="1200" dirty="0" err="1">
                <a:solidFill>
                  <a:prstClr val="black"/>
                </a:solidFill>
                <a:latin typeface="Calibri"/>
              </a:rPr>
              <a:t>Mín</a:t>
            </a:r>
            <a:r>
              <a:rPr lang="es-ES" sz="1200" dirty="0">
                <a:solidFill>
                  <a:prstClr val="black"/>
                </a:solidFill>
                <a:latin typeface="Calibri"/>
              </a:rPr>
              <a:t>: </a:t>
            </a:r>
            <a:r>
              <a:rPr lang="es-ES" sz="1200" b="1" dirty="0">
                <a:solidFill>
                  <a:prstClr val="black"/>
                </a:solidFill>
                <a:latin typeface="Calibri"/>
              </a:rPr>
              <a:t>30 has</a:t>
            </a:r>
            <a:r>
              <a:rPr lang="es-ES" sz="1200" dirty="0">
                <a:solidFill>
                  <a:prstClr val="black"/>
                </a:solidFill>
                <a:latin typeface="Calibri"/>
              </a:rPr>
              <a:t>, para formalizar contrato</a:t>
            </a:r>
          </a:p>
          <a:p>
            <a:pPr marL="128588" indent="-128588" algn="just">
              <a:buFont typeface="Arial" panose="020B0604020202020204" pitchFamily="34" charset="0"/>
              <a:buChar char="•"/>
              <a:defRPr/>
            </a:pPr>
            <a:r>
              <a:rPr lang="es-ES" sz="1200" dirty="0">
                <a:solidFill>
                  <a:prstClr val="black"/>
                </a:solidFill>
                <a:latin typeface="Calibri"/>
              </a:rPr>
              <a:t>La menor superficie de las siguientes opciones:</a:t>
            </a:r>
          </a:p>
          <a:p>
            <a:pPr marL="471488" lvl="1" indent="-128588" algn="just">
              <a:buFont typeface="Arial" panose="020B0604020202020204" pitchFamily="34" charset="0"/>
              <a:buChar char="•"/>
              <a:defRPr/>
            </a:pPr>
            <a:r>
              <a:rPr lang="es-ES" sz="1200" dirty="0" err="1">
                <a:solidFill>
                  <a:prstClr val="black"/>
                </a:solidFill>
                <a:latin typeface="Calibri"/>
              </a:rPr>
              <a:t>Sup</a:t>
            </a:r>
            <a:r>
              <a:rPr lang="es-ES" sz="1200" dirty="0">
                <a:solidFill>
                  <a:prstClr val="black"/>
                </a:solidFill>
                <a:latin typeface="Calibri"/>
              </a:rPr>
              <a:t>. Titular que se acoge a la medida</a:t>
            </a:r>
          </a:p>
          <a:p>
            <a:pPr marL="471488" lvl="1" indent="-128588" algn="just">
              <a:buFont typeface="Arial" panose="020B0604020202020204" pitchFamily="34" charset="0"/>
              <a:buChar char="•"/>
              <a:defRPr/>
            </a:pPr>
            <a:r>
              <a:rPr lang="es-ES" sz="1200" dirty="0" err="1">
                <a:solidFill>
                  <a:prstClr val="black"/>
                </a:solidFill>
                <a:latin typeface="Calibri"/>
              </a:rPr>
              <a:t>Sup</a:t>
            </a:r>
            <a:r>
              <a:rPr lang="es-ES" sz="1200" dirty="0">
                <a:solidFill>
                  <a:prstClr val="black"/>
                </a:solidFill>
                <a:latin typeface="Calibri"/>
              </a:rPr>
              <a:t>. Resultante de dividir entre 2 el </a:t>
            </a:r>
            <a:r>
              <a:rPr lang="es-ES" sz="1200" dirty="0" err="1">
                <a:solidFill>
                  <a:prstClr val="black"/>
                </a:solidFill>
                <a:latin typeface="Calibri"/>
              </a:rPr>
              <a:t>nº</a:t>
            </a:r>
            <a:r>
              <a:rPr lang="es-ES" sz="1200" dirty="0">
                <a:solidFill>
                  <a:prstClr val="black"/>
                </a:solidFill>
                <a:latin typeface="Calibri"/>
              </a:rPr>
              <a:t> de reproductores a 1 de enero del año de convocatoria</a:t>
            </a:r>
          </a:p>
          <a:p>
            <a:pPr marL="128588" indent="-128588" algn="just">
              <a:buFont typeface="Arial" panose="020B0604020202020204" pitchFamily="34" charset="0"/>
              <a:buChar char="•"/>
              <a:defRPr/>
            </a:pPr>
            <a:r>
              <a:rPr lang="es-ES" sz="1200" dirty="0">
                <a:solidFill>
                  <a:prstClr val="black"/>
                </a:solidFill>
                <a:latin typeface="Calibri"/>
              </a:rPr>
              <a:t>Superficies de pastos y rastrojeras de ordenación común (Adjudicadas por Juntas Agrarias Locales)</a:t>
            </a:r>
          </a:p>
          <a:p>
            <a:pPr marL="128588" indent="-128588" algn="just">
              <a:buFont typeface="Arial" panose="020B0604020202020204" pitchFamily="34" charset="0"/>
              <a:buChar char="•"/>
              <a:defRPr/>
            </a:pPr>
            <a:r>
              <a:rPr lang="es-ES" sz="1200" dirty="0">
                <a:solidFill>
                  <a:prstClr val="black"/>
                </a:solidFill>
                <a:latin typeface="Calibri"/>
              </a:rPr>
              <a:t>No variar superficie +/- 20%</a:t>
            </a:r>
          </a:p>
          <a:p>
            <a:pPr marL="128588" indent="-128588" algn="just">
              <a:buFont typeface="Arial" panose="020B0604020202020204" pitchFamily="34" charset="0"/>
              <a:buChar char="•"/>
              <a:defRPr/>
            </a:pPr>
            <a:endParaRPr lang="es-ES" sz="1200" dirty="0">
              <a:solidFill>
                <a:prstClr val="black"/>
              </a:solidFill>
              <a:latin typeface="Calibri"/>
            </a:endParaRPr>
          </a:p>
          <a:p>
            <a:pPr algn="just">
              <a:defRPr/>
            </a:pPr>
            <a:r>
              <a:rPr lang="es-ES" sz="1200" b="1" dirty="0">
                <a:solidFill>
                  <a:prstClr val="black"/>
                </a:solidFill>
                <a:latin typeface="Calibri"/>
              </a:rPr>
              <a:t>IMPORTE: 35 €/Ha</a:t>
            </a:r>
          </a:p>
          <a:p>
            <a:pPr marL="214313" indent="-214313" algn="just">
              <a:buFont typeface="Arial" panose="020B0604020202020204" pitchFamily="34" charset="0"/>
              <a:buChar char="•"/>
              <a:defRPr/>
            </a:pPr>
            <a:r>
              <a:rPr lang="es-ES" sz="1200" u="sng" dirty="0">
                <a:solidFill>
                  <a:prstClr val="black"/>
                </a:solidFill>
                <a:latin typeface="Calibri"/>
              </a:rPr>
              <a:t>número máximo de hectáreas subvencionables </a:t>
            </a:r>
            <a:r>
              <a:rPr lang="es-ES" sz="1200" dirty="0">
                <a:solidFill>
                  <a:prstClr val="black"/>
                </a:solidFill>
                <a:latin typeface="Calibri"/>
              </a:rPr>
              <a:t>será el que corresponda al cumplimiento de una relación de 2 entre el número total de animales reproductores -machos y hembras- de las especies ovina o caprina y el conjunto de la superficie de pastos y rastrojeras.</a:t>
            </a:r>
          </a:p>
          <a:p>
            <a:pPr marL="214313" indent="-214313" algn="just">
              <a:buFont typeface="Arial" panose="020B0604020202020204" pitchFamily="34" charset="0"/>
              <a:buChar char="•"/>
              <a:defRPr/>
            </a:pPr>
            <a:r>
              <a:rPr lang="es-ES" sz="1200" dirty="0">
                <a:solidFill>
                  <a:prstClr val="black"/>
                </a:solidFill>
                <a:latin typeface="Calibri"/>
              </a:rPr>
              <a:t>Degresividad:</a:t>
            </a:r>
          </a:p>
          <a:p>
            <a:pPr marL="1585913" lvl="4" indent="-214313" algn="just">
              <a:buFont typeface="Arial" panose="020B0604020202020204" pitchFamily="34" charset="0"/>
              <a:buChar char="•"/>
              <a:defRPr/>
            </a:pPr>
            <a:r>
              <a:rPr lang="es-ES" sz="1200" dirty="0">
                <a:solidFill>
                  <a:prstClr val="black"/>
                </a:solidFill>
                <a:latin typeface="Calibri"/>
              </a:rPr>
              <a:t>las primeras 60 hectáreas se consideran al 100%,</a:t>
            </a:r>
          </a:p>
          <a:p>
            <a:pPr marL="1585913" lvl="4" indent="-214313" algn="just">
              <a:buFont typeface="Arial" panose="020B0604020202020204" pitchFamily="34" charset="0"/>
              <a:buChar char="•"/>
              <a:defRPr/>
            </a:pPr>
            <a:r>
              <a:rPr lang="es-ES" sz="1200" dirty="0">
                <a:solidFill>
                  <a:prstClr val="black"/>
                </a:solidFill>
                <a:latin typeface="Calibri"/>
              </a:rPr>
              <a:t>las siguientes 60 hectáreas, al 60%,</a:t>
            </a:r>
          </a:p>
          <a:p>
            <a:pPr marL="1585913" lvl="4" indent="-214313" algn="just">
              <a:buFont typeface="Arial" panose="020B0604020202020204" pitchFamily="34" charset="0"/>
              <a:buChar char="•"/>
              <a:defRPr/>
            </a:pPr>
            <a:r>
              <a:rPr lang="es-ES" sz="1200" dirty="0">
                <a:solidFill>
                  <a:prstClr val="black"/>
                </a:solidFill>
                <a:latin typeface="Calibri"/>
              </a:rPr>
              <a:t>el resto de hectáreas, al 30%.</a:t>
            </a:r>
          </a:p>
          <a:p>
            <a:pPr marL="1585913" lvl="4" indent="-214313" algn="just">
              <a:buFont typeface="Arial" panose="020B0604020202020204" pitchFamily="34" charset="0"/>
              <a:buChar char="•"/>
              <a:defRPr/>
            </a:pPr>
            <a:endParaRPr lang="es-ES" sz="1050" dirty="0">
              <a:solidFill>
                <a:prstClr val="black"/>
              </a:solidFill>
              <a:latin typeface="Calibri"/>
            </a:endParaRPr>
          </a:p>
          <a:p>
            <a:pPr marL="128588" indent="-128588" algn="just">
              <a:buFont typeface="Arial" panose="020B0604020202020204" pitchFamily="34" charset="0"/>
              <a:buChar char="•"/>
              <a:defRPr/>
            </a:pPr>
            <a:endParaRPr lang="es-ES" sz="900" b="1" dirty="0">
              <a:solidFill>
                <a:prstClr val="black"/>
              </a:solidFill>
              <a:latin typeface="Calibri"/>
            </a:endParaRPr>
          </a:p>
          <a:p>
            <a:pPr marL="128588" indent="-128588" algn="just">
              <a:buFont typeface="Arial" panose="020B0604020202020204" pitchFamily="34" charset="0"/>
              <a:buChar char="•"/>
              <a:defRPr/>
            </a:pPr>
            <a:endParaRPr lang="es-ES" sz="900" dirty="0">
              <a:solidFill>
                <a:srgbClr val="92D050"/>
              </a:solidFill>
              <a:latin typeface="Calibri"/>
            </a:endParaRPr>
          </a:p>
          <a:p>
            <a:pPr marL="128588" indent="-128588" algn="just">
              <a:buFont typeface="Arial" panose="020B0604020202020204" pitchFamily="34" charset="0"/>
              <a:buChar char="•"/>
              <a:defRPr/>
            </a:pPr>
            <a:endParaRPr lang="es-ES" sz="900" dirty="0">
              <a:solidFill>
                <a:srgbClr val="92D050"/>
              </a:solidFill>
              <a:latin typeface="Calibri"/>
            </a:endParaRPr>
          </a:p>
        </p:txBody>
      </p:sp>
      <p:grpSp>
        <p:nvGrpSpPr>
          <p:cNvPr id="8" name="Grupo 7">
            <a:extLst>
              <a:ext uri="{FF2B5EF4-FFF2-40B4-BE49-F238E27FC236}">
                <a16:creationId xmlns:a16="http://schemas.microsoft.com/office/drawing/2014/main" id="{5EB5888F-EA8D-71D3-6744-AAFD77BCEFC9}"/>
              </a:ext>
            </a:extLst>
          </p:cNvPr>
          <p:cNvGrpSpPr/>
          <p:nvPr/>
        </p:nvGrpSpPr>
        <p:grpSpPr>
          <a:xfrm rot="16200000">
            <a:off x="-639300" y="3066697"/>
            <a:ext cx="3797719" cy="923330"/>
            <a:chOff x="467543" y="1901560"/>
            <a:chExt cx="2880321" cy="833552"/>
          </a:xfrm>
        </p:grpSpPr>
        <p:grpSp>
          <p:nvGrpSpPr>
            <p:cNvPr id="9" name="2 Grupo">
              <a:extLst>
                <a:ext uri="{FF2B5EF4-FFF2-40B4-BE49-F238E27FC236}">
                  <a16:creationId xmlns:a16="http://schemas.microsoft.com/office/drawing/2014/main" id="{687747B4-2C1D-FB54-3DCC-5838E75E8140}"/>
                </a:ext>
              </a:extLst>
            </p:cNvPr>
            <p:cNvGrpSpPr>
              <a:grpSpLocks/>
            </p:cNvGrpSpPr>
            <p:nvPr/>
          </p:nvGrpSpPr>
          <p:grpSpPr bwMode="auto">
            <a:xfrm>
              <a:off x="467543" y="1916832"/>
              <a:ext cx="2880321" cy="777875"/>
              <a:chOff x="0" y="0"/>
              <a:chExt cx="7467600" cy="777644"/>
            </a:xfrm>
          </p:grpSpPr>
          <p:sp>
            <p:nvSpPr>
              <p:cNvPr id="11" name="4 Rectángulo redondeado">
                <a:extLst>
                  <a:ext uri="{FF2B5EF4-FFF2-40B4-BE49-F238E27FC236}">
                    <a16:creationId xmlns:a16="http://schemas.microsoft.com/office/drawing/2014/main" id="{8C07D60A-A037-3615-15EF-2845B71C96D2}"/>
                  </a:ext>
                </a:extLst>
              </p:cNvPr>
              <p:cNvSpPr/>
              <p:nvPr/>
            </p:nvSpPr>
            <p:spPr>
              <a:xfrm>
                <a:off x="0" y="0"/>
                <a:ext cx="7467600" cy="777644"/>
              </a:xfrm>
              <a:prstGeom prst="roundRect">
                <a:avLst/>
              </a:prstGeom>
              <a:solidFill>
                <a:srgbClr val="BED6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3" name="5 Rectángulo">
                <a:extLst>
                  <a:ext uri="{FF2B5EF4-FFF2-40B4-BE49-F238E27FC236}">
                    <a16:creationId xmlns:a16="http://schemas.microsoft.com/office/drawing/2014/main" id="{FBF1D2D9-7214-A710-415E-909FBC73C52E}"/>
                  </a:ext>
                </a:extLst>
              </p:cNvPr>
              <p:cNvSpPr/>
              <p:nvPr/>
            </p:nvSpPr>
            <p:spPr>
              <a:xfrm>
                <a:off x="38100" y="38089"/>
                <a:ext cx="7391400" cy="701467"/>
              </a:xfrm>
              <a:prstGeom prst="rect">
                <a:avLst/>
              </a:prstGeom>
            </p:spPr>
            <p:style>
              <a:lnRef idx="0">
                <a:scrgbClr r="0" g="0" b="0"/>
              </a:lnRef>
              <a:fillRef idx="0">
                <a:scrgbClr r="0" g="0" b="0"/>
              </a:fillRef>
              <a:effectRef idx="0">
                <a:scrgbClr r="0" g="0" b="0"/>
              </a:effectRef>
              <a:fontRef idx="minor">
                <a:schemeClr val="lt1"/>
              </a:fontRef>
            </p:style>
            <p:txBody>
              <a:bodyPr tIns="68580" bIns="68580" spcCol="1270" anchor="ctr"/>
              <a:lstStyle/>
              <a:p>
                <a:pPr defTabSz="800100">
                  <a:lnSpc>
                    <a:spcPct val="90000"/>
                  </a:lnSpc>
                  <a:spcAft>
                    <a:spcPct val="35000"/>
                  </a:spcAft>
                  <a:defRPr/>
                </a:pPr>
                <a:endParaRPr lang="es-ES" sz="1500" b="1" dirty="0">
                  <a:solidFill>
                    <a:srgbClr val="FF0000"/>
                  </a:solidFill>
                </a:endParaRPr>
              </a:p>
            </p:txBody>
          </p:sp>
        </p:grpSp>
        <p:sp>
          <p:nvSpPr>
            <p:cNvPr id="10" name="2 Rectángulo">
              <a:extLst>
                <a:ext uri="{FF2B5EF4-FFF2-40B4-BE49-F238E27FC236}">
                  <a16:creationId xmlns:a16="http://schemas.microsoft.com/office/drawing/2014/main" id="{89B1CCD0-3EB7-F7C0-C5BF-5599ECB0A8FC}"/>
                </a:ext>
              </a:extLst>
            </p:cNvPr>
            <p:cNvSpPr>
              <a:spLocks noChangeArrowheads="1"/>
            </p:cNvSpPr>
            <p:nvPr/>
          </p:nvSpPr>
          <p:spPr bwMode="auto">
            <a:xfrm>
              <a:off x="482240" y="1901560"/>
              <a:ext cx="2735817" cy="833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rgbClr val="D6EF2C"/>
                </a:buClr>
                <a:buChar char="&gt;"/>
                <a:defRPr sz="1400">
                  <a:solidFill>
                    <a:srgbClr val="575757"/>
                  </a:solidFill>
                  <a:latin typeface="Arial" charset="0"/>
                  <a:ea typeface="ＭＳ Ｐゴシック" pitchFamily="34" charset="-128"/>
                </a:defRPr>
              </a:lvl1pPr>
              <a:lvl2pPr marL="742950" indent="-285750" eaLnBrk="0" hangingPunct="0">
                <a:spcBef>
                  <a:spcPct val="20000"/>
                </a:spcBef>
                <a:buChar char="–"/>
                <a:defRPr sz="1400">
                  <a:solidFill>
                    <a:schemeClr val="tx1"/>
                  </a:solidFill>
                  <a:latin typeface="Arial" charset="0"/>
                  <a:ea typeface="ＭＳ Ｐゴシック" pitchFamily="34" charset="-128"/>
                </a:defRPr>
              </a:lvl2pPr>
              <a:lvl3pPr marL="1143000" indent="-228600" eaLnBrk="0" hangingPunct="0">
                <a:spcBef>
                  <a:spcPct val="20000"/>
                </a:spcBef>
                <a:buChar char="•"/>
                <a:defRPr sz="1400">
                  <a:solidFill>
                    <a:schemeClr val="tx1"/>
                  </a:solidFill>
                  <a:latin typeface="Arial" charset="0"/>
                  <a:ea typeface="ＭＳ Ｐゴシック" pitchFamily="34" charset="-128"/>
                </a:defRPr>
              </a:lvl3pPr>
              <a:lvl4pPr marL="1600200" indent="-228600" eaLnBrk="0" hangingPunct="0">
                <a:spcBef>
                  <a:spcPct val="20000"/>
                </a:spcBef>
                <a:buChar char="–"/>
                <a:defRPr sz="1400">
                  <a:solidFill>
                    <a:schemeClr val="tx1"/>
                  </a:solidFill>
                  <a:latin typeface="Arial" charset="0"/>
                  <a:ea typeface="ＭＳ Ｐゴシック" pitchFamily="34" charset="-128"/>
                </a:defRPr>
              </a:lvl4pPr>
              <a:lvl5pPr marL="2057400" indent="-228600" eaLnBrk="0" hangingPunct="0">
                <a:spcBef>
                  <a:spcPct val="20000"/>
                </a:spcBef>
                <a:buChar char="»"/>
                <a:defRPr sz="14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9pPr>
            </a:lstStyle>
            <a:p>
              <a:pPr eaLnBrk="1" hangingPunct="1">
                <a:spcBef>
                  <a:spcPct val="0"/>
                </a:spcBef>
                <a:buClrTx/>
                <a:buFontTx/>
                <a:buNone/>
              </a:pPr>
              <a:r>
                <a:rPr lang="es-ES" altLang="es-ES" sz="1800" dirty="0">
                  <a:solidFill>
                    <a:schemeClr val="tx1"/>
                  </a:solidFill>
                </a:rPr>
                <a:t>Aprovechamiento forrajero extensivo mediante pastoreo</a:t>
              </a:r>
            </a:p>
            <a:p>
              <a:pPr eaLnBrk="1" hangingPunct="1">
                <a:spcBef>
                  <a:spcPct val="0"/>
                </a:spcBef>
                <a:buClrTx/>
                <a:buFontTx/>
                <a:buNone/>
              </a:pPr>
              <a:r>
                <a:rPr lang="es-ES" altLang="es-ES" sz="1800" dirty="0">
                  <a:solidFill>
                    <a:schemeClr val="tx1"/>
                  </a:solidFill>
                </a:rPr>
                <a:t> con ganado ovino o caprino</a:t>
              </a:r>
            </a:p>
          </p:txBody>
        </p:sp>
      </p:grpSp>
      <p:grpSp>
        <p:nvGrpSpPr>
          <p:cNvPr id="14" name="2 Grupo">
            <a:extLst>
              <a:ext uri="{FF2B5EF4-FFF2-40B4-BE49-F238E27FC236}">
                <a16:creationId xmlns:a16="http://schemas.microsoft.com/office/drawing/2014/main" id="{93A91758-BCB7-AA09-9848-B5A018D78F8A}"/>
              </a:ext>
            </a:extLst>
          </p:cNvPr>
          <p:cNvGrpSpPr>
            <a:grpSpLocks/>
          </p:cNvGrpSpPr>
          <p:nvPr/>
        </p:nvGrpSpPr>
        <p:grpSpPr bwMode="auto">
          <a:xfrm>
            <a:off x="2087166" y="998936"/>
            <a:ext cx="5600700" cy="583406"/>
            <a:chOff x="0" y="0"/>
            <a:chExt cx="7467600" cy="777644"/>
          </a:xfrm>
        </p:grpSpPr>
        <p:sp>
          <p:nvSpPr>
            <p:cNvPr id="15" name="4 Rectángulo redondeado">
              <a:extLst>
                <a:ext uri="{FF2B5EF4-FFF2-40B4-BE49-F238E27FC236}">
                  <a16:creationId xmlns:a16="http://schemas.microsoft.com/office/drawing/2014/main" id="{EA290498-DCBB-AAB0-537A-DC513A8AEA95}"/>
                </a:ext>
              </a:extLst>
            </p:cNvPr>
            <p:cNvSpPr/>
            <p:nvPr/>
          </p:nvSpPr>
          <p:spPr>
            <a:xfrm>
              <a:off x="0" y="0"/>
              <a:ext cx="7467600" cy="777644"/>
            </a:xfrm>
            <a:prstGeom prst="roundRect">
              <a:avLst/>
            </a:prstGeom>
            <a:solidFill>
              <a:srgbClr val="BED6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6" name="5 Rectángulo">
              <a:extLst>
                <a:ext uri="{FF2B5EF4-FFF2-40B4-BE49-F238E27FC236}">
                  <a16:creationId xmlns:a16="http://schemas.microsoft.com/office/drawing/2014/main" id="{49BDF9AC-1FA0-56B3-0453-BD8E81FF2464}"/>
                </a:ext>
              </a:extLst>
            </p:cNvPr>
            <p:cNvSpPr/>
            <p:nvPr/>
          </p:nvSpPr>
          <p:spPr>
            <a:xfrm>
              <a:off x="38100" y="38089"/>
              <a:ext cx="7391400" cy="701467"/>
            </a:xfrm>
            <a:prstGeom prst="rect">
              <a:avLst/>
            </a:prstGeom>
          </p:spPr>
          <p:style>
            <a:lnRef idx="0">
              <a:scrgbClr r="0" g="0" b="0"/>
            </a:lnRef>
            <a:fillRef idx="0">
              <a:scrgbClr r="0" g="0" b="0"/>
            </a:fillRef>
            <a:effectRef idx="0">
              <a:scrgbClr r="0" g="0" b="0"/>
            </a:effectRef>
            <a:fontRef idx="minor">
              <a:schemeClr val="lt1"/>
            </a:fontRef>
          </p:style>
          <p:txBody>
            <a:bodyPr tIns="68580" bIns="68580" spcCol="1270" anchor="ctr"/>
            <a:lstStyle/>
            <a:p>
              <a:pPr defTabSz="800100">
                <a:lnSpc>
                  <a:spcPct val="90000"/>
                </a:lnSpc>
                <a:spcAft>
                  <a:spcPct val="35000"/>
                </a:spcAft>
                <a:defRPr/>
              </a:pPr>
              <a:endParaRPr lang="es-ES" sz="1500" b="1" dirty="0">
                <a:solidFill>
                  <a:srgbClr val="FF0000"/>
                </a:solidFill>
              </a:endParaRPr>
            </a:p>
          </p:txBody>
        </p:sp>
      </p:grpSp>
      <p:sp>
        <p:nvSpPr>
          <p:cNvPr id="17" name="2 Rectángulo">
            <a:extLst>
              <a:ext uri="{FF2B5EF4-FFF2-40B4-BE49-F238E27FC236}">
                <a16:creationId xmlns:a16="http://schemas.microsoft.com/office/drawing/2014/main" id="{34B6F18D-5214-08FA-D941-E6A9ECA81362}"/>
              </a:ext>
            </a:extLst>
          </p:cNvPr>
          <p:cNvSpPr>
            <a:spLocks noChangeArrowheads="1"/>
          </p:cNvSpPr>
          <p:nvPr/>
        </p:nvSpPr>
        <p:spPr bwMode="auto">
          <a:xfrm>
            <a:off x="2303860" y="1117998"/>
            <a:ext cx="41472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D6EF2C"/>
              </a:buClr>
              <a:buChar char="&gt;"/>
              <a:defRPr sz="1400">
                <a:solidFill>
                  <a:srgbClr val="575757"/>
                </a:solidFill>
                <a:latin typeface="Arial" charset="0"/>
                <a:ea typeface="ＭＳ Ｐゴシック" pitchFamily="34" charset="-128"/>
              </a:defRPr>
            </a:lvl1pPr>
            <a:lvl2pPr marL="742950" indent="-285750" eaLnBrk="0" hangingPunct="0">
              <a:spcBef>
                <a:spcPct val="20000"/>
              </a:spcBef>
              <a:buChar char="–"/>
              <a:defRPr sz="1400">
                <a:solidFill>
                  <a:schemeClr val="tx1"/>
                </a:solidFill>
                <a:latin typeface="Arial" charset="0"/>
                <a:ea typeface="ＭＳ Ｐゴシック" pitchFamily="34" charset="-128"/>
              </a:defRPr>
            </a:lvl2pPr>
            <a:lvl3pPr marL="1143000" indent="-228600" eaLnBrk="0" hangingPunct="0">
              <a:spcBef>
                <a:spcPct val="20000"/>
              </a:spcBef>
              <a:buChar char="•"/>
              <a:defRPr sz="1400">
                <a:solidFill>
                  <a:schemeClr val="tx1"/>
                </a:solidFill>
                <a:latin typeface="Arial" charset="0"/>
                <a:ea typeface="ＭＳ Ｐゴシック" pitchFamily="34" charset="-128"/>
              </a:defRPr>
            </a:lvl3pPr>
            <a:lvl4pPr marL="1600200" indent="-228600" eaLnBrk="0" hangingPunct="0">
              <a:spcBef>
                <a:spcPct val="20000"/>
              </a:spcBef>
              <a:buChar char="–"/>
              <a:defRPr sz="1400">
                <a:solidFill>
                  <a:schemeClr val="tx1"/>
                </a:solidFill>
                <a:latin typeface="Arial" charset="0"/>
                <a:ea typeface="ＭＳ Ｐゴシック" pitchFamily="34" charset="-128"/>
              </a:defRPr>
            </a:lvl4pPr>
            <a:lvl5pPr marL="2057400" indent="-228600" eaLnBrk="0" hangingPunct="0">
              <a:spcBef>
                <a:spcPct val="20000"/>
              </a:spcBef>
              <a:buChar char="»"/>
              <a:defRPr sz="14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9pPr>
          </a:lstStyle>
          <a:p>
            <a:pPr eaLnBrk="1" hangingPunct="1">
              <a:spcBef>
                <a:spcPct val="0"/>
              </a:spcBef>
              <a:buClrTx/>
              <a:buFontTx/>
              <a:buNone/>
            </a:pPr>
            <a:r>
              <a:rPr lang="es-ES" altLang="es-ES" sz="1800" dirty="0">
                <a:solidFill>
                  <a:schemeClr val="tx1"/>
                </a:solidFill>
              </a:rPr>
              <a:t>Intervenciones DR en CyL. Ganaderas</a:t>
            </a:r>
          </a:p>
        </p:txBody>
      </p:sp>
      <p:sp>
        <p:nvSpPr>
          <p:cNvPr id="3" name="Botón de acción: ir hacia atrás o anterior 2">
            <a:hlinkClick r:id="rId3" action="ppaction://hlinksldjump" highlightClick="1"/>
            <a:extLst>
              <a:ext uri="{FF2B5EF4-FFF2-40B4-BE49-F238E27FC236}">
                <a16:creationId xmlns:a16="http://schemas.microsoft.com/office/drawing/2014/main" id="{056A31F9-3D58-5F4B-791A-3ED3DECA2550}"/>
              </a:ext>
            </a:extLst>
          </p:cNvPr>
          <p:cNvSpPr/>
          <p:nvPr/>
        </p:nvSpPr>
        <p:spPr>
          <a:xfrm>
            <a:off x="7164288" y="5427222"/>
            <a:ext cx="270030" cy="264465"/>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350"/>
          </a:p>
        </p:txBody>
      </p:sp>
    </p:spTree>
    <p:extLst>
      <p:ext uri="{BB962C8B-B14F-4D97-AF65-F5344CB8AC3E}">
        <p14:creationId xmlns:p14="http://schemas.microsoft.com/office/powerpoint/2010/main" val="1539745135"/>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3 Imagen">
            <a:extLst>
              <a:ext uri="{FF2B5EF4-FFF2-40B4-BE49-F238E27FC236}">
                <a16:creationId xmlns:a16="http://schemas.microsoft.com/office/drawing/2014/main" id="{10CB3EEF-0447-BFB7-060D-E4C747253264}"/>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1525907" y="5319210"/>
            <a:ext cx="1179669" cy="372477"/>
          </a:xfrm>
          <a:prstGeom prst="rect">
            <a:avLst/>
          </a:prstGeom>
        </p:spPr>
      </p:pic>
      <p:sp>
        <p:nvSpPr>
          <p:cNvPr id="2" name="CuadroTexto 1">
            <a:extLst>
              <a:ext uri="{FF2B5EF4-FFF2-40B4-BE49-F238E27FC236}">
                <a16:creationId xmlns:a16="http://schemas.microsoft.com/office/drawing/2014/main" id="{0840BDDB-D556-7109-9FF3-CF387C44EF2D}"/>
              </a:ext>
            </a:extLst>
          </p:cNvPr>
          <p:cNvSpPr txBox="1"/>
          <p:nvPr/>
        </p:nvSpPr>
        <p:spPr>
          <a:xfrm>
            <a:off x="2303860" y="1732382"/>
            <a:ext cx="5889983" cy="3624069"/>
          </a:xfrm>
          <a:prstGeom prst="rect">
            <a:avLst/>
          </a:prstGeom>
          <a:noFill/>
        </p:spPr>
        <p:txBody>
          <a:bodyPr wrap="square" rtlCol="0">
            <a:spAutoFit/>
          </a:bodyPr>
          <a:lstStyle/>
          <a:p>
            <a:pPr>
              <a:defRPr/>
            </a:pPr>
            <a:r>
              <a:rPr lang="es-ES" sz="1350" b="1" dirty="0">
                <a:solidFill>
                  <a:prstClr val="black"/>
                </a:solidFill>
                <a:latin typeface="Calibri"/>
              </a:rPr>
              <a:t>Condiciones:</a:t>
            </a:r>
          </a:p>
          <a:p>
            <a:pPr marL="214313" indent="-214313">
              <a:buFont typeface="Arial" panose="020B0604020202020204" pitchFamily="34" charset="0"/>
              <a:buChar char="•"/>
              <a:defRPr/>
            </a:pPr>
            <a:r>
              <a:rPr lang="es-ES" sz="1350" dirty="0">
                <a:solidFill>
                  <a:prstClr val="black"/>
                </a:solidFill>
                <a:latin typeface="Calibri"/>
              </a:rPr>
              <a:t>Titular de explotación ganadera no intensiva de las especies </a:t>
            </a:r>
            <a:r>
              <a:rPr lang="es-ES" sz="1350" u="sng" dirty="0">
                <a:solidFill>
                  <a:prstClr val="black"/>
                </a:solidFill>
                <a:latin typeface="Calibri"/>
              </a:rPr>
              <a:t>bovina, ovina, caprina o equinas.</a:t>
            </a:r>
          </a:p>
          <a:p>
            <a:pPr marL="214313" indent="-214313">
              <a:buFont typeface="Arial" panose="020B0604020202020204" pitchFamily="34" charset="0"/>
              <a:buChar char="•"/>
              <a:defRPr/>
            </a:pPr>
            <a:r>
              <a:rPr lang="es-ES" sz="1350" dirty="0">
                <a:solidFill>
                  <a:prstClr val="black"/>
                </a:solidFill>
                <a:latin typeface="Calibri"/>
                <a:ea typeface="Times New Roman" panose="02020603050405020304" pitchFamily="18" charset="0"/>
              </a:rPr>
              <a:t>Superficie elegible será de </a:t>
            </a:r>
            <a:r>
              <a:rPr lang="es-ES" sz="1350" u="sng" dirty="0">
                <a:solidFill>
                  <a:prstClr val="black"/>
                </a:solidFill>
                <a:latin typeface="Calibri"/>
                <a:ea typeface="Times New Roman" panose="02020603050405020304" pitchFamily="18" charset="0"/>
              </a:rPr>
              <a:t>pastos permanentes </a:t>
            </a:r>
            <a:r>
              <a:rPr lang="es-ES" sz="1350" dirty="0">
                <a:solidFill>
                  <a:prstClr val="black"/>
                </a:solidFill>
                <a:latin typeface="Calibri"/>
                <a:ea typeface="Times New Roman" panose="02020603050405020304" pitchFamily="18" charset="0"/>
              </a:rPr>
              <a:t>(cuyos usos SIGPAC sean “PS”, “PR” </a:t>
            </a:r>
            <a:r>
              <a:rPr lang="es-ES" sz="1350" dirty="0" err="1">
                <a:solidFill>
                  <a:prstClr val="black"/>
                </a:solidFill>
                <a:latin typeface="Calibri"/>
                <a:ea typeface="Times New Roman" panose="02020603050405020304" pitchFamily="18" charset="0"/>
              </a:rPr>
              <a:t>ó</a:t>
            </a:r>
            <a:r>
              <a:rPr lang="es-ES" sz="1350" dirty="0">
                <a:solidFill>
                  <a:prstClr val="black"/>
                </a:solidFill>
                <a:latin typeface="Calibri"/>
                <a:ea typeface="Times New Roman" panose="02020603050405020304" pitchFamily="18" charset="0"/>
              </a:rPr>
              <a:t> “PA”) en parcelas que no sean de uso en común (una misma superficie solo aprovechada por el titular)</a:t>
            </a:r>
          </a:p>
          <a:p>
            <a:pPr marL="214313" indent="-214313">
              <a:buFont typeface="Arial" panose="020B0604020202020204" pitchFamily="34" charset="0"/>
              <a:buChar char="•"/>
              <a:defRPr/>
            </a:pPr>
            <a:r>
              <a:rPr lang="es-ES" sz="1350" dirty="0">
                <a:solidFill>
                  <a:prstClr val="black"/>
                </a:solidFill>
                <a:latin typeface="Calibri"/>
              </a:rPr>
              <a:t>No superar la superficie +/-20%.</a:t>
            </a:r>
          </a:p>
          <a:p>
            <a:pPr marL="214313" indent="-214313">
              <a:buFont typeface="Arial" panose="020B0604020202020204" pitchFamily="34" charset="0"/>
              <a:buChar char="•"/>
              <a:defRPr/>
            </a:pPr>
            <a:endParaRPr lang="es-ES" sz="1350" b="1" dirty="0">
              <a:solidFill>
                <a:prstClr val="black"/>
              </a:solidFill>
              <a:latin typeface="Calibri"/>
            </a:endParaRPr>
          </a:p>
          <a:p>
            <a:pPr>
              <a:defRPr/>
            </a:pPr>
            <a:r>
              <a:rPr lang="es-ES" sz="1350" b="1" dirty="0">
                <a:solidFill>
                  <a:prstClr val="black"/>
                </a:solidFill>
                <a:latin typeface="Calibri"/>
                <a:ea typeface="Times New Roman" panose="02020603050405020304" pitchFamily="18" charset="0"/>
              </a:rPr>
              <a:t>Compromisos:</a:t>
            </a:r>
          </a:p>
          <a:p>
            <a:pPr marL="214313" indent="-214313">
              <a:buFont typeface="Arial" panose="020B0604020202020204" pitchFamily="34" charset="0"/>
              <a:buChar char="•"/>
              <a:defRPr/>
            </a:pPr>
            <a:r>
              <a:rPr lang="es-ES" sz="1350" dirty="0">
                <a:solidFill>
                  <a:prstClr val="black"/>
                </a:solidFill>
                <a:latin typeface="Calibri"/>
                <a:ea typeface="Times New Roman" panose="02020603050405020304" pitchFamily="18" charset="0"/>
              </a:rPr>
              <a:t>Aprovechamiento efectivo mediante pastoreo de las superficies forrajeras con animales de la propia explotación, al menos 6 meses/año.</a:t>
            </a:r>
          </a:p>
          <a:p>
            <a:pPr marL="214313" indent="-214313">
              <a:buFont typeface="Arial" panose="020B0604020202020204" pitchFamily="34" charset="0"/>
              <a:buChar char="•"/>
              <a:defRPr/>
            </a:pPr>
            <a:r>
              <a:rPr lang="es-ES" sz="1350" dirty="0">
                <a:solidFill>
                  <a:prstClr val="black"/>
                </a:solidFill>
                <a:latin typeface="Calibri"/>
                <a:ea typeface="Times New Roman" panose="02020603050405020304" pitchFamily="18" charset="0"/>
              </a:rPr>
              <a:t>Límites de carga ganadera máxima: 0,75 UGM por hectárea o 1,50 UGM por hectárea y carga ganadera mínima: 0,20 UGM por hectárea (650mm)</a:t>
            </a:r>
          </a:p>
          <a:p>
            <a:pPr marL="214313" indent="-214313">
              <a:buFont typeface="Arial" panose="020B0604020202020204" pitchFamily="34" charset="0"/>
              <a:buChar char="•"/>
              <a:defRPr/>
            </a:pPr>
            <a:r>
              <a:rPr lang="es-ES" sz="1350" dirty="0">
                <a:solidFill>
                  <a:prstClr val="black"/>
                </a:solidFill>
                <a:latin typeface="Calibri"/>
                <a:ea typeface="Times New Roman" panose="02020603050405020304" pitchFamily="18" charset="0"/>
              </a:rPr>
              <a:t>Pastoreo &lt; 10km explotación, salvo justificación.</a:t>
            </a:r>
          </a:p>
          <a:p>
            <a:pPr marL="214313" indent="-214313">
              <a:buFont typeface="Arial" panose="020B0604020202020204" pitchFamily="34" charset="0"/>
              <a:buChar char="•"/>
              <a:defRPr/>
            </a:pPr>
            <a:r>
              <a:rPr lang="es-ES" sz="1350" dirty="0">
                <a:solidFill>
                  <a:prstClr val="black"/>
                </a:solidFill>
                <a:latin typeface="Calibri"/>
                <a:ea typeface="Times New Roman" panose="02020603050405020304" pitchFamily="18" charset="0"/>
              </a:rPr>
              <a:t>Cada año 20% superficie sin pastorear 3 meses indicando parcelas en solicitud y rotando.</a:t>
            </a:r>
          </a:p>
          <a:p>
            <a:pPr marL="214313" indent="-214313">
              <a:buFont typeface="Arial" panose="020B0604020202020204" pitchFamily="34" charset="0"/>
              <a:buChar char="•"/>
              <a:defRPr/>
            </a:pPr>
            <a:r>
              <a:rPr lang="es-ES" sz="1350" dirty="0">
                <a:solidFill>
                  <a:prstClr val="black"/>
                </a:solidFill>
                <a:latin typeface="Calibri"/>
                <a:ea typeface="Times New Roman" panose="02020603050405020304" pitchFamily="18" charset="0"/>
              </a:rPr>
              <a:t>No desparasitar con ivermectina </a:t>
            </a:r>
          </a:p>
        </p:txBody>
      </p:sp>
      <p:grpSp>
        <p:nvGrpSpPr>
          <p:cNvPr id="11" name="2 Grupo">
            <a:extLst>
              <a:ext uri="{FF2B5EF4-FFF2-40B4-BE49-F238E27FC236}">
                <a16:creationId xmlns:a16="http://schemas.microsoft.com/office/drawing/2014/main" id="{6E72AC63-29C5-4396-9A58-BE08884FE24D}"/>
              </a:ext>
            </a:extLst>
          </p:cNvPr>
          <p:cNvGrpSpPr>
            <a:grpSpLocks/>
          </p:cNvGrpSpPr>
          <p:nvPr/>
        </p:nvGrpSpPr>
        <p:grpSpPr bwMode="auto">
          <a:xfrm>
            <a:off x="2087166" y="998936"/>
            <a:ext cx="5600700" cy="583406"/>
            <a:chOff x="0" y="0"/>
            <a:chExt cx="7467600" cy="777644"/>
          </a:xfrm>
        </p:grpSpPr>
        <p:sp>
          <p:nvSpPr>
            <p:cNvPr id="13" name="4 Rectángulo redondeado">
              <a:extLst>
                <a:ext uri="{FF2B5EF4-FFF2-40B4-BE49-F238E27FC236}">
                  <a16:creationId xmlns:a16="http://schemas.microsoft.com/office/drawing/2014/main" id="{75F8CED8-2B32-C723-AE88-E8FDAC9F0E60}"/>
                </a:ext>
              </a:extLst>
            </p:cNvPr>
            <p:cNvSpPr/>
            <p:nvPr/>
          </p:nvSpPr>
          <p:spPr>
            <a:xfrm>
              <a:off x="0" y="0"/>
              <a:ext cx="7467600" cy="777644"/>
            </a:xfrm>
            <a:prstGeom prst="roundRect">
              <a:avLst/>
            </a:prstGeom>
            <a:solidFill>
              <a:srgbClr val="BED6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4" name="5 Rectángulo">
              <a:extLst>
                <a:ext uri="{FF2B5EF4-FFF2-40B4-BE49-F238E27FC236}">
                  <a16:creationId xmlns:a16="http://schemas.microsoft.com/office/drawing/2014/main" id="{33E4120A-9D2C-6C6D-A59E-598A91472CC4}"/>
                </a:ext>
              </a:extLst>
            </p:cNvPr>
            <p:cNvSpPr/>
            <p:nvPr/>
          </p:nvSpPr>
          <p:spPr>
            <a:xfrm>
              <a:off x="38100" y="38089"/>
              <a:ext cx="7391400" cy="701467"/>
            </a:xfrm>
            <a:prstGeom prst="rect">
              <a:avLst/>
            </a:prstGeom>
          </p:spPr>
          <p:style>
            <a:lnRef idx="0">
              <a:scrgbClr r="0" g="0" b="0"/>
            </a:lnRef>
            <a:fillRef idx="0">
              <a:scrgbClr r="0" g="0" b="0"/>
            </a:fillRef>
            <a:effectRef idx="0">
              <a:scrgbClr r="0" g="0" b="0"/>
            </a:effectRef>
            <a:fontRef idx="minor">
              <a:schemeClr val="lt1"/>
            </a:fontRef>
          </p:style>
          <p:txBody>
            <a:bodyPr tIns="68580" bIns="68580" spcCol="1270" anchor="ctr"/>
            <a:lstStyle/>
            <a:p>
              <a:pPr defTabSz="800100">
                <a:lnSpc>
                  <a:spcPct val="90000"/>
                </a:lnSpc>
                <a:spcAft>
                  <a:spcPct val="35000"/>
                </a:spcAft>
                <a:defRPr/>
              </a:pPr>
              <a:endParaRPr lang="es-ES" sz="1500" b="1" dirty="0">
                <a:solidFill>
                  <a:srgbClr val="FF0000"/>
                </a:solidFill>
              </a:endParaRPr>
            </a:p>
          </p:txBody>
        </p:sp>
      </p:grpSp>
      <p:sp>
        <p:nvSpPr>
          <p:cNvPr id="15" name="2 Rectángulo">
            <a:extLst>
              <a:ext uri="{FF2B5EF4-FFF2-40B4-BE49-F238E27FC236}">
                <a16:creationId xmlns:a16="http://schemas.microsoft.com/office/drawing/2014/main" id="{D378A145-C4E7-E85D-A5C6-EB678C4EB6C9}"/>
              </a:ext>
            </a:extLst>
          </p:cNvPr>
          <p:cNvSpPr>
            <a:spLocks noChangeArrowheads="1"/>
          </p:cNvSpPr>
          <p:nvPr/>
        </p:nvSpPr>
        <p:spPr bwMode="auto">
          <a:xfrm>
            <a:off x="2303860" y="1117998"/>
            <a:ext cx="41472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D6EF2C"/>
              </a:buClr>
              <a:buChar char="&gt;"/>
              <a:defRPr sz="1400">
                <a:solidFill>
                  <a:srgbClr val="575757"/>
                </a:solidFill>
                <a:latin typeface="Arial" charset="0"/>
                <a:ea typeface="ＭＳ Ｐゴシック" pitchFamily="34" charset="-128"/>
              </a:defRPr>
            </a:lvl1pPr>
            <a:lvl2pPr marL="742950" indent="-285750" eaLnBrk="0" hangingPunct="0">
              <a:spcBef>
                <a:spcPct val="20000"/>
              </a:spcBef>
              <a:buChar char="–"/>
              <a:defRPr sz="1400">
                <a:solidFill>
                  <a:schemeClr val="tx1"/>
                </a:solidFill>
                <a:latin typeface="Arial" charset="0"/>
                <a:ea typeface="ＭＳ Ｐゴシック" pitchFamily="34" charset="-128"/>
              </a:defRPr>
            </a:lvl2pPr>
            <a:lvl3pPr marL="1143000" indent="-228600" eaLnBrk="0" hangingPunct="0">
              <a:spcBef>
                <a:spcPct val="20000"/>
              </a:spcBef>
              <a:buChar char="•"/>
              <a:defRPr sz="1400">
                <a:solidFill>
                  <a:schemeClr val="tx1"/>
                </a:solidFill>
                <a:latin typeface="Arial" charset="0"/>
                <a:ea typeface="ＭＳ Ｐゴシック" pitchFamily="34" charset="-128"/>
              </a:defRPr>
            </a:lvl3pPr>
            <a:lvl4pPr marL="1600200" indent="-228600" eaLnBrk="0" hangingPunct="0">
              <a:spcBef>
                <a:spcPct val="20000"/>
              </a:spcBef>
              <a:buChar char="–"/>
              <a:defRPr sz="1400">
                <a:solidFill>
                  <a:schemeClr val="tx1"/>
                </a:solidFill>
                <a:latin typeface="Arial" charset="0"/>
                <a:ea typeface="ＭＳ Ｐゴシック" pitchFamily="34" charset="-128"/>
              </a:defRPr>
            </a:lvl4pPr>
            <a:lvl5pPr marL="2057400" indent="-228600" eaLnBrk="0" hangingPunct="0">
              <a:spcBef>
                <a:spcPct val="20000"/>
              </a:spcBef>
              <a:buChar char="»"/>
              <a:defRPr sz="14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9pPr>
          </a:lstStyle>
          <a:p>
            <a:pPr eaLnBrk="1" hangingPunct="1">
              <a:spcBef>
                <a:spcPct val="0"/>
              </a:spcBef>
              <a:buClrTx/>
              <a:buFontTx/>
              <a:buNone/>
            </a:pPr>
            <a:r>
              <a:rPr lang="es-ES" altLang="es-ES" sz="1800" dirty="0">
                <a:solidFill>
                  <a:schemeClr val="tx1"/>
                </a:solidFill>
              </a:rPr>
              <a:t>Intervenciones DR en CyL. Ganaderas</a:t>
            </a:r>
          </a:p>
        </p:txBody>
      </p:sp>
      <p:grpSp>
        <p:nvGrpSpPr>
          <p:cNvPr id="16" name="Grupo 15">
            <a:extLst>
              <a:ext uri="{FF2B5EF4-FFF2-40B4-BE49-F238E27FC236}">
                <a16:creationId xmlns:a16="http://schemas.microsoft.com/office/drawing/2014/main" id="{B419C6CB-D9AF-BC60-C744-F4EE763E6F52}"/>
              </a:ext>
            </a:extLst>
          </p:cNvPr>
          <p:cNvGrpSpPr/>
          <p:nvPr/>
        </p:nvGrpSpPr>
        <p:grpSpPr>
          <a:xfrm rot="16200000">
            <a:off x="-661968" y="2604076"/>
            <a:ext cx="4000142" cy="1262269"/>
            <a:chOff x="467542" y="1916832"/>
            <a:chExt cx="2940821" cy="777875"/>
          </a:xfrm>
        </p:grpSpPr>
        <p:grpSp>
          <p:nvGrpSpPr>
            <p:cNvPr id="17" name="2 Grupo">
              <a:extLst>
                <a:ext uri="{FF2B5EF4-FFF2-40B4-BE49-F238E27FC236}">
                  <a16:creationId xmlns:a16="http://schemas.microsoft.com/office/drawing/2014/main" id="{4E77750C-2B96-29B3-8188-48101B0B85D5}"/>
                </a:ext>
              </a:extLst>
            </p:cNvPr>
            <p:cNvGrpSpPr>
              <a:grpSpLocks/>
            </p:cNvGrpSpPr>
            <p:nvPr/>
          </p:nvGrpSpPr>
          <p:grpSpPr bwMode="auto">
            <a:xfrm>
              <a:off x="467543" y="1916832"/>
              <a:ext cx="2880321" cy="777875"/>
              <a:chOff x="0" y="0"/>
              <a:chExt cx="7467600" cy="777644"/>
            </a:xfrm>
          </p:grpSpPr>
          <p:sp>
            <p:nvSpPr>
              <p:cNvPr id="19" name="4 Rectángulo redondeado">
                <a:extLst>
                  <a:ext uri="{FF2B5EF4-FFF2-40B4-BE49-F238E27FC236}">
                    <a16:creationId xmlns:a16="http://schemas.microsoft.com/office/drawing/2014/main" id="{D65882F6-CF31-244E-4AF0-81E74964236C}"/>
                  </a:ext>
                </a:extLst>
              </p:cNvPr>
              <p:cNvSpPr/>
              <p:nvPr/>
            </p:nvSpPr>
            <p:spPr>
              <a:xfrm>
                <a:off x="0" y="0"/>
                <a:ext cx="7467600" cy="777644"/>
              </a:xfrm>
              <a:prstGeom prst="roundRect">
                <a:avLst/>
              </a:prstGeom>
              <a:solidFill>
                <a:srgbClr val="BED6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20" name="5 Rectángulo">
                <a:extLst>
                  <a:ext uri="{FF2B5EF4-FFF2-40B4-BE49-F238E27FC236}">
                    <a16:creationId xmlns:a16="http://schemas.microsoft.com/office/drawing/2014/main" id="{0F65185F-B1AD-6D3A-9BFF-1CE794072767}"/>
                  </a:ext>
                </a:extLst>
              </p:cNvPr>
              <p:cNvSpPr/>
              <p:nvPr/>
            </p:nvSpPr>
            <p:spPr>
              <a:xfrm>
                <a:off x="38100" y="38089"/>
                <a:ext cx="7391400" cy="701467"/>
              </a:xfrm>
              <a:prstGeom prst="rect">
                <a:avLst/>
              </a:prstGeom>
            </p:spPr>
            <p:style>
              <a:lnRef idx="0">
                <a:scrgbClr r="0" g="0" b="0"/>
              </a:lnRef>
              <a:fillRef idx="0">
                <a:scrgbClr r="0" g="0" b="0"/>
              </a:fillRef>
              <a:effectRef idx="0">
                <a:scrgbClr r="0" g="0" b="0"/>
              </a:effectRef>
              <a:fontRef idx="minor">
                <a:schemeClr val="lt1"/>
              </a:fontRef>
            </p:style>
            <p:txBody>
              <a:bodyPr tIns="68580" bIns="68580" spcCol="1270" anchor="ctr"/>
              <a:lstStyle/>
              <a:p>
                <a:pPr defTabSz="800100">
                  <a:lnSpc>
                    <a:spcPct val="90000"/>
                  </a:lnSpc>
                  <a:spcAft>
                    <a:spcPct val="35000"/>
                  </a:spcAft>
                  <a:defRPr/>
                </a:pPr>
                <a:endParaRPr lang="es-ES" sz="1500" b="1" dirty="0">
                  <a:solidFill>
                    <a:srgbClr val="FF0000"/>
                  </a:solidFill>
                </a:endParaRPr>
              </a:p>
            </p:txBody>
          </p:sp>
        </p:grpSp>
        <p:sp>
          <p:nvSpPr>
            <p:cNvPr id="18" name="2 Rectángulo">
              <a:extLst>
                <a:ext uri="{FF2B5EF4-FFF2-40B4-BE49-F238E27FC236}">
                  <a16:creationId xmlns:a16="http://schemas.microsoft.com/office/drawing/2014/main" id="{2237F739-735B-01AC-7A27-1726DACA1099}"/>
                </a:ext>
              </a:extLst>
            </p:cNvPr>
            <p:cNvSpPr>
              <a:spLocks noChangeArrowheads="1"/>
            </p:cNvSpPr>
            <p:nvPr/>
          </p:nvSpPr>
          <p:spPr bwMode="auto">
            <a:xfrm>
              <a:off x="467542" y="1948483"/>
              <a:ext cx="2940821" cy="7397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rgbClr val="D6EF2C"/>
                </a:buClr>
                <a:buChar char="&gt;"/>
                <a:defRPr sz="1400">
                  <a:solidFill>
                    <a:srgbClr val="575757"/>
                  </a:solidFill>
                  <a:latin typeface="Arial" charset="0"/>
                  <a:ea typeface="ＭＳ Ｐゴシック" pitchFamily="34" charset="-128"/>
                </a:defRPr>
              </a:lvl1pPr>
              <a:lvl2pPr marL="742950" indent="-285750" eaLnBrk="0" hangingPunct="0">
                <a:spcBef>
                  <a:spcPct val="20000"/>
                </a:spcBef>
                <a:buChar char="–"/>
                <a:defRPr sz="1400">
                  <a:solidFill>
                    <a:schemeClr val="tx1"/>
                  </a:solidFill>
                  <a:latin typeface="Arial" charset="0"/>
                  <a:ea typeface="ＭＳ Ｐゴシック" pitchFamily="34" charset="-128"/>
                </a:defRPr>
              </a:lvl2pPr>
              <a:lvl3pPr marL="1143000" indent="-228600" eaLnBrk="0" hangingPunct="0">
                <a:spcBef>
                  <a:spcPct val="20000"/>
                </a:spcBef>
                <a:buChar char="•"/>
                <a:defRPr sz="1400">
                  <a:solidFill>
                    <a:schemeClr val="tx1"/>
                  </a:solidFill>
                  <a:latin typeface="Arial" charset="0"/>
                  <a:ea typeface="ＭＳ Ｐゴシック" pitchFamily="34" charset="-128"/>
                </a:defRPr>
              </a:lvl3pPr>
              <a:lvl4pPr marL="1600200" indent="-228600" eaLnBrk="0" hangingPunct="0">
                <a:spcBef>
                  <a:spcPct val="20000"/>
                </a:spcBef>
                <a:buChar char="–"/>
                <a:defRPr sz="1400">
                  <a:solidFill>
                    <a:schemeClr val="tx1"/>
                  </a:solidFill>
                  <a:latin typeface="Arial" charset="0"/>
                  <a:ea typeface="ＭＳ Ｐゴシック" pitchFamily="34" charset="-128"/>
                </a:defRPr>
              </a:lvl4pPr>
              <a:lvl5pPr marL="2057400" indent="-228600" eaLnBrk="0" hangingPunct="0">
                <a:spcBef>
                  <a:spcPct val="20000"/>
                </a:spcBef>
                <a:buChar char="»"/>
                <a:defRPr sz="14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9pPr>
            </a:lstStyle>
            <a:p>
              <a:pPr algn="ctr" eaLnBrk="1" hangingPunct="1">
                <a:spcBef>
                  <a:spcPct val="0"/>
                </a:spcBef>
                <a:buClrTx/>
                <a:buFontTx/>
                <a:buNone/>
              </a:pPr>
              <a:r>
                <a:rPr lang="es-ES" altLang="es-ES" sz="1800" dirty="0">
                  <a:solidFill>
                    <a:schemeClr val="tx1"/>
                  </a:solidFill>
                </a:rPr>
                <a:t>Gestión sostenible de superficies forrajeras pastables y apoyo a los sistemas tradicionales de pastoreo </a:t>
              </a:r>
              <a:r>
                <a:rPr lang="es-ES" altLang="es-ES" sz="1800" dirty="0" err="1">
                  <a:solidFill>
                    <a:schemeClr val="tx1"/>
                  </a:solidFill>
                </a:rPr>
                <a:t>transhumante</a:t>
              </a:r>
              <a:endParaRPr lang="es-ES" altLang="es-ES" sz="1800" dirty="0">
                <a:solidFill>
                  <a:schemeClr val="tx1"/>
                </a:solidFill>
              </a:endParaRPr>
            </a:p>
          </p:txBody>
        </p:sp>
      </p:grpSp>
      <p:sp>
        <p:nvSpPr>
          <p:cNvPr id="3" name="Botón de acción: ir hacia atrás o anterior 2">
            <a:hlinkClick r:id="rId3" action="ppaction://hlinksldjump" highlightClick="1"/>
            <a:extLst>
              <a:ext uri="{FF2B5EF4-FFF2-40B4-BE49-F238E27FC236}">
                <a16:creationId xmlns:a16="http://schemas.microsoft.com/office/drawing/2014/main" id="{A0720C39-4D8D-70C5-8555-8F55E3DF9A34}"/>
              </a:ext>
            </a:extLst>
          </p:cNvPr>
          <p:cNvSpPr/>
          <p:nvPr/>
        </p:nvSpPr>
        <p:spPr>
          <a:xfrm>
            <a:off x="7164288" y="5427222"/>
            <a:ext cx="270030" cy="264465"/>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350"/>
          </a:p>
        </p:txBody>
      </p:sp>
    </p:spTree>
    <p:extLst>
      <p:ext uri="{BB962C8B-B14F-4D97-AF65-F5344CB8AC3E}">
        <p14:creationId xmlns:p14="http://schemas.microsoft.com/office/powerpoint/2010/main" val="2468878977"/>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uadroTexto 10">
            <a:extLst>
              <a:ext uri="{FF2B5EF4-FFF2-40B4-BE49-F238E27FC236}">
                <a16:creationId xmlns:a16="http://schemas.microsoft.com/office/drawing/2014/main" id="{8D7B9EA8-D6B6-EB88-9FE2-49BEE2AC5D6D}"/>
              </a:ext>
            </a:extLst>
          </p:cNvPr>
          <p:cNvSpPr txBox="1"/>
          <p:nvPr/>
        </p:nvSpPr>
        <p:spPr>
          <a:xfrm>
            <a:off x="2115742" y="1672829"/>
            <a:ext cx="5889983" cy="4431983"/>
          </a:xfrm>
          <a:prstGeom prst="rect">
            <a:avLst/>
          </a:prstGeom>
          <a:noFill/>
        </p:spPr>
        <p:txBody>
          <a:bodyPr wrap="square" rtlCol="0">
            <a:spAutoFit/>
          </a:bodyPr>
          <a:lstStyle/>
          <a:p>
            <a:pPr marL="214313" indent="-214313">
              <a:buFont typeface="Arial" panose="020B0604020202020204" pitchFamily="34" charset="0"/>
              <a:buChar char="•"/>
              <a:defRPr/>
            </a:pPr>
            <a:r>
              <a:rPr lang="es-ES" sz="1350" dirty="0">
                <a:solidFill>
                  <a:prstClr val="black"/>
                </a:solidFill>
                <a:latin typeface="Calibri"/>
                <a:ea typeface="Times New Roman" panose="02020603050405020304" pitchFamily="18" charset="0"/>
              </a:rPr>
              <a:t>Realizarán al menos tres de las siguientes acciones en las superficies de pastos acogidas:</a:t>
            </a:r>
          </a:p>
          <a:p>
            <a:pPr marL="557213" lvl="1" indent="-214313">
              <a:buFont typeface="Arial" panose="020B0604020202020204" pitchFamily="34" charset="0"/>
              <a:buChar char="•"/>
              <a:defRPr/>
            </a:pPr>
            <a:r>
              <a:rPr lang="es-ES" sz="1350" dirty="0">
                <a:solidFill>
                  <a:prstClr val="black"/>
                </a:solidFill>
                <a:latin typeface="Calibri"/>
                <a:ea typeface="Times New Roman" panose="02020603050405020304" pitchFamily="18" charset="0"/>
              </a:rPr>
              <a:t>Bebederos que impidan ahogamiento de aves. </a:t>
            </a:r>
          </a:p>
          <a:p>
            <a:pPr marL="557213" lvl="1" indent="-214313">
              <a:buFont typeface="Arial" panose="020B0604020202020204" pitchFamily="34" charset="0"/>
              <a:buChar char="•"/>
              <a:defRPr/>
            </a:pPr>
            <a:r>
              <a:rPr lang="es-ES" sz="1350" dirty="0">
                <a:solidFill>
                  <a:prstClr val="black"/>
                </a:solidFill>
                <a:latin typeface="Calibri"/>
                <a:ea typeface="Times New Roman" panose="02020603050405020304" pitchFamily="18" charset="0"/>
              </a:rPr>
              <a:t>Eliminar las especies vegetales exóticas invasoras.</a:t>
            </a:r>
          </a:p>
          <a:p>
            <a:pPr marL="557213" lvl="1" indent="-214313">
              <a:buFont typeface="Arial" panose="020B0604020202020204" pitchFamily="34" charset="0"/>
              <a:buChar char="•"/>
              <a:defRPr/>
            </a:pPr>
            <a:r>
              <a:rPr lang="es-ES" sz="1350" dirty="0">
                <a:solidFill>
                  <a:prstClr val="black"/>
                </a:solidFill>
                <a:latin typeface="Calibri"/>
                <a:ea typeface="Times New Roman" panose="02020603050405020304" pitchFamily="18" charset="0"/>
              </a:rPr>
              <a:t>Acogerse al sistema de alimentación de necrófagas (</a:t>
            </a:r>
            <a:r>
              <a:rPr lang="es-ES" sz="1350" dirty="0" err="1">
                <a:solidFill>
                  <a:prstClr val="black"/>
                </a:solidFill>
                <a:latin typeface="Calibri"/>
                <a:ea typeface="Times New Roman" panose="02020603050405020304" pitchFamily="18" charset="0"/>
              </a:rPr>
              <a:t>nº</a:t>
            </a:r>
            <a:r>
              <a:rPr lang="es-ES" sz="1350" dirty="0">
                <a:solidFill>
                  <a:prstClr val="black"/>
                </a:solidFill>
                <a:latin typeface="Calibri"/>
                <a:ea typeface="Times New Roman" panose="02020603050405020304" pitchFamily="18" charset="0"/>
              </a:rPr>
              <a:t> animales AAPP)</a:t>
            </a:r>
          </a:p>
          <a:p>
            <a:pPr marL="557213" lvl="1" indent="-214313">
              <a:buFont typeface="Arial" panose="020B0604020202020204" pitchFamily="34" charset="0"/>
              <a:buChar char="•"/>
              <a:defRPr/>
            </a:pPr>
            <a:r>
              <a:rPr lang="es-ES" sz="1350" dirty="0">
                <a:solidFill>
                  <a:prstClr val="black"/>
                </a:solidFill>
                <a:latin typeface="Calibri"/>
                <a:ea typeface="Times New Roman" panose="02020603050405020304" pitchFamily="18" charset="0"/>
              </a:rPr>
              <a:t>Plantar 10 arboles/ha (</a:t>
            </a:r>
            <a:r>
              <a:rPr lang="es-ES" sz="1350" dirty="0" err="1">
                <a:solidFill>
                  <a:prstClr val="black"/>
                </a:solidFill>
                <a:latin typeface="Calibri"/>
                <a:ea typeface="Times New Roman" panose="02020603050405020304" pitchFamily="18" charset="0"/>
              </a:rPr>
              <a:t>sup</a:t>
            </a:r>
            <a:r>
              <a:rPr lang="es-ES" sz="1350" dirty="0">
                <a:solidFill>
                  <a:prstClr val="black"/>
                </a:solidFill>
                <a:latin typeface="Calibri"/>
                <a:ea typeface="Times New Roman" panose="02020603050405020304" pitchFamily="18" charset="0"/>
              </a:rPr>
              <a:t>. Desarboladas o &lt;60 pies/ha)</a:t>
            </a:r>
          </a:p>
          <a:p>
            <a:pPr marL="557213" lvl="1" indent="-214313">
              <a:buFont typeface="Arial" panose="020B0604020202020204" pitchFamily="34" charset="0"/>
              <a:buChar char="•"/>
              <a:defRPr/>
            </a:pPr>
            <a:r>
              <a:rPr lang="es-ES" sz="1350" dirty="0">
                <a:solidFill>
                  <a:prstClr val="black"/>
                </a:solidFill>
                <a:latin typeface="Calibri"/>
                <a:ea typeface="Times New Roman" panose="02020603050405020304" pitchFamily="18" charset="0"/>
              </a:rPr>
              <a:t>Alambradas pasarlas a setos verdes con arbustos (25 metros/año).</a:t>
            </a:r>
          </a:p>
          <a:p>
            <a:pPr marL="557213" lvl="1" indent="-214313">
              <a:buFont typeface="Arial" panose="020B0604020202020204" pitchFamily="34" charset="0"/>
              <a:buChar char="•"/>
              <a:defRPr/>
            </a:pPr>
            <a:r>
              <a:rPr lang="es-ES" sz="1350" dirty="0">
                <a:solidFill>
                  <a:prstClr val="black"/>
                </a:solidFill>
                <a:latin typeface="Calibri"/>
                <a:ea typeface="Times New Roman" panose="02020603050405020304" pitchFamily="18" charset="0"/>
              </a:rPr>
              <a:t>Regenerar pastos con pratenses (5% </a:t>
            </a:r>
            <a:r>
              <a:rPr lang="es-ES" sz="1350" dirty="0" err="1">
                <a:solidFill>
                  <a:prstClr val="black"/>
                </a:solidFill>
                <a:latin typeface="Calibri"/>
                <a:ea typeface="Times New Roman" panose="02020603050405020304" pitchFamily="18" charset="0"/>
              </a:rPr>
              <a:t>sup</a:t>
            </a:r>
            <a:r>
              <a:rPr lang="es-ES" sz="1350" dirty="0">
                <a:solidFill>
                  <a:prstClr val="black"/>
                </a:solidFill>
                <a:latin typeface="Calibri"/>
                <a:ea typeface="Times New Roman" panose="02020603050405020304" pitchFamily="18" charset="0"/>
              </a:rPr>
              <a:t>/año</a:t>
            </a:r>
            <a:r>
              <a:rPr lang="es-ES" sz="1350" dirty="0">
                <a:solidFill>
                  <a:prstClr val="black"/>
                </a:solidFill>
                <a:latin typeface="Calibri"/>
                <a:ea typeface="Times New Roman" panose="02020603050405020304" pitchFamily="18" charset="0"/>
                <a:sym typeface="Wingdings" panose="05000000000000000000" pitchFamily="2" charset="2"/>
              </a:rPr>
              <a:t> 25% en cinco años)</a:t>
            </a:r>
          </a:p>
          <a:p>
            <a:pPr marL="214313" indent="-214313">
              <a:buFont typeface="Arial" panose="020B0604020202020204" pitchFamily="34" charset="0"/>
              <a:buChar char="•"/>
              <a:defRPr/>
            </a:pPr>
            <a:r>
              <a:rPr lang="es-ES" sz="1350" dirty="0">
                <a:solidFill>
                  <a:prstClr val="black"/>
                </a:solidFill>
                <a:latin typeface="Calibri"/>
                <a:ea typeface="Times New Roman" panose="02020603050405020304" pitchFamily="18" charset="0"/>
                <a:sym typeface="Wingdings" panose="05000000000000000000" pitchFamily="2" charset="2"/>
              </a:rPr>
              <a:t>Voluntariamente:</a:t>
            </a:r>
          </a:p>
          <a:p>
            <a:pPr marL="557213" lvl="1" indent="-214313">
              <a:buFont typeface="Arial" panose="020B0604020202020204" pitchFamily="34" charset="0"/>
              <a:buChar char="•"/>
              <a:defRPr/>
            </a:pPr>
            <a:r>
              <a:rPr lang="es-ES" sz="1350" dirty="0" err="1">
                <a:solidFill>
                  <a:prstClr val="black"/>
                </a:solidFill>
                <a:latin typeface="Calibri"/>
                <a:ea typeface="Times New Roman" panose="02020603050405020304" pitchFamily="18" charset="0"/>
                <a:sym typeface="Wingdings" panose="05000000000000000000" pitchFamily="2" charset="2"/>
              </a:rPr>
              <a:t>Transhumancia</a:t>
            </a:r>
            <a:r>
              <a:rPr lang="es-ES" sz="1350" dirty="0">
                <a:solidFill>
                  <a:prstClr val="black"/>
                </a:solidFill>
                <a:latin typeface="Calibri"/>
                <a:ea typeface="Times New Roman" panose="02020603050405020304" pitchFamily="18" charset="0"/>
                <a:sym typeface="Wingdings" panose="05000000000000000000" pitchFamily="2" charset="2"/>
              </a:rPr>
              <a:t> (+50 km explotación), tres meses pastoreo consecutivos (1UGM/ha)</a:t>
            </a:r>
          </a:p>
          <a:p>
            <a:pPr marL="557213" lvl="1" indent="-214313">
              <a:buFont typeface="Arial" panose="020B0604020202020204" pitchFamily="34" charset="0"/>
              <a:buChar char="•"/>
              <a:defRPr/>
            </a:pPr>
            <a:r>
              <a:rPr lang="es-ES" sz="1350" dirty="0">
                <a:solidFill>
                  <a:prstClr val="black"/>
                </a:solidFill>
                <a:latin typeface="Calibri"/>
                <a:ea typeface="Times New Roman" panose="02020603050405020304" pitchFamily="18" charset="0"/>
                <a:sym typeface="Wingdings" panose="05000000000000000000" pitchFamily="2" charset="2"/>
              </a:rPr>
              <a:t>Mastines 1/30 UGM, con mínimo de 2 a partir de las 20 UGM.</a:t>
            </a:r>
          </a:p>
          <a:p>
            <a:pPr>
              <a:defRPr/>
            </a:pPr>
            <a:r>
              <a:rPr lang="es-ES" sz="1350" b="1" dirty="0">
                <a:solidFill>
                  <a:prstClr val="black"/>
                </a:solidFill>
                <a:latin typeface="Calibri"/>
                <a:ea typeface="Times New Roman" panose="02020603050405020304" pitchFamily="18" charset="0"/>
                <a:sym typeface="Wingdings" panose="05000000000000000000" pitchFamily="2" charset="2"/>
              </a:rPr>
              <a:t>IMPORTE: 50 €/ha</a:t>
            </a:r>
          </a:p>
          <a:p>
            <a:pPr marL="557213" lvl="1" indent="-214313">
              <a:buFont typeface="Arial" panose="020B0604020202020204" pitchFamily="34" charset="0"/>
              <a:buChar char="•"/>
              <a:defRPr/>
            </a:pPr>
            <a:r>
              <a:rPr lang="es-ES" sz="1350" dirty="0">
                <a:solidFill>
                  <a:prstClr val="black"/>
                </a:solidFill>
                <a:latin typeface="Calibri"/>
                <a:ea typeface="Times New Roman" panose="02020603050405020304" pitchFamily="18" charset="0"/>
                <a:sym typeface="Wingdings" panose="05000000000000000000" pitchFamily="2" charset="2"/>
              </a:rPr>
              <a:t>+20% </a:t>
            </a:r>
            <a:r>
              <a:rPr lang="es-ES" sz="1350" dirty="0" err="1">
                <a:solidFill>
                  <a:prstClr val="black"/>
                </a:solidFill>
                <a:latin typeface="Calibri"/>
                <a:ea typeface="Times New Roman" panose="02020603050405020304" pitchFamily="18" charset="0"/>
                <a:sym typeface="Wingdings" panose="05000000000000000000" pitchFamily="2" charset="2"/>
              </a:rPr>
              <a:t>transhumancia</a:t>
            </a:r>
            <a:r>
              <a:rPr lang="es-ES" sz="1350" dirty="0">
                <a:solidFill>
                  <a:prstClr val="black"/>
                </a:solidFill>
                <a:latin typeface="Calibri"/>
                <a:ea typeface="Times New Roman" panose="02020603050405020304" pitchFamily="18" charset="0"/>
                <a:sym typeface="Wingdings" panose="05000000000000000000" pitchFamily="2" charset="2"/>
              </a:rPr>
              <a:t> </a:t>
            </a:r>
            <a:r>
              <a:rPr lang="es-ES" sz="1350" dirty="0" err="1">
                <a:solidFill>
                  <a:prstClr val="black"/>
                </a:solidFill>
                <a:latin typeface="Calibri"/>
                <a:ea typeface="Times New Roman" panose="02020603050405020304" pitchFamily="18" charset="0"/>
                <a:sym typeface="Wingdings" panose="05000000000000000000" pitchFamily="2" charset="2"/>
              </a:rPr>
              <a:t>ó</a:t>
            </a:r>
            <a:r>
              <a:rPr lang="es-ES" sz="1350" dirty="0">
                <a:solidFill>
                  <a:prstClr val="black"/>
                </a:solidFill>
                <a:latin typeface="Calibri"/>
                <a:ea typeface="Times New Roman" panose="02020603050405020304" pitchFamily="18" charset="0"/>
                <a:sym typeface="Wingdings" panose="05000000000000000000" pitchFamily="2" charset="2"/>
              </a:rPr>
              <a:t> +50% </a:t>
            </a:r>
            <a:r>
              <a:rPr lang="es-ES" sz="1350" dirty="0" err="1">
                <a:solidFill>
                  <a:prstClr val="black"/>
                </a:solidFill>
                <a:latin typeface="Calibri"/>
                <a:ea typeface="Times New Roman" panose="02020603050405020304" pitchFamily="18" charset="0"/>
                <a:sym typeface="Wingdings" panose="05000000000000000000" pitchFamily="2" charset="2"/>
              </a:rPr>
              <a:t>transhumancia</a:t>
            </a:r>
            <a:r>
              <a:rPr lang="es-ES" sz="1350" dirty="0">
                <a:solidFill>
                  <a:prstClr val="black"/>
                </a:solidFill>
                <a:latin typeface="Calibri"/>
                <a:ea typeface="Times New Roman" panose="02020603050405020304" pitchFamily="18" charset="0"/>
                <a:sym typeface="Wingdings" panose="05000000000000000000" pitchFamily="2" charset="2"/>
              </a:rPr>
              <a:t> a pie</a:t>
            </a:r>
          </a:p>
          <a:p>
            <a:pPr marL="557213" lvl="1" indent="-214313">
              <a:buFont typeface="Arial" panose="020B0604020202020204" pitchFamily="34" charset="0"/>
              <a:buChar char="•"/>
              <a:defRPr/>
            </a:pPr>
            <a:r>
              <a:rPr lang="es-ES" sz="1350" dirty="0">
                <a:solidFill>
                  <a:prstClr val="black"/>
                </a:solidFill>
                <a:latin typeface="Calibri"/>
                <a:ea typeface="Times New Roman" panose="02020603050405020304" pitchFamily="18" charset="0"/>
                <a:sym typeface="Wingdings" panose="05000000000000000000" pitchFamily="2" charset="2"/>
              </a:rPr>
              <a:t>+20% mastines.</a:t>
            </a:r>
          </a:p>
          <a:p>
            <a:pPr marL="557213" lvl="1" indent="-214313">
              <a:buFont typeface="Arial" panose="020B0604020202020204" pitchFamily="34" charset="0"/>
              <a:buChar char="•"/>
              <a:defRPr/>
            </a:pPr>
            <a:r>
              <a:rPr lang="es-ES" sz="1350" dirty="0">
                <a:solidFill>
                  <a:prstClr val="black"/>
                </a:solidFill>
                <a:latin typeface="Calibri"/>
                <a:ea typeface="Times New Roman" panose="02020603050405020304" pitchFamily="18" charset="0"/>
                <a:sym typeface="Wingdings" panose="05000000000000000000" pitchFamily="2" charset="2"/>
              </a:rPr>
              <a:t>Nº máximo has: 1UGM/1ha</a:t>
            </a:r>
            <a:r>
              <a:rPr lang="es-ES" sz="1350" dirty="0">
                <a:solidFill>
                  <a:prstClr val="black"/>
                </a:solidFill>
                <a:latin typeface="Calibri"/>
                <a:ea typeface="Times New Roman" panose="02020603050405020304" pitchFamily="18" charset="0"/>
              </a:rPr>
              <a:t> </a:t>
            </a:r>
          </a:p>
          <a:p>
            <a:pPr marL="557213" lvl="1" indent="-214313" algn="just">
              <a:buFont typeface="Arial" panose="020B0604020202020204" pitchFamily="34" charset="0"/>
              <a:buChar char="•"/>
              <a:defRPr/>
            </a:pPr>
            <a:r>
              <a:rPr lang="es-ES" sz="1350" dirty="0">
                <a:solidFill>
                  <a:prstClr val="black"/>
                </a:solidFill>
                <a:latin typeface="Calibri"/>
              </a:rPr>
              <a:t>Degresividad:</a:t>
            </a:r>
          </a:p>
          <a:p>
            <a:pPr marL="1585913" lvl="4" indent="-214313" algn="just">
              <a:buFont typeface="Arial" panose="020B0604020202020204" pitchFamily="34" charset="0"/>
              <a:buChar char="•"/>
              <a:defRPr/>
            </a:pPr>
            <a:r>
              <a:rPr lang="es-ES" sz="1350" dirty="0">
                <a:solidFill>
                  <a:prstClr val="black"/>
                </a:solidFill>
                <a:latin typeface="Calibri"/>
              </a:rPr>
              <a:t>las primeras 60 hectáreas se consideran al 100%,</a:t>
            </a:r>
          </a:p>
          <a:p>
            <a:pPr marL="1585913" lvl="4" indent="-214313" algn="just">
              <a:buFont typeface="Arial" panose="020B0604020202020204" pitchFamily="34" charset="0"/>
              <a:buChar char="•"/>
              <a:defRPr/>
            </a:pPr>
            <a:r>
              <a:rPr lang="es-ES" sz="1350" dirty="0">
                <a:solidFill>
                  <a:prstClr val="black"/>
                </a:solidFill>
                <a:latin typeface="Calibri"/>
              </a:rPr>
              <a:t>las siguientes 60 hectáreas, al 60%,</a:t>
            </a:r>
          </a:p>
          <a:p>
            <a:pPr marL="1585913" lvl="4" indent="-214313" algn="just">
              <a:buFont typeface="Arial" panose="020B0604020202020204" pitchFamily="34" charset="0"/>
              <a:buChar char="•"/>
              <a:defRPr/>
            </a:pPr>
            <a:r>
              <a:rPr lang="es-ES" sz="1350" dirty="0">
                <a:solidFill>
                  <a:prstClr val="black"/>
                </a:solidFill>
                <a:latin typeface="Calibri"/>
              </a:rPr>
              <a:t>el resto de hectáreas, al 30%.</a:t>
            </a:r>
          </a:p>
          <a:p>
            <a:pPr marL="557213" lvl="1" indent="-214313">
              <a:buFont typeface="Arial" panose="020B0604020202020204" pitchFamily="34" charset="0"/>
              <a:buChar char="•"/>
              <a:defRPr/>
            </a:pPr>
            <a:endParaRPr lang="es-ES" sz="1200" b="1" dirty="0">
              <a:solidFill>
                <a:prstClr val="black"/>
              </a:solidFill>
              <a:latin typeface="Calibri"/>
              <a:ea typeface="Times New Roman" panose="02020603050405020304" pitchFamily="18" charset="0"/>
            </a:endParaRPr>
          </a:p>
        </p:txBody>
      </p:sp>
      <p:pic>
        <p:nvPicPr>
          <p:cNvPr id="12" name="3 Imagen">
            <a:extLst>
              <a:ext uri="{FF2B5EF4-FFF2-40B4-BE49-F238E27FC236}">
                <a16:creationId xmlns:a16="http://schemas.microsoft.com/office/drawing/2014/main" id="{10CB3EEF-0447-BFB7-060D-E4C747253264}"/>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1525907" y="5319210"/>
            <a:ext cx="1179669" cy="372477"/>
          </a:xfrm>
          <a:prstGeom prst="rect">
            <a:avLst/>
          </a:prstGeom>
        </p:spPr>
      </p:pic>
      <p:grpSp>
        <p:nvGrpSpPr>
          <p:cNvPr id="3" name="2 Grupo">
            <a:extLst>
              <a:ext uri="{FF2B5EF4-FFF2-40B4-BE49-F238E27FC236}">
                <a16:creationId xmlns:a16="http://schemas.microsoft.com/office/drawing/2014/main" id="{A1DFDCD7-6144-7238-195F-BB91DEEDEF90}"/>
              </a:ext>
            </a:extLst>
          </p:cNvPr>
          <p:cNvGrpSpPr>
            <a:grpSpLocks/>
          </p:cNvGrpSpPr>
          <p:nvPr/>
        </p:nvGrpSpPr>
        <p:grpSpPr bwMode="auto">
          <a:xfrm>
            <a:off x="2087166" y="998936"/>
            <a:ext cx="5600700" cy="583406"/>
            <a:chOff x="0" y="0"/>
            <a:chExt cx="7467600" cy="777644"/>
          </a:xfrm>
        </p:grpSpPr>
        <p:sp>
          <p:nvSpPr>
            <p:cNvPr id="8" name="4 Rectángulo redondeado">
              <a:extLst>
                <a:ext uri="{FF2B5EF4-FFF2-40B4-BE49-F238E27FC236}">
                  <a16:creationId xmlns:a16="http://schemas.microsoft.com/office/drawing/2014/main" id="{C2C86440-6701-5F0D-3354-38EBA291C93B}"/>
                </a:ext>
              </a:extLst>
            </p:cNvPr>
            <p:cNvSpPr/>
            <p:nvPr/>
          </p:nvSpPr>
          <p:spPr>
            <a:xfrm>
              <a:off x="0" y="0"/>
              <a:ext cx="7467600" cy="777644"/>
            </a:xfrm>
            <a:prstGeom prst="roundRect">
              <a:avLst/>
            </a:prstGeom>
            <a:solidFill>
              <a:srgbClr val="BED6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9" name="5 Rectángulo">
              <a:extLst>
                <a:ext uri="{FF2B5EF4-FFF2-40B4-BE49-F238E27FC236}">
                  <a16:creationId xmlns:a16="http://schemas.microsoft.com/office/drawing/2014/main" id="{6D4FBDBD-7E22-6C13-D9F2-6FBDA0B67B04}"/>
                </a:ext>
              </a:extLst>
            </p:cNvPr>
            <p:cNvSpPr/>
            <p:nvPr/>
          </p:nvSpPr>
          <p:spPr>
            <a:xfrm>
              <a:off x="38100" y="38089"/>
              <a:ext cx="7391400" cy="701467"/>
            </a:xfrm>
            <a:prstGeom prst="rect">
              <a:avLst/>
            </a:prstGeom>
          </p:spPr>
          <p:style>
            <a:lnRef idx="0">
              <a:scrgbClr r="0" g="0" b="0"/>
            </a:lnRef>
            <a:fillRef idx="0">
              <a:scrgbClr r="0" g="0" b="0"/>
            </a:fillRef>
            <a:effectRef idx="0">
              <a:scrgbClr r="0" g="0" b="0"/>
            </a:effectRef>
            <a:fontRef idx="minor">
              <a:schemeClr val="lt1"/>
            </a:fontRef>
          </p:style>
          <p:txBody>
            <a:bodyPr tIns="68580" bIns="68580" spcCol="1270" anchor="ctr"/>
            <a:lstStyle/>
            <a:p>
              <a:pPr defTabSz="800100">
                <a:lnSpc>
                  <a:spcPct val="90000"/>
                </a:lnSpc>
                <a:spcAft>
                  <a:spcPct val="35000"/>
                </a:spcAft>
                <a:defRPr/>
              </a:pPr>
              <a:endParaRPr lang="es-ES" sz="1500" b="1" dirty="0">
                <a:solidFill>
                  <a:srgbClr val="FF0000"/>
                </a:solidFill>
              </a:endParaRPr>
            </a:p>
          </p:txBody>
        </p:sp>
      </p:grpSp>
      <p:sp>
        <p:nvSpPr>
          <p:cNvPr id="10" name="2 Rectángulo">
            <a:extLst>
              <a:ext uri="{FF2B5EF4-FFF2-40B4-BE49-F238E27FC236}">
                <a16:creationId xmlns:a16="http://schemas.microsoft.com/office/drawing/2014/main" id="{E69CB53B-8940-5590-B377-5731A80C43C7}"/>
              </a:ext>
            </a:extLst>
          </p:cNvPr>
          <p:cNvSpPr>
            <a:spLocks noChangeArrowheads="1"/>
          </p:cNvSpPr>
          <p:nvPr/>
        </p:nvSpPr>
        <p:spPr bwMode="auto">
          <a:xfrm>
            <a:off x="2303860" y="1117998"/>
            <a:ext cx="41472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D6EF2C"/>
              </a:buClr>
              <a:buChar char="&gt;"/>
              <a:defRPr sz="1400">
                <a:solidFill>
                  <a:srgbClr val="575757"/>
                </a:solidFill>
                <a:latin typeface="Arial" charset="0"/>
                <a:ea typeface="ＭＳ Ｐゴシック" pitchFamily="34" charset="-128"/>
              </a:defRPr>
            </a:lvl1pPr>
            <a:lvl2pPr marL="742950" indent="-285750" eaLnBrk="0" hangingPunct="0">
              <a:spcBef>
                <a:spcPct val="20000"/>
              </a:spcBef>
              <a:buChar char="–"/>
              <a:defRPr sz="1400">
                <a:solidFill>
                  <a:schemeClr val="tx1"/>
                </a:solidFill>
                <a:latin typeface="Arial" charset="0"/>
                <a:ea typeface="ＭＳ Ｐゴシック" pitchFamily="34" charset="-128"/>
              </a:defRPr>
            </a:lvl2pPr>
            <a:lvl3pPr marL="1143000" indent="-228600" eaLnBrk="0" hangingPunct="0">
              <a:spcBef>
                <a:spcPct val="20000"/>
              </a:spcBef>
              <a:buChar char="•"/>
              <a:defRPr sz="1400">
                <a:solidFill>
                  <a:schemeClr val="tx1"/>
                </a:solidFill>
                <a:latin typeface="Arial" charset="0"/>
                <a:ea typeface="ＭＳ Ｐゴシック" pitchFamily="34" charset="-128"/>
              </a:defRPr>
            </a:lvl3pPr>
            <a:lvl4pPr marL="1600200" indent="-228600" eaLnBrk="0" hangingPunct="0">
              <a:spcBef>
                <a:spcPct val="20000"/>
              </a:spcBef>
              <a:buChar char="–"/>
              <a:defRPr sz="1400">
                <a:solidFill>
                  <a:schemeClr val="tx1"/>
                </a:solidFill>
                <a:latin typeface="Arial" charset="0"/>
                <a:ea typeface="ＭＳ Ｐゴシック" pitchFamily="34" charset="-128"/>
              </a:defRPr>
            </a:lvl4pPr>
            <a:lvl5pPr marL="2057400" indent="-228600" eaLnBrk="0" hangingPunct="0">
              <a:spcBef>
                <a:spcPct val="20000"/>
              </a:spcBef>
              <a:buChar char="»"/>
              <a:defRPr sz="14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9pPr>
          </a:lstStyle>
          <a:p>
            <a:pPr eaLnBrk="1" hangingPunct="1">
              <a:spcBef>
                <a:spcPct val="0"/>
              </a:spcBef>
              <a:buClrTx/>
              <a:buFontTx/>
              <a:buNone/>
            </a:pPr>
            <a:r>
              <a:rPr lang="es-ES" altLang="es-ES" sz="1800" dirty="0">
                <a:solidFill>
                  <a:schemeClr val="tx1"/>
                </a:solidFill>
              </a:rPr>
              <a:t>Intervenciones DR en CyL. Ganaderas</a:t>
            </a:r>
          </a:p>
        </p:txBody>
      </p:sp>
      <p:grpSp>
        <p:nvGrpSpPr>
          <p:cNvPr id="13" name="Grupo 12">
            <a:extLst>
              <a:ext uri="{FF2B5EF4-FFF2-40B4-BE49-F238E27FC236}">
                <a16:creationId xmlns:a16="http://schemas.microsoft.com/office/drawing/2014/main" id="{3435EBD5-0F79-2C32-4201-F618E10DF130}"/>
              </a:ext>
            </a:extLst>
          </p:cNvPr>
          <p:cNvGrpSpPr/>
          <p:nvPr/>
        </p:nvGrpSpPr>
        <p:grpSpPr>
          <a:xfrm rot="16200000">
            <a:off x="-661968" y="2604076"/>
            <a:ext cx="4000142" cy="1262269"/>
            <a:chOff x="467542" y="1916832"/>
            <a:chExt cx="2940821" cy="777875"/>
          </a:xfrm>
        </p:grpSpPr>
        <p:grpSp>
          <p:nvGrpSpPr>
            <p:cNvPr id="14" name="2 Grupo">
              <a:extLst>
                <a:ext uri="{FF2B5EF4-FFF2-40B4-BE49-F238E27FC236}">
                  <a16:creationId xmlns:a16="http://schemas.microsoft.com/office/drawing/2014/main" id="{5620B07B-EC04-9907-B154-F58142272F7D}"/>
                </a:ext>
              </a:extLst>
            </p:cNvPr>
            <p:cNvGrpSpPr>
              <a:grpSpLocks/>
            </p:cNvGrpSpPr>
            <p:nvPr/>
          </p:nvGrpSpPr>
          <p:grpSpPr bwMode="auto">
            <a:xfrm>
              <a:off x="467543" y="1916832"/>
              <a:ext cx="2880321" cy="777875"/>
              <a:chOff x="0" y="0"/>
              <a:chExt cx="7467600" cy="777644"/>
            </a:xfrm>
          </p:grpSpPr>
          <p:sp>
            <p:nvSpPr>
              <p:cNvPr id="16" name="4 Rectángulo redondeado">
                <a:extLst>
                  <a:ext uri="{FF2B5EF4-FFF2-40B4-BE49-F238E27FC236}">
                    <a16:creationId xmlns:a16="http://schemas.microsoft.com/office/drawing/2014/main" id="{12B218A3-19CA-1F35-6574-0452DBF00E10}"/>
                  </a:ext>
                </a:extLst>
              </p:cNvPr>
              <p:cNvSpPr/>
              <p:nvPr/>
            </p:nvSpPr>
            <p:spPr>
              <a:xfrm>
                <a:off x="0" y="0"/>
                <a:ext cx="7467600" cy="777644"/>
              </a:xfrm>
              <a:prstGeom prst="roundRect">
                <a:avLst/>
              </a:prstGeom>
              <a:solidFill>
                <a:srgbClr val="BED6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7" name="5 Rectángulo">
                <a:extLst>
                  <a:ext uri="{FF2B5EF4-FFF2-40B4-BE49-F238E27FC236}">
                    <a16:creationId xmlns:a16="http://schemas.microsoft.com/office/drawing/2014/main" id="{DDA5CFB2-FF7B-29B6-BFDB-B953D6D16671}"/>
                  </a:ext>
                </a:extLst>
              </p:cNvPr>
              <p:cNvSpPr/>
              <p:nvPr/>
            </p:nvSpPr>
            <p:spPr>
              <a:xfrm>
                <a:off x="38100" y="38089"/>
                <a:ext cx="7391400" cy="701467"/>
              </a:xfrm>
              <a:prstGeom prst="rect">
                <a:avLst/>
              </a:prstGeom>
            </p:spPr>
            <p:style>
              <a:lnRef idx="0">
                <a:scrgbClr r="0" g="0" b="0"/>
              </a:lnRef>
              <a:fillRef idx="0">
                <a:scrgbClr r="0" g="0" b="0"/>
              </a:fillRef>
              <a:effectRef idx="0">
                <a:scrgbClr r="0" g="0" b="0"/>
              </a:effectRef>
              <a:fontRef idx="minor">
                <a:schemeClr val="lt1"/>
              </a:fontRef>
            </p:style>
            <p:txBody>
              <a:bodyPr tIns="68580" bIns="68580" spcCol="1270" anchor="ctr"/>
              <a:lstStyle/>
              <a:p>
                <a:pPr defTabSz="800100">
                  <a:lnSpc>
                    <a:spcPct val="90000"/>
                  </a:lnSpc>
                  <a:spcAft>
                    <a:spcPct val="35000"/>
                  </a:spcAft>
                  <a:defRPr/>
                </a:pPr>
                <a:endParaRPr lang="es-ES" sz="1500" b="1" dirty="0">
                  <a:solidFill>
                    <a:srgbClr val="FF0000"/>
                  </a:solidFill>
                </a:endParaRPr>
              </a:p>
            </p:txBody>
          </p:sp>
        </p:grpSp>
        <p:sp>
          <p:nvSpPr>
            <p:cNvPr id="15" name="2 Rectángulo">
              <a:extLst>
                <a:ext uri="{FF2B5EF4-FFF2-40B4-BE49-F238E27FC236}">
                  <a16:creationId xmlns:a16="http://schemas.microsoft.com/office/drawing/2014/main" id="{4241EF01-535B-1FEC-225D-333528D923F0}"/>
                </a:ext>
              </a:extLst>
            </p:cNvPr>
            <p:cNvSpPr>
              <a:spLocks noChangeArrowheads="1"/>
            </p:cNvSpPr>
            <p:nvPr/>
          </p:nvSpPr>
          <p:spPr bwMode="auto">
            <a:xfrm>
              <a:off x="467542" y="1948483"/>
              <a:ext cx="2940821" cy="7397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rgbClr val="D6EF2C"/>
                </a:buClr>
                <a:buChar char="&gt;"/>
                <a:defRPr sz="1400">
                  <a:solidFill>
                    <a:srgbClr val="575757"/>
                  </a:solidFill>
                  <a:latin typeface="Arial" charset="0"/>
                  <a:ea typeface="ＭＳ Ｐゴシック" pitchFamily="34" charset="-128"/>
                </a:defRPr>
              </a:lvl1pPr>
              <a:lvl2pPr marL="742950" indent="-285750" eaLnBrk="0" hangingPunct="0">
                <a:spcBef>
                  <a:spcPct val="20000"/>
                </a:spcBef>
                <a:buChar char="–"/>
                <a:defRPr sz="1400">
                  <a:solidFill>
                    <a:schemeClr val="tx1"/>
                  </a:solidFill>
                  <a:latin typeface="Arial" charset="0"/>
                  <a:ea typeface="ＭＳ Ｐゴシック" pitchFamily="34" charset="-128"/>
                </a:defRPr>
              </a:lvl2pPr>
              <a:lvl3pPr marL="1143000" indent="-228600" eaLnBrk="0" hangingPunct="0">
                <a:spcBef>
                  <a:spcPct val="20000"/>
                </a:spcBef>
                <a:buChar char="•"/>
                <a:defRPr sz="1400">
                  <a:solidFill>
                    <a:schemeClr val="tx1"/>
                  </a:solidFill>
                  <a:latin typeface="Arial" charset="0"/>
                  <a:ea typeface="ＭＳ Ｐゴシック" pitchFamily="34" charset="-128"/>
                </a:defRPr>
              </a:lvl3pPr>
              <a:lvl4pPr marL="1600200" indent="-228600" eaLnBrk="0" hangingPunct="0">
                <a:spcBef>
                  <a:spcPct val="20000"/>
                </a:spcBef>
                <a:buChar char="–"/>
                <a:defRPr sz="1400">
                  <a:solidFill>
                    <a:schemeClr val="tx1"/>
                  </a:solidFill>
                  <a:latin typeface="Arial" charset="0"/>
                  <a:ea typeface="ＭＳ Ｐゴシック" pitchFamily="34" charset="-128"/>
                </a:defRPr>
              </a:lvl4pPr>
              <a:lvl5pPr marL="2057400" indent="-228600" eaLnBrk="0" hangingPunct="0">
                <a:spcBef>
                  <a:spcPct val="20000"/>
                </a:spcBef>
                <a:buChar char="»"/>
                <a:defRPr sz="14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9pPr>
            </a:lstStyle>
            <a:p>
              <a:pPr algn="ctr" eaLnBrk="1" hangingPunct="1">
                <a:spcBef>
                  <a:spcPct val="0"/>
                </a:spcBef>
                <a:buClrTx/>
                <a:buFontTx/>
                <a:buNone/>
              </a:pPr>
              <a:r>
                <a:rPr lang="es-ES" altLang="es-ES" sz="1800" dirty="0">
                  <a:solidFill>
                    <a:schemeClr val="tx1"/>
                  </a:solidFill>
                </a:rPr>
                <a:t>Gestión sostenible de superficies forrajeras pastables y apoyo a los sistemas tradicionales de pastoreo </a:t>
              </a:r>
              <a:r>
                <a:rPr lang="es-ES" altLang="es-ES" sz="1800" dirty="0" err="1">
                  <a:solidFill>
                    <a:schemeClr val="tx1"/>
                  </a:solidFill>
                </a:rPr>
                <a:t>transhumante</a:t>
              </a:r>
              <a:endParaRPr lang="es-ES" altLang="es-ES" sz="1800" dirty="0">
                <a:solidFill>
                  <a:schemeClr val="tx1"/>
                </a:solidFill>
              </a:endParaRPr>
            </a:p>
          </p:txBody>
        </p:sp>
      </p:grpSp>
      <p:sp>
        <p:nvSpPr>
          <p:cNvPr id="2" name="Botón de acción: ir hacia atrás o anterior 1">
            <a:hlinkClick r:id="rId3" action="ppaction://hlinksldjump" highlightClick="1"/>
            <a:extLst>
              <a:ext uri="{FF2B5EF4-FFF2-40B4-BE49-F238E27FC236}">
                <a16:creationId xmlns:a16="http://schemas.microsoft.com/office/drawing/2014/main" id="{952D6208-5CF6-FCB9-7E56-FA409FD3A88B}"/>
              </a:ext>
            </a:extLst>
          </p:cNvPr>
          <p:cNvSpPr/>
          <p:nvPr/>
        </p:nvSpPr>
        <p:spPr>
          <a:xfrm>
            <a:off x="7164288" y="5427222"/>
            <a:ext cx="270030" cy="264465"/>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350"/>
          </a:p>
        </p:txBody>
      </p:sp>
    </p:spTree>
    <p:extLst>
      <p:ext uri="{BB962C8B-B14F-4D97-AF65-F5344CB8AC3E}">
        <p14:creationId xmlns:p14="http://schemas.microsoft.com/office/powerpoint/2010/main" val="3105648105"/>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3 Imagen">
            <a:extLst>
              <a:ext uri="{FF2B5EF4-FFF2-40B4-BE49-F238E27FC236}">
                <a16:creationId xmlns:a16="http://schemas.microsoft.com/office/drawing/2014/main" id="{10CB3EEF-0447-BFB7-060D-E4C747253264}"/>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1525907" y="5319210"/>
            <a:ext cx="1179669" cy="372477"/>
          </a:xfrm>
          <a:prstGeom prst="rect">
            <a:avLst/>
          </a:prstGeom>
        </p:spPr>
      </p:pic>
      <p:sp>
        <p:nvSpPr>
          <p:cNvPr id="2" name="CuadroTexto 1">
            <a:extLst>
              <a:ext uri="{FF2B5EF4-FFF2-40B4-BE49-F238E27FC236}">
                <a16:creationId xmlns:a16="http://schemas.microsoft.com/office/drawing/2014/main" id="{0840BDDB-D556-7109-9FF3-CF387C44EF2D}"/>
              </a:ext>
            </a:extLst>
          </p:cNvPr>
          <p:cNvSpPr txBox="1"/>
          <p:nvPr/>
        </p:nvSpPr>
        <p:spPr>
          <a:xfrm>
            <a:off x="1525908" y="1678928"/>
            <a:ext cx="5889983" cy="369332"/>
          </a:xfrm>
          <a:prstGeom prst="rect">
            <a:avLst/>
          </a:prstGeom>
          <a:noFill/>
        </p:spPr>
        <p:txBody>
          <a:bodyPr wrap="square" rtlCol="0">
            <a:spAutoFit/>
          </a:bodyPr>
          <a:lstStyle/>
          <a:p>
            <a:pPr algn="ctr">
              <a:defRPr/>
            </a:pPr>
            <a:r>
              <a:rPr lang="es-ES" b="1" dirty="0">
                <a:solidFill>
                  <a:srgbClr val="92D050"/>
                </a:solidFill>
                <a:latin typeface="Calibri"/>
              </a:rPr>
              <a:t>Anexo UGM (nueva PAC)</a:t>
            </a:r>
          </a:p>
        </p:txBody>
      </p:sp>
      <p:pic>
        <p:nvPicPr>
          <p:cNvPr id="8" name="Imagen 7">
            <a:extLst>
              <a:ext uri="{FF2B5EF4-FFF2-40B4-BE49-F238E27FC236}">
                <a16:creationId xmlns:a16="http://schemas.microsoft.com/office/drawing/2014/main" id="{7B97D99E-8470-9C56-DC7C-E6EDB06927B1}"/>
              </a:ext>
            </a:extLst>
          </p:cNvPr>
          <p:cNvPicPr>
            <a:picLocks noChangeAspect="1"/>
          </p:cNvPicPr>
          <p:nvPr/>
        </p:nvPicPr>
        <p:blipFill rotWithShape="1">
          <a:blip r:embed="rId3"/>
          <a:srcRect l="27951" t="26200" r="28737" b="17800"/>
          <a:stretch/>
        </p:blipFill>
        <p:spPr>
          <a:xfrm>
            <a:off x="2705575" y="2253259"/>
            <a:ext cx="3864647" cy="2810651"/>
          </a:xfrm>
          <a:prstGeom prst="rect">
            <a:avLst/>
          </a:prstGeom>
        </p:spPr>
      </p:pic>
      <p:grpSp>
        <p:nvGrpSpPr>
          <p:cNvPr id="9" name="2 Grupo">
            <a:extLst>
              <a:ext uri="{FF2B5EF4-FFF2-40B4-BE49-F238E27FC236}">
                <a16:creationId xmlns:a16="http://schemas.microsoft.com/office/drawing/2014/main" id="{D641E5AA-75B2-46CC-E865-CD8F0DB6F420}"/>
              </a:ext>
            </a:extLst>
          </p:cNvPr>
          <p:cNvGrpSpPr>
            <a:grpSpLocks/>
          </p:cNvGrpSpPr>
          <p:nvPr/>
        </p:nvGrpSpPr>
        <p:grpSpPr bwMode="auto">
          <a:xfrm>
            <a:off x="2087166" y="998936"/>
            <a:ext cx="5600700" cy="583406"/>
            <a:chOff x="0" y="0"/>
            <a:chExt cx="7467600" cy="777644"/>
          </a:xfrm>
        </p:grpSpPr>
        <p:sp>
          <p:nvSpPr>
            <p:cNvPr id="10" name="4 Rectángulo redondeado">
              <a:extLst>
                <a:ext uri="{FF2B5EF4-FFF2-40B4-BE49-F238E27FC236}">
                  <a16:creationId xmlns:a16="http://schemas.microsoft.com/office/drawing/2014/main" id="{9723BEA1-161B-16DB-16CA-C53B96BA58CF}"/>
                </a:ext>
              </a:extLst>
            </p:cNvPr>
            <p:cNvSpPr/>
            <p:nvPr/>
          </p:nvSpPr>
          <p:spPr>
            <a:xfrm>
              <a:off x="0" y="0"/>
              <a:ext cx="7467600" cy="777644"/>
            </a:xfrm>
            <a:prstGeom prst="roundRect">
              <a:avLst/>
            </a:prstGeom>
            <a:solidFill>
              <a:srgbClr val="BED6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1" name="5 Rectángulo">
              <a:extLst>
                <a:ext uri="{FF2B5EF4-FFF2-40B4-BE49-F238E27FC236}">
                  <a16:creationId xmlns:a16="http://schemas.microsoft.com/office/drawing/2014/main" id="{A78BF3AE-2CC2-9939-85C3-EA7078B4B800}"/>
                </a:ext>
              </a:extLst>
            </p:cNvPr>
            <p:cNvSpPr/>
            <p:nvPr/>
          </p:nvSpPr>
          <p:spPr>
            <a:xfrm>
              <a:off x="38100" y="38089"/>
              <a:ext cx="7391400" cy="701467"/>
            </a:xfrm>
            <a:prstGeom prst="rect">
              <a:avLst/>
            </a:prstGeom>
          </p:spPr>
          <p:style>
            <a:lnRef idx="0">
              <a:scrgbClr r="0" g="0" b="0"/>
            </a:lnRef>
            <a:fillRef idx="0">
              <a:scrgbClr r="0" g="0" b="0"/>
            </a:fillRef>
            <a:effectRef idx="0">
              <a:scrgbClr r="0" g="0" b="0"/>
            </a:effectRef>
            <a:fontRef idx="minor">
              <a:schemeClr val="lt1"/>
            </a:fontRef>
          </p:style>
          <p:txBody>
            <a:bodyPr tIns="68580" bIns="68580" spcCol="1270" anchor="ctr"/>
            <a:lstStyle/>
            <a:p>
              <a:pPr defTabSz="800100">
                <a:lnSpc>
                  <a:spcPct val="90000"/>
                </a:lnSpc>
                <a:spcAft>
                  <a:spcPct val="35000"/>
                </a:spcAft>
                <a:defRPr/>
              </a:pPr>
              <a:endParaRPr lang="es-ES" sz="1500" b="1" dirty="0">
                <a:solidFill>
                  <a:srgbClr val="FF0000"/>
                </a:solidFill>
              </a:endParaRPr>
            </a:p>
          </p:txBody>
        </p:sp>
      </p:grpSp>
      <p:sp>
        <p:nvSpPr>
          <p:cNvPr id="13" name="2 Rectángulo">
            <a:extLst>
              <a:ext uri="{FF2B5EF4-FFF2-40B4-BE49-F238E27FC236}">
                <a16:creationId xmlns:a16="http://schemas.microsoft.com/office/drawing/2014/main" id="{6C9FBC68-AF82-47E1-2688-693B11F16419}"/>
              </a:ext>
            </a:extLst>
          </p:cNvPr>
          <p:cNvSpPr>
            <a:spLocks noChangeArrowheads="1"/>
          </p:cNvSpPr>
          <p:nvPr/>
        </p:nvSpPr>
        <p:spPr bwMode="auto">
          <a:xfrm>
            <a:off x="2303860" y="1117998"/>
            <a:ext cx="41472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D6EF2C"/>
              </a:buClr>
              <a:buChar char="&gt;"/>
              <a:defRPr sz="1400">
                <a:solidFill>
                  <a:srgbClr val="575757"/>
                </a:solidFill>
                <a:latin typeface="Arial" charset="0"/>
                <a:ea typeface="ＭＳ Ｐゴシック" pitchFamily="34" charset="-128"/>
              </a:defRPr>
            </a:lvl1pPr>
            <a:lvl2pPr marL="742950" indent="-285750" eaLnBrk="0" hangingPunct="0">
              <a:spcBef>
                <a:spcPct val="20000"/>
              </a:spcBef>
              <a:buChar char="–"/>
              <a:defRPr sz="1400">
                <a:solidFill>
                  <a:schemeClr val="tx1"/>
                </a:solidFill>
                <a:latin typeface="Arial" charset="0"/>
                <a:ea typeface="ＭＳ Ｐゴシック" pitchFamily="34" charset="-128"/>
              </a:defRPr>
            </a:lvl2pPr>
            <a:lvl3pPr marL="1143000" indent="-228600" eaLnBrk="0" hangingPunct="0">
              <a:spcBef>
                <a:spcPct val="20000"/>
              </a:spcBef>
              <a:buChar char="•"/>
              <a:defRPr sz="1400">
                <a:solidFill>
                  <a:schemeClr val="tx1"/>
                </a:solidFill>
                <a:latin typeface="Arial" charset="0"/>
                <a:ea typeface="ＭＳ Ｐゴシック" pitchFamily="34" charset="-128"/>
              </a:defRPr>
            </a:lvl3pPr>
            <a:lvl4pPr marL="1600200" indent="-228600" eaLnBrk="0" hangingPunct="0">
              <a:spcBef>
                <a:spcPct val="20000"/>
              </a:spcBef>
              <a:buChar char="–"/>
              <a:defRPr sz="1400">
                <a:solidFill>
                  <a:schemeClr val="tx1"/>
                </a:solidFill>
                <a:latin typeface="Arial" charset="0"/>
                <a:ea typeface="ＭＳ Ｐゴシック" pitchFamily="34" charset="-128"/>
              </a:defRPr>
            </a:lvl4pPr>
            <a:lvl5pPr marL="2057400" indent="-228600" eaLnBrk="0" hangingPunct="0">
              <a:spcBef>
                <a:spcPct val="20000"/>
              </a:spcBef>
              <a:buChar char="»"/>
              <a:defRPr sz="14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9pPr>
          </a:lstStyle>
          <a:p>
            <a:pPr eaLnBrk="1" hangingPunct="1">
              <a:spcBef>
                <a:spcPct val="0"/>
              </a:spcBef>
              <a:buClrTx/>
              <a:buFontTx/>
              <a:buNone/>
            </a:pPr>
            <a:r>
              <a:rPr lang="es-ES" altLang="es-ES" sz="1800" dirty="0">
                <a:solidFill>
                  <a:schemeClr val="tx1"/>
                </a:solidFill>
              </a:rPr>
              <a:t>Intervenciones DR en CyL. Ganaderas</a:t>
            </a:r>
          </a:p>
        </p:txBody>
      </p:sp>
      <p:sp>
        <p:nvSpPr>
          <p:cNvPr id="3" name="Botón de acción: ir hacia atrás o anterior 2">
            <a:hlinkClick r:id="rId4" action="ppaction://hlinksldjump" highlightClick="1"/>
            <a:extLst>
              <a:ext uri="{FF2B5EF4-FFF2-40B4-BE49-F238E27FC236}">
                <a16:creationId xmlns:a16="http://schemas.microsoft.com/office/drawing/2014/main" id="{24DEB530-8B70-D885-916B-A074F617BC26}"/>
              </a:ext>
            </a:extLst>
          </p:cNvPr>
          <p:cNvSpPr/>
          <p:nvPr/>
        </p:nvSpPr>
        <p:spPr>
          <a:xfrm>
            <a:off x="7164288" y="5427222"/>
            <a:ext cx="270030" cy="264465"/>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350"/>
          </a:p>
        </p:txBody>
      </p:sp>
    </p:spTree>
    <p:extLst>
      <p:ext uri="{BB962C8B-B14F-4D97-AF65-F5344CB8AC3E}">
        <p14:creationId xmlns:p14="http://schemas.microsoft.com/office/powerpoint/2010/main" val="3416795796"/>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3 Imagen">
            <a:extLst>
              <a:ext uri="{FF2B5EF4-FFF2-40B4-BE49-F238E27FC236}">
                <a16:creationId xmlns:a16="http://schemas.microsoft.com/office/drawing/2014/main" id="{10CB3EEF-0447-BFB7-060D-E4C747253264}"/>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1525907" y="5319210"/>
            <a:ext cx="1179669" cy="372477"/>
          </a:xfrm>
          <a:prstGeom prst="rect">
            <a:avLst/>
          </a:prstGeom>
        </p:spPr>
      </p:pic>
      <p:sp>
        <p:nvSpPr>
          <p:cNvPr id="2" name="CuadroTexto 1">
            <a:extLst>
              <a:ext uri="{FF2B5EF4-FFF2-40B4-BE49-F238E27FC236}">
                <a16:creationId xmlns:a16="http://schemas.microsoft.com/office/drawing/2014/main" id="{0840BDDB-D556-7109-9FF3-CF387C44EF2D}"/>
              </a:ext>
            </a:extLst>
          </p:cNvPr>
          <p:cNvSpPr txBox="1"/>
          <p:nvPr/>
        </p:nvSpPr>
        <p:spPr>
          <a:xfrm>
            <a:off x="2115742" y="1804027"/>
            <a:ext cx="5889983" cy="4247317"/>
          </a:xfrm>
          <a:prstGeom prst="rect">
            <a:avLst/>
          </a:prstGeom>
          <a:noFill/>
        </p:spPr>
        <p:txBody>
          <a:bodyPr wrap="square" rtlCol="0">
            <a:spAutoFit/>
          </a:bodyPr>
          <a:lstStyle/>
          <a:p>
            <a:pPr>
              <a:defRPr/>
            </a:pPr>
            <a:r>
              <a:rPr lang="es-ES" sz="1350" b="1" dirty="0">
                <a:solidFill>
                  <a:prstClr val="black"/>
                </a:solidFill>
                <a:latin typeface="Calibri"/>
              </a:rPr>
              <a:t>Condiciones</a:t>
            </a:r>
          </a:p>
          <a:p>
            <a:pPr marL="214313" indent="-214313">
              <a:buFont typeface="Arial" panose="020B0604020202020204" pitchFamily="34" charset="0"/>
              <a:buChar char="•"/>
              <a:defRPr/>
            </a:pPr>
            <a:r>
              <a:rPr lang="es-ES" sz="1350" dirty="0">
                <a:solidFill>
                  <a:prstClr val="black"/>
                </a:solidFill>
                <a:latin typeface="Calibri"/>
                <a:ea typeface="Times New Roman" panose="02020603050405020304" pitchFamily="18" charset="0"/>
              </a:rPr>
              <a:t>Titular explotación apícola CyL</a:t>
            </a:r>
          </a:p>
          <a:p>
            <a:pPr marL="214313" indent="-214313">
              <a:buFont typeface="Arial" panose="020B0604020202020204" pitchFamily="34" charset="0"/>
              <a:buChar char="•"/>
              <a:defRPr/>
            </a:pPr>
            <a:r>
              <a:rPr lang="es-ES" sz="1350" dirty="0">
                <a:solidFill>
                  <a:prstClr val="black"/>
                </a:solidFill>
                <a:latin typeface="Calibri"/>
              </a:rPr>
              <a:t>No variar +/- 20% </a:t>
            </a:r>
            <a:r>
              <a:rPr lang="es-ES" sz="1350" dirty="0" err="1">
                <a:solidFill>
                  <a:prstClr val="black"/>
                </a:solidFill>
                <a:latin typeface="Calibri"/>
              </a:rPr>
              <a:t>nº</a:t>
            </a:r>
            <a:r>
              <a:rPr lang="es-ES" sz="1350" dirty="0">
                <a:solidFill>
                  <a:prstClr val="black"/>
                </a:solidFill>
                <a:latin typeface="Calibri"/>
              </a:rPr>
              <a:t> colmenas bajo contrato.</a:t>
            </a:r>
          </a:p>
          <a:p>
            <a:pPr marL="214313" indent="-214313">
              <a:buFont typeface="Arial" panose="020B0604020202020204" pitchFamily="34" charset="0"/>
              <a:buChar char="•"/>
              <a:defRPr/>
            </a:pPr>
            <a:endParaRPr lang="es-ES" sz="1350" dirty="0">
              <a:solidFill>
                <a:prstClr val="black"/>
              </a:solidFill>
              <a:latin typeface="Calibri"/>
            </a:endParaRPr>
          </a:p>
          <a:p>
            <a:pPr>
              <a:defRPr/>
            </a:pPr>
            <a:r>
              <a:rPr lang="es-ES" sz="1350" b="1" dirty="0">
                <a:solidFill>
                  <a:prstClr val="black"/>
                </a:solidFill>
                <a:latin typeface="Calibri"/>
              </a:rPr>
              <a:t>Compromisos:</a:t>
            </a:r>
          </a:p>
          <a:p>
            <a:pPr marL="214313" indent="-214313">
              <a:buFont typeface="Arial" panose="020B0604020202020204" pitchFamily="34" charset="0"/>
              <a:buChar char="•"/>
              <a:defRPr/>
            </a:pPr>
            <a:r>
              <a:rPr lang="es-ES" sz="1350" dirty="0">
                <a:solidFill>
                  <a:prstClr val="black"/>
                </a:solidFill>
                <a:latin typeface="Calibri"/>
              </a:rPr>
              <a:t>Mínimo 150 colmenas registradas a 1 de enero</a:t>
            </a:r>
          </a:p>
          <a:p>
            <a:pPr marL="214313" indent="-214313">
              <a:buFont typeface="Arial" panose="020B0604020202020204" pitchFamily="34" charset="0"/>
              <a:buChar char="•"/>
              <a:defRPr/>
            </a:pPr>
            <a:r>
              <a:rPr lang="es-ES" sz="1350" dirty="0">
                <a:solidFill>
                  <a:prstClr val="black"/>
                </a:solidFill>
                <a:latin typeface="Calibri"/>
              </a:rPr>
              <a:t>&lt;100 colmenas/asentamiento.</a:t>
            </a:r>
          </a:p>
          <a:p>
            <a:pPr marL="214313" indent="-214313">
              <a:buFont typeface="Arial" panose="020B0604020202020204" pitchFamily="34" charset="0"/>
              <a:buChar char="•"/>
              <a:defRPr/>
            </a:pPr>
            <a:r>
              <a:rPr lang="es-ES" sz="1350" dirty="0">
                <a:solidFill>
                  <a:prstClr val="black"/>
                </a:solidFill>
                <a:latin typeface="Calibri"/>
              </a:rPr>
              <a:t>Mantener asentamientos al menos 5 meses consecutivos en CyL (entre 01/04 y 30/11)</a:t>
            </a:r>
          </a:p>
          <a:p>
            <a:pPr marL="214313" indent="-214313">
              <a:buFont typeface="Arial" panose="020B0604020202020204" pitchFamily="34" charset="0"/>
              <a:buChar char="•"/>
              <a:defRPr/>
            </a:pPr>
            <a:r>
              <a:rPr lang="es-ES" sz="1350" dirty="0">
                <a:solidFill>
                  <a:prstClr val="black"/>
                </a:solidFill>
                <a:latin typeface="Calibri"/>
              </a:rPr>
              <a:t>Distancias entre asentamientos acogidos a intervención:</a:t>
            </a:r>
          </a:p>
          <a:p>
            <a:pPr marL="557213" lvl="1" indent="-214313">
              <a:buFont typeface="Arial" panose="020B0604020202020204" pitchFamily="34" charset="0"/>
              <a:buChar char="•"/>
              <a:defRPr/>
            </a:pPr>
            <a:r>
              <a:rPr lang="es-ES" sz="1350" dirty="0">
                <a:solidFill>
                  <a:prstClr val="black"/>
                </a:solidFill>
                <a:latin typeface="Calibri"/>
              </a:rPr>
              <a:t>&gt;50 colmenas a &gt;1000 metros de otros asentamientos acogidos.</a:t>
            </a:r>
          </a:p>
          <a:p>
            <a:pPr marL="557213" lvl="1" indent="-214313">
              <a:buFont typeface="Arial" panose="020B0604020202020204" pitchFamily="34" charset="0"/>
              <a:buChar char="•"/>
              <a:defRPr/>
            </a:pPr>
            <a:r>
              <a:rPr lang="es-ES" sz="1350" dirty="0">
                <a:solidFill>
                  <a:prstClr val="black"/>
                </a:solidFill>
                <a:latin typeface="Calibri"/>
              </a:rPr>
              <a:t>&lt;49 colmenas a &gt;750 metros de otros asentamientos acogidos.</a:t>
            </a:r>
          </a:p>
          <a:p>
            <a:pPr>
              <a:defRPr/>
            </a:pPr>
            <a:endParaRPr lang="es-ES" sz="1350" b="1" dirty="0">
              <a:solidFill>
                <a:prstClr val="black"/>
              </a:solidFill>
              <a:latin typeface="Calibri"/>
            </a:endParaRPr>
          </a:p>
          <a:p>
            <a:pPr>
              <a:defRPr/>
            </a:pPr>
            <a:r>
              <a:rPr lang="es-ES" sz="1350" b="1" dirty="0">
                <a:solidFill>
                  <a:prstClr val="black"/>
                </a:solidFill>
                <a:latin typeface="Calibri"/>
              </a:rPr>
              <a:t>IMPORTE: 22€/colmena</a:t>
            </a:r>
          </a:p>
          <a:p>
            <a:pPr marL="214313" indent="-214313">
              <a:buFont typeface="Arial" panose="020B0604020202020204" pitchFamily="34" charset="0"/>
              <a:buChar char="•"/>
              <a:defRPr/>
            </a:pPr>
            <a:r>
              <a:rPr lang="es-ES" sz="1350" dirty="0">
                <a:solidFill>
                  <a:prstClr val="black"/>
                </a:solidFill>
                <a:latin typeface="Calibri"/>
              </a:rPr>
              <a:t>Relación de 2 </a:t>
            </a:r>
            <a:r>
              <a:rPr lang="es-ES" sz="1350" dirty="0" err="1">
                <a:solidFill>
                  <a:prstClr val="black"/>
                </a:solidFill>
                <a:latin typeface="Calibri"/>
              </a:rPr>
              <a:t>héctareas</a:t>
            </a:r>
            <a:r>
              <a:rPr lang="es-ES" sz="1350" dirty="0">
                <a:solidFill>
                  <a:prstClr val="black"/>
                </a:solidFill>
                <a:latin typeface="Calibri"/>
              </a:rPr>
              <a:t>/colmena</a:t>
            </a:r>
          </a:p>
          <a:p>
            <a:pPr marL="900113" lvl="2" indent="-214313">
              <a:buFont typeface="Arial" panose="020B0604020202020204" pitchFamily="34" charset="0"/>
              <a:buChar char="•"/>
              <a:defRPr/>
            </a:pPr>
            <a:r>
              <a:rPr lang="es-ES" sz="1350" dirty="0" err="1">
                <a:solidFill>
                  <a:prstClr val="black"/>
                </a:solidFill>
                <a:latin typeface="Calibri"/>
              </a:rPr>
              <a:t>Degresividad</a:t>
            </a:r>
            <a:r>
              <a:rPr lang="es-ES" sz="1350" dirty="0">
                <a:solidFill>
                  <a:prstClr val="black"/>
                </a:solidFill>
                <a:latin typeface="Calibri"/>
              </a:rPr>
              <a:t>:</a:t>
            </a:r>
          </a:p>
          <a:p>
            <a:pPr marL="1243013" lvl="3" indent="-214313">
              <a:buFont typeface="Arial" panose="020B0604020202020204" pitchFamily="34" charset="0"/>
              <a:buChar char="•"/>
              <a:defRPr/>
            </a:pPr>
            <a:r>
              <a:rPr lang="es-ES" sz="1350" dirty="0">
                <a:solidFill>
                  <a:prstClr val="black"/>
                </a:solidFill>
                <a:latin typeface="Calibri"/>
              </a:rPr>
              <a:t>150 colmenas al 100%</a:t>
            </a:r>
          </a:p>
          <a:p>
            <a:pPr marL="1243013" lvl="3" indent="-214313">
              <a:buFont typeface="Arial" panose="020B0604020202020204" pitchFamily="34" charset="0"/>
              <a:buChar char="•"/>
              <a:defRPr/>
            </a:pPr>
            <a:r>
              <a:rPr lang="es-ES" sz="1350" dirty="0">
                <a:solidFill>
                  <a:prstClr val="black"/>
                </a:solidFill>
                <a:latin typeface="Calibri"/>
              </a:rPr>
              <a:t>Siguientes 150 al 60%</a:t>
            </a:r>
          </a:p>
          <a:p>
            <a:pPr marL="1243013" lvl="3" indent="-214313">
              <a:buFont typeface="Arial" panose="020B0604020202020204" pitchFamily="34" charset="0"/>
              <a:buChar char="•"/>
              <a:defRPr/>
            </a:pPr>
            <a:r>
              <a:rPr lang="es-ES" sz="1350" dirty="0">
                <a:solidFill>
                  <a:prstClr val="black"/>
                </a:solidFill>
                <a:latin typeface="Calibri"/>
              </a:rPr>
              <a:t>El resto al 30%</a:t>
            </a:r>
          </a:p>
          <a:p>
            <a:pPr marL="1585913" lvl="4" indent="-214313">
              <a:buFont typeface="Arial" panose="020B0604020202020204" pitchFamily="34" charset="0"/>
              <a:buChar char="•"/>
              <a:defRPr/>
            </a:pPr>
            <a:endParaRPr lang="es-ES" sz="1350" dirty="0">
              <a:solidFill>
                <a:prstClr val="black"/>
              </a:solidFill>
              <a:latin typeface="Calibri"/>
            </a:endParaRPr>
          </a:p>
        </p:txBody>
      </p:sp>
      <p:grpSp>
        <p:nvGrpSpPr>
          <p:cNvPr id="8" name="Grupo 7">
            <a:extLst>
              <a:ext uri="{FF2B5EF4-FFF2-40B4-BE49-F238E27FC236}">
                <a16:creationId xmlns:a16="http://schemas.microsoft.com/office/drawing/2014/main" id="{D9BE2255-7B1C-5D9D-5A40-7BF9283BCF7F}"/>
              </a:ext>
            </a:extLst>
          </p:cNvPr>
          <p:cNvGrpSpPr/>
          <p:nvPr/>
        </p:nvGrpSpPr>
        <p:grpSpPr>
          <a:xfrm rot="16200000">
            <a:off x="-265702" y="2709142"/>
            <a:ext cx="3031946" cy="1221716"/>
            <a:chOff x="422598" y="1851007"/>
            <a:chExt cx="2940821" cy="805600"/>
          </a:xfrm>
        </p:grpSpPr>
        <p:grpSp>
          <p:nvGrpSpPr>
            <p:cNvPr id="9" name="2 Grupo">
              <a:extLst>
                <a:ext uri="{FF2B5EF4-FFF2-40B4-BE49-F238E27FC236}">
                  <a16:creationId xmlns:a16="http://schemas.microsoft.com/office/drawing/2014/main" id="{20A9F9B0-B3AB-1B1D-2729-18B4C8CEDA65}"/>
                </a:ext>
              </a:extLst>
            </p:cNvPr>
            <p:cNvGrpSpPr>
              <a:grpSpLocks/>
            </p:cNvGrpSpPr>
            <p:nvPr/>
          </p:nvGrpSpPr>
          <p:grpSpPr bwMode="auto">
            <a:xfrm>
              <a:off x="452848" y="1851007"/>
              <a:ext cx="2880321" cy="805600"/>
              <a:chOff x="-38099" y="-65805"/>
              <a:chExt cx="7467600" cy="805361"/>
            </a:xfrm>
          </p:grpSpPr>
          <p:sp>
            <p:nvSpPr>
              <p:cNvPr id="11" name="4 Rectángulo redondeado">
                <a:extLst>
                  <a:ext uri="{FF2B5EF4-FFF2-40B4-BE49-F238E27FC236}">
                    <a16:creationId xmlns:a16="http://schemas.microsoft.com/office/drawing/2014/main" id="{E367ECFB-A251-D7AA-CC6E-E62F4E1DA6EC}"/>
                  </a:ext>
                </a:extLst>
              </p:cNvPr>
              <p:cNvSpPr/>
              <p:nvPr/>
            </p:nvSpPr>
            <p:spPr>
              <a:xfrm>
                <a:off x="-38099" y="-65805"/>
                <a:ext cx="7467600" cy="777644"/>
              </a:xfrm>
              <a:prstGeom prst="roundRect">
                <a:avLst/>
              </a:prstGeom>
              <a:solidFill>
                <a:srgbClr val="BED6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3" name="5 Rectángulo">
                <a:extLst>
                  <a:ext uri="{FF2B5EF4-FFF2-40B4-BE49-F238E27FC236}">
                    <a16:creationId xmlns:a16="http://schemas.microsoft.com/office/drawing/2014/main" id="{BD95946D-4CC7-31EA-5879-3D38D592B537}"/>
                  </a:ext>
                </a:extLst>
              </p:cNvPr>
              <p:cNvSpPr/>
              <p:nvPr/>
            </p:nvSpPr>
            <p:spPr>
              <a:xfrm>
                <a:off x="38100" y="38089"/>
                <a:ext cx="7391400" cy="701467"/>
              </a:xfrm>
              <a:prstGeom prst="rect">
                <a:avLst/>
              </a:prstGeom>
            </p:spPr>
            <p:style>
              <a:lnRef idx="0">
                <a:scrgbClr r="0" g="0" b="0"/>
              </a:lnRef>
              <a:fillRef idx="0">
                <a:scrgbClr r="0" g="0" b="0"/>
              </a:fillRef>
              <a:effectRef idx="0">
                <a:scrgbClr r="0" g="0" b="0"/>
              </a:effectRef>
              <a:fontRef idx="minor">
                <a:schemeClr val="lt1"/>
              </a:fontRef>
            </p:style>
            <p:txBody>
              <a:bodyPr tIns="68580" bIns="68580" spcCol="1270" anchor="ctr"/>
              <a:lstStyle/>
              <a:p>
                <a:pPr defTabSz="800100">
                  <a:lnSpc>
                    <a:spcPct val="90000"/>
                  </a:lnSpc>
                  <a:spcAft>
                    <a:spcPct val="35000"/>
                  </a:spcAft>
                  <a:defRPr/>
                </a:pPr>
                <a:endParaRPr lang="es-ES" sz="1500" b="1" dirty="0">
                  <a:solidFill>
                    <a:srgbClr val="FF0000"/>
                  </a:solidFill>
                </a:endParaRPr>
              </a:p>
            </p:txBody>
          </p:sp>
        </p:grpSp>
        <p:sp>
          <p:nvSpPr>
            <p:cNvPr id="10" name="2 Rectángulo">
              <a:extLst>
                <a:ext uri="{FF2B5EF4-FFF2-40B4-BE49-F238E27FC236}">
                  <a16:creationId xmlns:a16="http://schemas.microsoft.com/office/drawing/2014/main" id="{2403E04B-6233-96AF-BA5E-2C35FC967542}"/>
                </a:ext>
              </a:extLst>
            </p:cNvPr>
            <p:cNvSpPr>
              <a:spLocks noChangeArrowheads="1"/>
            </p:cNvSpPr>
            <p:nvPr/>
          </p:nvSpPr>
          <p:spPr bwMode="auto">
            <a:xfrm>
              <a:off x="422598" y="2026847"/>
              <a:ext cx="2940821" cy="4261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rgbClr val="D6EF2C"/>
                </a:buClr>
                <a:buChar char="&gt;"/>
                <a:defRPr sz="1400">
                  <a:solidFill>
                    <a:srgbClr val="575757"/>
                  </a:solidFill>
                  <a:latin typeface="Arial" charset="0"/>
                  <a:ea typeface="ＭＳ Ｐゴシック" pitchFamily="34" charset="-128"/>
                </a:defRPr>
              </a:lvl1pPr>
              <a:lvl2pPr marL="742950" indent="-285750" eaLnBrk="0" hangingPunct="0">
                <a:spcBef>
                  <a:spcPct val="20000"/>
                </a:spcBef>
                <a:buChar char="–"/>
                <a:defRPr sz="1400">
                  <a:solidFill>
                    <a:schemeClr val="tx1"/>
                  </a:solidFill>
                  <a:latin typeface="Arial" charset="0"/>
                  <a:ea typeface="ＭＳ Ｐゴシック" pitchFamily="34" charset="-128"/>
                </a:defRPr>
              </a:lvl2pPr>
              <a:lvl3pPr marL="1143000" indent="-228600" eaLnBrk="0" hangingPunct="0">
                <a:spcBef>
                  <a:spcPct val="20000"/>
                </a:spcBef>
                <a:buChar char="•"/>
                <a:defRPr sz="1400">
                  <a:solidFill>
                    <a:schemeClr val="tx1"/>
                  </a:solidFill>
                  <a:latin typeface="Arial" charset="0"/>
                  <a:ea typeface="ＭＳ Ｐゴシック" pitchFamily="34" charset="-128"/>
                </a:defRPr>
              </a:lvl3pPr>
              <a:lvl4pPr marL="1600200" indent="-228600" eaLnBrk="0" hangingPunct="0">
                <a:spcBef>
                  <a:spcPct val="20000"/>
                </a:spcBef>
                <a:buChar char="–"/>
                <a:defRPr sz="1400">
                  <a:solidFill>
                    <a:schemeClr val="tx1"/>
                  </a:solidFill>
                  <a:latin typeface="Arial" charset="0"/>
                  <a:ea typeface="ＭＳ Ｐゴシック" pitchFamily="34" charset="-128"/>
                </a:defRPr>
              </a:lvl4pPr>
              <a:lvl5pPr marL="2057400" indent="-228600" eaLnBrk="0" hangingPunct="0">
                <a:spcBef>
                  <a:spcPct val="20000"/>
                </a:spcBef>
                <a:buChar char="»"/>
                <a:defRPr sz="14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9pPr>
            </a:lstStyle>
            <a:p>
              <a:pPr algn="ctr" eaLnBrk="1" hangingPunct="1">
                <a:spcBef>
                  <a:spcPct val="0"/>
                </a:spcBef>
                <a:buClrTx/>
                <a:buFontTx/>
                <a:buNone/>
              </a:pPr>
              <a:r>
                <a:rPr lang="es-ES" altLang="es-ES" sz="1800" dirty="0">
                  <a:solidFill>
                    <a:schemeClr val="tx1"/>
                  </a:solidFill>
                </a:rPr>
                <a:t>Apicultura para la mejora </a:t>
              </a:r>
            </a:p>
            <a:p>
              <a:pPr algn="ctr" eaLnBrk="1" hangingPunct="1">
                <a:spcBef>
                  <a:spcPct val="0"/>
                </a:spcBef>
                <a:buClrTx/>
                <a:buFontTx/>
                <a:buNone/>
              </a:pPr>
              <a:r>
                <a:rPr lang="es-ES" altLang="es-ES" sz="1800" dirty="0">
                  <a:solidFill>
                    <a:schemeClr val="tx1"/>
                  </a:solidFill>
                </a:rPr>
                <a:t>de la biodiversidad</a:t>
              </a:r>
            </a:p>
          </p:txBody>
        </p:sp>
      </p:grpSp>
      <p:grpSp>
        <p:nvGrpSpPr>
          <p:cNvPr id="17" name="2 Grupo">
            <a:extLst>
              <a:ext uri="{FF2B5EF4-FFF2-40B4-BE49-F238E27FC236}">
                <a16:creationId xmlns:a16="http://schemas.microsoft.com/office/drawing/2014/main" id="{8E88386D-15A3-01B6-94DB-C199A9812D89}"/>
              </a:ext>
            </a:extLst>
          </p:cNvPr>
          <p:cNvGrpSpPr>
            <a:grpSpLocks/>
          </p:cNvGrpSpPr>
          <p:nvPr/>
        </p:nvGrpSpPr>
        <p:grpSpPr bwMode="auto">
          <a:xfrm>
            <a:off x="2087166" y="998936"/>
            <a:ext cx="5600700" cy="583406"/>
            <a:chOff x="0" y="0"/>
            <a:chExt cx="7467600" cy="777644"/>
          </a:xfrm>
        </p:grpSpPr>
        <p:sp>
          <p:nvSpPr>
            <p:cNvPr id="18" name="4 Rectángulo redondeado">
              <a:extLst>
                <a:ext uri="{FF2B5EF4-FFF2-40B4-BE49-F238E27FC236}">
                  <a16:creationId xmlns:a16="http://schemas.microsoft.com/office/drawing/2014/main" id="{D9276208-D720-33C3-2EA5-7B48236FF94D}"/>
                </a:ext>
              </a:extLst>
            </p:cNvPr>
            <p:cNvSpPr/>
            <p:nvPr/>
          </p:nvSpPr>
          <p:spPr>
            <a:xfrm>
              <a:off x="0" y="0"/>
              <a:ext cx="7467600" cy="777644"/>
            </a:xfrm>
            <a:prstGeom prst="roundRect">
              <a:avLst/>
            </a:prstGeom>
            <a:solidFill>
              <a:srgbClr val="BED6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9" name="5 Rectángulo">
              <a:extLst>
                <a:ext uri="{FF2B5EF4-FFF2-40B4-BE49-F238E27FC236}">
                  <a16:creationId xmlns:a16="http://schemas.microsoft.com/office/drawing/2014/main" id="{DEB38722-D6B9-382F-9791-2741333D86EB}"/>
                </a:ext>
              </a:extLst>
            </p:cNvPr>
            <p:cNvSpPr/>
            <p:nvPr/>
          </p:nvSpPr>
          <p:spPr>
            <a:xfrm>
              <a:off x="38100" y="38089"/>
              <a:ext cx="7391400" cy="701467"/>
            </a:xfrm>
            <a:prstGeom prst="rect">
              <a:avLst/>
            </a:prstGeom>
          </p:spPr>
          <p:style>
            <a:lnRef idx="0">
              <a:scrgbClr r="0" g="0" b="0"/>
            </a:lnRef>
            <a:fillRef idx="0">
              <a:scrgbClr r="0" g="0" b="0"/>
            </a:fillRef>
            <a:effectRef idx="0">
              <a:scrgbClr r="0" g="0" b="0"/>
            </a:effectRef>
            <a:fontRef idx="minor">
              <a:schemeClr val="lt1"/>
            </a:fontRef>
          </p:style>
          <p:txBody>
            <a:bodyPr tIns="68580" bIns="68580" spcCol="1270" anchor="ctr"/>
            <a:lstStyle/>
            <a:p>
              <a:pPr defTabSz="800100">
                <a:lnSpc>
                  <a:spcPct val="90000"/>
                </a:lnSpc>
                <a:spcAft>
                  <a:spcPct val="35000"/>
                </a:spcAft>
                <a:defRPr/>
              </a:pPr>
              <a:endParaRPr lang="es-ES" sz="1500" b="1" dirty="0">
                <a:solidFill>
                  <a:srgbClr val="FF0000"/>
                </a:solidFill>
              </a:endParaRPr>
            </a:p>
          </p:txBody>
        </p:sp>
      </p:grpSp>
      <p:sp>
        <p:nvSpPr>
          <p:cNvPr id="20" name="2 Rectángulo">
            <a:extLst>
              <a:ext uri="{FF2B5EF4-FFF2-40B4-BE49-F238E27FC236}">
                <a16:creationId xmlns:a16="http://schemas.microsoft.com/office/drawing/2014/main" id="{02171FD7-BF3F-F2BE-99D2-00B140C56838}"/>
              </a:ext>
            </a:extLst>
          </p:cNvPr>
          <p:cNvSpPr>
            <a:spLocks noChangeArrowheads="1"/>
          </p:cNvSpPr>
          <p:nvPr/>
        </p:nvSpPr>
        <p:spPr bwMode="auto">
          <a:xfrm>
            <a:off x="2303860" y="1117998"/>
            <a:ext cx="41472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D6EF2C"/>
              </a:buClr>
              <a:buChar char="&gt;"/>
              <a:defRPr sz="1400">
                <a:solidFill>
                  <a:srgbClr val="575757"/>
                </a:solidFill>
                <a:latin typeface="Arial" charset="0"/>
                <a:ea typeface="ＭＳ Ｐゴシック" pitchFamily="34" charset="-128"/>
              </a:defRPr>
            </a:lvl1pPr>
            <a:lvl2pPr marL="742950" indent="-285750" eaLnBrk="0" hangingPunct="0">
              <a:spcBef>
                <a:spcPct val="20000"/>
              </a:spcBef>
              <a:buChar char="–"/>
              <a:defRPr sz="1400">
                <a:solidFill>
                  <a:schemeClr val="tx1"/>
                </a:solidFill>
                <a:latin typeface="Arial" charset="0"/>
                <a:ea typeface="ＭＳ Ｐゴシック" pitchFamily="34" charset="-128"/>
              </a:defRPr>
            </a:lvl2pPr>
            <a:lvl3pPr marL="1143000" indent="-228600" eaLnBrk="0" hangingPunct="0">
              <a:spcBef>
                <a:spcPct val="20000"/>
              </a:spcBef>
              <a:buChar char="•"/>
              <a:defRPr sz="1400">
                <a:solidFill>
                  <a:schemeClr val="tx1"/>
                </a:solidFill>
                <a:latin typeface="Arial" charset="0"/>
                <a:ea typeface="ＭＳ Ｐゴシック" pitchFamily="34" charset="-128"/>
              </a:defRPr>
            </a:lvl3pPr>
            <a:lvl4pPr marL="1600200" indent="-228600" eaLnBrk="0" hangingPunct="0">
              <a:spcBef>
                <a:spcPct val="20000"/>
              </a:spcBef>
              <a:buChar char="–"/>
              <a:defRPr sz="1400">
                <a:solidFill>
                  <a:schemeClr val="tx1"/>
                </a:solidFill>
                <a:latin typeface="Arial" charset="0"/>
                <a:ea typeface="ＭＳ Ｐゴシック" pitchFamily="34" charset="-128"/>
              </a:defRPr>
            </a:lvl4pPr>
            <a:lvl5pPr marL="2057400" indent="-228600" eaLnBrk="0" hangingPunct="0">
              <a:spcBef>
                <a:spcPct val="20000"/>
              </a:spcBef>
              <a:buChar char="»"/>
              <a:defRPr sz="14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9pPr>
          </a:lstStyle>
          <a:p>
            <a:pPr eaLnBrk="1" hangingPunct="1">
              <a:spcBef>
                <a:spcPct val="0"/>
              </a:spcBef>
              <a:buClrTx/>
              <a:buFontTx/>
              <a:buNone/>
            </a:pPr>
            <a:r>
              <a:rPr lang="es-ES" altLang="es-ES" sz="1800" dirty="0">
                <a:solidFill>
                  <a:schemeClr val="tx1"/>
                </a:solidFill>
              </a:rPr>
              <a:t>Intervenciones DR en CyL. Ganaderas</a:t>
            </a:r>
          </a:p>
        </p:txBody>
      </p:sp>
      <p:sp>
        <p:nvSpPr>
          <p:cNvPr id="3" name="Botón de acción: ir hacia atrás o anterior 2">
            <a:hlinkClick r:id="rId3" action="ppaction://hlinksldjump" highlightClick="1"/>
            <a:extLst>
              <a:ext uri="{FF2B5EF4-FFF2-40B4-BE49-F238E27FC236}">
                <a16:creationId xmlns:a16="http://schemas.microsoft.com/office/drawing/2014/main" id="{C84F101C-C720-7AFE-6C51-53726B9A8140}"/>
              </a:ext>
            </a:extLst>
          </p:cNvPr>
          <p:cNvSpPr/>
          <p:nvPr/>
        </p:nvSpPr>
        <p:spPr>
          <a:xfrm>
            <a:off x="7164288" y="5427222"/>
            <a:ext cx="270030" cy="264465"/>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350"/>
          </a:p>
        </p:txBody>
      </p:sp>
    </p:spTree>
    <p:extLst>
      <p:ext uri="{BB962C8B-B14F-4D97-AF65-F5344CB8AC3E}">
        <p14:creationId xmlns:p14="http://schemas.microsoft.com/office/powerpoint/2010/main" val="3469116729"/>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3 Imagen">
            <a:extLst>
              <a:ext uri="{FF2B5EF4-FFF2-40B4-BE49-F238E27FC236}">
                <a16:creationId xmlns:a16="http://schemas.microsoft.com/office/drawing/2014/main" id="{10CB3EEF-0447-BFB7-060D-E4C747253264}"/>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1525907" y="5319210"/>
            <a:ext cx="1179669" cy="372477"/>
          </a:xfrm>
          <a:prstGeom prst="rect">
            <a:avLst/>
          </a:prstGeom>
        </p:spPr>
      </p:pic>
      <p:sp>
        <p:nvSpPr>
          <p:cNvPr id="2" name="CuadroTexto 1">
            <a:extLst>
              <a:ext uri="{FF2B5EF4-FFF2-40B4-BE49-F238E27FC236}">
                <a16:creationId xmlns:a16="http://schemas.microsoft.com/office/drawing/2014/main" id="{0840BDDB-D556-7109-9FF3-CF387C44EF2D}"/>
              </a:ext>
            </a:extLst>
          </p:cNvPr>
          <p:cNvSpPr txBox="1"/>
          <p:nvPr/>
        </p:nvSpPr>
        <p:spPr>
          <a:xfrm>
            <a:off x="2115742" y="1804026"/>
            <a:ext cx="5889983" cy="2793072"/>
          </a:xfrm>
          <a:prstGeom prst="rect">
            <a:avLst/>
          </a:prstGeom>
          <a:noFill/>
        </p:spPr>
        <p:txBody>
          <a:bodyPr wrap="square" rtlCol="0">
            <a:spAutoFit/>
          </a:bodyPr>
          <a:lstStyle/>
          <a:p>
            <a:pPr>
              <a:defRPr/>
            </a:pPr>
            <a:r>
              <a:rPr lang="es-ES" sz="1350" b="1" dirty="0">
                <a:solidFill>
                  <a:prstClr val="black"/>
                </a:solidFill>
                <a:latin typeface="Calibri"/>
              </a:rPr>
              <a:t>Condiciones</a:t>
            </a:r>
          </a:p>
          <a:p>
            <a:pPr marL="214313" indent="-214313">
              <a:buFont typeface="Arial" panose="020B0604020202020204" pitchFamily="34" charset="0"/>
              <a:buChar char="•"/>
              <a:defRPr/>
            </a:pPr>
            <a:r>
              <a:rPr lang="es-ES" sz="1350" dirty="0">
                <a:solidFill>
                  <a:prstClr val="black"/>
                </a:solidFill>
                <a:latin typeface="Calibri"/>
                <a:ea typeface="Times New Roman" panose="02020603050405020304" pitchFamily="18" charset="0"/>
              </a:rPr>
              <a:t>vacuno, ovino, caprino, équidos, aves y porcino.</a:t>
            </a:r>
          </a:p>
          <a:p>
            <a:pPr marL="214313" indent="-214313">
              <a:buFont typeface="Arial" panose="020B0604020202020204" pitchFamily="34" charset="0"/>
              <a:buChar char="•"/>
              <a:defRPr/>
            </a:pPr>
            <a:r>
              <a:rPr lang="es-ES" sz="1350" dirty="0">
                <a:solidFill>
                  <a:prstClr val="black"/>
                </a:solidFill>
                <a:latin typeface="Calibri"/>
                <a:ea typeface="Times New Roman" panose="02020603050405020304" pitchFamily="18" charset="0"/>
              </a:rPr>
              <a:t>razas amenazadas o clasificadas en peligro de extinción</a:t>
            </a:r>
          </a:p>
          <a:p>
            <a:pPr marL="214313" indent="-214313">
              <a:buFont typeface="Arial" panose="020B0604020202020204" pitchFamily="34" charset="0"/>
              <a:buChar char="•"/>
              <a:defRPr/>
            </a:pPr>
            <a:r>
              <a:rPr lang="es-ES" sz="1350" dirty="0">
                <a:solidFill>
                  <a:prstClr val="black"/>
                </a:solidFill>
                <a:latin typeface="Calibri"/>
              </a:rPr>
              <a:t>Variación +/- 20% animales.</a:t>
            </a:r>
          </a:p>
          <a:p>
            <a:pPr marL="214313" indent="-214313">
              <a:buFont typeface="Arial" panose="020B0604020202020204" pitchFamily="34" charset="0"/>
              <a:buChar char="•"/>
              <a:defRPr/>
            </a:pPr>
            <a:endParaRPr lang="es-ES" sz="1350" dirty="0">
              <a:solidFill>
                <a:prstClr val="black"/>
              </a:solidFill>
              <a:latin typeface="Calibri"/>
            </a:endParaRPr>
          </a:p>
          <a:p>
            <a:pPr>
              <a:defRPr/>
            </a:pPr>
            <a:r>
              <a:rPr lang="es-ES" sz="1350" b="1" dirty="0">
                <a:solidFill>
                  <a:prstClr val="black"/>
                </a:solidFill>
                <a:latin typeface="Calibri"/>
              </a:rPr>
              <a:t>Compromisos:</a:t>
            </a:r>
          </a:p>
          <a:p>
            <a:pPr marL="214313" indent="-214313">
              <a:buFont typeface="Arial" panose="020B0604020202020204" pitchFamily="34" charset="0"/>
              <a:buChar char="•"/>
              <a:defRPr/>
            </a:pPr>
            <a:r>
              <a:rPr lang="es-ES" sz="1350" dirty="0">
                <a:solidFill>
                  <a:prstClr val="black"/>
                </a:solidFill>
                <a:latin typeface="Calibri"/>
              </a:rPr>
              <a:t>Animales inscritos registro y LGR entre 1 ene-30sep año SU.</a:t>
            </a:r>
          </a:p>
          <a:p>
            <a:pPr marL="214313" indent="-214313">
              <a:buFont typeface="Arial" panose="020B0604020202020204" pitchFamily="34" charset="0"/>
              <a:buChar char="•"/>
              <a:defRPr/>
            </a:pPr>
            <a:r>
              <a:rPr lang="es-ES" sz="1350" dirty="0">
                <a:solidFill>
                  <a:prstClr val="black"/>
                </a:solidFill>
                <a:latin typeface="Calibri"/>
              </a:rPr>
              <a:t>Razas: Anexo VI</a:t>
            </a:r>
          </a:p>
          <a:p>
            <a:pPr marL="214313" indent="-214313">
              <a:buFont typeface="Arial" panose="020B0604020202020204" pitchFamily="34" charset="0"/>
              <a:buChar char="•"/>
              <a:defRPr/>
            </a:pPr>
            <a:r>
              <a:rPr lang="es-ES" sz="1350" dirty="0">
                <a:solidFill>
                  <a:prstClr val="black"/>
                </a:solidFill>
                <a:latin typeface="Calibri"/>
              </a:rPr>
              <a:t>Obligación notificar bajas y modificaciones animales </a:t>
            </a:r>
          </a:p>
          <a:p>
            <a:pPr marL="214313" indent="-214313">
              <a:buFont typeface="Arial" panose="020B0604020202020204" pitchFamily="34" charset="0"/>
              <a:buChar char="•"/>
              <a:defRPr/>
            </a:pPr>
            <a:r>
              <a:rPr lang="es-ES" sz="1350" dirty="0">
                <a:solidFill>
                  <a:prstClr val="black"/>
                </a:solidFill>
                <a:latin typeface="Calibri"/>
              </a:rPr>
              <a:t>Ultimo año contrato mismo </a:t>
            </a:r>
            <a:r>
              <a:rPr lang="es-ES" sz="1350" dirty="0" err="1">
                <a:solidFill>
                  <a:prstClr val="black"/>
                </a:solidFill>
                <a:latin typeface="Calibri"/>
              </a:rPr>
              <a:t>nº</a:t>
            </a:r>
            <a:r>
              <a:rPr lang="es-ES" sz="1350" dirty="0">
                <a:solidFill>
                  <a:prstClr val="black"/>
                </a:solidFill>
                <a:latin typeface="Calibri"/>
              </a:rPr>
              <a:t> animales (si no pierde ayuda último año).</a:t>
            </a:r>
          </a:p>
          <a:p>
            <a:pPr marL="214313" indent="-214313">
              <a:buFont typeface="Arial" panose="020B0604020202020204" pitchFamily="34" charset="0"/>
              <a:buChar char="•"/>
              <a:defRPr/>
            </a:pPr>
            <a:endParaRPr lang="es-ES" sz="1350" b="1" dirty="0">
              <a:solidFill>
                <a:prstClr val="black"/>
              </a:solidFill>
              <a:latin typeface="Calibri"/>
            </a:endParaRPr>
          </a:p>
          <a:p>
            <a:pPr>
              <a:defRPr/>
            </a:pPr>
            <a:r>
              <a:rPr lang="es-ES" sz="1350" b="1" dirty="0">
                <a:solidFill>
                  <a:prstClr val="black"/>
                </a:solidFill>
                <a:latin typeface="Calibri"/>
              </a:rPr>
              <a:t>IMPORTE: 140€/UGM</a:t>
            </a:r>
          </a:p>
          <a:p>
            <a:pPr marL="214313" indent="-214313">
              <a:buFont typeface="Arial" panose="020B0604020202020204" pitchFamily="34" charset="0"/>
              <a:buChar char="•"/>
              <a:defRPr/>
            </a:pPr>
            <a:r>
              <a:rPr lang="es-ES" sz="1350" dirty="0">
                <a:solidFill>
                  <a:prstClr val="black"/>
                </a:solidFill>
                <a:latin typeface="Calibri"/>
              </a:rPr>
              <a:t>+20% si incrementa 20% </a:t>
            </a:r>
            <a:r>
              <a:rPr lang="es-ES" sz="1350" dirty="0" err="1">
                <a:solidFill>
                  <a:prstClr val="black"/>
                </a:solidFill>
                <a:latin typeface="Calibri"/>
              </a:rPr>
              <a:t>nº</a:t>
            </a:r>
            <a:r>
              <a:rPr lang="es-ES" sz="1350" dirty="0">
                <a:solidFill>
                  <a:prstClr val="black"/>
                </a:solidFill>
                <a:latin typeface="Calibri"/>
              </a:rPr>
              <a:t> animales en contrato.</a:t>
            </a:r>
          </a:p>
        </p:txBody>
      </p:sp>
      <p:grpSp>
        <p:nvGrpSpPr>
          <p:cNvPr id="8" name="Grupo 7">
            <a:extLst>
              <a:ext uri="{FF2B5EF4-FFF2-40B4-BE49-F238E27FC236}">
                <a16:creationId xmlns:a16="http://schemas.microsoft.com/office/drawing/2014/main" id="{D9BE2255-7B1C-5D9D-5A40-7BF9283BCF7F}"/>
              </a:ext>
            </a:extLst>
          </p:cNvPr>
          <p:cNvGrpSpPr/>
          <p:nvPr/>
        </p:nvGrpSpPr>
        <p:grpSpPr>
          <a:xfrm rot="16200000">
            <a:off x="-840774" y="2740840"/>
            <a:ext cx="4000142" cy="1221716"/>
            <a:chOff x="422598" y="1851007"/>
            <a:chExt cx="2940821" cy="805600"/>
          </a:xfrm>
        </p:grpSpPr>
        <p:grpSp>
          <p:nvGrpSpPr>
            <p:cNvPr id="9" name="2 Grupo">
              <a:extLst>
                <a:ext uri="{FF2B5EF4-FFF2-40B4-BE49-F238E27FC236}">
                  <a16:creationId xmlns:a16="http://schemas.microsoft.com/office/drawing/2014/main" id="{20A9F9B0-B3AB-1B1D-2729-18B4C8CEDA65}"/>
                </a:ext>
              </a:extLst>
            </p:cNvPr>
            <p:cNvGrpSpPr>
              <a:grpSpLocks/>
            </p:cNvGrpSpPr>
            <p:nvPr/>
          </p:nvGrpSpPr>
          <p:grpSpPr bwMode="auto">
            <a:xfrm>
              <a:off x="452848" y="1851007"/>
              <a:ext cx="2880321" cy="805600"/>
              <a:chOff x="-38099" y="-65805"/>
              <a:chExt cx="7467600" cy="805361"/>
            </a:xfrm>
          </p:grpSpPr>
          <p:sp>
            <p:nvSpPr>
              <p:cNvPr id="11" name="4 Rectángulo redondeado">
                <a:extLst>
                  <a:ext uri="{FF2B5EF4-FFF2-40B4-BE49-F238E27FC236}">
                    <a16:creationId xmlns:a16="http://schemas.microsoft.com/office/drawing/2014/main" id="{E367ECFB-A251-D7AA-CC6E-E62F4E1DA6EC}"/>
                  </a:ext>
                </a:extLst>
              </p:cNvPr>
              <p:cNvSpPr/>
              <p:nvPr/>
            </p:nvSpPr>
            <p:spPr>
              <a:xfrm>
                <a:off x="-38099" y="-65805"/>
                <a:ext cx="7467600" cy="777644"/>
              </a:xfrm>
              <a:prstGeom prst="roundRect">
                <a:avLst/>
              </a:prstGeom>
              <a:solidFill>
                <a:srgbClr val="BED6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3" name="5 Rectángulo">
                <a:extLst>
                  <a:ext uri="{FF2B5EF4-FFF2-40B4-BE49-F238E27FC236}">
                    <a16:creationId xmlns:a16="http://schemas.microsoft.com/office/drawing/2014/main" id="{BD95946D-4CC7-31EA-5879-3D38D592B537}"/>
                  </a:ext>
                </a:extLst>
              </p:cNvPr>
              <p:cNvSpPr/>
              <p:nvPr/>
            </p:nvSpPr>
            <p:spPr>
              <a:xfrm>
                <a:off x="38100" y="38089"/>
                <a:ext cx="7391400" cy="701467"/>
              </a:xfrm>
              <a:prstGeom prst="rect">
                <a:avLst/>
              </a:prstGeom>
            </p:spPr>
            <p:style>
              <a:lnRef idx="0">
                <a:scrgbClr r="0" g="0" b="0"/>
              </a:lnRef>
              <a:fillRef idx="0">
                <a:scrgbClr r="0" g="0" b="0"/>
              </a:fillRef>
              <a:effectRef idx="0">
                <a:scrgbClr r="0" g="0" b="0"/>
              </a:effectRef>
              <a:fontRef idx="minor">
                <a:schemeClr val="lt1"/>
              </a:fontRef>
            </p:style>
            <p:txBody>
              <a:bodyPr tIns="68580" bIns="68580" spcCol="1270" anchor="ctr"/>
              <a:lstStyle/>
              <a:p>
                <a:pPr defTabSz="800100">
                  <a:lnSpc>
                    <a:spcPct val="90000"/>
                  </a:lnSpc>
                  <a:spcAft>
                    <a:spcPct val="35000"/>
                  </a:spcAft>
                  <a:defRPr/>
                </a:pPr>
                <a:endParaRPr lang="es-ES" sz="1500" b="1" dirty="0">
                  <a:solidFill>
                    <a:srgbClr val="FF0000"/>
                  </a:solidFill>
                </a:endParaRPr>
              </a:p>
            </p:txBody>
          </p:sp>
        </p:grpSp>
        <p:sp>
          <p:nvSpPr>
            <p:cNvPr id="10" name="2 Rectángulo">
              <a:extLst>
                <a:ext uri="{FF2B5EF4-FFF2-40B4-BE49-F238E27FC236}">
                  <a16:creationId xmlns:a16="http://schemas.microsoft.com/office/drawing/2014/main" id="{2403E04B-6233-96AF-BA5E-2C35FC967542}"/>
                </a:ext>
              </a:extLst>
            </p:cNvPr>
            <p:cNvSpPr>
              <a:spLocks noChangeArrowheads="1"/>
            </p:cNvSpPr>
            <p:nvPr/>
          </p:nvSpPr>
          <p:spPr bwMode="auto">
            <a:xfrm>
              <a:off x="422598" y="2026848"/>
              <a:ext cx="2940821" cy="4261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rgbClr val="D6EF2C"/>
                </a:buClr>
                <a:buChar char="&gt;"/>
                <a:defRPr sz="1400">
                  <a:solidFill>
                    <a:srgbClr val="575757"/>
                  </a:solidFill>
                  <a:latin typeface="Arial" charset="0"/>
                  <a:ea typeface="ＭＳ Ｐゴシック" pitchFamily="34" charset="-128"/>
                </a:defRPr>
              </a:lvl1pPr>
              <a:lvl2pPr marL="742950" indent="-285750" eaLnBrk="0" hangingPunct="0">
                <a:spcBef>
                  <a:spcPct val="20000"/>
                </a:spcBef>
                <a:buChar char="–"/>
                <a:defRPr sz="1400">
                  <a:solidFill>
                    <a:schemeClr val="tx1"/>
                  </a:solidFill>
                  <a:latin typeface="Arial" charset="0"/>
                  <a:ea typeface="ＭＳ Ｐゴシック" pitchFamily="34" charset="-128"/>
                </a:defRPr>
              </a:lvl2pPr>
              <a:lvl3pPr marL="1143000" indent="-228600" eaLnBrk="0" hangingPunct="0">
                <a:spcBef>
                  <a:spcPct val="20000"/>
                </a:spcBef>
                <a:buChar char="•"/>
                <a:defRPr sz="1400">
                  <a:solidFill>
                    <a:schemeClr val="tx1"/>
                  </a:solidFill>
                  <a:latin typeface="Arial" charset="0"/>
                  <a:ea typeface="ＭＳ Ｐゴシック" pitchFamily="34" charset="-128"/>
                </a:defRPr>
              </a:lvl3pPr>
              <a:lvl4pPr marL="1600200" indent="-228600" eaLnBrk="0" hangingPunct="0">
                <a:spcBef>
                  <a:spcPct val="20000"/>
                </a:spcBef>
                <a:buChar char="–"/>
                <a:defRPr sz="1400">
                  <a:solidFill>
                    <a:schemeClr val="tx1"/>
                  </a:solidFill>
                  <a:latin typeface="Arial" charset="0"/>
                  <a:ea typeface="ＭＳ Ｐゴシック" pitchFamily="34" charset="-128"/>
                </a:defRPr>
              </a:lvl4pPr>
              <a:lvl5pPr marL="2057400" indent="-228600" eaLnBrk="0" hangingPunct="0">
                <a:spcBef>
                  <a:spcPct val="20000"/>
                </a:spcBef>
                <a:buChar char="»"/>
                <a:defRPr sz="14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9pPr>
            </a:lstStyle>
            <a:p>
              <a:pPr algn="ctr" eaLnBrk="1" hangingPunct="1">
                <a:spcBef>
                  <a:spcPct val="0"/>
                </a:spcBef>
                <a:buClrTx/>
                <a:buFontTx/>
                <a:buNone/>
              </a:pPr>
              <a:r>
                <a:rPr lang="es-ES" altLang="es-ES" sz="1800" dirty="0">
                  <a:solidFill>
                    <a:schemeClr val="tx1"/>
                  </a:solidFill>
                </a:rPr>
                <a:t>Mantenimiento de razas autóctonas puras en peligro de extinción</a:t>
              </a:r>
            </a:p>
          </p:txBody>
        </p:sp>
      </p:grpSp>
      <p:grpSp>
        <p:nvGrpSpPr>
          <p:cNvPr id="14" name="2 Grupo">
            <a:extLst>
              <a:ext uri="{FF2B5EF4-FFF2-40B4-BE49-F238E27FC236}">
                <a16:creationId xmlns:a16="http://schemas.microsoft.com/office/drawing/2014/main" id="{1FAB5BEE-8ABB-E5BC-AFF4-7E34E75F466F}"/>
              </a:ext>
            </a:extLst>
          </p:cNvPr>
          <p:cNvGrpSpPr>
            <a:grpSpLocks/>
          </p:cNvGrpSpPr>
          <p:nvPr/>
        </p:nvGrpSpPr>
        <p:grpSpPr bwMode="auto">
          <a:xfrm>
            <a:off x="2087166" y="998936"/>
            <a:ext cx="5600700" cy="583406"/>
            <a:chOff x="0" y="0"/>
            <a:chExt cx="7467600" cy="777644"/>
          </a:xfrm>
        </p:grpSpPr>
        <p:sp>
          <p:nvSpPr>
            <p:cNvPr id="15" name="4 Rectángulo redondeado">
              <a:extLst>
                <a:ext uri="{FF2B5EF4-FFF2-40B4-BE49-F238E27FC236}">
                  <a16:creationId xmlns:a16="http://schemas.microsoft.com/office/drawing/2014/main" id="{C7F44EC9-B9B2-8553-91F6-6FC4B06AE751}"/>
                </a:ext>
              </a:extLst>
            </p:cNvPr>
            <p:cNvSpPr/>
            <p:nvPr/>
          </p:nvSpPr>
          <p:spPr>
            <a:xfrm>
              <a:off x="0" y="0"/>
              <a:ext cx="7467600" cy="777644"/>
            </a:xfrm>
            <a:prstGeom prst="roundRect">
              <a:avLst/>
            </a:prstGeom>
            <a:solidFill>
              <a:srgbClr val="BED6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6" name="5 Rectángulo">
              <a:extLst>
                <a:ext uri="{FF2B5EF4-FFF2-40B4-BE49-F238E27FC236}">
                  <a16:creationId xmlns:a16="http://schemas.microsoft.com/office/drawing/2014/main" id="{E967CEEE-01AC-D197-A43C-D1FDE3904CE7}"/>
                </a:ext>
              </a:extLst>
            </p:cNvPr>
            <p:cNvSpPr/>
            <p:nvPr/>
          </p:nvSpPr>
          <p:spPr>
            <a:xfrm>
              <a:off x="38100" y="38089"/>
              <a:ext cx="7391400" cy="701467"/>
            </a:xfrm>
            <a:prstGeom prst="rect">
              <a:avLst/>
            </a:prstGeom>
          </p:spPr>
          <p:style>
            <a:lnRef idx="0">
              <a:scrgbClr r="0" g="0" b="0"/>
            </a:lnRef>
            <a:fillRef idx="0">
              <a:scrgbClr r="0" g="0" b="0"/>
            </a:fillRef>
            <a:effectRef idx="0">
              <a:scrgbClr r="0" g="0" b="0"/>
            </a:effectRef>
            <a:fontRef idx="minor">
              <a:schemeClr val="lt1"/>
            </a:fontRef>
          </p:style>
          <p:txBody>
            <a:bodyPr tIns="68580" bIns="68580" spcCol="1270" anchor="ctr"/>
            <a:lstStyle/>
            <a:p>
              <a:pPr defTabSz="800100">
                <a:lnSpc>
                  <a:spcPct val="90000"/>
                </a:lnSpc>
                <a:spcAft>
                  <a:spcPct val="35000"/>
                </a:spcAft>
                <a:defRPr/>
              </a:pPr>
              <a:endParaRPr lang="es-ES" sz="1500" b="1" dirty="0">
                <a:solidFill>
                  <a:srgbClr val="FF0000"/>
                </a:solidFill>
              </a:endParaRPr>
            </a:p>
          </p:txBody>
        </p:sp>
      </p:grpSp>
      <p:sp>
        <p:nvSpPr>
          <p:cNvPr id="17" name="2 Rectángulo">
            <a:extLst>
              <a:ext uri="{FF2B5EF4-FFF2-40B4-BE49-F238E27FC236}">
                <a16:creationId xmlns:a16="http://schemas.microsoft.com/office/drawing/2014/main" id="{DDE9AE81-BA29-DB5E-3F31-A37BF8127FA0}"/>
              </a:ext>
            </a:extLst>
          </p:cNvPr>
          <p:cNvSpPr>
            <a:spLocks noChangeArrowheads="1"/>
          </p:cNvSpPr>
          <p:nvPr/>
        </p:nvSpPr>
        <p:spPr bwMode="auto">
          <a:xfrm>
            <a:off x="2303860" y="1117998"/>
            <a:ext cx="41472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D6EF2C"/>
              </a:buClr>
              <a:buChar char="&gt;"/>
              <a:defRPr sz="1400">
                <a:solidFill>
                  <a:srgbClr val="575757"/>
                </a:solidFill>
                <a:latin typeface="Arial" charset="0"/>
                <a:ea typeface="ＭＳ Ｐゴシック" pitchFamily="34" charset="-128"/>
              </a:defRPr>
            </a:lvl1pPr>
            <a:lvl2pPr marL="742950" indent="-285750" eaLnBrk="0" hangingPunct="0">
              <a:spcBef>
                <a:spcPct val="20000"/>
              </a:spcBef>
              <a:buChar char="–"/>
              <a:defRPr sz="1400">
                <a:solidFill>
                  <a:schemeClr val="tx1"/>
                </a:solidFill>
                <a:latin typeface="Arial" charset="0"/>
                <a:ea typeface="ＭＳ Ｐゴシック" pitchFamily="34" charset="-128"/>
              </a:defRPr>
            </a:lvl2pPr>
            <a:lvl3pPr marL="1143000" indent="-228600" eaLnBrk="0" hangingPunct="0">
              <a:spcBef>
                <a:spcPct val="20000"/>
              </a:spcBef>
              <a:buChar char="•"/>
              <a:defRPr sz="1400">
                <a:solidFill>
                  <a:schemeClr val="tx1"/>
                </a:solidFill>
                <a:latin typeface="Arial" charset="0"/>
                <a:ea typeface="ＭＳ Ｐゴシック" pitchFamily="34" charset="-128"/>
              </a:defRPr>
            </a:lvl3pPr>
            <a:lvl4pPr marL="1600200" indent="-228600" eaLnBrk="0" hangingPunct="0">
              <a:spcBef>
                <a:spcPct val="20000"/>
              </a:spcBef>
              <a:buChar char="–"/>
              <a:defRPr sz="1400">
                <a:solidFill>
                  <a:schemeClr val="tx1"/>
                </a:solidFill>
                <a:latin typeface="Arial" charset="0"/>
                <a:ea typeface="ＭＳ Ｐゴシック" pitchFamily="34" charset="-128"/>
              </a:defRPr>
            </a:lvl4pPr>
            <a:lvl5pPr marL="2057400" indent="-228600" eaLnBrk="0" hangingPunct="0">
              <a:spcBef>
                <a:spcPct val="20000"/>
              </a:spcBef>
              <a:buChar char="»"/>
              <a:defRPr sz="14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9pPr>
          </a:lstStyle>
          <a:p>
            <a:pPr eaLnBrk="1" hangingPunct="1">
              <a:spcBef>
                <a:spcPct val="0"/>
              </a:spcBef>
              <a:buClrTx/>
              <a:buFontTx/>
              <a:buNone/>
            </a:pPr>
            <a:r>
              <a:rPr lang="es-ES" altLang="es-ES" sz="1800" dirty="0">
                <a:solidFill>
                  <a:schemeClr val="tx1"/>
                </a:solidFill>
              </a:rPr>
              <a:t>Intervenciones DR en CyL. Ganaderas</a:t>
            </a:r>
          </a:p>
        </p:txBody>
      </p:sp>
      <p:sp>
        <p:nvSpPr>
          <p:cNvPr id="3" name="Botón de acción: ir hacia atrás o anterior 2">
            <a:hlinkClick r:id="rId3" action="ppaction://hlinksldjump" highlightClick="1"/>
            <a:extLst>
              <a:ext uri="{FF2B5EF4-FFF2-40B4-BE49-F238E27FC236}">
                <a16:creationId xmlns:a16="http://schemas.microsoft.com/office/drawing/2014/main" id="{66D47823-9D97-8841-C67C-1ED1F5D6B0EB}"/>
              </a:ext>
            </a:extLst>
          </p:cNvPr>
          <p:cNvSpPr/>
          <p:nvPr/>
        </p:nvSpPr>
        <p:spPr>
          <a:xfrm>
            <a:off x="7164288" y="5427222"/>
            <a:ext cx="270030" cy="264465"/>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350"/>
          </a:p>
        </p:txBody>
      </p:sp>
    </p:spTree>
    <p:extLst>
      <p:ext uri="{BB962C8B-B14F-4D97-AF65-F5344CB8AC3E}">
        <p14:creationId xmlns:p14="http://schemas.microsoft.com/office/powerpoint/2010/main" val="1157165516"/>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2 Grupo"/>
          <p:cNvGrpSpPr>
            <a:grpSpLocks/>
          </p:cNvGrpSpPr>
          <p:nvPr/>
        </p:nvGrpSpPr>
        <p:grpSpPr bwMode="auto">
          <a:xfrm>
            <a:off x="2115741" y="605732"/>
            <a:ext cx="5600700" cy="583406"/>
            <a:chOff x="0" y="0"/>
            <a:chExt cx="7467600" cy="777644"/>
          </a:xfrm>
        </p:grpSpPr>
        <p:sp>
          <p:nvSpPr>
            <p:cNvPr id="5" name="4 Rectángulo redondeado"/>
            <p:cNvSpPr/>
            <p:nvPr/>
          </p:nvSpPr>
          <p:spPr>
            <a:xfrm>
              <a:off x="0" y="0"/>
              <a:ext cx="7467600" cy="777644"/>
            </a:xfrm>
            <a:prstGeom prst="roundRect">
              <a:avLst/>
            </a:prstGeom>
            <a:solidFill>
              <a:srgbClr val="BED6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6" name="5 Rectángulo"/>
            <p:cNvSpPr/>
            <p:nvPr/>
          </p:nvSpPr>
          <p:spPr>
            <a:xfrm>
              <a:off x="38100" y="38089"/>
              <a:ext cx="7391400" cy="701467"/>
            </a:xfrm>
            <a:prstGeom prst="rect">
              <a:avLst/>
            </a:prstGeom>
          </p:spPr>
          <p:style>
            <a:lnRef idx="0">
              <a:scrgbClr r="0" g="0" b="0"/>
            </a:lnRef>
            <a:fillRef idx="0">
              <a:scrgbClr r="0" g="0" b="0"/>
            </a:fillRef>
            <a:effectRef idx="0">
              <a:scrgbClr r="0" g="0" b="0"/>
            </a:effectRef>
            <a:fontRef idx="minor">
              <a:schemeClr val="lt1"/>
            </a:fontRef>
          </p:style>
          <p:txBody>
            <a:bodyPr tIns="68580" bIns="68580" spcCol="1270" anchor="ctr"/>
            <a:lstStyle/>
            <a:p>
              <a:pPr defTabSz="800100">
                <a:lnSpc>
                  <a:spcPct val="90000"/>
                </a:lnSpc>
                <a:spcAft>
                  <a:spcPct val="35000"/>
                </a:spcAft>
                <a:defRPr/>
              </a:pPr>
              <a:endParaRPr lang="es-ES" sz="1500" b="1" dirty="0">
                <a:solidFill>
                  <a:srgbClr val="FF0000"/>
                </a:solidFill>
              </a:endParaRPr>
            </a:p>
          </p:txBody>
        </p:sp>
      </p:grpSp>
      <p:sp>
        <p:nvSpPr>
          <p:cNvPr id="7" name="2 Rectángulo"/>
          <p:cNvSpPr>
            <a:spLocks noChangeArrowheads="1"/>
          </p:cNvSpPr>
          <p:nvPr/>
        </p:nvSpPr>
        <p:spPr bwMode="auto">
          <a:xfrm>
            <a:off x="2339752" y="712769"/>
            <a:ext cx="30059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D6EF2C"/>
              </a:buClr>
              <a:buChar char="&gt;"/>
              <a:defRPr sz="1400">
                <a:solidFill>
                  <a:srgbClr val="575757"/>
                </a:solidFill>
                <a:latin typeface="Arial" charset="0"/>
                <a:ea typeface="ＭＳ Ｐゴシック" pitchFamily="34" charset="-128"/>
              </a:defRPr>
            </a:lvl1pPr>
            <a:lvl2pPr marL="742950" indent="-285750" eaLnBrk="0" hangingPunct="0">
              <a:spcBef>
                <a:spcPct val="20000"/>
              </a:spcBef>
              <a:buChar char="–"/>
              <a:defRPr sz="1400">
                <a:solidFill>
                  <a:schemeClr val="tx1"/>
                </a:solidFill>
                <a:latin typeface="Arial" charset="0"/>
                <a:ea typeface="ＭＳ Ｐゴシック" pitchFamily="34" charset="-128"/>
              </a:defRPr>
            </a:lvl2pPr>
            <a:lvl3pPr marL="1143000" indent="-228600" eaLnBrk="0" hangingPunct="0">
              <a:spcBef>
                <a:spcPct val="20000"/>
              </a:spcBef>
              <a:buChar char="•"/>
              <a:defRPr sz="1400">
                <a:solidFill>
                  <a:schemeClr val="tx1"/>
                </a:solidFill>
                <a:latin typeface="Arial" charset="0"/>
                <a:ea typeface="ＭＳ Ｐゴシック" pitchFamily="34" charset="-128"/>
              </a:defRPr>
            </a:lvl3pPr>
            <a:lvl4pPr marL="1600200" indent="-228600" eaLnBrk="0" hangingPunct="0">
              <a:spcBef>
                <a:spcPct val="20000"/>
              </a:spcBef>
              <a:buChar char="–"/>
              <a:defRPr sz="1400">
                <a:solidFill>
                  <a:schemeClr val="tx1"/>
                </a:solidFill>
                <a:latin typeface="Arial" charset="0"/>
                <a:ea typeface="ＭＳ Ｐゴシック" pitchFamily="34" charset="-128"/>
              </a:defRPr>
            </a:lvl4pPr>
            <a:lvl5pPr marL="2057400" indent="-228600" eaLnBrk="0" hangingPunct="0">
              <a:spcBef>
                <a:spcPct val="20000"/>
              </a:spcBef>
              <a:buChar char="»"/>
              <a:defRPr sz="14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9pPr>
          </a:lstStyle>
          <a:p>
            <a:pPr eaLnBrk="1" hangingPunct="1">
              <a:spcBef>
                <a:spcPct val="0"/>
              </a:spcBef>
              <a:buClrTx/>
              <a:buFontTx/>
              <a:buNone/>
            </a:pPr>
            <a:r>
              <a:rPr lang="es-ES" altLang="es-ES" sz="1800" dirty="0">
                <a:solidFill>
                  <a:schemeClr val="tx1"/>
                </a:solidFill>
              </a:rPr>
              <a:t>Intervenciones DR en CyL. </a:t>
            </a:r>
          </a:p>
        </p:txBody>
      </p:sp>
      <p:pic>
        <p:nvPicPr>
          <p:cNvPr id="12" name="3 Imagen">
            <a:extLst>
              <a:ext uri="{FF2B5EF4-FFF2-40B4-BE49-F238E27FC236}">
                <a16:creationId xmlns:a16="http://schemas.microsoft.com/office/drawing/2014/main" id="{10CB3EEF-0447-BFB7-060D-E4C747253264}"/>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1525907" y="5319210"/>
            <a:ext cx="1179669" cy="372477"/>
          </a:xfrm>
          <a:prstGeom prst="rect">
            <a:avLst/>
          </a:prstGeom>
        </p:spPr>
      </p:pic>
      <p:sp>
        <p:nvSpPr>
          <p:cNvPr id="2" name="CuadroTexto 1">
            <a:extLst>
              <a:ext uri="{FF2B5EF4-FFF2-40B4-BE49-F238E27FC236}">
                <a16:creationId xmlns:a16="http://schemas.microsoft.com/office/drawing/2014/main" id="{0840BDDB-D556-7109-9FF3-CF387C44EF2D}"/>
              </a:ext>
            </a:extLst>
          </p:cNvPr>
          <p:cNvSpPr txBox="1"/>
          <p:nvPr/>
        </p:nvSpPr>
        <p:spPr>
          <a:xfrm>
            <a:off x="2100941" y="1378541"/>
            <a:ext cx="5806657" cy="4558940"/>
          </a:xfrm>
          <a:prstGeom prst="rect">
            <a:avLst/>
          </a:prstGeom>
          <a:noFill/>
        </p:spPr>
        <p:txBody>
          <a:bodyPr wrap="square" rtlCol="0">
            <a:spAutoFit/>
          </a:bodyPr>
          <a:lstStyle/>
          <a:p>
            <a:pPr marL="214313" indent="-214313">
              <a:buFont typeface="Arial" panose="020B0604020202020204" pitchFamily="34" charset="0"/>
              <a:buChar char="•"/>
            </a:pPr>
            <a:r>
              <a:rPr lang="es-ES" sz="1350" b="1" u="sng" dirty="0"/>
              <a:t>Normativa</a:t>
            </a:r>
            <a:r>
              <a:rPr lang="es-ES" sz="1350" dirty="0"/>
              <a:t>: Orden de Solicitud Única PAC 2023 en CyL</a:t>
            </a:r>
          </a:p>
          <a:p>
            <a:pPr marL="214313" indent="-214313">
              <a:buFont typeface="Arial" panose="020B0604020202020204" pitchFamily="34" charset="0"/>
              <a:buChar char="•"/>
            </a:pPr>
            <a:endParaRPr lang="es-ES" sz="1000" b="1" u="sng" dirty="0"/>
          </a:p>
          <a:p>
            <a:pPr marL="214313" indent="-214313">
              <a:buFont typeface="Arial" panose="020B0604020202020204" pitchFamily="34" charset="0"/>
              <a:buChar char="•"/>
            </a:pPr>
            <a:r>
              <a:rPr lang="es-ES" sz="1350" b="1" u="sng" dirty="0"/>
              <a:t>Requisitos</a:t>
            </a:r>
            <a:endParaRPr lang="es-ES" sz="1350" u="sng" dirty="0"/>
          </a:p>
          <a:p>
            <a:pPr marL="557213" lvl="1" indent="-214313">
              <a:buFont typeface="Arial" panose="020B0604020202020204" pitchFamily="34" charset="0"/>
              <a:buChar char="•"/>
            </a:pPr>
            <a:r>
              <a:rPr lang="es-ES" sz="1350" dirty="0"/>
              <a:t>Ser agricultor activo no </a:t>
            </a:r>
            <a:r>
              <a:rPr lang="es-ES" sz="1350" dirty="0" err="1"/>
              <a:t>pluriactivo</a:t>
            </a:r>
            <a:r>
              <a:rPr lang="es-ES" sz="1350" dirty="0"/>
              <a:t> </a:t>
            </a:r>
            <a:r>
              <a:rPr lang="es-ES" sz="1200" dirty="0"/>
              <a:t>(≥ 50% de rentas de actividad agraria)</a:t>
            </a:r>
          </a:p>
          <a:p>
            <a:pPr marL="557213" lvl="1" indent="-214313">
              <a:buFont typeface="Arial" panose="020B0604020202020204" pitchFamily="34" charset="0"/>
              <a:buChar char="•"/>
            </a:pPr>
            <a:r>
              <a:rPr lang="es-ES" sz="1350" dirty="0"/>
              <a:t>Superficie mínima de contrato: </a:t>
            </a:r>
            <a:r>
              <a:rPr lang="es-ES" sz="1350" b="1" dirty="0"/>
              <a:t>3 ha</a:t>
            </a:r>
          </a:p>
          <a:p>
            <a:pPr marL="557213" lvl="1" indent="-214313">
              <a:buFont typeface="Arial" panose="020B0604020202020204" pitchFamily="34" charset="0"/>
              <a:buChar char="•"/>
            </a:pPr>
            <a:r>
              <a:rPr lang="es-ES" sz="1350" dirty="0"/>
              <a:t>Acoger cada año la superficie de contrato </a:t>
            </a:r>
            <a:r>
              <a:rPr lang="es-ES" sz="1350" b="1" dirty="0"/>
              <a:t>± 10 %</a:t>
            </a:r>
          </a:p>
          <a:p>
            <a:pPr marL="557213" lvl="1" indent="-214313">
              <a:buFont typeface="Arial" panose="020B0604020202020204" pitchFamily="34" charset="0"/>
              <a:buChar char="•"/>
            </a:pPr>
            <a:r>
              <a:rPr lang="es-ES" sz="1350" dirty="0"/>
              <a:t>Explotación total o parcialmente en </a:t>
            </a:r>
            <a:r>
              <a:rPr lang="es-ES" sz="1350" b="1" dirty="0"/>
              <a:t>zonas</a:t>
            </a:r>
            <a:r>
              <a:rPr lang="es-ES" sz="1350" dirty="0"/>
              <a:t> con limitaciones</a:t>
            </a:r>
          </a:p>
          <a:p>
            <a:pPr marL="557213" lvl="1" indent="-214313">
              <a:buFont typeface="Arial" panose="020B0604020202020204" pitchFamily="34" charset="0"/>
              <a:buChar char="•"/>
            </a:pPr>
            <a:r>
              <a:rPr lang="es-ES" sz="1350" dirty="0"/>
              <a:t>Superficies de </a:t>
            </a:r>
            <a:r>
              <a:rPr lang="es-ES" sz="1350" b="1" dirty="0"/>
              <a:t>cultivo y de pastos </a:t>
            </a:r>
            <a:r>
              <a:rPr lang="es-ES" sz="1350" dirty="0"/>
              <a:t>para animales propios</a:t>
            </a:r>
          </a:p>
          <a:p>
            <a:pPr marL="557213" lvl="1" indent="-214313">
              <a:buFont typeface="Arial" panose="020B0604020202020204" pitchFamily="34" charset="0"/>
              <a:buChar char="•"/>
            </a:pPr>
            <a:endParaRPr lang="es-ES" sz="825" dirty="0"/>
          </a:p>
          <a:p>
            <a:pPr marL="214313" indent="-214313">
              <a:buFont typeface="Arial" panose="020B0604020202020204" pitchFamily="34" charset="0"/>
              <a:buChar char="•"/>
            </a:pPr>
            <a:r>
              <a:rPr lang="es-ES" sz="1350" b="1" u="sng" dirty="0"/>
              <a:t>Prima</a:t>
            </a:r>
            <a:r>
              <a:rPr lang="es-ES" sz="1350" dirty="0"/>
              <a:t>: </a:t>
            </a:r>
          </a:p>
          <a:p>
            <a:pPr marL="900113" lvl="2" indent="-214313">
              <a:buFont typeface="Arial" panose="020B0604020202020204" pitchFamily="34" charset="0"/>
              <a:buChar char="•"/>
            </a:pPr>
            <a:r>
              <a:rPr lang="es-ES" sz="1200" dirty="0"/>
              <a:t>Zonas de montaña		120 €/ha</a:t>
            </a:r>
          </a:p>
          <a:p>
            <a:pPr marL="900113" lvl="2" indent="-214313">
              <a:buFont typeface="Arial" panose="020B0604020202020204" pitchFamily="34" charset="0"/>
              <a:buChar char="•"/>
            </a:pPr>
            <a:r>
              <a:rPr lang="es-ES" sz="1200" dirty="0"/>
              <a:t>Zonas diferentes de montaña	  	  60 €/ha</a:t>
            </a:r>
          </a:p>
          <a:p>
            <a:pPr marL="900113" lvl="2" indent="-214313">
              <a:buFont typeface="Arial" panose="020B0604020202020204" pitchFamily="34" charset="0"/>
              <a:buChar char="•"/>
            </a:pPr>
            <a:r>
              <a:rPr lang="es-ES" sz="1200" dirty="0"/>
              <a:t>Zonas con limitaciones específicas	150 €/ha</a:t>
            </a:r>
          </a:p>
          <a:p>
            <a:pPr marL="557213" lvl="1" indent="-214313">
              <a:buFont typeface="Arial" panose="020B0604020202020204" pitchFamily="34" charset="0"/>
              <a:buChar char="•"/>
            </a:pPr>
            <a:r>
              <a:rPr lang="es-ES" sz="1350" dirty="0"/>
              <a:t>Agricultores </a:t>
            </a:r>
            <a:r>
              <a:rPr lang="es-ES" sz="1350" dirty="0" err="1"/>
              <a:t>pluriactivos</a:t>
            </a:r>
            <a:r>
              <a:rPr lang="es-ES" sz="1350" dirty="0"/>
              <a:t>		     0 €</a:t>
            </a:r>
          </a:p>
          <a:p>
            <a:pPr marL="557213" lvl="1" indent="-214313">
              <a:buFont typeface="Arial" panose="020B0604020202020204" pitchFamily="34" charset="0"/>
              <a:buChar char="•"/>
            </a:pPr>
            <a:r>
              <a:rPr lang="es-ES" sz="1350" dirty="0"/>
              <a:t>Forrajeras de ordenación común: coeficiente 0,15</a:t>
            </a:r>
          </a:p>
          <a:p>
            <a:pPr marL="557213" lvl="1" indent="-214313">
              <a:buFont typeface="Arial" panose="020B0604020202020204" pitchFamily="34" charset="0"/>
              <a:buChar char="•"/>
            </a:pPr>
            <a:r>
              <a:rPr lang="es-ES" sz="1350" dirty="0"/>
              <a:t>Superficies de regadío: máximo 	10 has</a:t>
            </a:r>
          </a:p>
          <a:p>
            <a:pPr marL="900113" lvl="2" indent="-214313">
              <a:buFont typeface="Arial" panose="020B0604020202020204" pitchFamily="34" charset="0"/>
              <a:buChar char="•"/>
            </a:pPr>
            <a:endParaRPr lang="es-ES" sz="900" dirty="0"/>
          </a:p>
          <a:p>
            <a:pPr marL="557213" lvl="1" indent="-214313">
              <a:buFont typeface="Arial" panose="020B0604020202020204" pitchFamily="34" charset="0"/>
              <a:buChar char="•"/>
            </a:pPr>
            <a:r>
              <a:rPr lang="es-ES" sz="1350" b="1" dirty="0" err="1"/>
              <a:t>Degresividad</a:t>
            </a:r>
            <a:r>
              <a:rPr lang="es-ES" sz="1350" b="1" dirty="0"/>
              <a:t>: </a:t>
            </a:r>
          </a:p>
          <a:p>
            <a:pPr marL="900113" lvl="2" indent="-214313">
              <a:buFont typeface="Arial" panose="020B0604020202020204" pitchFamily="34" charset="0"/>
              <a:buChar char="•"/>
            </a:pPr>
            <a:r>
              <a:rPr lang="es-ES" sz="1200" dirty="0"/>
              <a:t>100% hasta 10 has</a:t>
            </a:r>
          </a:p>
          <a:p>
            <a:pPr marL="900113" lvl="2" indent="-214313">
              <a:buFont typeface="Arial" panose="020B0604020202020204" pitchFamily="34" charset="0"/>
              <a:buChar char="•"/>
            </a:pPr>
            <a:r>
              <a:rPr lang="es-ES" sz="1200" dirty="0"/>
              <a:t>60%   las siguientes 20 has</a:t>
            </a:r>
          </a:p>
          <a:p>
            <a:pPr marL="900113" lvl="2" indent="-214313">
              <a:buFont typeface="Arial" panose="020B0604020202020204" pitchFamily="34" charset="0"/>
              <a:buChar char="•"/>
            </a:pPr>
            <a:r>
              <a:rPr lang="es-ES" sz="1200" dirty="0"/>
              <a:t>30%   las siguientes 30 has</a:t>
            </a:r>
          </a:p>
          <a:p>
            <a:pPr marL="900113" lvl="2" indent="-214313">
              <a:buFont typeface="Arial" panose="020B0604020202020204" pitchFamily="34" charset="0"/>
              <a:buChar char="•"/>
            </a:pPr>
            <a:r>
              <a:rPr lang="es-ES" sz="1200" dirty="0"/>
              <a:t>0%     a partir de 60 has</a:t>
            </a:r>
          </a:p>
          <a:p>
            <a:pPr marL="557213" lvl="1" indent="-214313">
              <a:buFont typeface="Arial" panose="020B0604020202020204" pitchFamily="34" charset="0"/>
              <a:buChar char="•"/>
            </a:pPr>
            <a:endParaRPr lang="es-ES" sz="1350" dirty="0"/>
          </a:p>
        </p:txBody>
      </p:sp>
      <p:grpSp>
        <p:nvGrpSpPr>
          <p:cNvPr id="19" name="Grupo 18">
            <a:extLst>
              <a:ext uri="{FF2B5EF4-FFF2-40B4-BE49-F238E27FC236}">
                <a16:creationId xmlns:a16="http://schemas.microsoft.com/office/drawing/2014/main" id="{6B0750A6-5507-BB00-01F2-C225A49205A9}"/>
              </a:ext>
            </a:extLst>
          </p:cNvPr>
          <p:cNvGrpSpPr/>
          <p:nvPr/>
        </p:nvGrpSpPr>
        <p:grpSpPr>
          <a:xfrm rot="16200000">
            <a:off x="-501056" y="2669411"/>
            <a:ext cx="3737144" cy="1079858"/>
            <a:chOff x="467543" y="1916832"/>
            <a:chExt cx="2880321" cy="777875"/>
          </a:xfrm>
        </p:grpSpPr>
        <p:grpSp>
          <p:nvGrpSpPr>
            <p:cNvPr id="10" name="2 Grupo">
              <a:extLst>
                <a:ext uri="{FF2B5EF4-FFF2-40B4-BE49-F238E27FC236}">
                  <a16:creationId xmlns:a16="http://schemas.microsoft.com/office/drawing/2014/main" id="{9558A24A-F0D6-2E14-DEBF-45AF07846148}"/>
                </a:ext>
              </a:extLst>
            </p:cNvPr>
            <p:cNvGrpSpPr>
              <a:grpSpLocks/>
            </p:cNvGrpSpPr>
            <p:nvPr/>
          </p:nvGrpSpPr>
          <p:grpSpPr bwMode="auto">
            <a:xfrm>
              <a:off x="467543" y="1916832"/>
              <a:ext cx="2880321" cy="777875"/>
              <a:chOff x="0" y="0"/>
              <a:chExt cx="7467600" cy="777644"/>
            </a:xfrm>
          </p:grpSpPr>
          <p:sp>
            <p:nvSpPr>
              <p:cNvPr id="11" name="4 Rectángulo redondeado">
                <a:extLst>
                  <a:ext uri="{FF2B5EF4-FFF2-40B4-BE49-F238E27FC236}">
                    <a16:creationId xmlns:a16="http://schemas.microsoft.com/office/drawing/2014/main" id="{4D746556-A5A1-5283-64D3-7623D87B1D7C}"/>
                  </a:ext>
                </a:extLst>
              </p:cNvPr>
              <p:cNvSpPr/>
              <p:nvPr/>
            </p:nvSpPr>
            <p:spPr>
              <a:xfrm>
                <a:off x="0" y="0"/>
                <a:ext cx="7467600" cy="777644"/>
              </a:xfrm>
              <a:prstGeom prst="roundRect">
                <a:avLst/>
              </a:prstGeom>
              <a:solidFill>
                <a:srgbClr val="BED6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3" name="5 Rectángulo">
                <a:extLst>
                  <a:ext uri="{FF2B5EF4-FFF2-40B4-BE49-F238E27FC236}">
                    <a16:creationId xmlns:a16="http://schemas.microsoft.com/office/drawing/2014/main" id="{7CC62162-BF96-3402-791E-399455A05AC5}"/>
                  </a:ext>
                </a:extLst>
              </p:cNvPr>
              <p:cNvSpPr/>
              <p:nvPr/>
            </p:nvSpPr>
            <p:spPr>
              <a:xfrm>
                <a:off x="38100" y="38089"/>
                <a:ext cx="7391400" cy="701467"/>
              </a:xfrm>
              <a:prstGeom prst="rect">
                <a:avLst/>
              </a:prstGeom>
            </p:spPr>
            <p:style>
              <a:lnRef idx="0">
                <a:scrgbClr r="0" g="0" b="0"/>
              </a:lnRef>
              <a:fillRef idx="0">
                <a:scrgbClr r="0" g="0" b="0"/>
              </a:fillRef>
              <a:effectRef idx="0">
                <a:scrgbClr r="0" g="0" b="0"/>
              </a:effectRef>
              <a:fontRef idx="minor">
                <a:schemeClr val="lt1"/>
              </a:fontRef>
            </p:style>
            <p:txBody>
              <a:bodyPr tIns="68580" bIns="68580" spcCol="1270" anchor="ctr"/>
              <a:lstStyle/>
              <a:p>
                <a:pPr defTabSz="800100">
                  <a:lnSpc>
                    <a:spcPct val="90000"/>
                  </a:lnSpc>
                  <a:spcAft>
                    <a:spcPct val="35000"/>
                  </a:spcAft>
                  <a:defRPr/>
                </a:pPr>
                <a:endParaRPr lang="es-ES" sz="1500" b="1" dirty="0">
                  <a:solidFill>
                    <a:srgbClr val="FF0000"/>
                  </a:solidFill>
                </a:endParaRPr>
              </a:p>
            </p:txBody>
          </p:sp>
        </p:grpSp>
        <p:sp>
          <p:nvSpPr>
            <p:cNvPr id="14" name="2 Rectángulo">
              <a:extLst>
                <a:ext uri="{FF2B5EF4-FFF2-40B4-BE49-F238E27FC236}">
                  <a16:creationId xmlns:a16="http://schemas.microsoft.com/office/drawing/2014/main" id="{6CB419FA-A84D-A488-E7EE-3DAEEAED0454}"/>
                </a:ext>
              </a:extLst>
            </p:cNvPr>
            <p:cNvSpPr>
              <a:spLocks noChangeArrowheads="1"/>
            </p:cNvSpPr>
            <p:nvPr/>
          </p:nvSpPr>
          <p:spPr bwMode="auto">
            <a:xfrm>
              <a:off x="635001" y="2072977"/>
              <a:ext cx="2582168" cy="4655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rgbClr val="D6EF2C"/>
                </a:buClr>
                <a:buChar char="&gt;"/>
                <a:defRPr sz="1400">
                  <a:solidFill>
                    <a:srgbClr val="575757"/>
                  </a:solidFill>
                  <a:latin typeface="Arial" charset="0"/>
                  <a:ea typeface="ＭＳ Ｐゴシック" pitchFamily="34" charset="-128"/>
                </a:defRPr>
              </a:lvl1pPr>
              <a:lvl2pPr marL="742950" indent="-285750" eaLnBrk="0" hangingPunct="0">
                <a:spcBef>
                  <a:spcPct val="20000"/>
                </a:spcBef>
                <a:buChar char="–"/>
                <a:defRPr sz="1400">
                  <a:solidFill>
                    <a:schemeClr val="tx1"/>
                  </a:solidFill>
                  <a:latin typeface="Arial" charset="0"/>
                  <a:ea typeface="ＭＳ Ｐゴシック" pitchFamily="34" charset="-128"/>
                </a:defRPr>
              </a:lvl2pPr>
              <a:lvl3pPr marL="1143000" indent="-228600" eaLnBrk="0" hangingPunct="0">
                <a:spcBef>
                  <a:spcPct val="20000"/>
                </a:spcBef>
                <a:buChar char="•"/>
                <a:defRPr sz="1400">
                  <a:solidFill>
                    <a:schemeClr val="tx1"/>
                  </a:solidFill>
                  <a:latin typeface="Arial" charset="0"/>
                  <a:ea typeface="ＭＳ Ｐゴシック" pitchFamily="34" charset="-128"/>
                </a:defRPr>
              </a:lvl3pPr>
              <a:lvl4pPr marL="1600200" indent="-228600" eaLnBrk="0" hangingPunct="0">
                <a:spcBef>
                  <a:spcPct val="20000"/>
                </a:spcBef>
                <a:buChar char="–"/>
                <a:defRPr sz="1400">
                  <a:solidFill>
                    <a:schemeClr val="tx1"/>
                  </a:solidFill>
                  <a:latin typeface="Arial" charset="0"/>
                  <a:ea typeface="ＭＳ Ｐゴシック" pitchFamily="34" charset="-128"/>
                </a:defRPr>
              </a:lvl4pPr>
              <a:lvl5pPr marL="2057400" indent="-228600" eaLnBrk="0" hangingPunct="0">
                <a:spcBef>
                  <a:spcPct val="20000"/>
                </a:spcBef>
                <a:buChar char="»"/>
                <a:defRPr sz="14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9pPr>
            </a:lstStyle>
            <a:p>
              <a:pPr eaLnBrk="1" hangingPunct="1">
                <a:spcBef>
                  <a:spcPct val="0"/>
                </a:spcBef>
                <a:buClrTx/>
                <a:buFontTx/>
                <a:buNone/>
              </a:pPr>
              <a:r>
                <a:rPr lang="es-ES" altLang="es-ES" sz="1800" dirty="0">
                  <a:solidFill>
                    <a:schemeClr val="tx1"/>
                  </a:solidFill>
                </a:rPr>
                <a:t>Zonas con limitaciones naturales u otras limitaciones</a:t>
              </a:r>
            </a:p>
          </p:txBody>
        </p:sp>
      </p:grpSp>
    </p:spTree>
    <p:extLst>
      <p:ext uri="{BB962C8B-B14F-4D97-AF65-F5344CB8AC3E}">
        <p14:creationId xmlns:p14="http://schemas.microsoft.com/office/powerpoint/2010/main" val="20006750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3" end="3"/>
                                            </p:txEl>
                                          </p:spTgt>
                                        </p:tgtEl>
                                        <p:attrNameLst>
                                          <p:attrName>style.visibility</p:attrName>
                                        </p:attrNameLst>
                                      </p:cBhvr>
                                      <p:to>
                                        <p:strVal val="visible"/>
                                      </p:to>
                                    </p:set>
                                    <p:anim calcmode="lin" valueType="num">
                                      <p:cBhvr additive="base">
                                        <p:cTn id="7"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0" end="0"/>
                                            </p:txEl>
                                          </p:spTgt>
                                        </p:tgtEl>
                                        <p:attrNameLst>
                                          <p:attrName>style.visibility</p:attrName>
                                        </p:attrNameLst>
                                      </p:cBhvr>
                                      <p:to>
                                        <p:strVal val="visible"/>
                                      </p:to>
                                    </p:set>
                                    <p:anim calcmode="lin" valueType="num">
                                      <p:cBhvr additive="base">
                                        <p:cTn id="13"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anim calcmode="lin" valueType="num">
                                      <p:cBhvr additive="base">
                                        <p:cTn id="23"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2">
                                            <p:txEl>
                                              <p:pRg st="4" end="4"/>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2">
                                            <p:txEl>
                                              <p:pRg st="6" end="6"/>
                                            </p:txEl>
                                          </p:spTgt>
                                        </p:tgtEl>
                                        <p:attrNameLst>
                                          <p:attrName>style.visibility</p:attrName>
                                        </p:attrNameLst>
                                      </p:cBhvr>
                                      <p:to>
                                        <p:strVal val="visible"/>
                                      </p:to>
                                    </p:set>
                                    <p:anim calcmode="lin" valueType="num">
                                      <p:cBhvr additive="base">
                                        <p:cTn id="2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2">
                                            <p:txEl>
                                              <p:pRg st="6" end="6"/>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2">
                                            <p:txEl>
                                              <p:pRg st="7" end="7"/>
                                            </p:txEl>
                                          </p:spTgt>
                                        </p:tgtEl>
                                        <p:attrNameLst>
                                          <p:attrName>style.visibility</p:attrName>
                                        </p:attrNameLst>
                                      </p:cBhvr>
                                      <p:to>
                                        <p:strVal val="visible"/>
                                      </p:to>
                                    </p:set>
                                    <p:anim calcmode="lin" valueType="num">
                                      <p:cBhvr additive="base">
                                        <p:cTn id="35"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2">
                                            <p:txEl>
                                              <p:pRg st="9" end="9"/>
                                            </p:txEl>
                                          </p:spTgt>
                                        </p:tgtEl>
                                        <p:attrNameLst>
                                          <p:attrName>style.visibility</p:attrName>
                                        </p:attrNameLst>
                                      </p:cBhvr>
                                      <p:to>
                                        <p:strVal val="visible"/>
                                      </p:to>
                                    </p:set>
                                    <p:anim calcmode="lin" valueType="num">
                                      <p:cBhvr additive="base">
                                        <p:cTn id="41" dur="500" fill="hold"/>
                                        <p:tgtEl>
                                          <p:spTgt spid="2">
                                            <p:txEl>
                                              <p:pRg st="9" end="9"/>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2">
                                            <p:txEl>
                                              <p:pRg st="9" end="9"/>
                                            </p:txEl>
                                          </p:spTgt>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0"/>
                                  </p:stCondLst>
                                  <p:childTnLst>
                                    <p:set>
                                      <p:cBhvr>
                                        <p:cTn id="44" dur="1" fill="hold">
                                          <p:stCondLst>
                                            <p:cond delay="0"/>
                                          </p:stCondLst>
                                        </p:cTn>
                                        <p:tgtEl>
                                          <p:spTgt spid="2">
                                            <p:txEl>
                                              <p:pRg st="10" end="10"/>
                                            </p:txEl>
                                          </p:spTgt>
                                        </p:tgtEl>
                                        <p:attrNameLst>
                                          <p:attrName>style.visibility</p:attrName>
                                        </p:attrNameLst>
                                      </p:cBhvr>
                                      <p:to>
                                        <p:strVal val="visible"/>
                                      </p:to>
                                    </p:set>
                                    <p:anim calcmode="lin" valueType="num">
                                      <p:cBhvr additive="base">
                                        <p:cTn id="45" dur="500" fill="hold"/>
                                        <p:tgtEl>
                                          <p:spTgt spid="2">
                                            <p:txEl>
                                              <p:pRg st="10" end="10"/>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2">
                                            <p:txEl>
                                              <p:pRg st="10" end="10"/>
                                            </p:txEl>
                                          </p:spTgt>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0"/>
                                  </p:stCondLst>
                                  <p:childTnLst>
                                    <p:set>
                                      <p:cBhvr>
                                        <p:cTn id="48" dur="1" fill="hold">
                                          <p:stCondLst>
                                            <p:cond delay="0"/>
                                          </p:stCondLst>
                                        </p:cTn>
                                        <p:tgtEl>
                                          <p:spTgt spid="2">
                                            <p:txEl>
                                              <p:pRg st="11" end="11"/>
                                            </p:txEl>
                                          </p:spTgt>
                                        </p:tgtEl>
                                        <p:attrNameLst>
                                          <p:attrName>style.visibility</p:attrName>
                                        </p:attrNameLst>
                                      </p:cBhvr>
                                      <p:to>
                                        <p:strVal val="visible"/>
                                      </p:to>
                                    </p:set>
                                    <p:anim calcmode="lin" valueType="num">
                                      <p:cBhvr additive="base">
                                        <p:cTn id="49" dur="500" fill="hold"/>
                                        <p:tgtEl>
                                          <p:spTgt spid="2">
                                            <p:txEl>
                                              <p:pRg st="11" end="11"/>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
                                            <p:txEl>
                                              <p:pRg st="11" end="11"/>
                                            </p:txEl>
                                          </p:spTgt>
                                        </p:tgtEl>
                                        <p:attrNameLst>
                                          <p:attrName>ppt_y</p:attrName>
                                        </p:attrNameLst>
                                      </p:cBhvr>
                                      <p:tavLst>
                                        <p:tav tm="0">
                                          <p:val>
                                            <p:strVal val="1+#ppt_h/2"/>
                                          </p:val>
                                        </p:tav>
                                        <p:tav tm="100000">
                                          <p:val>
                                            <p:strVal val="#ppt_y"/>
                                          </p:val>
                                        </p:tav>
                                      </p:tavLst>
                                    </p:anim>
                                  </p:childTnLst>
                                </p:cTn>
                              </p:par>
                              <p:par>
                                <p:cTn id="51" presetID="2" presetClass="entr" presetSubtype="4" fill="hold" nodeType="withEffect">
                                  <p:stCondLst>
                                    <p:cond delay="0"/>
                                  </p:stCondLst>
                                  <p:childTnLst>
                                    <p:set>
                                      <p:cBhvr>
                                        <p:cTn id="52" dur="1" fill="hold">
                                          <p:stCondLst>
                                            <p:cond delay="0"/>
                                          </p:stCondLst>
                                        </p:cTn>
                                        <p:tgtEl>
                                          <p:spTgt spid="2">
                                            <p:txEl>
                                              <p:pRg st="12" end="12"/>
                                            </p:txEl>
                                          </p:spTgt>
                                        </p:tgtEl>
                                        <p:attrNameLst>
                                          <p:attrName>style.visibility</p:attrName>
                                        </p:attrNameLst>
                                      </p:cBhvr>
                                      <p:to>
                                        <p:strVal val="visible"/>
                                      </p:to>
                                    </p:set>
                                    <p:anim calcmode="lin" valueType="num">
                                      <p:cBhvr additive="base">
                                        <p:cTn id="53" dur="500" fill="hold"/>
                                        <p:tgtEl>
                                          <p:spTgt spid="2">
                                            <p:txEl>
                                              <p:pRg st="12" end="12"/>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2">
                                            <p:txEl>
                                              <p:pRg st="12" end="12"/>
                                            </p:txEl>
                                          </p:spTgt>
                                        </p:tgtEl>
                                        <p:attrNameLst>
                                          <p:attrName>ppt_y</p:attrName>
                                        </p:attrNameLst>
                                      </p:cBhvr>
                                      <p:tavLst>
                                        <p:tav tm="0">
                                          <p:val>
                                            <p:strVal val="1+#ppt_h/2"/>
                                          </p:val>
                                        </p:tav>
                                        <p:tav tm="100000">
                                          <p:val>
                                            <p:strVal val="#ppt_y"/>
                                          </p:val>
                                        </p:tav>
                                      </p:tavLst>
                                    </p:anim>
                                  </p:childTnLst>
                                </p:cTn>
                              </p:par>
                              <p:par>
                                <p:cTn id="55" presetID="2" presetClass="entr" presetSubtype="4" fill="hold" nodeType="withEffect">
                                  <p:stCondLst>
                                    <p:cond delay="0"/>
                                  </p:stCondLst>
                                  <p:childTnLst>
                                    <p:set>
                                      <p:cBhvr>
                                        <p:cTn id="56" dur="1" fill="hold">
                                          <p:stCondLst>
                                            <p:cond delay="0"/>
                                          </p:stCondLst>
                                        </p:cTn>
                                        <p:tgtEl>
                                          <p:spTgt spid="2">
                                            <p:txEl>
                                              <p:pRg st="13" end="13"/>
                                            </p:txEl>
                                          </p:spTgt>
                                        </p:tgtEl>
                                        <p:attrNameLst>
                                          <p:attrName>style.visibility</p:attrName>
                                        </p:attrNameLst>
                                      </p:cBhvr>
                                      <p:to>
                                        <p:strVal val="visible"/>
                                      </p:to>
                                    </p:set>
                                    <p:anim calcmode="lin" valueType="num">
                                      <p:cBhvr additive="base">
                                        <p:cTn id="57" dur="500" fill="hold"/>
                                        <p:tgtEl>
                                          <p:spTgt spid="2">
                                            <p:txEl>
                                              <p:pRg st="13" end="13"/>
                                            </p:txEl>
                                          </p:spTgt>
                                        </p:tgtEl>
                                        <p:attrNameLst>
                                          <p:attrName>ppt_x</p:attrName>
                                        </p:attrNameLst>
                                      </p:cBhvr>
                                      <p:tavLst>
                                        <p:tav tm="0">
                                          <p:val>
                                            <p:strVal val="#ppt_x"/>
                                          </p:val>
                                        </p:tav>
                                        <p:tav tm="100000">
                                          <p:val>
                                            <p:strVal val="#ppt_x"/>
                                          </p:val>
                                        </p:tav>
                                      </p:tavLst>
                                    </p:anim>
                                    <p:anim calcmode="lin" valueType="num">
                                      <p:cBhvr additive="base">
                                        <p:cTn id="58" dur="500" fill="hold"/>
                                        <p:tgtEl>
                                          <p:spTgt spid="2">
                                            <p:txEl>
                                              <p:pRg st="13" end="13"/>
                                            </p:txEl>
                                          </p:spTgt>
                                        </p:tgtEl>
                                        <p:attrNameLst>
                                          <p:attrName>ppt_y</p:attrName>
                                        </p:attrNameLst>
                                      </p:cBhvr>
                                      <p:tavLst>
                                        <p:tav tm="0">
                                          <p:val>
                                            <p:strVal val="1+#ppt_h/2"/>
                                          </p:val>
                                        </p:tav>
                                        <p:tav tm="100000">
                                          <p:val>
                                            <p:strVal val="#ppt_y"/>
                                          </p:val>
                                        </p:tav>
                                      </p:tavLst>
                                    </p:anim>
                                  </p:childTnLst>
                                </p:cTn>
                              </p:par>
                              <p:par>
                                <p:cTn id="59" presetID="2" presetClass="entr" presetSubtype="4" fill="hold" nodeType="withEffect">
                                  <p:stCondLst>
                                    <p:cond delay="0"/>
                                  </p:stCondLst>
                                  <p:childTnLst>
                                    <p:set>
                                      <p:cBhvr>
                                        <p:cTn id="60" dur="1" fill="hold">
                                          <p:stCondLst>
                                            <p:cond delay="0"/>
                                          </p:stCondLst>
                                        </p:cTn>
                                        <p:tgtEl>
                                          <p:spTgt spid="2">
                                            <p:txEl>
                                              <p:pRg st="14" end="14"/>
                                            </p:txEl>
                                          </p:spTgt>
                                        </p:tgtEl>
                                        <p:attrNameLst>
                                          <p:attrName>style.visibility</p:attrName>
                                        </p:attrNameLst>
                                      </p:cBhvr>
                                      <p:to>
                                        <p:strVal val="visible"/>
                                      </p:to>
                                    </p:set>
                                    <p:anim calcmode="lin" valueType="num">
                                      <p:cBhvr additive="base">
                                        <p:cTn id="61" dur="500" fill="hold"/>
                                        <p:tgtEl>
                                          <p:spTgt spid="2">
                                            <p:txEl>
                                              <p:pRg st="14" end="14"/>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2">
                                            <p:txEl>
                                              <p:pRg st="14" end="14"/>
                                            </p:txEl>
                                          </p:spTgt>
                                        </p:tgtEl>
                                        <p:attrNameLst>
                                          <p:attrName>ppt_y</p:attrName>
                                        </p:attrNameLst>
                                      </p:cBhvr>
                                      <p:tavLst>
                                        <p:tav tm="0">
                                          <p:val>
                                            <p:strVal val="1+#ppt_h/2"/>
                                          </p:val>
                                        </p:tav>
                                        <p:tav tm="100000">
                                          <p:val>
                                            <p:strVal val="#ppt_y"/>
                                          </p:val>
                                        </p:tav>
                                      </p:tavLst>
                                    </p:anim>
                                  </p:childTnLst>
                                </p:cTn>
                              </p:par>
                              <p:par>
                                <p:cTn id="63" presetID="2" presetClass="entr" presetSubtype="4" fill="hold" nodeType="withEffect">
                                  <p:stCondLst>
                                    <p:cond delay="0"/>
                                  </p:stCondLst>
                                  <p:childTnLst>
                                    <p:set>
                                      <p:cBhvr>
                                        <p:cTn id="64" dur="1" fill="hold">
                                          <p:stCondLst>
                                            <p:cond delay="0"/>
                                          </p:stCondLst>
                                        </p:cTn>
                                        <p:tgtEl>
                                          <p:spTgt spid="2">
                                            <p:txEl>
                                              <p:pRg st="15" end="15"/>
                                            </p:txEl>
                                          </p:spTgt>
                                        </p:tgtEl>
                                        <p:attrNameLst>
                                          <p:attrName>style.visibility</p:attrName>
                                        </p:attrNameLst>
                                      </p:cBhvr>
                                      <p:to>
                                        <p:strVal val="visible"/>
                                      </p:to>
                                    </p:set>
                                    <p:anim calcmode="lin" valueType="num">
                                      <p:cBhvr additive="base">
                                        <p:cTn id="65" dur="500" fill="hold"/>
                                        <p:tgtEl>
                                          <p:spTgt spid="2">
                                            <p:txEl>
                                              <p:pRg st="15" end="15"/>
                                            </p:txEl>
                                          </p:spTgt>
                                        </p:tgtEl>
                                        <p:attrNameLst>
                                          <p:attrName>ppt_x</p:attrName>
                                        </p:attrNameLst>
                                      </p:cBhvr>
                                      <p:tavLst>
                                        <p:tav tm="0">
                                          <p:val>
                                            <p:strVal val="#ppt_x"/>
                                          </p:val>
                                        </p:tav>
                                        <p:tav tm="100000">
                                          <p:val>
                                            <p:strVal val="#ppt_x"/>
                                          </p:val>
                                        </p:tav>
                                      </p:tavLst>
                                    </p:anim>
                                    <p:anim calcmode="lin" valueType="num">
                                      <p:cBhvr additive="base">
                                        <p:cTn id="66" dur="500" fill="hold"/>
                                        <p:tgtEl>
                                          <p:spTgt spid="2">
                                            <p:txEl>
                                              <p:pRg st="15" end="15"/>
                                            </p:txEl>
                                          </p:spTgt>
                                        </p:tgtEl>
                                        <p:attrNameLst>
                                          <p:attrName>ppt_y</p:attrName>
                                        </p:attrNameLst>
                                      </p:cBhvr>
                                      <p:tavLst>
                                        <p:tav tm="0">
                                          <p:val>
                                            <p:strVal val="1+#ppt_h/2"/>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2" presetClass="entr" presetSubtype="4" fill="hold" nodeType="clickEffect">
                                  <p:stCondLst>
                                    <p:cond delay="0"/>
                                  </p:stCondLst>
                                  <p:childTnLst>
                                    <p:set>
                                      <p:cBhvr>
                                        <p:cTn id="70" dur="1" fill="hold">
                                          <p:stCondLst>
                                            <p:cond delay="0"/>
                                          </p:stCondLst>
                                        </p:cTn>
                                        <p:tgtEl>
                                          <p:spTgt spid="2">
                                            <p:txEl>
                                              <p:pRg st="17" end="17"/>
                                            </p:txEl>
                                          </p:spTgt>
                                        </p:tgtEl>
                                        <p:attrNameLst>
                                          <p:attrName>style.visibility</p:attrName>
                                        </p:attrNameLst>
                                      </p:cBhvr>
                                      <p:to>
                                        <p:strVal val="visible"/>
                                      </p:to>
                                    </p:set>
                                    <p:anim calcmode="lin" valueType="num">
                                      <p:cBhvr additive="base">
                                        <p:cTn id="71" dur="500" fill="hold"/>
                                        <p:tgtEl>
                                          <p:spTgt spid="2">
                                            <p:txEl>
                                              <p:pRg st="17" end="17"/>
                                            </p:txEl>
                                          </p:spTgt>
                                        </p:tgtEl>
                                        <p:attrNameLst>
                                          <p:attrName>ppt_x</p:attrName>
                                        </p:attrNameLst>
                                      </p:cBhvr>
                                      <p:tavLst>
                                        <p:tav tm="0">
                                          <p:val>
                                            <p:strVal val="#ppt_x"/>
                                          </p:val>
                                        </p:tav>
                                        <p:tav tm="100000">
                                          <p:val>
                                            <p:strVal val="#ppt_x"/>
                                          </p:val>
                                        </p:tav>
                                      </p:tavLst>
                                    </p:anim>
                                    <p:anim calcmode="lin" valueType="num">
                                      <p:cBhvr additive="base">
                                        <p:cTn id="72" dur="500" fill="hold"/>
                                        <p:tgtEl>
                                          <p:spTgt spid="2">
                                            <p:txEl>
                                              <p:pRg st="17" end="17"/>
                                            </p:txEl>
                                          </p:spTgt>
                                        </p:tgtEl>
                                        <p:attrNameLst>
                                          <p:attrName>ppt_y</p:attrName>
                                        </p:attrNameLst>
                                      </p:cBhvr>
                                      <p:tavLst>
                                        <p:tav tm="0">
                                          <p:val>
                                            <p:strVal val="1+#ppt_h/2"/>
                                          </p:val>
                                        </p:tav>
                                        <p:tav tm="100000">
                                          <p:val>
                                            <p:strVal val="#ppt_y"/>
                                          </p:val>
                                        </p:tav>
                                      </p:tavLst>
                                    </p:anim>
                                  </p:childTnLst>
                                </p:cTn>
                              </p:par>
                              <p:par>
                                <p:cTn id="73" presetID="2" presetClass="entr" presetSubtype="4" fill="hold" nodeType="withEffect">
                                  <p:stCondLst>
                                    <p:cond delay="0"/>
                                  </p:stCondLst>
                                  <p:childTnLst>
                                    <p:set>
                                      <p:cBhvr>
                                        <p:cTn id="74" dur="1" fill="hold">
                                          <p:stCondLst>
                                            <p:cond delay="0"/>
                                          </p:stCondLst>
                                        </p:cTn>
                                        <p:tgtEl>
                                          <p:spTgt spid="2">
                                            <p:txEl>
                                              <p:pRg st="18" end="18"/>
                                            </p:txEl>
                                          </p:spTgt>
                                        </p:tgtEl>
                                        <p:attrNameLst>
                                          <p:attrName>style.visibility</p:attrName>
                                        </p:attrNameLst>
                                      </p:cBhvr>
                                      <p:to>
                                        <p:strVal val="visible"/>
                                      </p:to>
                                    </p:set>
                                    <p:anim calcmode="lin" valueType="num">
                                      <p:cBhvr additive="base">
                                        <p:cTn id="75" dur="500" fill="hold"/>
                                        <p:tgtEl>
                                          <p:spTgt spid="2">
                                            <p:txEl>
                                              <p:pRg st="18" end="18"/>
                                            </p:txEl>
                                          </p:spTgt>
                                        </p:tgtEl>
                                        <p:attrNameLst>
                                          <p:attrName>ppt_x</p:attrName>
                                        </p:attrNameLst>
                                      </p:cBhvr>
                                      <p:tavLst>
                                        <p:tav tm="0">
                                          <p:val>
                                            <p:strVal val="#ppt_x"/>
                                          </p:val>
                                        </p:tav>
                                        <p:tav tm="100000">
                                          <p:val>
                                            <p:strVal val="#ppt_x"/>
                                          </p:val>
                                        </p:tav>
                                      </p:tavLst>
                                    </p:anim>
                                    <p:anim calcmode="lin" valueType="num">
                                      <p:cBhvr additive="base">
                                        <p:cTn id="76" dur="500" fill="hold"/>
                                        <p:tgtEl>
                                          <p:spTgt spid="2">
                                            <p:txEl>
                                              <p:pRg st="18" end="18"/>
                                            </p:txEl>
                                          </p:spTgt>
                                        </p:tgtEl>
                                        <p:attrNameLst>
                                          <p:attrName>ppt_y</p:attrName>
                                        </p:attrNameLst>
                                      </p:cBhvr>
                                      <p:tavLst>
                                        <p:tav tm="0">
                                          <p:val>
                                            <p:strVal val="1+#ppt_h/2"/>
                                          </p:val>
                                        </p:tav>
                                        <p:tav tm="100000">
                                          <p:val>
                                            <p:strVal val="#ppt_y"/>
                                          </p:val>
                                        </p:tav>
                                      </p:tavLst>
                                    </p:anim>
                                  </p:childTnLst>
                                </p:cTn>
                              </p:par>
                              <p:par>
                                <p:cTn id="77" presetID="2" presetClass="entr" presetSubtype="4" fill="hold" nodeType="withEffect">
                                  <p:stCondLst>
                                    <p:cond delay="0"/>
                                  </p:stCondLst>
                                  <p:childTnLst>
                                    <p:set>
                                      <p:cBhvr>
                                        <p:cTn id="78" dur="1" fill="hold">
                                          <p:stCondLst>
                                            <p:cond delay="0"/>
                                          </p:stCondLst>
                                        </p:cTn>
                                        <p:tgtEl>
                                          <p:spTgt spid="2">
                                            <p:txEl>
                                              <p:pRg st="19" end="19"/>
                                            </p:txEl>
                                          </p:spTgt>
                                        </p:tgtEl>
                                        <p:attrNameLst>
                                          <p:attrName>style.visibility</p:attrName>
                                        </p:attrNameLst>
                                      </p:cBhvr>
                                      <p:to>
                                        <p:strVal val="visible"/>
                                      </p:to>
                                    </p:set>
                                    <p:anim calcmode="lin" valueType="num">
                                      <p:cBhvr additive="base">
                                        <p:cTn id="79" dur="500" fill="hold"/>
                                        <p:tgtEl>
                                          <p:spTgt spid="2">
                                            <p:txEl>
                                              <p:pRg st="19" end="19"/>
                                            </p:txEl>
                                          </p:spTgt>
                                        </p:tgtEl>
                                        <p:attrNameLst>
                                          <p:attrName>ppt_x</p:attrName>
                                        </p:attrNameLst>
                                      </p:cBhvr>
                                      <p:tavLst>
                                        <p:tav tm="0">
                                          <p:val>
                                            <p:strVal val="#ppt_x"/>
                                          </p:val>
                                        </p:tav>
                                        <p:tav tm="100000">
                                          <p:val>
                                            <p:strVal val="#ppt_x"/>
                                          </p:val>
                                        </p:tav>
                                      </p:tavLst>
                                    </p:anim>
                                    <p:anim calcmode="lin" valueType="num">
                                      <p:cBhvr additive="base">
                                        <p:cTn id="80" dur="500" fill="hold"/>
                                        <p:tgtEl>
                                          <p:spTgt spid="2">
                                            <p:txEl>
                                              <p:pRg st="19" end="19"/>
                                            </p:txEl>
                                          </p:spTgt>
                                        </p:tgtEl>
                                        <p:attrNameLst>
                                          <p:attrName>ppt_y</p:attrName>
                                        </p:attrNameLst>
                                      </p:cBhvr>
                                      <p:tavLst>
                                        <p:tav tm="0">
                                          <p:val>
                                            <p:strVal val="1+#ppt_h/2"/>
                                          </p:val>
                                        </p:tav>
                                        <p:tav tm="100000">
                                          <p:val>
                                            <p:strVal val="#ppt_y"/>
                                          </p:val>
                                        </p:tav>
                                      </p:tavLst>
                                    </p:anim>
                                  </p:childTnLst>
                                </p:cTn>
                              </p:par>
                              <p:par>
                                <p:cTn id="81" presetID="2" presetClass="entr" presetSubtype="4" fill="hold" nodeType="withEffect">
                                  <p:stCondLst>
                                    <p:cond delay="0"/>
                                  </p:stCondLst>
                                  <p:childTnLst>
                                    <p:set>
                                      <p:cBhvr>
                                        <p:cTn id="82" dur="1" fill="hold">
                                          <p:stCondLst>
                                            <p:cond delay="0"/>
                                          </p:stCondLst>
                                        </p:cTn>
                                        <p:tgtEl>
                                          <p:spTgt spid="2">
                                            <p:txEl>
                                              <p:pRg st="20" end="20"/>
                                            </p:txEl>
                                          </p:spTgt>
                                        </p:tgtEl>
                                        <p:attrNameLst>
                                          <p:attrName>style.visibility</p:attrName>
                                        </p:attrNameLst>
                                      </p:cBhvr>
                                      <p:to>
                                        <p:strVal val="visible"/>
                                      </p:to>
                                    </p:set>
                                    <p:anim calcmode="lin" valueType="num">
                                      <p:cBhvr additive="base">
                                        <p:cTn id="83" dur="500" fill="hold"/>
                                        <p:tgtEl>
                                          <p:spTgt spid="2">
                                            <p:txEl>
                                              <p:pRg st="20" end="20"/>
                                            </p:txEl>
                                          </p:spTgt>
                                        </p:tgtEl>
                                        <p:attrNameLst>
                                          <p:attrName>ppt_x</p:attrName>
                                        </p:attrNameLst>
                                      </p:cBhvr>
                                      <p:tavLst>
                                        <p:tav tm="0">
                                          <p:val>
                                            <p:strVal val="#ppt_x"/>
                                          </p:val>
                                        </p:tav>
                                        <p:tav tm="100000">
                                          <p:val>
                                            <p:strVal val="#ppt_x"/>
                                          </p:val>
                                        </p:tav>
                                      </p:tavLst>
                                    </p:anim>
                                    <p:anim calcmode="lin" valueType="num">
                                      <p:cBhvr additive="base">
                                        <p:cTn id="84" dur="500" fill="hold"/>
                                        <p:tgtEl>
                                          <p:spTgt spid="2">
                                            <p:txEl>
                                              <p:pRg st="20" end="20"/>
                                            </p:txEl>
                                          </p:spTgt>
                                        </p:tgtEl>
                                        <p:attrNameLst>
                                          <p:attrName>ppt_y</p:attrName>
                                        </p:attrNameLst>
                                      </p:cBhvr>
                                      <p:tavLst>
                                        <p:tav tm="0">
                                          <p:val>
                                            <p:strVal val="1+#ppt_h/2"/>
                                          </p:val>
                                        </p:tav>
                                        <p:tav tm="100000">
                                          <p:val>
                                            <p:strVal val="#ppt_y"/>
                                          </p:val>
                                        </p:tav>
                                      </p:tavLst>
                                    </p:anim>
                                  </p:childTnLst>
                                </p:cTn>
                              </p:par>
                              <p:par>
                                <p:cTn id="85" presetID="2" presetClass="entr" presetSubtype="4" fill="hold" nodeType="withEffect">
                                  <p:stCondLst>
                                    <p:cond delay="0"/>
                                  </p:stCondLst>
                                  <p:childTnLst>
                                    <p:set>
                                      <p:cBhvr>
                                        <p:cTn id="86" dur="1" fill="hold">
                                          <p:stCondLst>
                                            <p:cond delay="0"/>
                                          </p:stCondLst>
                                        </p:cTn>
                                        <p:tgtEl>
                                          <p:spTgt spid="2">
                                            <p:txEl>
                                              <p:pRg st="21" end="21"/>
                                            </p:txEl>
                                          </p:spTgt>
                                        </p:tgtEl>
                                        <p:attrNameLst>
                                          <p:attrName>style.visibility</p:attrName>
                                        </p:attrNameLst>
                                      </p:cBhvr>
                                      <p:to>
                                        <p:strVal val="visible"/>
                                      </p:to>
                                    </p:set>
                                    <p:anim calcmode="lin" valueType="num">
                                      <p:cBhvr additive="base">
                                        <p:cTn id="87" dur="500" fill="hold"/>
                                        <p:tgtEl>
                                          <p:spTgt spid="2">
                                            <p:txEl>
                                              <p:pRg st="21" end="21"/>
                                            </p:txEl>
                                          </p:spTgt>
                                        </p:tgtEl>
                                        <p:attrNameLst>
                                          <p:attrName>ppt_x</p:attrName>
                                        </p:attrNameLst>
                                      </p:cBhvr>
                                      <p:tavLst>
                                        <p:tav tm="0">
                                          <p:val>
                                            <p:strVal val="#ppt_x"/>
                                          </p:val>
                                        </p:tav>
                                        <p:tav tm="100000">
                                          <p:val>
                                            <p:strVal val="#ppt_x"/>
                                          </p:val>
                                        </p:tav>
                                      </p:tavLst>
                                    </p:anim>
                                    <p:anim calcmode="lin" valueType="num">
                                      <p:cBhvr additive="base">
                                        <p:cTn id="88" dur="500" fill="hold"/>
                                        <p:tgtEl>
                                          <p:spTgt spid="2">
                                            <p:txEl>
                                              <p:pRg st="21" end="2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043608" y="1196752"/>
            <a:ext cx="8229600" cy="4525963"/>
          </a:xfrm>
        </p:spPr>
        <p:txBody>
          <a:bodyPr>
            <a:normAutofit/>
          </a:bodyPr>
          <a:lstStyle/>
          <a:p>
            <a:pPr lvl="1"/>
            <a:r>
              <a:rPr lang="es-ES" dirty="0"/>
              <a:t>Pago base (ABRS) + Pago Redistributivo</a:t>
            </a:r>
          </a:p>
          <a:p>
            <a:pPr lvl="1"/>
            <a:r>
              <a:rPr lang="es-ES" dirty="0" err="1"/>
              <a:t>Ecoregímen</a:t>
            </a:r>
            <a:endParaRPr lang="es-ES" dirty="0"/>
          </a:p>
          <a:p>
            <a:pPr lvl="1"/>
            <a:r>
              <a:rPr lang="es-ES" dirty="0"/>
              <a:t>Ayuda asociada</a:t>
            </a:r>
          </a:p>
          <a:p>
            <a:pPr lvl="1"/>
            <a:r>
              <a:rPr lang="es-ES" dirty="0"/>
              <a:t>Ayuda agroambiental </a:t>
            </a:r>
          </a:p>
          <a:p>
            <a:pPr lvl="1"/>
            <a:endParaRPr lang="es-ES" dirty="0"/>
          </a:p>
          <a:p>
            <a:pPr lvl="1"/>
            <a:r>
              <a:rPr lang="es-ES" dirty="0"/>
              <a:t>Gestión sostenible de suministros</a:t>
            </a:r>
          </a:p>
          <a:p>
            <a:endParaRPr lang="es-ES" dirty="0"/>
          </a:p>
        </p:txBody>
      </p:sp>
      <p:grpSp>
        <p:nvGrpSpPr>
          <p:cNvPr id="4" name="2 Grupo"/>
          <p:cNvGrpSpPr>
            <a:grpSpLocks/>
          </p:cNvGrpSpPr>
          <p:nvPr/>
        </p:nvGrpSpPr>
        <p:grpSpPr bwMode="auto">
          <a:xfrm>
            <a:off x="1258888" y="188913"/>
            <a:ext cx="7467600" cy="777875"/>
            <a:chOff x="0" y="0"/>
            <a:chExt cx="7467600" cy="777644"/>
          </a:xfrm>
        </p:grpSpPr>
        <p:sp>
          <p:nvSpPr>
            <p:cNvPr id="5" name="4 Rectángulo redondeado"/>
            <p:cNvSpPr/>
            <p:nvPr/>
          </p:nvSpPr>
          <p:spPr>
            <a:xfrm>
              <a:off x="0" y="0"/>
              <a:ext cx="7467600" cy="777644"/>
            </a:xfrm>
            <a:prstGeom prst="roundRect">
              <a:avLst/>
            </a:prstGeom>
            <a:solidFill>
              <a:srgbClr val="BED6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6" name="5 Rectángulo"/>
            <p:cNvSpPr/>
            <p:nvPr/>
          </p:nvSpPr>
          <p:spPr>
            <a:xfrm>
              <a:off x="38100" y="38089"/>
              <a:ext cx="7391400" cy="701467"/>
            </a:xfrm>
            <a:prstGeom prst="rect">
              <a:avLst/>
            </a:prstGeom>
          </p:spPr>
          <p:style>
            <a:lnRef idx="0">
              <a:scrgbClr r="0" g="0" b="0"/>
            </a:lnRef>
            <a:fillRef idx="0">
              <a:scrgbClr r="0" g="0" b="0"/>
            </a:fillRef>
            <a:effectRef idx="0">
              <a:scrgbClr r="0" g="0" b="0"/>
            </a:effectRef>
            <a:fontRef idx="minor">
              <a:schemeClr val="lt1"/>
            </a:fontRef>
          </p:style>
          <p:txBody>
            <a:bodyPr tIns="91440" bIns="91440" spcCol="1270" anchor="ctr"/>
            <a:lstStyle/>
            <a:p>
              <a:pPr defTabSz="1066800">
                <a:lnSpc>
                  <a:spcPct val="90000"/>
                </a:lnSpc>
                <a:spcAft>
                  <a:spcPct val="35000"/>
                </a:spcAft>
                <a:defRPr/>
              </a:pPr>
              <a:endParaRPr lang="es-ES" sz="2000" b="1" dirty="0">
                <a:solidFill>
                  <a:srgbClr val="FF0000"/>
                </a:solidFill>
              </a:endParaRPr>
            </a:p>
          </p:txBody>
        </p:sp>
      </p:grpSp>
      <p:sp>
        <p:nvSpPr>
          <p:cNvPr id="7" name="2 Rectángulo"/>
          <p:cNvSpPr>
            <a:spLocks noChangeArrowheads="1"/>
          </p:cNvSpPr>
          <p:nvPr/>
        </p:nvSpPr>
        <p:spPr bwMode="auto">
          <a:xfrm>
            <a:off x="1547813" y="347663"/>
            <a:ext cx="182934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D6EF2C"/>
              </a:buClr>
              <a:buChar char="&gt;"/>
              <a:defRPr sz="1400">
                <a:solidFill>
                  <a:srgbClr val="575757"/>
                </a:solidFill>
                <a:latin typeface="Arial" charset="0"/>
                <a:ea typeface="ＭＳ Ｐゴシック" pitchFamily="34" charset="-128"/>
              </a:defRPr>
            </a:lvl1pPr>
            <a:lvl2pPr marL="742950" indent="-285750" eaLnBrk="0" hangingPunct="0">
              <a:spcBef>
                <a:spcPct val="20000"/>
              </a:spcBef>
              <a:buChar char="–"/>
              <a:defRPr sz="1400">
                <a:solidFill>
                  <a:schemeClr val="tx1"/>
                </a:solidFill>
                <a:latin typeface="Arial" charset="0"/>
                <a:ea typeface="ＭＳ Ｐゴシック" pitchFamily="34" charset="-128"/>
              </a:defRPr>
            </a:lvl2pPr>
            <a:lvl3pPr marL="1143000" indent="-228600" eaLnBrk="0" hangingPunct="0">
              <a:spcBef>
                <a:spcPct val="20000"/>
              </a:spcBef>
              <a:buChar char="•"/>
              <a:defRPr sz="1400">
                <a:solidFill>
                  <a:schemeClr val="tx1"/>
                </a:solidFill>
                <a:latin typeface="Arial" charset="0"/>
                <a:ea typeface="ＭＳ Ｐゴシック" pitchFamily="34" charset="-128"/>
              </a:defRPr>
            </a:lvl3pPr>
            <a:lvl4pPr marL="1600200" indent="-228600" eaLnBrk="0" hangingPunct="0">
              <a:spcBef>
                <a:spcPct val="20000"/>
              </a:spcBef>
              <a:buChar char="–"/>
              <a:defRPr sz="1400">
                <a:solidFill>
                  <a:schemeClr val="tx1"/>
                </a:solidFill>
                <a:latin typeface="Arial" charset="0"/>
                <a:ea typeface="ＭＳ Ｐゴシック" pitchFamily="34" charset="-128"/>
              </a:defRPr>
            </a:lvl4pPr>
            <a:lvl5pPr marL="2057400" indent="-228600" eaLnBrk="0" hangingPunct="0">
              <a:spcBef>
                <a:spcPct val="20000"/>
              </a:spcBef>
              <a:buChar char="»"/>
              <a:defRPr sz="14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9pPr>
          </a:lstStyle>
          <a:p>
            <a:pPr eaLnBrk="1" hangingPunct="1">
              <a:spcBef>
                <a:spcPct val="0"/>
              </a:spcBef>
              <a:buClrTx/>
              <a:buFontTx/>
              <a:buNone/>
            </a:pPr>
            <a:r>
              <a:rPr lang="es-ES" altLang="es-ES" sz="2400" dirty="0">
                <a:solidFill>
                  <a:schemeClr val="tx1"/>
                </a:solidFill>
              </a:rPr>
              <a:t>Remolacha </a:t>
            </a:r>
          </a:p>
        </p:txBody>
      </p:sp>
      <p:pic>
        <p:nvPicPr>
          <p:cNvPr id="2" name="3 Imagen">
            <a:extLst>
              <a:ext uri="{FF2B5EF4-FFF2-40B4-BE49-F238E27FC236}">
                <a16:creationId xmlns:a16="http://schemas.microsoft.com/office/drawing/2014/main" id="{8792381C-A040-CEDC-4A77-2393FCE7324F}"/>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510542" y="5949280"/>
            <a:ext cx="1572892" cy="496636"/>
          </a:xfrm>
          <a:prstGeom prst="rect">
            <a:avLst/>
          </a:prstGeom>
        </p:spPr>
      </p:pic>
    </p:spTree>
    <p:extLst>
      <p:ext uri="{BB962C8B-B14F-4D97-AF65-F5344CB8AC3E}">
        <p14:creationId xmlns:p14="http://schemas.microsoft.com/office/powerpoint/2010/main" val="2139333041"/>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ES"/>
          </a:p>
        </p:txBody>
      </p:sp>
      <p:sp>
        <p:nvSpPr>
          <p:cNvPr id="3" name="2 Marcador de contenido"/>
          <p:cNvSpPr>
            <a:spLocks noGrp="1"/>
          </p:cNvSpPr>
          <p:nvPr>
            <p:ph idx="1"/>
          </p:nvPr>
        </p:nvSpPr>
        <p:spPr/>
        <p:txBody>
          <a:bodyPr/>
          <a:lstStyle/>
          <a:p>
            <a:endParaRPr lang="es-ES"/>
          </a:p>
        </p:txBody>
      </p:sp>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b="24680"/>
          <a:stretch/>
        </p:blipFill>
        <p:spPr bwMode="auto">
          <a:xfrm>
            <a:off x="860872" y="188640"/>
            <a:ext cx="7439025" cy="59617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99071317"/>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ES"/>
          </a:p>
        </p:txBody>
      </p:sp>
      <p:sp>
        <p:nvSpPr>
          <p:cNvPr id="3" name="2 Marcador de contenido"/>
          <p:cNvSpPr>
            <a:spLocks noGrp="1"/>
          </p:cNvSpPr>
          <p:nvPr>
            <p:ph idx="1"/>
          </p:nvPr>
        </p:nvSpPr>
        <p:spPr/>
        <p:txBody>
          <a:bodyPr/>
          <a:lstStyle/>
          <a:p>
            <a:endParaRPr lang="es-ES" dirty="0"/>
          </a:p>
        </p:txBody>
      </p:sp>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75320"/>
          <a:stretch/>
        </p:blipFill>
        <p:spPr bwMode="auto">
          <a:xfrm>
            <a:off x="907593" y="2564904"/>
            <a:ext cx="7439025" cy="19534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7592" y="1556792"/>
            <a:ext cx="7324725" cy="590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01608338"/>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b="50000"/>
          <a:stretch/>
        </p:blipFill>
        <p:spPr bwMode="auto">
          <a:xfrm>
            <a:off x="1056683" y="1124744"/>
            <a:ext cx="7067550" cy="45481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0185" y="332656"/>
            <a:ext cx="7058025" cy="6000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153812"/>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50000"/>
          <a:stretch/>
        </p:blipFill>
        <p:spPr bwMode="auto">
          <a:xfrm>
            <a:off x="1009403" y="1196752"/>
            <a:ext cx="7067550" cy="45481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44236570"/>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043608" y="1320821"/>
            <a:ext cx="8229600" cy="5156399"/>
          </a:xfrm>
        </p:spPr>
        <p:txBody>
          <a:bodyPr>
            <a:normAutofit fontScale="85000" lnSpcReduction="20000"/>
          </a:bodyPr>
          <a:lstStyle/>
          <a:p>
            <a:pPr lvl="1"/>
            <a:r>
              <a:rPr lang="es-ES" dirty="0"/>
              <a:t>Muchos más requisitos ambientales</a:t>
            </a:r>
          </a:p>
          <a:p>
            <a:pPr lvl="2"/>
            <a:r>
              <a:rPr lang="es-ES" dirty="0"/>
              <a:t>No sólo normativa</a:t>
            </a:r>
          </a:p>
          <a:p>
            <a:pPr lvl="1"/>
            <a:r>
              <a:rPr lang="es-ES" b="1" dirty="0"/>
              <a:t>Cambio modelo productivo</a:t>
            </a:r>
          </a:p>
          <a:p>
            <a:pPr lvl="1"/>
            <a:r>
              <a:rPr lang="es-ES" dirty="0"/>
              <a:t>Ayudas PAC vs mercado</a:t>
            </a:r>
          </a:p>
          <a:p>
            <a:pPr lvl="2"/>
            <a:r>
              <a:rPr lang="es-ES" dirty="0"/>
              <a:t>11% de ingresos y 23% rentas</a:t>
            </a:r>
          </a:p>
          <a:p>
            <a:pPr lvl="1"/>
            <a:r>
              <a:rPr lang="es-ES" b="1" dirty="0"/>
              <a:t>Oportunidades</a:t>
            </a:r>
          </a:p>
          <a:p>
            <a:pPr lvl="2"/>
            <a:r>
              <a:rPr lang="es-ES" dirty="0"/>
              <a:t>Leguminosas/proteaginosas </a:t>
            </a:r>
          </a:p>
          <a:p>
            <a:pPr lvl="2"/>
            <a:r>
              <a:rPr lang="es-ES" dirty="0"/>
              <a:t>Mejora de cultivos y manejo. MO/</a:t>
            </a:r>
            <a:r>
              <a:rPr lang="es-ES" dirty="0" err="1"/>
              <a:t>microbioma</a:t>
            </a:r>
            <a:r>
              <a:rPr lang="es-ES" dirty="0"/>
              <a:t>. </a:t>
            </a:r>
            <a:r>
              <a:rPr lang="es-ES" dirty="0" err="1"/>
              <a:t>Biofertilizantes</a:t>
            </a:r>
            <a:r>
              <a:rPr lang="es-ES" dirty="0"/>
              <a:t>. </a:t>
            </a:r>
          </a:p>
          <a:p>
            <a:pPr lvl="2"/>
            <a:r>
              <a:rPr lang="es-ES" dirty="0"/>
              <a:t>Tecnologías: drones, robots, riego, bacterias, </a:t>
            </a:r>
            <a:r>
              <a:rPr lang="es-ES" dirty="0" err="1"/>
              <a:t>agr.</a:t>
            </a:r>
            <a:r>
              <a:rPr lang="es-ES" dirty="0"/>
              <a:t> de precisión, </a:t>
            </a:r>
          </a:p>
          <a:p>
            <a:pPr marL="914400" lvl="2" indent="0">
              <a:buNone/>
            </a:pPr>
            <a:r>
              <a:rPr lang="es-ES" dirty="0"/>
              <a:t>	MH con otros sistemas, riegos localizados.</a:t>
            </a:r>
          </a:p>
          <a:p>
            <a:pPr lvl="2"/>
            <a:r>
              <a:rPr lang="es-ES" dirty="0"/>
              <a:t>Renovables  </a:t>
            </a:r>
          </a:p>
          <a:p>
            <a:pPr lvl="2"/>
            <a:r>
              <a:rPr lang="es-ES" dirty="0"/>
              <a:t>Producciones propias</a:t>
            </a:r>
          </a:p>
          <a:p>
            <a:pPr lvl="2"/>
            <a:r>
              <a:rPr lang="es-ES" dirty="0"/>
              <a:t>Trabajo en cooperativa, Iniciativas de Gestión Comunitaria</a:t>
            </a:r>
          </a:p>
          <a:p>
            <a:pPr lvl="2"/>
            <a:r>
              <a:rPr lang="es-ES" dirty="0"/>
              <a:t>Refuerzo del asesoramiento técnico-económico</a:t>
            </a:r>
          </a:p>
          <a:p>
            <a:pPr lvl="2"/>
            <a:r>
              <a:rPr lang="es-ES" dirty="0"/>
              <a:t>Aprovechamiento, economía circular, evitar despilfarro</a:t>
            </a:r>
          </a:p>
          <a:p>
            <a:pPr lvl="2"/>
            <a:r>
              <a:rPr lang="es-ES" dirty="0"/>
              <a:t>Fondos europeos (NG / PERTE / …)</a:t>
            </a:r>
          </a:p>
          <a:p>
            <a:pPr lvl="2"/>
            <a:endParaRPr lang="es-ES" dirty="0"/>
          </a:p>
        </p:txBody>
      </p:sp>
      <p:grpSp>
        <p:nvGrpSpPr>
          <p:cNvPr id="4" name="2 Grupo"/>
          <p:cNvGrpSpPr>
            <a:grpSpLocks/>
          </p:cNvGrpSpPr>
          <p:nvPr/>
        </p:nvGrpSpPr>
        <p:grpSpPr bwMode="auto">
          <a:xfrm>
            <a:off x="1258888" y="188913"/>
            <a:ext cx="7467600" cy="777875"/>
            <a:chOff x="0" y="0"/>
            <a:chExt cx="7467600" cy="777644"/>
          </a:xfrm>
        </p:grpSpPr>
        <p:sp>
          <p:nvSpPr>
            <p:cNvPr id="5" name="4 Rectángulo redondeado"/>
            <p:cNvSpPr/>
            <p:nvPr/>
          </p:nvSpPr>
          <p:spPr>
            <a:xfrm>
              <a:off x="0" y="0"/>
              <a:ext cx="7467600" cy="777644"/>
            </a:xfrm>
            <a:prstGeom prst="roundRect">
              <a:avLst/>
            </a:prstGeom>
            <a:solidFill>
              <a:srgbClr val="BED6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6" name="5 Rectángulo"/>
            <p:cNvSpPr/>
            <p:nvPr/>
          </p:nvSpPr>
          <p:spPr>
            <a:xfrm>
              <a:off x="38100" y="38089"/>
              <a:ext cx="7391400" cy="701467"/>
            </a:xfrm>
            <a:prstGeom prst="rect">
              <a:avLst/>
            </a:prstGeom>
          </p:spPr>
          <p:style>
            <a:lnRef idx="0">
              <a:scrgbClr r="0" g="0" b="0"/>
            </a:lnRef>
            <a:fillRef idx="0">
              <a:scrgbClr r="0" g="0" b="0"/>
            </a:fillRef>
            <a:effectRef idx="0">
              <a:scrgbClr r="0" g="0" b="0"/>
            </a:effectRef>
            <a:fontRef idx="minor">
              <a:schemeClr val="lt1"/>
            </a:fontRef>
          </p:style>
          <p:txBody>
            <a:bodyPr tIns="91440" bIns="91440" spcCol="1270" anchor="ctr"/>
            <a:lstStyle/>
            <a:p>
              <a:pPr defTabSz="1066800">
                <a:lnSpc>
                  <a:spcPct val="90000"/>
                </a:lnSpc>
                <a:spcAft>
                  <a:spcPct val="35000"/>
                </a:spcAft>
                <a:defRPr/>
              </a:pPr>
              <a:endParaRPr lang="es-ES" sz="2000" b="1" dirty="0">
                <a:solidFill>
                  <a:srgbClr val="FF0000"/>
                </a:solidFill>
              </a:endParaRPr>
            </a:p>
          </p:txBody>
        </p:sp>
      </p:grpSp>
      <p:sp>
        <p:nvSpPr>
          <p:cNvPr id="7" name="2 Rectángulo"/>
          <p:cNvSpPr>
            <a:spLocks noChangeArrowheads="1"/>
          </p:cNvSpPr>
          <p:nvPr/>
        </p:nvSpPr>
        <p:spPr bwMode="auto">
          <a:xfrm>
            <a:off x="1547813" y="347663"/>
            <a:ext cx="210346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D6EF2C"/>
              </a:buClr>
              <a:buChar char="&gt;"/>
              <a:defRPr sz="1400">
                <a:solidFill>
                  <a:srgbClr val="575757"/>
                </a:solidFill>
                <a:latin typeface="Arial" charset="0"/>
                <a:ea typeface="ＭＳ Ｐゴシック" pitchFamily="34" charset="-128"/>
              </a:defRPr>
            </a:lvl1pPr>
            <a:lvl2pPr marL="742950" indent="-285750" eaLnBrk="0" hangingPunct="0">
              <a:spcBef>
                <a:spcPct val="20000"/>
              </a:spcBef>
              <a:buChar char="–"/>
              <a:defRPr sz="1400">
                <a:solidFill>
                  <a:schemeClr val="tx1"/>
                </a:solidFill>
                <a:latin typeface="Arial" charset="0"/>
                <a:ea typeface="ＭＳ Ｐゴシック" pitchFamily="34" charset="-128"/>
              </a:defRPr>
            </a:lvl2pPr>
            <a:lvl3pPr marL="1143000" indent="-228600" eaLnBrk="0" hangingPunct="0">
              <a:spcBef>
                <a:spcPct val="20000"/>
              </a:spcBef>
              <a:buChar char="•"/>
              <a:defRPr sz="1400">
                <a:solidFill>
                  <a:schemeClr val="tx1"/>
                </a:solidFill>
                <a:latin typeface="Arial" charset="0"/>
                <a:ea typeface="ＭＳ Ｐゴシック" pitchFamily="34" charset="-128"/>
              </a:defRPr>
            </a:lvl3pPr>
            <a:lvl4pPr marL="1600200" indent="-228600" eaLnBrk="0" hangingPunct="0">
              <a:spcBef>
                <a:spcPct val="20000"/>
              </a:spcBef>
              <a:buChar char="–"/>
              <a:defRPr sz="1400">
                <a:solidFill>
                  <a:schemeClr val="tx1"/>
                </a:solidFill>
                <a:latin typeface="Arial" charset="0"/>
                <a:ea typeface="ＭＳ Ｐゴシック" pitchFamily="34" charset="-128"/>
              </a:defRPr>
            </a:lvl4pPr>
            <a:lvl5pPr marL="2057400" indent="-228600" eaLnBrk="0" hangingPunct="0">
              <a:spcBef>
                <a:spcPct val="20000"/>
              </a:spcBef>
              <a:buChar char="»"/>
              <a:defRPr sz="14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9pPr>
          </a:lstStyle>
          <a:p>
            <a:pPr eaLnBrk="1" hangingPunct="1">
              <a:spcBef>
                <a:spcPct val="0"/>
              </a:spcBef>
              <a:buClrTx/>
              <a:buFontTx/>
              <a:buNone/>
            </a:pPr>
            <a:r>
              <a:rPr lang="es-ES" altLang="es-ES" sz="2400" dirty="0">
                <a:solidFill>
                  <a:schemeClr val="tx1"/>
                </a:solidFill>
              </a:rPr>
              <a:t>En conclusión</a:t>
            </a:r>
          </a:p>
          <a:p>
            <a:pPr eaLnBrk="1" hangingPunct="1">
              <a:spcBef>
                <a:spcPct val="0"/>
              </a:spcBef>
              <a:buClrTx/>
              <a:buFontTx/>
              <a:buNone/>
            </a:pPr>
            <a:endParaRPr lang="es-ES" altLang="es-ES" sz="2400" dirty="0">
              <a:solidFill>
                <a:schemeClr val="tx1"/>
              </a:solidFill>
            </a:endParaRPr>
          </a:p>
        </p:txBody>
      </p:sp>
    </p:spTree>
    <p:extLst>
      <p:ext uri="{BB962C8B-B14F-4D97-AF65-F5344CB8AC3E}">
        <p14:creationId xmlns:p14="http://schemas.microsoft.com/office/powerpoint/2010/main" val="41127839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 calcmode="lin" valueType="num">
                                      <p:cBhvr additive="base">
                                        <p:cTn id="2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 calcmode="lin" valueType="num">
                                      <p:cBhvr additive="base">
                                        <p:cTn id="2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3">
                                            <p:txEl>
                                              <p:pRg st="5" end="5"/>
                                            </p:txEl>
                                          </p:spTgt>
                                        </p:tgtEl>
                                        <p:attrNameLst>
                                          <p:attrName>style.visibility</p:attrName>
                                        </p:attrNameLst>
                                      </p:cBhvr>
                                      <p:to>
                                        <p:strVal val="visible"/>
                                      </p:to>
                                    </p:set>
                                    <p:anim calcmode="lin" valueType="num">
                                      <p:cBhvr additive="base">
                                        <p:cTn id="33"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3">
                                            <p:txEl>
                                              <p:pRg st="6" end="6"/>
                                            </p:txEl>
                                          </p:spTgt>
                                        </p:tgtEl>
                                        <p:attrNameLst>
                                          <p:attrName>style.visibility</p:attrName>
                                        </p:attrNameLst>
                                      </p:cBhvr>
                                      <p:to>
                                        <p:strVal val="visible"/>
                                      </p:to>
                                    </p:set>
                                    <p:anim calcmode="lin" valueType="num">
                                      <p:cBhvr additive="base">
                                        <p:cTn id="39"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grpId="0" nodeType="clickEffect">
                                  <p:stCondLst>
                                    <p:cond delay="0"/>
                                  </p:stCondLst>
                                  <p:childTnLst>
                                    <p:set>
                                      <p:cBhvr>
                                        <p:cTn id="44" dur="1" fill="hold">
                                          <p:stCondLst>
                                            <p:cond delay="0"/>
                                          </p:stCondLst>
                                        </p:cTn>
                                        <p:tgtEl>
                                          <p:spTgt spid="3">
                                            <p:txEl>
                                              <p:pRg st="7" end="7"/>
                                            </p:txEl>
                                          </p:spTgt>
                                        </p:tgtEl>
                                        <p:attrNameLst>
                                          <p:attrName>style.visibility</p:attrName>
                                        </p:attrNameLst>
                                      </p:cBhvr>
                                      <p:to>
                                        <p:strVal val="visible"/>
                                      </p:to>
                                    </p:set>
                                    <p:anim calcmode="lin" valueType="num">
                                      <p:cBhvr additive="base">
                                        <p:cTn id="45"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3">
                                            <p:txEl>
                                              <p:pRg st="7" end="7"/>
                                            </p:txEl>
                                          </p:spTgt>
                                        </p:tgtEl>
                                        <p:attrNameLst>
                                          <p:attrName>ppt_y</p:attrName>
                                        </p:attrNameLst>
                                      </p:cBhvr>
                                      <p:tavLst>
                                        <p:tav tm="0">
                                          <p:val>
                                            <p:strVal val="1+#ppt_h/2"/>
                                          </p:val>
                                        </p:tav>
                                        <p:tav tm="100000">
                                          <p:val>
                                            <p:strVal val="#ppt_y"/>
                                          </p:val>
                                        </p:tav>
                                      </p:tavLst>
                                    </p:anim>
                                  </p:childTnLst>
                                </p:cTn>
                              </p:par>
                              <p:par>
                                <p:cTn id="47" presetID="2" presetClass="entr" presetSubtype="4" fill="hold" grpId="0" nodeType="withEffect">
                                  <p:stCondLst>
                                    <p:cond delay="0"/>
                                  </p:stCondLst>
                                  <p:childTnLst>
                                    <p:set>
                                      <p:cBhvr>
                                        <p:cTn id="48" dur="1" fill="hold">
                                          <p:stCondLst>
                                            <p:cond delay="0"/>
                                          </p:stCondLst>
                                        </p:cTn>
                                        <p:tgtEl>
                                          <p:spTgt spid="3">
                                            <p:txEl>
                                              <p:pRg st="8" end="8"/>
                                            </p:txEl>
                                          </p:spTgt>
                                        </p:tgtEl>
                                        <p:attrNameLst>
                                          <p:attrName>style.visibility</p:attrName>
                                        </p:attrNameLst>
                                      </p:cBhvr>
                                      <p:to>
                                        <p:strVal val="visible"/>
                                      </p:to>
                                    </p:set>
                                    <p:anim calcmode="lin" valueType="num">
                                      <p:cBhvr additive="base">
                                        <p:cTn id="49"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8" end="8"/>
                                            </p:txEl>
                                          </p:spTgt>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0"/>
                                  </p:stCondLst>
                                  <p:childTnLst>
                                    <p:set>
                                      <p:cBhvr>
                                        <p:cTn id="52" dur="1" fill="hold">
                                          <p:stCondLst>
                                            <p:cond delay="0"/>
                                          </p:stCondLst>
                                        </p:cTn>
                                        <p:tgtEl>
                                          <p:spTgt spid="3">
                                            <p:txEl>
                                              <p:pRg st="9" end="9"/>
                                            </p:txEl>
                                          </p:spTgt>
                                        </p:tgtEl>
                                        <p:attrNameLst>
                                          <p:attrName>style.visibility</p:attrName>
                                        </p:attrNameLst>
                                      </p:cBhvr>
                                      <p:to>
                                        <p:strVal val="visible"/>
                                      </p:to>
                                    </p:set>
                                    <p:anim calcmode="lin" valueType="num">
                                      <p:cBhvr additive="base">
                                        <p:cTn id="53"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3">
                                            <p:txEl>
                                              <p:pRg st="9" end="9"/>
                                            </p:txEl>
                                          </p:spTgt>
                                        </p:tgtEl>
                                        <p:attrNameLst>
                                          <p:attrName>ppt_y</p:attrName>
                                        </p:attrNameLst>
                                      </p:cBhvr>
                                      <p:tavLst>
                                        <p:tav tm="0">
                                          <p:val>
                                            <p:strVal val="1+#ppt_h/2"/>
                                          </p:val>
                                        </p:tav>
                                        <p:tav tm="100000">
                                          <p:val>
                                            <p:strVal val="#ppt_y"/>
                                          </p:val>
                                        </p:tav>
                                      </p:tavLst>
                                    </p:anim>
                                  </p:childTnLst>
                                </p:cTn>
                              </p:par>
                              <p:par>
                                <p:cTn id="55" presetID="2" presetClass="entr" presetSubtype="4" fill="hold" grpId="0" nodeType="withEffect">
                                  <p:stCondLst>
                                    <p:cond delay="0"/>
                                  </p:stCondLst>
                                  <p:childTnLst>
                                    <p:set>
                                      <p:cBhvr>
                                        <p:cTn id="56" dur="1" fill="hold">
                                          <p:stCondLst>
                                            <p:cond delay="0"/>
                                          </p:stCondLst>
                                        </p:cTn>
                                        <p:tgtEl>
                                          <p:spTgt spid="3">
                                            <p:txEl>
                                              <p:pRg st="10" end="10"/>
                                            </p:txEl>
                                          </p:spTgt>
                                        </p:tgtEl>
                                        <p:attrNameLst>
                                          <p:attrName>style.visibility</p:attrName>
                                        </p:attrNameLst>
                                      </p:cBhvr>
                                      <p:to>
                                        <p:strVal val="visible"/>
                                      </p:to>
                                    </p:set>
                                    <p:anim calcmode="lin" valueType="num">
                                      <p:cBhvr additive="base">
                                        <p:cTn id="57"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58"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2" presetClass="entr" presetSubtype="4" fill="hold" grpId="0" nodeType="clickEffect">
                                  <p:stCondLst>
                                    <p:cond delay="0"/>
                                  </p:stCondLst>
                                  <p:childTnLst>
                                    <p:set>
                                      <p:cBhvr>
                                        <p:cTn id="62" dur="1" fill="hold">
                                          <p:stCondLst>
                                            <p:cond delay="0"/>
                                          </p:stCondLst>
                                        </p:cTn>
                                        <p:tgtEl>
                                          <p:spTgt spid="3">
                                            <p:txEl>
                                              <p:pRg st="11" end="11"/>
                                            </p:txEl>
                                          </p:spTgt>
                                        </p:tgtEl>
                                        <p:attrNameLst>
                                          <p:attrName>style.visibility</p:attrName>
                                        </p:attrNameLst>
                                      </p:cBhvr>
                                      <p:to>
                                        <p:strVal val="visible"/>
                                      </p:to>
                                    </p:set>
                                    <p:anim calcmode="lin" valueType="num">
                                      <p:cBhvr additive="base">
                                        <p:cTn id="63"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64" dur="500" fill="hold"/>
                                        <p:tgtEl>
                                          <p:spTgt spid="3">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2" presetClass="entr" presetSubtype="4" fill="hold" grpId="0" nodeType="clickEffect">
                                  <p:stCondLst>
                                    <p:cond delay="0"/>
                                  </p:stCondLst>
                                  <p:childTnLst>
                                    <p:set>
                                      <p:cBhvr>
                                        <p:cTn id="68" dur="1" fill="hold">
                                          <p:stCondLst>
                                            <p:cond delay="0"/>
                                          </p:stCondLst>
                                        </p:cTn>
                                        <p:tgtEl>
                                          <p:spTgt spid="3">
                                            <p:txEl>
                                              <p:pRg st="12" end="12"/>
                                            </p:txEl>
                                          </p:spTgt>
                                        </p:tgtEl>
                                        <p:attrNameLst>
                                          <p:attrName>style.visibility</p:attrName>
                                        </p:attrNameLst>
                                      </p:cBhvr>
                                      <p:to>
                                        <p:strVal val="visible"/>
                                      </p:to>
                                    </p:set>
                                    <p:anim calcmode="lin" valueType="num">
                                      <p:cBhvr additive="base">
                                        <p:cTn id="69" dur="500" fill="hold"/>
                                        <p:tgtEl>
                                          <p:spTgt spid="3">
                                            <p:txEl>
                                              <p:pRg st="12" end="12"/>
                                            </p:txEl>
                                          </p:spTgt>
                                        </p:tgtEl>
                                        <p:attrNameLst>
                                          <p:attrName>ppt_x</p:attrName>
                                        </p:attrNameLst>
                                      </p:cBhvr>
                                      <p:tavLst>
                                        <p:tav tm="0">
                                          <p:val>
                                            <p:strVal val="#ppt_x"/>
                                          </p:val>
                                        </p:tav>
                                        <p:tav tm="100000">
                                          <p:val>
                                            <p:strVal val="#ppt_x"/>
                                          </p:val>
                                        </p:tav>
                                      </p:tavLst>
                                    </p:anim>
                                    <p:anim calcmode="lin" valueType="num">
                                      <p:cBhvr additive="base">
                                        <p:cTn id="70" dur="500" fill="hold"/>
                                        <p:tgtEl>
                                          <p:spTgt spid="3">
                                            <p:txEl>
                                              <p:pRg st="12" end="12"/>
                                            </p:txEl>
                                          </p:spTgt>
                                        </p:tgtEl>
                                        <p:attrNameLst>
                                          <p:attrName>ppt_y</p:attrName>
                                        </p:attrNameLst>
                                      </p:cBhvr>
                                      <p:tavLst>
                                        <p:tav tm="0">
                                          <p:val>
                                            <p:strVal val="1+#ppt_h/2"/>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2" presetClass="entr" presetSubtype="4" fill="hold" grpId="0" nodeType="clickEffect">
                                  <p:stCondLst>
                                    <p:cond delay="0"/>
                                  </p:stCondLst>
                                  <p:childTnLst>
                                    <p:set>
                                      <p:cBhvr>
                                        <p:cTn id="74" dur="1" fill="hold">
                                          <p:stCondLst>
                                            <p:cond delay="0"/>
                                          </p:stCondLst>
                                        </p:cTn>
                                        <p:tgtEl>
                                          <p:spTgt spid="3">
                                            <p:txEl>
                                              <p:pRg st="13" end="13"/>
                                            </p:txEl>
                                          </p:spTgt>
                                        </p:tgtEl>
                                        <p:attrNameLst>
                                          <p:attrName>style.visibility</p:attrName>
                                        </p:attrNameLst>
                                      </p:cBhvr>
                                      <p:to>
                                        <p:strVal val="visible"/>
                                      </p:to>
                                    </p:set>
                                    <p:anim calcmode="lin" valueType="num">
                                      <p:cBhvr additive="base">
                                        <p:cTn id="75" dur="500" fill="hold"/>
                                        <p:tgtEl>
                                          <p:spTgt spid="3">
                                            <p:txEl>
                                              <p:pRg st="13" end="13"/>
                                            </p:txEl>
                                          </p:spTgt>
                                        </p:tgtEl>
                                        <p:attrNameLst>
                                          <p:attrName>ppt_x</p:attrName>
                                        </p:attrNameLst>
                                      </p:cBhvr>
                                      <p:tavLst>
                                        <p:tav tm="0">
                                          <p:val>
                                            <p:strVal val="#ppt_x"/>
                                          </p:val>
                                        </p:tav>
                                        <p:tav tm="100000">
                                          <p:val>
                                            <p:strVal val="#ppt_x"/>
                                          </p:val>
                                        </p:tav>
                                      </p:tavLst>
                                    </p:anim>
                                    <p:anim calcmode="lin" valueType="num">
                                      <p:cBhvr additive="base">
                                        <p:cTn id="76" dur="500" fill="hold"/>
                                        <p:tgtEl>
                                          <p:spTgt spid="3">
                                            <p:txEl>
                                              <p:pRg st="13" end="13"/>
                                            </p:txEl>
                                          </p:spTgt>
                                        </p:tgtEl>
                                        <p:attrNameLst>
                                          <p:attrName>ppt_y</p:attrName>
                                        </p:attrNameLst>
                                      </p:cBhvr>
                                      <p:tavLst>
                                        <p:tav tm="0">
                                          <p:val>
                                            <p:strVal val="1+#ppt_h/2"/>
                                          </p:val>
                                        </p:tav>
                                        <p:tav tm="100000">
                                          <p:val>
                                            <p:strVal val="#ppt_y"/>
                                          </p:val>
                                        </p:tav>
                                      </p:tavLst>
                                    </p:anim>
                                  </p:childTnLst>
                                </p:cTn>
                              </p:par>
                            </p:childTnLst>
                          </p:cTn>
                        </p:par>
                      </p:childTnLst>
                    </p:cTn>
                  </p:par>
                  <p:par>
                    <p:cTn id="77" fill="hold">
                      <p:stCondLst>
                        <p:cond delay="indefinite"/>
                      </p:stCondLst>
                      <p:childTnLst>
                        <p:par>
                          <p:cTn id="78" fill="hold">
                            <p:stCondLst>
                              <p:cond delay="0"/>
                            </p:stCondLst>
                            <p:childTnLst>
                              <p:par>
                                <p:cTn id="79" presetID="2" presetClass="entr" presetSubtype="4" fill="hold" grpId="0" nodeType="clickEffect">
                                  <p:stCondLst>
                                    <p:cond delay="0"/>
                                  </p:stCondLst>
                                  <p:childTnLst>
                                    <p:set>
                                      <p:cBhvr>
                                        <p:cTn id="80" dur="1" fill="hold">
                                          <p:stCondLst>
                                            <p:cond delay="0"/>
                                          </p:stCondLst>
                                        </p:cTn>
                                        <p:tgtEl>
                                          <p:spTgt spid="3">
                                            <p:txEl>
                                              <p:pRg st="14" end="14"/>
                                            </p:txEl>
                                          </p:spTgt>
                                        </p:tgtEl>
                                        <p:attrNameLst>
                                          <p:attrName>style.visibility</p:attrName>
                                        </p:attrNameLst>
                                      </p:cBhvr>
                                      <p:to>
                                        <p:strVal val="visible"/>
                                      </p:to>
                                    </p:set>
                                    <p:anim calcmode="lin" valueType="num">
                                      <p:cBhvr additive="base">
                                        <p:cTn id="81" dur="500" fill="hold"/>
                                        <p:tgtEl>
                                          <p:spTgt spid="3">
                                            <p:txEl>
                                              <p:pRg st="14" end="14"/>
                                            </p:txEl>
                                          </p:spTgt>
                                        </p:tgtEl>
                                        <p:attrNameLst>
                                          <p:attrName>ppt_x</p:attrName>
                                        </p:attrNameLst>
                                      </p:cBhvr>
                                      <p:tavLst>
                                        <p:tav tm="0">
                                          <p:val>
                                            <p:strVal val="#ppt_x"/>
                                          </p:val>
                                        </p:tav>
                                        <p:tav tm="100000">
                                          <p:val>
                                            <p:strVal val="#ppt_x"/>
                                          </p:val>
                                        </p:tav>
                                      </p:tavLst>
                                    </p:anim>
                                    <p:anim calcmode="lin" valueType="num">
                                      <p:cBhvr additive="base">
                                        <p:cTn id="82" dur="500" fill="hold"/>
                                        <p:tgtEl>
                                          <p:spTgt spid="3">
                                            <p:txEl>
                                              <p:pRg st="14" end="14"/>
                                            </p:txEl>
                                          </p:spTgt>
                                        </p:tgtEl>
                                        <p:attrNameLst>
                                          <p:attrName>ppt_y</p:attrName>
                                        </p:attrNameLst>
                                      </p:cBhvr>
                                      <p:tavLst>
                                        <p:tav tm="0">
                                          <p:val>
                                            <p:strVal val="1+#ppt_h/2"/>
                                          </p:val>
                                        </p:tav>
                                        <p:tav tm="100000">
                                          <p:val>
                                            <p:strVal val="#ppt_y"/>
                                          </p:val>
                                        </p:tav>
                                      </p:tavLst>
                                    </p:anim>
                                  </p:childTnLst>
                                </p:cTn>
                              </p:par>
                              <p:par>
                                <p:cTn id="83" presetID="2" presetClass="entr" presetSubtype="4" fill="hold" grpId="0" nodeType="withEffect">
                                  <p:stCondLst>
                                    <p:cond delay="0"/>
                                  </p:stCondLst>
                                  <p:childTnLst>
                                    <p:set>
                                      <p:cBhvr>
                                        <p:cTn id="84" dur="1" fill="hold">
                                          <p:stCondLst>
                                            <p:cond delay="0"/>
                                          </p:stCondLst>
                                        </p:cTn>
                                        <p:tgtEl>
                                          <p:spTgt spid="3">
                                            <p:txEl>
                                              <p:pRg st="15" end="15"/>
                                            </p:txEl>
                                          </p:spTgt>
                                        </p:tgtEl>
                                        <p:attrNameLst>
                                          <p:attrName>style.visibility</p:attrName>
                                        </p:attrNameLst>
                                      </p:cBhvr>
                                      <p:to>
                                        <p:strVal val="visible"/>
                                      </p:to>
                                    </p:set>
                                    <p:anim calcmode="lin" valueType="num">
                                      <p:cBhvr additive="base">
                                        <p:cTn id="85" dur="500" fill="hold"/>
                                        <p:tgtEl>
                                          <p:spTgt spid="3">
                                            <p:txEl>
                                              <p:pRg st="15" end="15"/>
                                            </p:txEl>
                                          </p:spTgt>
                                        </p:tgtEl>
                                        <p:attrNameLst>
                                          <p:attrName>ppt_x</p:attrName>
                                        </p:attrNameLst>
                                      </p:cBhvr>
                                      <p:tavLst>
                                        <p:tav tm="0">
                                          <p:val>
                                            <p:strVal val="#ppt_x"/>
                                          </p:val>
                                        </p:tav>
                                        <p:tav tm="100000">
                                          <p:val>
                                            <p:strVal val="#ppt_x"/>
                                          </p:val>
                                        </p:tav>
                                      </p:tavLst>
                                    </p:anim>
                                    <p:anim calcmode="lin" valueType="num">
                                      <p:cBhvr additive="base">
                                        <p:cTn id="86" dur="500" fill="hold"/>
                                        <p:tgtEl>
                                          <p:spTgt spid="3">
                                            <p:txEl>
                                              <p:pRg st="15" end="1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6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8DC79E8B-A235-437B-A5E6-B146FFAB4718}"/>
              </a:ext>
            </a:extLst>
          </p:cNvPr>
          <p:cNvSpPr>
            <a:spLocks noGrp="1"/>
          </p:cNvSpPr>
          <p:nvPr>
            <p:ph idx="1"/>
          </p:nvPr>
        </p:nvSpPr>
        <p:spPr>
          <a:xfrm>
            <a:off x="501763" y="1268760"/>
            <a:ext cx="4790317" cy="4525963"/>
          </a:xfrm>
        </p:spPr>
        <p:txBody>
          <a:bodyPr>
            <a:normAutofit/>
          </a:bodyPr>
          <a:lstStyle/>
          <a:p>
            <a:pPr marL="0" indent="0" algn="ctr">
              <a:buNone/>
            </a:pPr>
            <a:r>
              <a:rPr lang="es-ES" sz="2400" dirty="0"/>
              <a:t>Grupo Operativo </a:t>
            </a:r>
            <a:r>
              <a:rPr lang="es-ES" sz="2400" dirty="0" err="1"/>
              <a:t>Innovatrigo</a:t>
            </a:r>
            <a:endParaRPr lang="es-ES" sz="2400" dirty="0"/>
          </a:p>
          <a:p>
            <a:pPr marL="0" indent="0" algn="ctr">
              <a:buNone/>
            </a:pPr>
            <a:r>
              <a:rPr lang="es-ES" sz="2400" dirty="0">
                <a:hlinkClick r:id="rId2"/>
              </a:rPr>
              <a:t>www.innovatrigo.es</a:t>
            </a:r>
            <a:endParaRPr lang="es-ES" sz="2400" dirty="0"/>
          </a:p>
          <a:p>
            <a:pPr marL="0" indent="0" algn="ctr">
              <a:buNone/>
            </a:pPr>
            <a:r>
              <a:rPr lang="es-ES" sz="2400" dirty="0"/>
              <a:t>Buenas Prácticas Agrícolas que</a:t>
            </a:r>
          </a:p>
          <a:p>
            <a:pPr algn="ctr">
              <a:buFontTx/>
              <a:buChar char="-"/>
            </a:pPr>
            <a:r>
              <a:rPr lang="es-ES" sz="2000" dirty="0"/>
              <a:t>Reducen costes 42 €/ha</a:t>
            </a:r>
          </a:p>
          <a:p>
            <a:pPr algn="ctr">
              <a:buFontTx/>
              <a:buChar char="-"/>
            </a:pPr>
            <a:r>
              <a:rPr lang="es-ES" sz="2000" dirty="0"/>
              <a:t>Consumo de combustible 62%</a:t>
            </a:r>
          </a:p>
          <a:p>
            <a:pPr algn="ctr">
              <a:buFontTx/>
              <a:buChar char="-"/>
            </a:pPr>
            <a:r>
              <a:rPr lang="es-ES" sz="2000" dirty="0"/>
              <a:t>Incremento de beneficio bruto en 18,5%</a:t>
            </a:r>
          </a:p>
          <a:p>
            <a:pPr algn="ctr">
              <a:buFontTx/>
              <a:buChar char="-"/>
            </a:pPr>
            <a:r>
              <a:rPr lang="es-ES" sz="2000" dirty="0"/>
              <a:t>Emisiones reducidas en un 25% </a:t>
            </a:r>
          </a:p>
          <a:p>
            <a:pPr algn="ctr">
              <a:buFontTx/>
              <a:buChar char="-"/>
            </a:pPr>
            <a:endParaRPr lang="es-ES" sz="2400" dirty="0"/>
          </a:p>
        </p:txBody>
      </p:sp>
      <p:grpSp>
        <p:nvGrpSpPr>
          <p:cNvPr id="4" name="2 Grupo">
            <a:extLst>
              <a:ext uri="{FF2B5EF4-FFF2-40B4-BE49-F238E27FC236}">
                <a16:creationId xmlns:a16="http://schemas.microsoft.com/office/drawing/2014/main" id="{1E07D1FB-DEAF-46BB-9719-50CE1C82DDB9}"/>
              </a:ext>
            </a:extLst>
          </p:cNvPr>
          <p:cNvGrpSpPr>
            <a:grpSpLocks/>
          </p:cNvGrpSpPr>
          <p:nvPr/>
        </p:nvGrpSpPr>
        <p:grpSpPr bwMode="auto">
          <a:xfrm>
            <a:off x="1258888" y="188913"/>
            <a:ext cx="7467600" cy="777875"/>
            <a:chOff x="0" y="0"/>
            <a:chExt cx="7467600" cy="777644"/>
          </a:xfrm>
        </p:grpSpPr>
        <p:sp>
          <p:nvSpPr>
            <p:cNvPr id="5" name="19 Rectángulo redondeado">
              <a:extLst>
                <a:ext uri="{FF2B5EF4-FFF2-40B4-BE49-F238E27FC236}">
                  <a16:creationId xmlns:a16="http://schemas.microsoft.com/office/drawing/2014/main" id="{8A4D64D8-6996-483D-A3DF-8E7B85A1B979}"/>
                </a:ext>
              </a:extLst>
            </p:cNvPr>
            <p:cNvSpPr/>
            <p:nvPr/>
          </p:nvSpPr>
          <p:spPr>
            <a:xfrm>
              <a:off x="0" y="0"/>
              <a:ext cx="7467600" cy="777644"/>
            </a:xfrm>
            <a:prstGeom prst="roundRect">
              <a:avLst/>
            </a:prstGeom>
            <a:solidFill>
              <a:srgbClr val="BED6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6" name="20 Rectángulo">
              <a:extLst>
                <a:ext uri="{FF2B5EF4-FFF2-40B4-BE49-F238E27FC236}">
                  <a16:creationId xmlns:a16="http://schemas.microsoft.com/office/drawing/2014/main" id="{DFE5FEF3-ACA9-4112-9059-BBC5BC8BB350}"/>
                </a:ext>
              </a:extLst>
            </p:cNvPr>
            <p:cNvSpPr/>
            <p:nvPr/>
          </p:nvSpPr>
          <p:spPr>
            <a:xfrm>
              <a:off x="38100" y="38089"/>
              <a:ext cx="7391400" cy="701467"/>
            </a:xfrm>
            <a:prstGeom prst="rect">
              <a:avLst/>
            </a:prstGeom>
          </p:spPr>
          <p:style>
            <a:lnRef idx="0">
              <a:scrgbClr r="0" g="0" b="0"/>
            </a:lnRef>
            <a:fillRef idx="0">
              <a:scrgbClr r="0" g="0" b="0"/>
            </a:fillRef>
            <a:effectRef idx="0">
              <a:scrgbClr r="0" g="0" b="0"/>
            </a:effectRef>
            <a:fontRef idx="minor">
              <a:schemeClr val="lt1"/>
            </a:fontRef>
          </p:style>
          <p:txBody>
            <a:bodyPr tIns="91440" bIns="91440" spcCol="1270" anchor="ctr"/>
            <a:lstStyle/>
            <a:p>
              <a:pPr defTabSz="1066800">
                <a:lnSpc>
                  <a:spcPct val="90000"/>
                </a:lnSpc>
                <a:spcAft>
                  <a:spcPct val="35000"/>
                </a:spcAft>
                <a:defRPr/>
              </a:pPr>
              <a:endParaRPr lang="es-ES" sz="2000" b="1" dirty="0">
                <a:solidFill>
                  <a:srgbClr val="FF0000"/>
                </a:solidFill>
              </a:endParaRPr>
            </a:p>
          </p:txBody>
        </p:sp>
      </p:grpSp>
      <p:sp>
        <p:nvSpPr>
          <p:cNvPr id="7" name="2 Rectángulo">
            <a:extLst>
              <a:ext uri="{FF2B5EF4-FFF2-40B4-BE49-F238E27FC236}">
                <a16:creationId xmlns:a16="http://schemas.microsoft.com/office/drawing/2014/main" id="{6437D537-A292-48A3-A6A2-0BFAF40A8EF4}"/>
              </a:ext>
            </a:extLst>
          </p:cNvPr>
          <p:cNvSpPr>
            <a:spLocks noChangeArrowheads="1"/>
          </p:cNvSpPr>
          <p:nvPr/>
        </p:nvSpPr>
        <p:spPr bwMode="auto">
          <a:xfrm>
            <a:off x="1547813" y="347663"/>
            <a:ext cx="614623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D6EF2C"/>
              </a:buClr>
              <a:buChar char="&gt;"/>
              <a:defRPr sz="1400">
                <a:solidFill>
                  <a:srgbClr val="575757"/>
                </a:solidFill>
                <a:latin typeface="Arial" charset="0"/>
                <a:ea typeface="ＭＳ Ｐゴシック" pitchFamily="34" charset="-128"/>
              </a:defRPr>
            </a:lvl1pPr>
            <a:lvl2pPr marL="742950" indent="-285750" eaLnBrk="0" hangingPunct="0">
              <a:spcBef>
                <a:spcPct val="20000"/>
              </a:spcBef>
              <a:buChar char="–"/>
              <a:defRPr sz="1400">
                <a:solidFill>
                  <a:schemeClr val="tx1"/>
                </a:solidFill>
                <a:latin typeface="Arial" charset="0"/>
                <a:ea typeface="ＭＳ Ｐゴシック" pitchFamily="34" charset="-128"/>
              </a:defRPr>
            </a:lvl2pPr>
            <a:lvl3pPr marL="1143000" indent="-228600" eaLnBrk="0" hangingPunct="0">
              <a:spcBef>
                <a:spcPct val="20000"/>
              </a:spcBef>
              <a:buChar char="•"/>
              <a:defRPr sz="1400">
                <a:solidFill>
                  <a:schemeClr val="tx1"/>
                </a:solidFill>
                <a:latin typeface="Arial" charset="0"/>
                <a:ea typeface="ＭＳ Ｐゴシック" pitchFamily="34" charset="-128"/>
              </a:defRPr>
            </a:lvl3pPr>
            <a:lvl4pPr marL="1600200" indent="-228600" eaLnBrk="0" hangingPunct="0">
              <a:spcBef>
                <a:spcPct val="20000"/>
              </a:spcBef>
              <a:buChar char="–"/>
              <a:defRPr sz="1400">
                <a:solidFill>
                  <a:schemeClr val="tx1"/>
                </a:solidFill>
                <a:latin typeface="Arial" charset="0"/>
                <a:ea typeface="ＭＳ Ｐゴシック" pitchFamily="34" charset="-128"/>
              </a:defRPr>
            </a:lvl4pPr>
            <a:lvl5pPr marL="2057400" indent="-228600" eaLnBrk="0" hangingPunct="0">
              <a:spcBef>
                <a:spcPct val="20000"/>
              </a:spcBef>
              <a:buChar char="»"/>
              <a:defRPr sz="14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9pPr>
          </a:lstStyle>
          <a:p>
            <a:pPr eaLnBrk="1" hangingPunct="1">
              <a:spcBef>
                <a:spcPct val="0"/>
              </a:spcBef>
              <a:buClrTx/>
              <a:buFontTx/>
              <a:buNone/>
            </a:pPr>
            <a:r>
              <a:rPr lang="es-ES" altLang="es-ES" sz="2400" dirty="0">
                <a:solidFill>
                  <a:schemeClr val="tx1"/>
                </a:solidFill>
              </a:rPr>
              <a:t>Buenas experiencias que sirven de ejemplo</a:t>
            </a:r>
          </a:p>
        </p:txBody>
      </p:sp>
      <p:pic>
        <p:nvPicPr>
          <p:cNvPr id="11" name="Imagen 10">
            <a:extLst>
              <a:ext uri="{FF2B5EF4-FFF2-40B4-BE49-F238E27FC236}">
                <a16:creationId xmlns:a16="http://schemas.microsoft.com/office/drawing/2014/main" id="{ABB8DBBC-4FA8-48BE-AF2D-11FFDAF467D9}"/>
              </a:ext>
            </a:extLst>
          </p:cNvPr>
          <p:cNvPicPr>
            <a:picLocks noChangeAspect="1"/>
          </p:cNvPicPr>
          <p:nvPr/>
        </p:nvPicPr>
        <p:blipFill rotWithShape="1">
          <a:blip r:embed="rId3"/>
          <a:srcRect l="19023" t="14036" r="20245" b="28381"/>
          <a:stretch/>
        </p:blipFill>
        <p:spPr>
          <a:xfrm>
            <a:off x="4139952" y="4036161"/>
            <a:ext cx="4936736" cy="2632926"/>
          </a:xfrm>
          <a:prstGeom prst="rect">
            <a:avLst/>
          </a:prstGeom>
        </p:spPr>
      </p:pic>
    </p:spTree>
    <p:extLst>
      <p:ext uri="{BB962C8B-B14F-4D97-AF65-F5344CB8AC3E}">
        <p14:creationId xmlns:p14="http://schemas.microsoft.com/office/powerpoint/2010/main" val="1754139402"/>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8DC79E8B-A235-437B-A5E6-B146FFAB4718}"/>
              </a:ext>
            </a:extLst>
          </p:cNvPr>
          <p:cNvSpPr>
            <a:spLocks noGrp="1"/>
          </p:cNvSpPr>
          <p:nvPr>
            <p:ph idx="1"/>
          </p:nvPr>
        </p:nvSpPr>
        <p:spPr>
          <a:xfrm>
            <a:off x="755576" y="1268760"/>
            <a:ext cx="8064896" cy="4525963"/>
          </a:xfrm>
        </p:spPr>
        <p:txBody>
          <a:bodyPr>
            <a:normAutofit/>
          </a:bodyPr>
          <a:lstStyle/>
          <a:p>
            <a:pPr marL="0" indent="0" algn="ctr">
              <a:buNone/>
            </a:pPr>
            <a:r>
              <a:rPr lang="es-ES" sz="2400" dirty="0"/>
              <a:t>6 interprofesionales del sector ganadero cárnico</a:t>
            </a:r>
          </a:p>
          <a:p>
            <a:pPr marL="0" indent="0" algn="ctr">
              <a:buNone/>
            </a:pPr>
            <a:r>
              <a:rPr lang="es-ES" sz="2400" dirty="0" err="1"/>
              <a:t>Asici</a:t>
            </a:r>
            <a:r>
              <a:rPr lang="es-ES" sz="2400" dirty="0"/>
              <a:t>, </a:t>
            </a:r>
            <a:r>
              <a:rPr lang="es-ES" sz="2400" dirty="0" err="1"/>
              <a:t>Avianza</a:t>
            </a:r>
            <a:r>
              <a:rPr lang="es-ES" sz="2400" dirty="0"/>
              <a:t>, </a:t>
            </a:r>
            <a:r>
              <a:rPr lang="es-ES" sz="2400" dirty="0" err="1"/>
              <a:t>Intercun</a:t>
            </a:r>
            <a:r>
              <a:rPr lang="es-ES" sz="2400" dirty="0"/>
              <a:t>, </a:t>
            </a:r>
            <a:r>
              <a:rPr lang="es-ES" sz="2400" dirty="0" err="1"/>
              <a:t>Interovic</a:t>
            </a:r>
            <a:r>
              <a:rPr lang="es-ES" sz="2400" dirty="0"/>
              <a:t>, </a:t>
            </a:r>
            <a:r>
              <a:rPr lang="es-ES" sz="2400" dirty="0" err="1"/>
              <a:t>Interporc</a:t>
            </a:r>
            <a:r>
              <a:rPr lang="es-ES" sz="2400" dirty="0"/>
              <a:t> y </a:t>
            </a:r>
            <a:r>
              <a:rPr lang="es-ES" sz="2400" dirty="0" err="1"/>
              <a:t>Provacuno</a:t>
            </a:r>
            <a:endParaRPr lang="es-ES" sz="2400" dirty="0"/>
          </a:p>
          <a:p>
            <a:pPr marL="0" indent="0" algn="ctr">
              <a:buNone/>
            </a:pPr>
            <a:r>
              <a:rPr lang="es-ES" sz="1200" dirty="0">
                <a:hlinkClick r:id="rId2"/>
              </a:rPr>
              <a:t>https://www.agronewscastillayleon.com/el-sector-ganadero-carnico-</a:t>
            </a:r>
          </a:p>
          <a:p>
            <a:pPr marL="0" indent="0" algn="ctr">
              <a:buNone/>
            </a:pPr>
            <a:r>
              <a:rPr lang="es-ES" sz="1200" dirty="0">
                <a:hlinkClick r:id="rId2"/>
              </a:rPr>
              <a:t>espanol-reducira-un-30-sus-emisiones-de-efecto-invernadero-en-los</a:t>
            </a:r>
            <a:endParaRPr lang="es-ES" sz="1200" dirty="0"/>
          </a:p>
          <a:p>
            <a:pPr marL="0" indent="0" algn="ctr">
              <a:buNone/>
            </a:pPr>
            <a:endParaRPr lang="es-ES" sz="1200" dirty="0"/>
          </a:p>
          <a:p>
            <a:pPr marL="0" indent="0" algn="ctr">
              <a:buNone/>
            </a:pPr>
            <a:r>
              <a:rPr lang="es-ES" sz="2400" dirty="0"/>
              <a:t>Proyecto estratégico:</a:t>
            </a:r>
          </a:p>
          <a:p>
            <a:pPr algn="ctr"/>
            <a:r>
              <a:rPr lang="es-ES" sz="2000" dirty="0"/>
              <a:t>Reducir consumo de </a:t>
            </a:r>
            <a:r>
              <a:rPr lang="es-ES" sz="2000" dirty="0">
                <a:solidFill>
                  <a:srgbClr val="FF0000"/>
                </a:solidFill>
              </a:rPr>
              <a:t>pienso</a:t>
            </a:r>
            <a:r>
              <a:rPr lang="es-ES" sz="2000" dirty="0"/>
              <a:t>  en un 15%</a:t>
            </a:r>
          </a:p>
          <a:p>
            <a:pPr algn="ctr"/>
            <a:r>
              <a:rPr lang="es-ES" sz="2000" dirty="0"/>
              <a:t>Y de otras </a:t>
            </a:r>
            <a:r>
              <a:rPr lang="es-ES" sz="2000" dirty="0">
                <a:solidFill>
                  <a:srgbClr val="FF0000"/>
                </a:solidFill>
              </a:rPr>
              <a:t>materias primas </a:t>
            </a:r>
            <a:r>
              <a:rPr lang="es-ES" sz="2000" dirty="0"/>
              <a:t>en un 23% en granjas y 18% en industria</a:t>
            </a:r>
          </a:p>
          <a:p>
            <a:pPr algn="ctr"/>
            <a:r>
              <a:rPr lang="es-ES" sz="2000" dirty="0"/>
              <a:t>Reducir consumo </a:t>
            </a:r>
            <a:r>
              <a:rPr lang="es-ES" sz="2000" dirty="0">
                <a:solidFill>
                  <a:srgbClr val="FF0000"/>
                </a:solidFill>
              </a:rPr>
              <a:t>energía</a:t>
            </a:r>
            <a:r>
              <a:rPr lang="es-ES" sz="2000" dirty="0"/>
              <a:t> en 38% y 22%</a:t>
            </a:r>
          </a:p>
          <a:p>
            <a:pPr algn="ctr"/>
            <a:r>
              <a:rPr lang="es-ES" sz="2000" dirty="0"/>
              <a:t>Reducir consumo de </a:t>
            </a:r>
            <a:r>
              <a:rPr lang="es-ES" sz="2000" dirty="0">
                <a:solidFill>
                  <a:srgbClr val="FF0000"/>
                </a:solidFill>
              </a:rPr>
              <a:t>agua</a:t>
            </a:r>
            <a:r>
              <a:rPr lang="es-ES" sz="2000" dirty="0"/>
              <a:t> en 18%</a:t>
            </a:r>
          </a:p>
          <a:p>
            <a:pPr algn="ctr"/>
            <a:r>
              <a:rPr lang="es-ES" sz="2000" dirty="0"/>
              <a:t>Reducir </a:t>
            </a:r>
            <a:r>
              <a:rPr lang="es-ES" sz="2000" dirty="0">
                <a:solidFill>
                  <a:srgbClr val="FF0000"/>
                </a:solidFill>
              </a:rPr>
              <a:t>emisiones</a:t>
            </a:r>
            <a:r>
              <a:rPr lang="es-ES" sz="2000" dirty="0"/>
              <a:t> en 28% y 6%</a:t>
            </a:r>
          </a:p>
          <a:p>
            <a:pPr algn="ctr"/>
            <a:endParaRPr lang="es-ES" sz="2000" dirty="0"/>
          </a:p>
          <a:p>
            <a:pPr algn="ctr">
              <a:buFontTx/>
              <a:buChar char="-"/>
            </a:pPr>
            <a:endParaRPr lang="es-ES" sz="2000" dirty="0"/>
          </a:p>
          <a:p>
            <a:pPr algn="ctr">
              <a:buFontTx/>
              <a:buChar char="-"/>
            </a:pPr>
            <a:endParaRPr lang="es-ES" sz="2400" dirty="0"/>
          </a:p>
        </p:txBody>
      </p:sp>
      <p:grpSp>
        <p:nvGrpSpPr>
          <p:cNvPr id="4" name="2 Grupo">
            <a:extLst>
              <a:ext uri="{FF2B5EF4-FFF2-40B4-BE49-F238E27FC236}">
                <a16:creationId xmlns:a16="http://schemas.microsoft.com/office/drawing/2014/main" id="{1E07D1FB-DEAF-46BB-9719-50CE1C82DDB9}"/>
              </a:ext>
            </a:extLst>
          </p:cNvPr>
          <p:cNvGrpSpPr>
            <a:grpSpLocks/>
          </p:cNvGrpSpPr>
          <p:nvPr/>
        </p:nvGrpSpPr>
        <p:grpSpPr bwMode="auto">
          <a:xfrm>
            <a:off x="1258888" y="188913"/>
            <a:ext cx="7467600" cy="777875"/>
            <a:chOff x="0" y="0"/>
            <a:chExt cx="7467600" cy="777644"/>
          </a:xfrm>
        </p:grpSpPr>
        <p:sp>
          <p:nvSpPr>
            <p:cNvPr id="5" name="19 Rectángulo redondeado">
              <a:extLst>
                <a:ext uri="{FF2B5EF4-FFF2-40B4-BE49-F238E27FC236}">
                  <a16:creationId xmlns:a16="http://schemas.microsoft.com/office/drawing/2014/main" id="{8A4D64D8-6996-483D-A3DF-8E7B85A1B979}"/>
                </a:ext>
              </a:extLst>
            </p:cNvPr>
            <p:cNvSpPr/>
            <p:nvPr/>
          </p:nvSpPr>
          <p:spPr>
            <a:xfrm>
              <a:off x="0" y="0"/>
              <a:ext cx="7467600" cy="777644"/>
            </a:xfrm>
            <a:prstGeom prst="roundRect">
              <a:avLst/>
            </a:prstGeom>
            <a:solidFill>
              <a:srgbClr val="BED6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6" name="20 Rectángulo">
              <a:extLst>
                <a:ext uri="{FF2B5EF4-FFF2-40B4-BE49-F238E27FC236}">
                  <a16:creationId xmlns:a16="http://schemas.microsoft.com/office/drawing/2014/main" id="{DFE5FEF3-ACA9-4112-9059-BBC5BC8BB350}"/>
                </a:ext>
              </a:extLst>
            </p:cNvPr>
            <p:cNvSpPr/>
            <p:nvPr/>
          </p:nvSpPr>
          <p:spPr>
            <a:xfrm>
              <a:off x="38100" y="38089"/>
              <a:ext cx="7391400" cy="701467"/>
            </a:xfrm>
            <a:prstGeom prst="rect">
              <a:avLst/>
            </a:prstGeom>
          </p:spPr>
          <p:style>
            <a:lnRef idx="0">
              <a:scrgbClr r="0" g="0" b="0"/>
            </a:lnRef>
            <a:fillRef idx="0">
              <a:scrgbClr r="0" g="0" b="0"/>
            </a:fillRef>
            <a:effectRef idx="0">
              <a:scrgbClr r="0" g="0" b="0"/>
            </a:effectRef>
            <a:fontRef idx="minor">
              <a:schemeClr val="lt1"/>
            </a:fontRef>
          </p:style>
          <p:txBody>
            <a:bodyPr tIns="91440" bIns="91440" spcCol="1270" anchor="ctr"/>
            <a:lstStyle/>
            <a:p>
              <a:pPr defTabSz="1066800">
                <a:lnSpc>
                  <a:spcPct val="90000"/>
                </a:lnSpc>
                <a:spcAft>
                  <a:spcPct val="35000"/>
                </a:spcAft>
                <a:defRPr/>
              </a:pPr>
              <a:endParaRPr lang="es-ES" sz="2000" b="1" dirty="0">
                <a:solidFill>
                  <a:srgbClr val="FF0000"/>
                </a:solidFill>
              </a:endParaRPr>
            </a:p>
          </p:txBody>
        </p:sp>
      </p:grpSp>
      <p:sp>
        <p:nvSpPr>
          <p:cNvPr id="7" name="2 Rectángulo">
            <a:extLst>
              <a:ext uri="{FF2B5EF4-FFF2-40B4-BE49-F238E27FC236}">
                <a16:creationId xmlns:a16="http://schemas.microsoft.com/office/drawing/2014/main" id="{6437D537-A292-48A3-A6A2-0BFAF40A8EF4}"/>
              </a:ext>
            </a:extLst>
          </p:cNvPr>
          <p:cNvSpPr>
            <a:spLocks noChangeArrowheads="1"/>
          </p:cNvSpPr>
          <p:nvPr/>
        </p:nvSpPr>
        <p:spPr bwMode="auto">
          <a:xfrm>
            <a:off x="1547813" y="347663"/>
            <a:ext cx="614623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D6EF2C"/>
              </a:buClr>
              <a:buChar char="&gt;"/>
              <a:defRPr sz="1400">
                <a:solidFill>
                  <a:srgbClr val="575757"/>
                </a:solidFill>
                <a:latin typeface="Arial" charset="0"/>
                <a:ea typeface="ＭＳ Ｐゴシック" pitchFamily="34" charset="-128"/>
              </a:defRPr>
            </a:lvl1pPr>
            <a:lvl2pPr marL="742950" indent="-285750" eaLnBrk="0" hangingPunct="0">
              <a:spcBef>
                <a:spcPct val="20000"/>
              </a:spcBef>
              <a:buChar char="–"/>
              <a:defRPr sz="1400">
                <a:solidFill>
                  <a:schemeClr val="tx1"/>
                </a:solidFill>
                <a:latin typeface="Arial" charset="0"/>
                <a:ea typeface="ＭＳ Ｐゴシック" pitchFamily="34" charset="-128"/>
              </a:defRPr>
            </a:lvl2pPr>
            <a:lvl3pPr marL="1143000" indent="-228600" eaLnBrk="0" hangingPunct="0">
              <a:spcBef>
                <a:spcPct val="20000"/>
              </a:spcBef>
              <a:buChar char="•"/>
              <a:defRPr sz="1400">
                <a:solidFill>
                  <a:schemeClr val="tx1"/>
                </a:solidFill>
                <a:latin typeface="Arial" charset="0"/>
                <a:ea typeface="ＭＳ Ｐゴシック" pitchFamily="34" charset="-128"/>
              </a:defRPr>
            </a:lvl3pPr>
            <a:lvl4pPr marL="1600200" indent="-228600" eaLnBrk="0" hangingPunct="0">
              <a:spcBef>
                <a:spcPct val="20000"/>
              </a:spcBef>
              <a:buChar char="–"/>
              <a:defRPr sz="1400">
                <a:solidFill>
                  <a:schemeClr val="tx1"/>
                </a:solidFill>
                <a:latin typeface="Arial" charset="0"/>
                <a:ea typeface="ＭＳ Ｐゴシック" pitchFamily="34" charset="-128"/>
              </a:defRPr>
            </a:lvl4pPr>
            <a:lvl5pPr marL="2057400" indent="-228600" eaLnBrk="0" hangingPunct="0">
              <a:spcBef>
                <a:spcPct val="20000"/>
              </a:spcBef>
              <a:buChar char="»"/>
              <a:defRPr sz="14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9pPr>
          </a:lstStyle>
          <a:p>
            <a:pPr eaLnBrk="1" hangingPunct="1">
              <a:spcBef>
                <a:spcPct val="0"/>
              </a:spcBef>
              <a:buClrTx/>
              <a:buFontTx/>
              <a:buNone/>
            </a:pPr>
            <a:r>
              <a:rPr lang="es-ES" altLang="es-ES" sz="2400" dirty="0">
                <a:solidFill>
                  <a:schemeClr val="tx1"/>
                </a:solidFill>
              </a:rPr>
              <a:t>Buenas experiencias que sirven de ejemplo</a:t>
            </a:r>
          </a:p>
        </p:txBody>
      </p:sp>
    </p:spTree>
    <p:extLst>
      <p:ext uri="{BB962C8B-B14F-4D97-AF65-F5344CB8AC3E}">
        <p14:creationId xmlns:p14="http://schemas.microsoft.com/office/powerpoint/2010/main" val="1260148312"/>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Más información</a:t>
            </a:r>
          </a:p>
        </p:txBody>
      </p:sp>
      <p:sp>
        <p:nvSpPr>
          <p:cNvPr id="3" name="2 Marcador de contenido"/>
          <p:cNvSpPr>
            <a:spLocks noGrp="1"/>
          </p:cNvSpPr>
          <p:nvPr>
            <p:ph idx="1"/>
          </p:nvPr>
        </p:nvSpPr>
        <p:spPr>
          <a:xfrm>
            <a:off x="1403648" y="1268760"/>
            <a:ext cx="6768752" cy="5472608"/>
          </a:xfrm>
        </p:spPr>
        <p:txBody>
          <a:bodyPr>
            <a:normAutofit fontScale="55000" lnSpcReduction="20000"/>
          </a:bodyPr>
          <a:lstStyle/>
          <a:p>
            <a:pPr marL="0" indent="0" algn="ctr">
              <a:buNone/>
            </a:pPr>
            <a:r>
              <a:rPr lang="es-ES" b="1" u="sng" dirty="0">
                <a:hlinkClick r:id="rId2">
                  <a:extLst>
                    <a:ext uri="{A12FA001-AC4F-418D-AE19-62706E023703}">
                      <ahyp:hlinkClr xmlns:ahyp="http://schemas.microsoft.com/office/drawing/2018/hyperlinkcolor" val="tx"/>
                    </a:ext>
                  </a:extLst>
                </a:hlinkClick>
              </a:rPr>
              <a:t>Web del FEGA   </a:t>
            </a:r>
            <a:r>
              <a:rPr lang="es-ES" sz="2500" u="sng" dirty="0">
                <a:solidFill>
                  <a:srgbClr val="0000FF"/>
                </a:solidFill>
                <a:hlinkClick r:id="rId2">
                  <a:extLst>
                    <a:ext uri="{A12FA001-AC4F-418D-AE19-62706E023703}">
                      <ahyp:hlinkClr xmlns:ahyp="http://schemas.microsoft.com/office/drawing/2018/hyperlinkcolor" val="tx"/>
                    </a:ext>
                  </a:extLst>
                </a:hlinkClick>
              </a:rPr>
              <a:t>https://www.fega.gob.es/es/pepac-2023-2027</a:t>
            </a:r>
            <a:endParaRPr lang="es-ES" sz="2500" u="sng" dirty="0"/>
          </a:p>
          <a:p>
            <a:pPr marL="0" indent="0" algn="ctr">
              <a:buNone/>
            </a:pPr>
            <a:r>
              <a:rPr lang="es-ES" b="1" u="sng" dirty="0"/>
              <a:t>Consultas al MAPA</a:t>
            </a:r>
            <a:r>
              <a:rPr lang="es-ES" b="1" dirty="0"/>
              <a:t> </a:t>
            </a:r>
            <a:r>
              <a:rPr lang="es-ES" sz="2800" dirty="0">
                <a:hlinkClick r:id="rId3"/>
              </a:rPr>
              <a:t>consultasPAC@fega.es</a:t>
            </a:r>
            <a:endParaRPr lang="es-ES" sz="2800" dirty="0"/>
          </a:p>
          <a:p>
            <a:pPr marL="0" indent="0" algn="ctr">
              <a:buNone/>
            </a:pPr>
            <a:endParaRPr lang="es-ES" altLang="es-ES" b="1" dirty="0"/>
          </a:p>
          <a:p>
            <a:pPr marL="0" indent="0">
              <a:buNone/>
            </a:pPr>
            <a:r>
              <a:rPr lang="es-ES" b="1" u="sng" dirty="0"/>
              <a:t>Enlace a Ley y Reales Decretos</a:t>
            </a:r>
          </a:p>
          <a:p>
            <a:pPr marL="0" indent="0" algn="ctr">
              <a:buNone/>
            </a:pPr>
            <a:endParaRPr lang="es-ES" sz="2800" dirty="0"/>
          </a:p>
          <a:p>
            <a:pPr marL="400050" lvl="1" indent="0" eaLnBrk="0" fontAlgn="base" hangingPunct="0">
              <a:spcBef>
                <a:spcPct val="0"/>
              </a:spcBef>
              <a:spcAft>
                <a:spcPct val="0"/>
              </a:spcAft>
              <a:buNone/>
              <a:defRPr/>
            </a:pPr>
            <a:r>
              <a:rPr lang="es-ES" altLang="es-ES" sz="2200" dirty="0">
                <a:solidFill>
                  <a:srgbClr val="000000"/>
                </a:solidFill>
                <a:latin typeface="Arial" panose="020B0604020202020204" pitchFamily="34" charset="0"/>
              </a:rPr>
              <a:t>Ley 30/2022, por la que se regulan el sistema de gestión de la PAC y otras materias conexas. </a:t>
            </a:r>
          </a:p>
          <a:p>
            <a:pPr marL="800100" lvl="2" indent="0" eaLnBrk="0" fontAlgn="base" hangingPunct="0">
              <a:spcBef>
                <a:spcPct val="0"/>
              </a:spcBef>
              <a:spcAft>
                <a:spcPct val="0"/>
              </a:spcAft>
              <a:buNone/>
              <a:defRPr/>
            </a:pPr>
            <a:r>
              <a:rPr kumimoji="0" lang="es-ES" altLang="es-ES" sz="220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mn-cs"/>
                <a:hlinkClick r:id="rId4" tooltip="PDF firmado BOE-A-2022-22127"/>
              </a:rPr>
              <a:t>PDF (BOE-A-2022-22127 - 54 págs. - 523 KB)</a:t>
            </a:r>
            <a:endParaRPr kumimoji="0" lang="es-ES" altLang="es-ES" sz="220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mn-cs"/>
            </a:endParaRPr>
          </a:p>
          <a:p>
            <a:pPr marL="400050" lvl="1" indent="0" eaLnBrk="0" fontAlgn="base" hangingPunct="0">
              <a:spcBef>
                <a:spcPct val="0"/>
              </a:spcBef>
              <a:spcAft>
                <a:spcPct val="0"/>
              </a:spcAft>
              <a:buNone/>
              <a:defRPr/>
            </a:pPr>
            <a:r>
              <a:rPr kumimoji="0" lang="es-ES" altLang="es-ES" sz="220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mn-cs"/>
              </a:rPr>
              <a:t>  </a:t>
            </a:r>
            <a:endParaRPr lang="es-ES" altLang="es-ES" sz="1600" dirty="0">
              <a:solidFill>
                <a:prstClr val="black"/>
              </a:solidFill>
              <a:latin typeface="Arial" panose="020B0604020202020204" pitchFamily="34" charset="0"/>
            </a:endParaRPr>
          </a:p>
          <a:p>
            <a:pPr marL="400050" lvl="1" indent="0" eaLnBrk="0" fontAlgn="base" hangingPunct="0">
              <a:spcBef>
                <a:spcPct val="0"/>
              </a:spcBef>
              <a:spcAft>
                <a:spcPct val="0"/>
              </a:spcAft>
              <a:buNone/>
              <a:defRPr/>
            </a:pPr>
            <a:r>
              <a:rPr kumimoji="0" lang="es-ES" altLang="es-ES" sz="2200"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mn-cs"/>
              </a:rPr>
              <a:t>RD derechos ABRS </a:t>
            </a:r>
            <a:r>
              <a:rPr kumimoji="0" lang="es-ES" altLang="es-ES" sz="220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mn-cs"/>
                <a:hlinkClick r:id="rId5"/>
              </a:rPr>
              <a:t>https://www.boe.es/boe/dias/2022/12/29/pdfs/BOE-A-2022-23045.pdf</a:t>
            </a:r>
            <a:endParaRPr kumimoji="0" lang="es-ES" altLang="es-ES" sz="160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a:p>
            <a:pPr marL="400050" lvl="1" indent="0" eaLnBrk="0" fontAlgn="base" hangingPunct="0">
              <a:spcBef>
                <a:spcPct val="0"/>
              </a:spcBef>
              <a:spcAft>
                <a:spcPct val="0"/>
              </a:spcAft>
              <a:buNone/>
              <a:defRPr/>
            </a:pPr>
            <a:endParaRPr kumimoji="0" lang="es-ES" altLang="es-ES" sz="2200"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mn-cs"/>
            </a:endParaRPr>
          </a:p>
          <a:p>
            <a:pPr marL="400050" lvl="1" indent="0" eaLnBrk="0" fontAlgn="base" hangingPunct="0">
              <a:spcBef>
                <a:spcPct val="0"/>
              </a:spcBef>
              <a:spcAft>
                <a:spcPct val="0"/>
              </a:spcAft>
              <a:buNone/>
              <a:defRPr/>
            </a:pPr>
            <a:r>
              <a:rPr kumimoji="0" lang="es-ES" altLang="es-ES" sz="2200"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mn-cs"/>
              </a:rPr>
              <a:t>RD </a:t>
            </a:r>
            <a:r>
              <a:rPr kumimoji="0" lang="es-ES" altLang="es-ES" sz="2200" i="0" u="none" strike="noStrike" kern="1200" cap="none" spc="0" normalizeH="0" baseline="0" noProof="0" dirty="0" err="1">
                <a:ln>
                  <a:noFill/>
                </a:ln>
                <a:solidFill>
                  <a:srgbClr val="000000"/>
                </a:solidFill>
                <a:effectLst/>
                <a:uLnTx/>
                <a:uFillTx/>
                <a:latin typeface="Arial" panose="020B0604020202020204" pitchFamily="34" charset="0"/>
                <a:ea typeface="Times New Roman" panose="02020603050405020304" pitchFamily="18" charset="0"/>
                <a:cs typeface="+mn-cs"/>
              </a:rPr>
              <a:t>go</a:t>
            </a:r>
            <a:r>
              <a:rPr lang="es-ES" altLang="es-ES" sz="2200" dirty="0" err="1">
                <a:solidFill>
                  <a:srgbClr val="000000"/>
                </a:solidFill>
                <a:latin typeface="Arial" panose="020B0604020202020204" pitchFamily="34" charset="0"/>
                <a:ea typeface="Times New Roman" panose="02020603050405020304" pitchFamily="18" charset="0"/>
              </a:rPr>
              <a:t>bernanza</a:t>
            </a:r>
            <a:r>
              <a:rPr lang="es-ES" altLang="es-ES" sz="2200" dirty="0">
                <a:solidFill>
                  <a:srgbClr val="000000"/>
                </a:solidFill>
                <a:latin typeface="Arial" panose="020B0604020202020204" pitchFamily="34" charset="0"/>
                <a:ea typeface="Times New Roman" panose="02020603050405020304" pitchFamily="18" charset="0"/>
              </a:rPr>
              <a:t>  </a:t>
            </a:r>
            <a:r>
              <a:rPr lang="es-ES" altLang="es-ES" sz="2200" dirty="0">
                <a:solidFill>
                  <a:srgbClr val="000000"/>
                </a:solidFill>
                <a:latin typeface="Arial" panose="020B0604020202020204" pitchFamily="34" charset="0"/>
                <a:ea typeface="Calibri" panose="020F0502020204030204" pitchFamily="34" charset="0"/>
                <a:hlinkClick r:id="rId6"/>
              </a:rPr>
              <a:t>https://www.boe.es/boe/dias/2022/12/29/pdfs/BOE-A-2022-23046.pdf</a:t>
            </a:r>
            <a:endParaRPr lang="es-ES" altLang="es-ES" sz="2200" dirty="0">
              <a:solidFill>
                <a:srgbClr val="000000"/>
              </a:solidFill>
              <a:latin typeface="Arial" panose="020B0604020202020204" pitchFamily="34" charset="0"/>
              <a:ea typeface="Calibri" panose="020F0502020204030204" pitchFamily="34" charset="0"/>
            </a:endParaRPr>
          </a:p>
          <a:p>
            <a:pPr marL="400050" lvl="1" indent="0" eaLnBrk="0" fontAlgn="base" hangingPunct="0">
              <a:spcBef>
                <a:spcPct val="0"/>
              </a:spcBef>
              <a:spcAft>
                <a:spcPct val="0"/>
              </a:spcAft>
              <a:buNone/>
              <a:defRPr/>
            </a:pPr>
            <a:endParaRPr kumimoji="0" lang="es-ES" altLang="es-ES" sz="2200"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mn-cs"/>
            </a:endParaRPr>
          </a:p>
          <a:p>
            <a:pPr marL="400050" lvl="1" indent="0" eaLnBrk="0" fontAlgn="base" hangingPunct="0">
              <a:spcBef>
                <a:spcPct val="0"/>
              </a:spcBef>
              <a:spcAft>
                <a:spcPct val="0"/>
              </a:spcAft>
              <a:buNone/>
              <a:defRPr/>
            </a:pPr>
            <a:r>
              <a:rPr kumimoji="0" lang="es-ES" altLang="es-ES" sz="2200"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mn-cs"/>
              </a:rPr>
              <a:t>RD de intervenciones del plan estratégico, requisitos comunes y solicitud única:</a:t>
            </a:r>
          </a:p>
          <a:p>
            <a:pPr marL="400050" lvl="1" indent="0" eaLnBrk="0" fontAlgn="base" hangingPunct="0">
              <a:spcBef>
                <a:spcPct val="0"/>
              </a:spcBef>
              <a:spcAft>
                <a:spcPct val="0"/>
              </a:spcAft>
              <a:buNone/>
              <a:defRPr/>
            </a:pPr>
            <a:r>
              <a:rPr kumimoji="0" lang="es-ES" altLang="es-ES" sz="220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mn-cs"/>
                <a:hlinkClick r:id="rId7"/>
              </a:rPr>
              <a:t>https://www.boe.es/boe/dias/2022/12/29/pdfs/BOE-A-2022-23048.pdf</a:t>
            </a:r>
            <a:endParaRPr kumimoji="0" lang="es-ES" altLang="es-ES" sz="220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mn-cs"/>
            </a:endParaRPr>
          </a:p>
          <a:p>
            <a:pPr marL="400050" lvl="1" indent="0" eaLnBrk="0" fontAlgn="base" hangingPunct="0">
              <a:spcBef>
                <a:spcPct val="0"/>
              </a:spcBef>
              <a:spcAft>
                <a:spcPct val="0"/>
              </a:spcAft>
              <a:buNone/>
              <a:defRPr/>
            </a:pPr>
            <a:endParaRPr lang="es-ES" altLang="es-ES" sz="1600" dirty="0">
              <a:solidFill>
                <a:prstClr val="black"/>
              </a:solidFill>
              <a:latin typeface="Arial" panose="020B0604020202020204" pitchFamily="34" charset="0"/>
            </a:endParaRPr>
          </a:p>
          <a:p>
            <a:pPr marL="400050" lvl="1" indent="0" eaLnBrk="0" fontAlgn="base" hangingPunct="0">
              <a:spcBef>
                <a:spcPct val="0"/>
              </a:spcBef>
              <a:spcAft>
                <a:spcPct val="0"/>
              </a:spcAft>
              <a:buNone/>
              <a:defRPr/>
            </a:pPr>
            <a:r>
              <a:rPr kumimoji="0" lang="es-ES" altLang="es-ES" sz="2200"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mn-cs"/>
              </a:rPr>
              <a:t>RD de condicionalidad reforzada:</a:t>
            </a:r>
            <a:endParaRPr kumimoji="0" lang="es-ES" altLang="es-ES" sz="160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a:p>
            <a:pPr marL="400050" lvl="1" indent="0" eaLnBrk="0" fontAlgn="base" hangingPunct="0">
              <a:spcBef>
                <a:spcPct val="0"/>
              </a:spcBef>
              <a:spcAft>
                <a:spcPct val="0"/>
              </a:spcAft>
              <a:buNone/>
              <a:defRPr/>
            </a:pPr>
            <a:r>
              <a:rPr kumimoji="0" lang="es-ES" altLang="es-ES" sz="220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mn-cs"/>
                <a:hlinkClick r:id="rId8"/>
              </a:rPr>
              <a:t>https://www.boe.es/boe/dias/2022/12/29/pdfs/BOE-A-2022-23049.pdf</a:t>
            </a:r>
            <a:endParaRPr lang="es-ES" altLang="es-ES" sz="1600" dirty="0">
              <a:solidFill>
                <a:prstClr val="black"/>
              </a:solidFill>
              <a:latin typeface="Arial" panose="020B0604020202020204" pitchFamily="34" charset="0"/>
            </a:endParaRPr>
          </a:p>
          <a:p>
            <a:pPr marL="400050" lvl="1" indent="0" eaLnBrk="0" fontAlgn="base" hangingPunct="0">
              <a:spcBef>
                <a:spcPct val="0"/>
              </a:spcBef>
              <a:spcAft>
                <a:spcPct val="0"/>
              </a:spcAft>
              <a:buNone/>
              <a:defRPr/>
            </a:pPr>
            <a:endParaRPr kumimoji="0" lang="es-ES" altLang="es-ES" sz="160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mn-cs"/>
            </a:endParaRPr>
          </a:p>
          <a:p>
            <a:pPr marL="400050" lvl="1" indent="0" eaLnBrk="0" fontAlgn="base" hangingPunct="0">
              <a:spcBef>
                <a:spcPct val="0"/>
              </a:spcBef>
              <a:spcAft>
                <a:spcPct val="0"/>
              </a:spcAft>
              <a:buNone/>
              <a:defRPr/>
            </a:pPr>
            <a:r>
              <a:rPr lang="es-ES" altLang="es-ES" sz="2200" dirty="0">
                <a:solidFill>
                  <a:srgbClr val="000000"/>
                </a:solidFill>
                <a:latin typeface="Arial" panose="020B0604020202020204" pitchFamily="34" charset="0"/>
                <a:ea typeface="Times New Roman" panose="02020603050405020304" pitchFamily="18" charset="0"/>
              </a:rPr>
              <a:t>RD </a:t>
            </a:r>
            <a:r>
              <a:rPr kumimoji="0" lang="es-ES" altLang="es-ES" sz="2200"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mn-cs"/>
              </a:rPr>
              <a:t>de gestión y control de las intervenciones:</a:t>
            </a:r>
            <a:endParaRPr kumimoji="0" lang="es-ES" altLang="es-ES" sz="160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a:p>
            <a:pPr marL="400050" lvl="1" indent="0" eaLnBrk="0" fontAlgn="base" hangingPunct="0">
              <a:spcBef>
                <a:spcPct val="0"/>
              </a:spcBef>
              <a:spcAft>
                <a:spcPct val="0"/>
              </a:spcAft>
              <a:buNone/>
              <a:defRPr/>
            </a:pPr>
            <a:r>
              <a:rPr kumimoji="0" lang="es-ES" altLang="es-ES" sz="220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mn-cs"/>
                <a:hlinkClick r:id="rId9"/>
              </a:rPr>
              <a:t>https://www.boe.es/boe/dias/2022/12/29/pdfs/BOE-A-2022-23047.pdf</a:t>
            </a:r>
            <a:endParaRPr kumimoji="0" lang="es-ES" altLang="es-ES" sz="220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mn-cs"/>
            </a:endParaRPr>
          </a:p>
          <a:p>
            <a:pPr marL="400050" lvl="1" indent="0" eaLnBrk="0" fontAlgn="base" hangingPunct="0">
              <a:spcBef>
                <a:spcPct val="0"/>
              </a:spcBef>
              <a:spcAft>
                <a:spcPct val="0"/>
              </a:spcAft>
              <a:buNone/>
              <a:defRPr/>
            </a:pPr>
            <a:endParaRPr lang="es-ES" altLang="es-ES" sz="2200" dirty="0">
              <a:solidFill>
                <a:srgbClr val="000000"/>
              </a:solidFill>
              <a:latin typeface="Arial" panose="020B0604020202020204" pitchFamily="34" charset="0"/>
            </a:endParaRPr>
          </a:p>
          <a:p>
            <a:pPr marL="400050" lvl="1" indent="0" eaLnBrk="0" fontAlgn="base" hangingPunct="0">
              <a:spcBef>
                <a:spcPct val="0"/>
              </a:spcBef>
              <a:spcAft>
                <a:spcPct val="0"/>
              </a:spcAft>
              <a:buNone/>
              <a:defRPr/>
            </a:pPr>
            <a:r>
              <a:rPr kumimoji="0" lang="es-ES" altLang="es-ES" sz="2200"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mn-cs"/>
              </a:rPr>
              <a:t>RD del SIEX:</a:t>
            </a:r>
            <a:endParaRPr kumimoji="0" lang="es-ES" altLang="es-ES" sz="160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a:p>
            <a:pPr marL="400050" lvl="1" indent="0" eaLnBrk="0" fontAlgn="base" hangingPunct="0">
              <a:spcBef>
                <a:spcPct val="0"/>
              </a:spcBef>
              <a:spcAft>
                <a:spcPct val="0"/>
              </a:spcAft>
              <a:buNone/>
              <a:defRPr/>
            </a:pPr>
            <a:r>
              <a:rPr kumimoji="0" lang="es-ES" altLang="es-ES" sz="220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mn-cs"/>
                <a:hlinkClick r:id="rId10"/>
              </a:rPr>
              <a:t>https://www.boe.es/boe/dias/2022/12/29/pdfs/BOE-A-2022-23054.pdf</a:t>
            </a:r>
            <a:endParaRPr kumimoji="0" lang="es-ES" altLang="es-ES" sz="220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mn-cs"/>
            </a:endParaRPr>
          </a:p>
          <a:p>
            <a:pPr marL="400050" lvl="1" indent="0" eaLnBrk="0" fontAlgn="base" hangingPunct="0">
              <a:spcBef>
                <a:spcPct val="0"/>
              </a:spcBef>
              <a:spcAft>
                <a:spcPct val="0"/>
              </a:spcAft>
              <a:buNone/>
              <a:defRPr/>
            </a:pPr>
            <a:r>
              <a:rPr kumimoji="0" lang="es-ES" altLang="es-ES" sz="220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mn-cs"/>
              </a:rPr>
              <a:t> </a:t>
            </a:r>
          </a:p>
          <a:p>
            <a:pPr marL="400050" lvl="1" indent="0" eaLnBrk="0" fontAlgn="base" hangingPunct="0">
              <a:spcBef>
                <a:spcPct val="0"/>
              </a:spcBef>
              <a:spcAft>
                <a:spcPct val="0"/>
              </a:spcAft>
              <a:buNone/>
              <a:defRPr/>
            </a:pPr>
            <a:r>
              <a:rPr kumimoji="0" lang="es-ES" altLang="es-ES" sz="220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mn-cs"/>
              </a:rPr>
              <a:t>RD  de nutrición sostenible de los suelos </a:t>
            </a:r>
          </a:p>
          <a:p>
            <a:pPr marL="400050" lvl="1" indent="0" eaLnBrk="0" fontAlgn="base" hangingPunct="0">
              <a:spcBef>
                <a:spcPct val="0"/>
              </a:spcBef>
              <a:spcAft>
                <a:spcPct val="0"/>
              </a:spcAft>
              <a:buNone/>
              <a:defRPr/>
            </a:pPr>
            <a:r>
              <a:rPr kumimoji="0" lang="es-ES" altLang="es-ES" sz="220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mn-cs"/>
                <a:hlinkClick r:id="rId11"/>
              </a:rPr>
              <a:t>https://www.boe.es/boe/dias/2022/12/29/pdfs/BOE-A-2022-23052.pdf</a:t>
            </a:r>
            <a:r>
              <a:rPr kumimoji="0" lang="es-ES" altLang="es-ES" sz="220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mn-cs"/>
              </a:rPr>
              <a:t> </a:t>
            </a:r>
            <a:endParaRPr kumimoji="0" lang="es-ES" altLang="es-ES" sz="220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mn-cs"/>
            </a:endParaRPr>
          </a:p>
          <a:p>
            <a:pPr marL="400050" lvl="1" indent="0" eaLnBrk="0" fontAlgn="base" hangingPunct="0">
              <a:spcBef>
                <a:spcPct val="0"/>
              </a:spcBef>
              <a:spcAft>
                <a:spcPct val="0"/>
              </a:spcAft>
              <a:buNone/>
              <a:defRPr/>
            </a:pPr>
            <a:endParaRPr lang="es-ES" altLang="es-ES" sz="2200" dirty="0">
              <a:solidFill>
                <a:srgbClr val="000000"/>
              </a:solidFill>
              <a:latin typeface="Arial" panose="020B0604020202020204" pitchFamily="34" charset="0"/>
              <a:ea typeface="Calibri" panose="020F0502020204030204" pitchFamily="34" charset="0"/>
            </a:endParaRPr>
          </a:p>
          <a:p>
            <a:pPr marL="400050" lvl="1" indent="0" eaLnBrk="0" fontAlgn="base" hangingPunct="0">
              <a:spcBef>
                <a:spcPct val="0"/>
              </a:spcBef>
              <a:spcAft>
                <a:spcPct val="0"/>
              </a:spcAft>
              <a:buNone/>
              <a:defRPr/>
            </a:pPr>
            <a:r>
              <a:rPr kumimoji="0" lang="es-ES" altLang="es-ES" sz="220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mn-cs"/>
              </a:rPr>
              <a:t>RD de uso sostenible de los productos fitosanitarios  </a:t>
            </a:r>
          </a:p>
          <a:p>
            <a:pPr marL="400050" lvl="1" indent="0" eaLnBrk="0" fontAlgn="base" hangingPunct="0">
              <a:spcBef>
                <a:spcPct val="0"/>
              </a:spcBef>
              <a:spcAft>
                <a:spcPct val="0"/>
              </a:spcAft>
              <a:buNone/>
              <a:defRPr/>
            </a:pPr>
            <a:r>
              <a:rPr kumimoji="0" lang="es-ES" altLang="es-ES" sz="22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mn-cs"/>
                <a:hlinkClick r:id="rId12"/>
              </a:rPr>
              <a:t>https://www.boe.es/boe/dias/2022/12/29/pdfs/BOE-A-2022-23051.pdf</a:t>
            </a:r>
            <a:endParaRPr kumimoji="0" lang="es-ES" altLang="es-ES" sz="44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a:p>
            <a:pPr marL="0" indent="0" algn="ctr">
              <a:buNone/>
            </a:pPr>
            <a:endParaRPr lang="es-ES" sz="2800" dirty="0"/>
          </a:p>
          <a:p>
            <a:pPr marL="0" indent="0" algn="ctr">
              <a:buNone/>
            </a:pPr>
            <a:endParaRPr lang="es-ES" sz="2400" dirty="0"/>
          </a:p>
          <a:p>
            <a:pPr marL="0" indent="0" algn="ctr">
              <a:buNone/>
            </a:pPr>
            <a:endParaRPr lang="es-ES" sz="2800" b="1" dirty="0"/>
          </a:p>
        </p:txBody>
      </p:sp>
      <p:pic>
        <p:nvPicPr>
          <p:cNvPr id="5" name="3 Imagen">
            <a:extLst>
              <a:ext uri="{FF2B5EF4-FFF2-40B4-BE49-F238E27FC236}">
                <a16:creationId xmlns:a16="http://schemas.microsoft.com/office/drawing/2014/main" id="{DE0B3190-BB76-0749-7089-78A54D6530E1}"/>
              </a:ext>
            </a:extLst>
          </p:cNvPr>
          <p:cNvPicPr>
            <a:picLocks noChangeAspect="1"/>
          </p:cNvPicPr>
          <p:nvPr/>
        </p:nvPicPr>
        <p:blipFill>
          <a:blip r:embed="rId13" cstate="print">
            <a:extLst>
              <a:ext uri="{28A0092B-C50C-407E-A947-70E740481C1C}">
                <a14:useLocalDpi xmlns:a14="http://schemas.microsoft.com/office/drawing/2010/main" val="0"/>
              </a:ext>
            </a:extLst>
          </a:blip>
          <a:srcRect/>
          <a:stretch/>
        </p:blipFill>
        <p:spPr>
          <a:xfrm>
            <a:off x="185154" y="5949280"/>
            <a:ext cx="1572892" cy="496636"/>
          </a:xfrm>
          <a:prstGeom prst="rect">
            <a:avLst/>
          </a:prstGeom>
        </p:spPr>
      </p:pic>
    </p:spTree>
    <p:extLst>
      <p:ext uri="{BB962C8B-B14F-4D97-AF65-F5344CB8AC3E}">
        <p14:creationId xmlns:p14="http://schemas.microsoft.com/office/powerpoint/2010/main" val="1943276105"/>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A235D1-58B6-9F98-8E03-D836A0D074A9}"/>
            </a:ext>
          </a:extLst>
        </p:cNvPr>
        <p:cNvGrpSpPr/>
        <p:nvPr/>
      </p:nvGrpSpPr>
      <p:grpSpPr>
        <a:xfrm>
          <a:off x="0" y="0"/>
          <a:ext cx="0" cy="0"/>
          <a:chOff x="0" y="0"/>
          <a:chExt cx="0" cy="0"/>
        </a:xfrm>
      </p:grpSpPr>
      <p:sp>
        <p:nvSpPr>
          <p:cNvPr id="2" name="1 Título">
            <a:extLst>
              <a:ext uri="{FF2B5EF4-FFF2-40B4-BE49-F238E27FC236}">
                <a16:creationId xmlns:a16="http://schemas.microsoft.com/office/drawing/2014/main" id="{0DF808BF-A09B-6EAF-65AF-AC6C8E4EADE2}"/>
              </a:ext>
            </a:extLst>
          </p:cNvPr>
          <p:cNvSpPr>
            <a:spLocks noGrp="1"/>
          </p:cNvSpPr>
          <p:nvPr>
            <p:ph type="title"/>
          </p:nvPr>
        </p:nvSpPr>
        <p:spPr/>
        <p:txBody>
          <a:bodyPr/>
          <a:lstStyle/>
          <a:p>
            <a:r>
              <a:rPr lang="es-ES" dirty="0"/>
              <a:t>Más información</a:t>
            </a:r>
          </a:p>
        </p:txBody>
      </p:sp>
      <p:sp>
        <p:nvSpPr>
          <p:cNvPr id="3" name="2 Marcador de contenido">
            <a:extLst>
              <a:ext uri="{FF2B5EF4-FFF2-40B4-BE49-F238E27FC236}">
                <a16:creationId xmlns:a16="http://schemas.microsoft.com/office/drawing/2014/main" id="{E990982D-F58C-45DA-FF9E-E6648E6DBA77}"/>
              </a:ext>
            </a:extLst>
          </p:cNvPr>
          <p:cNvSpPr>
            <a:spLocks noGrp="1"/>
          </p:cNvSpPr>
          <p:nvPr>
            <p:ph idx="1"/>
          </p:nvPr>
        </p:nvSpPr>
        <p:spPr>
          <a:xfrm>
            <a:off x="1403648" y="1268760"/>
            <a:ext cx="7128792" cy="3960440"/>
          </a:xfrm>
        </p:spPr>
        <p:txBody>
          <a:bodyPr>
            <a:normAutofit fontScale="92500" lnSpcReduction="10000"/>
          </a:bodyPr>
          <a:lstStyle/>
          <a:p>
            <a:pPr marL="0" indent="0" algn="ctr">
              <a:buNone/>
            </a:pPr>
            <a:r>
              <a:rPr lang="es-ES" sz="2000" b="1" u="sng" dirty="0">
                <a:hlinkClick r:id="rId2">
                  <a:extLst>
                    <a:ext uri="{A12FA001-AC4F-418D-AE19-62706E023703}">
                      <ahyp:hlinkClr xmlns:ahyp="http://schemas.microsoft.com/office/drawing/2018/hyperlinkcolor" val="tx"/>
                    </a:ext>
                  </a:extLst>
                </a:hlinkClick>
              </a:rPr>
              <a:t>Web del FEGA   </a:t>
            </a:r>
            <a:r>
              <a:rPr lang="es-ES" sz="1800" u="sng" dirty="0">
                <a:solidFill>
                  <a:srgbClr val="0000FF"/>
                </a:solidFill>
                <a:hlinkClick r:id="rId2">
                  <a:extLst>
                    <a:ext uri="{A12FA001-AC4F-418D-AE19-62706E023703}">
                      <ahyp:hlinkClr xmlns:ahyp="http://schemas.microsoft.com/office/drawing/2018/hyperlinkcolor" val="tx"/>
                    </a:ext>
                  </a:extLst>
                </a:hlinkClick>
              </a:rPr>
              <a:t>https://www.fega.gob.es/es/pepac-2023-2027</a:t>
            </a:r>
            <a:endParaRPr lang="es-ES" sz="1800" u="sng" dirty="0"/>
          </a:p>
          <a:p>
            <a:pPr marL="0" indent="0" algn="ctr">
              <a:buNone/>
            </a:pPr>
            <a:r>
              <a:rPr lang="es-ES" sz="2000" b="1" u="sng" dirty="0"/>
              <a:t>Consultas al MAPA</a:t>
            </a:r>
            <a:r>
              <a:rPr lang="es-ES" sz="2000" b="1" dirty="0"/>
              <a:t> </a:t>
            </a:r>
            <a:r>
              <a:rPr lang="es-ES" sz="1800" dirty="0">
                <a:hlinkClick r:id="rId3"/>
              </a:rPr>
              <a:t>consultasPAC@fega.es</a:t>
            </a:r>
            <a:endParaRPr lang="es-ES" sz="1800" dirty="0"/>
          </a:p>
          <a:p>
            <a:pPr marL="0" indent="0" algn="ctr">
              <a:buNone/>
            </a:pPr>
            <a:endParaRPr lang="es-ES" altLang="es-ES" sz="2000" b="1" dirty="0"/>
          </a:p>
          <a:p>
            <a:pPr marL="0" indent="0">
              <a:buNone/>
            </a:pPr>
            <a:r>
              <a:rPr lang="es-ES" sz="2000" b="1" u="sng" dirty="0"/>
              <a:t>Normativa específica 2024</a:t>
            </a:r>
          </a:p>
          <a:p>
            <a:pPr marL="0" indent="0" algn="ctr">
              <a:buNone/>
            </a:pPr>
            <a:endParaRPr lang="es-ES" sz="1800" dirty="0"/>
          </a:p>
          <a:p>
            <a:pPr marL="400050" lvl="1" indent="0" eaLnBrk="0" fontAlgn="base" hangingPunct="0">
              <a:spcBef>
                <a:spcPct val="0"/>
              </a:spcBef>
              <a:spcAft>
                <a:spcPct val="0"/>
              </a:spcAft>
              <a:buNone/>
              <a:defRPr/>
            </a:pPr>
            <a:r>
              <a:rPr lang="es-ES" altLang="es-ES" sz="1600" b="1" dirty="0">
                <a:solidFill>
                  <a:srgbClr val="000000"/>
                </a:solidFill>
                <a:latin typeface="Arial" panose="020B0604020202020204" pitchFamily="34" charset="0"/>
              </a:rPr>
              <a:t>RD 1177/2023</a:t>
            </a:r>
            <a:r>
              <a:rPr lang="es-ES" altLang="es-ES" sz="1600" dirty="0">
                <a:solidFill>
                  <a:srgbClr val="000000"/>
                </a:solidFill>
                <a:latin typeface="Arial" panose="020B0604020202020204" pitchFamily="34" charset="0"/>
              </a:rPr>
              <a:t>	</a:t>
            </a:r>
            <a:r>
              <a:rPr lang="es-ES" altLang="es-ES" sz="1100" dirty="0">
                <a:solidFill>
                  <a:srgbClr val="000000"/>
                </a:solidFill>
                <a:latin typeface="Arial" panose="020B0604020202020204" pitchFamily="34" charset="0"/>
                <a:hlinkClick r:id="rId4"/>
              </a:rPr>
              <a:t>https://www.boe.es/buscar/doc.php?id=BOE-A-2023-26460</a:t>
            </a:r>
            <a:endParaRPr lang="es-ES" altLang="es-ES" sz="1100" dirty="0">
              <a:solidFill>
                <a:srgbClr val="000000"/>
              </a:solidFill>
              <a:latin typeface="Arial" panose="020B0604020202020204" pitchFamily="34" charset="0"/>
            </a:endParaRPr>
          </a:p>
          <a:p>
            <a:pPr marL="400050" lvl="1" indent="0" eaLnBrk="0" fontAlgn="base" hangingPunct="0">
              <a:spcBef>
                <a:spcPct val="0"/>
              </a:spcBef>
              <a:spcAft>
                <a:spcPct val="0"/>
              </a:spcAft>
              <a:buNone/>
              <a:defRPr/>
            </a:pPr>
            <a:endParaRPr lang="es-ES" altLang="es-ES" sz="1400" dirty="0">
              <a:solidFill>
                <a:srgbClr val="000000"/>
              </a:solidFill>
              <a:latin typeface="Arial" panose="020B0604020202020204" pitchFamily="34" charset="0"/>
            </a:endParaRPr>
          </a:p>
          <a:p>
            <a:pPr marL="400050" lvl="1" indent="0" eaLnBrk="0" fontAlgn="base" hangingPunct="0">
              <a:spcBef>
                <a:spcPct val="0"/>
              </a:spcBef>
              <a:spcAft>
                <a:spcPct val="0"/>
              </a:spcAft>
              <a:buNone/>
              <a:defRPr/>
            </a:pPr>
            <a:endParaRPr lang="es-ES" altLang="es-ES" sz="1600" dirty="0">
              <a:solidFill>
                <a:srgbClr val="000000"/>
              </a:solidFill>
              <a:latin typeface="Arial" panose="020B0604020202020204" pitchFamily="34" charset="0"/>
            </a:endParaRPr>
          </a:p>
          <a:p>
            <a:pPr marL="400050" lvl="1" indent="0" eaLnBrk="0" fontAlgn="base" hangingPunct="0">
              <a:spcBef>
                <a:spcPct val="0"/>
              </a:spcBef>
              <a:spcAft>
                <a:spcPct val="0"/>
              </a:spcAft>
              <a:buNone/>
              <a:defRPr/>
            </a:pPr>
            <a:r>
              <a:rPr lang="es-ES" altLang="es-ES" sz="1600" b="1" dirty="0">
                <a:solidFill>
                  <a:srgbClr val="000000"/>
                </a:solidFill>
                <a:latin typeface="Arial" panose="020B0604020202020204" pitchFamily="34" charset="0"/>
              </a:rPr>
              <a:t>RD 92/2024</a:t>
            </a:r>
            <a:r>
              <a:rPr lang="es-ES" altLang="es-ES" sz="1600" dirty="0">
                <a:solidFill>
                  <a:srgbClr val="000000"/>
                </a:solidFill>
                <a:latin typeface="Arial" panose="020B0604020202020204" pitchFamily="34" charset="0"/>
              </a:rPr>
              <a:t>	</a:t>
            </a:r>
            <a:r>
              <a:rPr lang="es-ES" altLang="es-ES" sz="1100" dirty="0">
                <a:solidFill>
                  <a:srgbClr val="000000"/>
                </a:solidFill>
                <a:latin typeface="Arial" panose="020B0604020202020204" pitchFamily="34" charset="0"/>
                <a:hlinkClick r:id="rId5"/>
              </a:rPr>
              <a:t>https://www.boe.es/buscar/doc.php?id=BOE-A-2024-1308</a:t>
            </a:r>
            <a:endParaRPr lang="es-ES" altLang="es-ES" sz="1100" dirty="0">
              <a:solidFill>
                <a:srgbClr val="000000"/>
              </a:solidFill>
              <a:latin typeface="Arial" panose="020B0604020202020204" pitchFamily="34" charset="0"/>
            </a:endParaRPr>
          </a:p>
          <a:p>
            <a:pPr marL="400050" lvl="1" indent="0" eaLnBrk="0" fontAlgn="base" hangingPunct="0">
              <a:spcBef>
                <a:spcPct val="0"/>
              </a:spcBef>
              <a:spcAft>
                <a:spcPct val="0"/>
              </a:spcAft>
              <a:buNone/>
              <a:defRPr/>
            </a:pPr>
            <a:endParaRPr lang="es-ES" altLang="es-ES" sz="1400" dirty="0">
              <a:solidFill>
                <a:srgbClr val="000000"/>
              </a:solidFill>
              <a:latin typeface="Arial" panose="020B0604020202020204" pitchFamily="34" charset="0"/>
            </a:endParaRPr>
          </a:p>
          <a:p>
            <a:pPr marL="400050" lvl="1" indent="0" eaLnBrk="0" fontAlgn="base" hangingPunct="0">
              <a:spcBef>
                <a:spcPct val="0"/>
              </a:spcBef>
              <a:spcAft>
                <a:spcPct val="0"/>
              </a:spcAft>
              <a:buNone/>
              <a:defRPr/>
            </a:pPr>
            <a:endParaRPr lang="es-ES" altLang="es-ES" sz="1600" dirty="0">
              <a:solidFill>
                <a:srgbClr val="000000"/>
              </a:solidFill>
              <a:latin typeface="Arial" panose="020B0604020202020204" pitchFamily="34" charset="0"/>
            </a:endParaRPr>
          </a:p>
          <a:p>
            <a:pPr marL="400050" lvl="1" indent="0" eaLnBrk="0" fontAlgn="base" hangingPunct="0">
              <a:spcBef>
                <a:spcPct val="0"/>
              </a:spcBef>
              <a:spcAft>
                <a:spcPct val="0"/>
              </a:spcAft>
              <a:buNone/>
              <a:defRPr/>
            </a:pPr>
            <a:r>
              <a:rPr lang="es-ES" altLang="es-ES" sz="1600" b="1" dirty="0">
                <a:solidFill>
                  <a:srgbClr val="000000"/>
                </a:solidFill>
                <a:latin typeface="Arial" panose="020B0604020202020204" pitchFamily="34" charset="0"/>
              </a:rPr>
              <a:t>Orden de 29 de enero de 2024 </a:t>
            </a:r>
            <a:r>
              <a:rPr lang="es-ES" altLang="es-ES" sz="1600" dirty="0">
                <a:solidFill>
                  <a:srgbClr val="000000"/>
                </a:solidFill>
                <a:latin typeface="Arial" panose="020B0604020202020204" pitchFamily="34" charset="0"/>
              </a:rPr>
              <a:t>(PAC 2024). </a:t>
            </a:r>
          </a:p>
          <a:p>
            <a:pPr marL="400050" lvl="1" indent="0" eaLnBrk="0" fontAlgn="base" hangingPunct="0">
              <a:spcBef>
                <a:spcPct val="0"/>
              </a:spcBef>
              <a:spcAft>
                <a:spcPct val="0"/>
              </a:spcAft>
              <a:buNone/>
              <a:defRPr/>
            </a:pPr>
            <a:r>
              <a:rPr lang="es-ES" altLang="es-ES" sz="1600" dirty="0">
                <a:solidFill>
                  <a:srgbClr val="000000"/>
                </a:solidFill>
                <a:latin typeface="Arial" panose="020B0604020202020204" pitchFamily="34" charset="0"/>
              </a:rPr>
              <a:t>		</a:t>
            </a:r>
            <a:r>
              <a:rPr lang="es-ES" altLang="es-ES" sz="1100" dirty="0">
                <a:solidFill>
                  <a:srgbClr val="000000"/>
                </a:solidFill>
                <a:latin typeface="Arial" panose="020B0604020202020204" pitchFamily="34" charset="0"/>
                <a:hlinkClick r:id="rId6"/>
              </a:rPr>
              <a:t>https://bocyl.jcyl.es/boletines/2024/01/31/pdf/BOCYL-D-31012024-16.pdf</a:t>
            </a:r>
            <a:endParaRPr lang="es-ES" altLang="es-ES" sz="1100" dirty="0">
              <a:solidFill>
                <a:srgbClr val="000000"/>
              </a:solidFill>
              <a:latin typeface="Arial" panose="020B0604020202020204" pitchFamily="34" charset="0"/>
            </a:endParaRPr>
          </a:p>
          <a:p>
            <a:pPr marL="400050" lvl="1" indent="0" eaLnBrk="0" fontAlgn="base" hangingPunct="0">
              <a:spcBef>
                <a:spcPct val="0"/>
              </a:spcBef>
              <a:spcAft>
                <a:spcPct val="0"/>
              </a:spcAft>
              <a:buNone/>
              <a:defRPr/>
            </a:pPr>
            <a:endParaRPr lang="es-ES" altLang="es-ES" sz="1100" dirty="0">
              <a:solidFill>
                <a:srgbClr val="000000"/>
              </a:solidFill>
              <a:latin typeface="Arial" panose="020B0604020202020204" pitchFamily="34" charset="0"/>
            </a:endParaRPr>
          </a:p>
          <a:p>
            <a:pPr marL="400050" lvl="1" indent="0" eaLnBrk="0" fontAlgn="base" hangingPunct="0">
              <a:spcBef>
                <a:spcPct val="0"/>
              </a:spcBef>
              <a:spcAft>
                <a:spcPct val="0"/>
              </a:spcAft>
              <a:buNone/>
              <a:defRPr/>
            </a:pPr>
            <a:endParaRPr lang="es-ES" altLang="es-ES" sz="1600" dirty="0">
              <a:solidFill>
                <a:srgbClr val="000000"/>
              </a:solidFill>
              <a:latin typeface="Arial" panose="020B0604020202020204" pitchFamily="34" charset="0"/>
            </a:endParaRPr>
          </a:p>
          <a:p>
            <a:pPr marL="400050" lvl="1" indent="0" eaLnBrk="0" fontAlgn="base" hangingPunct="0">
              <a:spcBef>
                <a:spcPct val="0"/>
              </a:spcBef>
              <a:spcAft>
                <a:spcPct val="0"/>
              </a:spcAft>
              <a:buNone/>
              <a:defRPr/>
            </a:pPr>
            <a:r>
              <a:rPr lang="es-ES" altLang="es-ES" sz="1600" b="1" dirty="0">
                <a:solidFill>
                  <a:srgbClr val="000000"/>
                </a:solidFill>
                <a:latin typeface="Arial" panose="020B0604020202020204" pitchFamily="34" charset="0"/>
              </a:rPr>
              <a:t>Orden AGR/1488/2023 </a:t>
            </a:r>
            <a:r>
              <a:rPr lang="es-ES" altLang="es-ES" sz="1600" dirty="0">
                <a:solidFill>
                  <a:srgbClr val="000000"/>
                </a:solidFill>
                <a:latin typeface="Arial" panose="020B0604020202020204" pitchFamily="34" charset="0"/>
              </a:rPr>
              <a:t>(Condicionalidad PAC 2024)</a:t>
            </a:r>
          </a:p>
          <a:p>
            <a:pPr marL="400050" lvl="1" indent="0" eaLnBrk="0" fontAlgn="base" hangingPunct="0">
              <a:spcBef>
                <a:spcPct val="0"/>
              </a:spcBef>
              <a:spcAft>
                <a:spcPct val="0"/>
              </a:spcAft>
              <a:buNone/>
              <a:defRPr/>
            </a:pPr>
            <a:r>
              <a:rPr lang="es-ES" altLang="es-ES" sz="1100" dirty="0">
                <a:solidFill>
                  <a:srgbClr val="000000"/>
                </a:solidFill>
                <a:latin typeface="Arial" panose="020B0604020202020204" pitchFamily="34" charset="0"/>
              </a:rPr>
              <a:t>		</a:t>
            </a:r>
            <a:r>
              <a:rPr lang="es-ES" altLang="es-ES" sz="1100" dirty="0">
                <a:solidFill>
                  <a:srgbClr val="000000"/>
                </a:solidFill>
                <a:latin typeface="Arial" panose="020B0604020202020204" pitchFamily="34" charset="0"/>
                <a:hlinkClick r:id="rId7"/>
              </a:rPr>
              <a:t>https://bocyl.jcyl.es/boletines/2024/01/02/pdf/BOCYL-D-02012024-12.pdf</a:t>
            </a:r>
            <a:endParaRPr lang="es-ES" altLang="es-ES" sz="1100" dirty="0">
              <a:solidFill>
                <a:srgbClr val="000000"/>
              </a:solidFill>
              <a:latin typeface="Arial" panose="020B0604020202020204" pitchFamily="34" charset="0"/>
            </a:endParaRPr>
          </a:p>
          <a:p>
            <a:pPr marL="400050" lvl="1" indent="0" eaLnBrk="0" fontAlgn="base" hangingPunct="0">
              <a:spcBef>
                <a:spcPct val="0"/>
              </a:spcBef>
              <a:spcAft>
                <a:spcPct val="0"/>
              </a:spcAft>
              <a:buNone/>
              <a:defRPr/>
            </a:pPr>
            <a:endParaRPr lang="es-ES" altLang="es-ES" sz="1100" dirty="0">
              <a:solidFill>
                <a:srgbClr val="000000"/>
              </a:solidFill>
              <a:latin typeface="Arial" panose="020B0604020202020204" pitchFamily="34" charset="0"/>
            </a:endParaRPr>
          </a:p>
          <a:p>
            <a:pPr marL="400050" lvl="1" indent="0" eaLnBrk="0" fontAlgn="base" hangingPunct="0">
              <a:spcBef>
                <a:spcPct val="0"/>
              </a:spcBef>
              <a:spcAft>
                <a:spcPct val="0"/>
              </a:spcAft>
              <a:buNone/>
              <a:defRPr/>
            </a:pPr>
            <a:endParaRPr lang="es-ES" altLang="es-ES" sz="1600" dirty="0">
              <a:solidFill>
                <a:srgbClr val="000000"/>
              </a:solidFill>
              <a:latin typeface="Arial" panose="020B0604020202020204" pitchFamily="34" charset="0"/>
            </a:endParaRPr>
          </a:p>
          <a:p>
            <a:pPr marL="400050" lvl="1" indent="0" eaLnBrk="0" fontAlgn="base" hangingPunct="0">
              <a:spcBef>
                <a:spcPct val="0"/>
              </a:spcBef>
              <a:spcAft>
                <a:spcPct val="0"/>
              </a:spcAft>
              <a:buNone/>
              <a:defRPr/>
            </a:pPr>
            <a:endParaRPr lang="es-ES" altLang="es-ES" sz="1600" dirty="0">
              <a:solidFill>
                <a:srgbClr val="000000"/>
              </a:solidFill>
              <a:latin typeface="Arial" panose="020B0604020202020204" pitchFamily="34" charset="0"/>
            </a:endParaRPr>
          </a:p>
          <a:p>
            <a:pPr marL="0" indent="0" algn="ctr">
              <a:buNone/>
            </a:pPr>
            <a:endParaRPr lang="es-ES" sz="2800" dirty="0"/>
          </a:p>
          <a:p>
            <a:pPr marL="0" indent="0" algn="ctr">
              <a:buNone/>
            </a:pPr>
            <a:endParaRPr lang="es-ES" sz="2400" dirty="0"/>
          </a:p>
          <a:p>
            <a:pPr marL="0" indent="0" algn="ctr">
              <a:buNone/>
            </a:pPr>
            <a:endParaRPr lang="es-ES" sz="2800" b="1" dirty="0"/>
          </a:p>
        </p:txBody>
      </p:sp>
      <p:pic>
        <p:nvPicPr>
          <p:cNvPr id="5" name="3 Imagen">
            <a:extLst>
              <a:ext uri="{FF2B5EF4-FFF2-40B4-BE49-F238E27FC236}">
                <a16:creationId xmlns:a16="http://schemas.microsoft.com/office/drawing/2014/main" id="{1981061B-E43C-F8E3-1593-B96627495171}"/>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p:blipFill>
        <p:spPr>
          <a:xfrm>
            <a:off x="185154" y="5949280"/>
            <a:ext cx="1572892" cy="496636"/>
          </a:xfrm>
          <a:prstGeom prst="rect">
            <a:avLst/>
          </a:prstGeom>
        </p:spPr>
      </p:pic>
    </p:spTree>
    <p:extLst>
      <p:ext uri="{BB962C8B-B14F-4D97-AF65-F5344CB8AC3E}">
        <p14:creationId xmlns:p14="http://schemas.microsoft.com/office/powerpoint/2010/main" val="3091826243"/>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2706" name="30 Grupo"/>
          <p:cNvGrpSpPr>
            <a:grpSpLocks/>
          </p:cNvGrpSpPr>
          <p:nvPr/>
        </p:nvGrpSpPr>
        <p:grpSpPr bwMode="auto">
          <a:xfrm>
            <a:off x="454025" y="228600"/>
            <a:ext cx="8523869" cy="6400800"/>
            <a:chOff x="454025" y="228600"/>
            <a:chExt cx="8523869" cy="6400800"/>
          </a:xfrm>
        </p:grpSpPr>
        <p:sp>
          <p:nvSpPr>
            <p:cNvPr id="72710" name="Oval 3"/>
            <p:cNvSpPr>
              <a:spLocks noChangeArrowheads="1"/>
            </p:cNvSpPr>
            <p:nvPr/>
          </p:nvSpPr>
          <p:spPr bwMode="auto">
            <a:xfrm rot="5400000">
              <a:off x="454025" y="228600"/>
              <a:ext cx="152400" cy="152400"/>
            </a:xfrm>
            <a:prstGeom prst="ellipse">
              <a:avLst/>
            </a:prstGeom>
            <a:solidFill>
              <a:srgbClr val="A592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Clr>
                  <a:srgbClr val="D6EF2C"/>
                </a:buClr>
                <a:buChar char="&gt;"/>
                <a:defRPr sz="1400">
                  <a:solidFill>
                    <a:srgbClr val="575757"/>
                  </a:solidFill>
                  <a:latin typeface="Arial" charset="0"/>
                  <a:ea typeface="ＭＳ Ｐゴシック" pitchFamily="34" charset="-128"/>
                </a:defRPr>
              </a:lvl1pPr>
              <a:lvl2pPr marL="742950" indent="-285750" eaLnBrk="0" hangingPunct="0">
                <a:spcBef>
                  <a:spcPct val="20000"/>
                </a:spcBef>
                <a:buChar char="–"/>
                <a:defRPr sz="1400">
                  <a:solidFill>
                    <a:schemeClr val="tx1"/>
                  </a:solidFill>
                  <a:latin typeface="Arial" charset="0"/>
                  <a:ea typeface="ＭＳ Ｐゴシック" pitchFamily="34" charset="-128"/>
                </a:defRPr>
              </a:lvl2pPr>
              <a:lvl3pPr marL="1143000" indent="-228600" eaLnBrk="0" hangingPunct="0">
                <a:spcBef>
                  <a:spcPct val="20000"/>
                </a:spcBef>
                <a:buChar char="•"/>
                <a:defRPr sz="1400">
                  <a:solidFill>
                    <a:schemeClr val="tx1"/>
                  </a:solidFill>
                  <a:latin typeface="Arial" charset="0"/>
                  <a:ea typeface="ＭＳ Ｐゴシック" pitchFamily="34" charset="-128"/>
                </a:defRPr>
              </a:lvl3pPr>
              <a:lvl4pPr marL="1600200" indent="-228600" eaLnBrk="0" hangingPunct="0">
                <a:spcBef>
                  <a:spcPct val="20000"/>
                </a:spcBef>
                <a:buChar char="–"/>
                <a:defRPr sz="1400">
                  <a:solidFill>
                    <a:schemeClr val="tx1"/>
                  </a:solidFill>
                  <a:latin typeface="Arial" charset="0"/>
                  <a:ea typeface="ＭＳ Ｐゴシック" pitchFamily="34" charset="-128"/>
                </a:defRPr>
              </a:lvl4pPr>
              <a:lvl5pPr marL="2057400" indent="-228600" eaLnBrk="0" hangingPunct="0">
                <a:spcBef>
                  <a:spcPct val="20000"/>
                </a:spcBef>
                <a:buChar char="»"/>
                <a:defRPr sz="14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9pPr>
            </a:lstStyle>
            <a:p>
              <a:pPr>
                <a:spcBef>
                  <a:spcPct val="0"/>
                </a:spcBef>
                <a:buClrTx/>
                <a:buFontTx/>
                <a:buNone/>
              </a:pPr>
              <a:endParaRPr lang="es-ES" altLang="es-ES" sz="2400">
                <a:solidFill>
                  <a:schemeClr val="tx1"/>
                </a:solidFill>
                <a:latin typeface="Calibri" pitchFamily="34" charset="0"/>
              </a:endParaRPr>
            </a:p>
          </p:txBody>
        </p:sp>
        <p:sp>
          <p:nvSpPr>
            <p:cNvPr id="72711" name="Oval 4"/>
            <p:cNvSpPr>
              <a:spLocks noChangeArrowheads="1"/>
            </p:cNvSpPr>
            <p:nvPr/>
          </p:nvSpPr>
          <p:spPr bwMode="auto">
            <a:xfrm rot="5400000">
              <a:off x="454025" y="619125"/>
              <a:ext cx="152400" cy="152400"/>
            </a:xfrm>
            <a:prstGeom prst="ellipse">
              <a:avLst/>
            </a:prstGeom>
            <a:solidFill>
              <a:srgbClr val="D3DD58"/>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Clr>
                  <a:srgbClr val="D6EF2C"/>
                </a:buClr>
                <a:buChar char="&gt;"/>
                <a:defRPr sz="1400">
                  <a:solidFill>
                    <a:srgbClr val="575757"/>
                  </a:solidFill>
                  <a:latin typeface="Arial" charset="0"/>
                  <a:ea typeface="ＭＳ Ｐゴシック" pitchFamily="34" charset="-128"/>
                </a:defRPr>
              </a:lvl1pPr>
              <a:lvl2pPr marL="742950" indent="-285750" eaLnBrk="0" hangingPunct="0">
                <a:spcBef>
                  <a:spcPct val="20000"/>
                </a:spcBef>
                <a:buChar char="–"/>
                <a:defRPr sz="1400">
                  <a:solidFill>
                    <a:schemeClr val="tx1"/>
                  </a:solidFill>
                  <a:latin typeface="Arial" charset="0"/>
                  <a:ea typeface="ＭＳ Ｐゴシック" pitchFamily="34" charset="-128"/>
                </a:defRPr>
              </a:lvl2pPr>
              <a:lvl3pPr marL="1143000" indent="-228600" eaLnBrk="0" hangingPunct="0">
                <a:spcBef>
                  <a:spcPct val="20000"/>
                </a:spcBef>
                <a:buChar char="•"/>
                <a:defRPr sz="1400">
                  <a:solidFill>
                    <a:schemeClr val="tx1"/>
                  </a:solidFill>
                  <a:latin typeface="Arial" charset="0"/>
                  <a:ea typeface="ＭＳ Ｐゴシック" pitchFamily="34" charset="-128"/>
                </a:defRPr>
              </a:lvl3pPr>
              <a:lvl4pPr marL="1600200" indent="-228600" eaLnBrk="0" hangingPunct="0">
                <a:spcBef>
                  <a:spcPct val="20000"/>
                </a:spcBef>
                <a:buChar char="–"/>
                <a:defRPr sz="1400">
                  <a:solidFill>
                    <a:schemeClr val="tx1"/>
                  </a:solidFill>
                  <a:latin typeface="Arial" charset="0"/>
                  <a:ea typeface="ＭＳ Ｐゴシック" pitchFamily="34" charset="-128"/>
                </a:defRPr>
              </a:lvl4pPr>
              <a:lvl5pPr marL="2057400" indent="-228600" eaLnBrk="0" hangingPunct="0">
                <a:spcBef>
                  <a:spcPct val="20000"/>
                </a:spcBef>
                <a:buChar char="»"/>
                <a:defRPr sz="14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9pPr>
            </a:lstStyle>
            <a:p>
              <a:pPr>
                <a:spcBef>
                  <a:spcPct val="0"/>
                </a:spcBef>
                <a:buClrTx/>
                <a:buFontTx/>
                <a:buNone/>
              </a:pPr>
              <a:endParaRPr lang="es-ES" altLang="es-ES" sz="2400">
                <a:solidFill>
                  <a:schemeClr val="tx1"/>
                </a:solidFill>
                <a:latin typeface="Calibri" pitchFamily="34" charset="0"/>
              </a:endParaRPr>
            </a:p>
          </p:txBody>
        </p:sp>
        <p:sp>
          <p:nvSpPr>
            <p:cNvPr id="72712" name="Oval 5"/>
            <p:cNvSpPr>
              <a:spLocks noChangeArrowheads="1"/>
            </p:cNvSpPr>
            <p:nvPr/>
          </p:nvSpPr>
          <p:spPr bwMode="auto">
            <a:xfrm rot="5400000">
              <a:off x="454025" y="1009650"/>
              <a:ext cx="152400" cy="152400"/>
            </a:xfrm>
            <a:prstGeom prst="ellipse">
              <a:avLst/>
            </a:prstGeom>
            <a:solidFill>
              <a:srgbClr val="C5108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Clr>
                  <a:srgbClr val="D6EF2C"/>
                </a:buClr>
                <a:buChar char="&gt;"/>
                <a:defRPr sz="1400">
                  <a:solidFill>
                    <a:srgbClr val="575757"/>
                  </a:solidFill>
                  <a:latin typeface="Arial" charset="0"/>
                  <a:ea typeface="ＭＳ Ｐゴシック" pitchFamily="34" charset="-128"/>
                </a:defRPr>
              </a:lvl1pPr>
              <a:lvl2pPr marL="742950" indent="-285750" eaLnBrk="0" hangingPunct="0">
                <a:spcBef>
                  <a:spcPct val="20000"/>
                </a:spcBef>
                <a:buChar char="–"/>
                <a:defRPr sz="1400">
                  <a:solidFill>
                    <a:schemeClr val="tx1"/>
                  </a:solidFill>
                  <a:latin typeface="Arial" charset="0"/>
                  <a:ea typeface="ＭＳ Ｐゴシック" pitchFamily="34" charset="-128"/>
                </a:defRPr>
              </a:lvl2pPr>
              <a:lvl3pPr marL="1143000" indent="-228600" eaLnBrk="0" hangingPunct="0">
                <a:spcBef>
                  <a:spcPct val="20000"/>
                </a:spcBef>
                <a:buChar char="•"/>
                <a:defRPr sz="1400">
                  <a:solidFill>
                    <a:schemeClr val="tx1"/>
                  </a:solidFill>
                  <a:latin typeface="Arial" charset="0"/>
                  <a:ea typeface="ＭＳ Ｐゴシック" pitchFamily="34" charset="-128"/>
                </a:defRPr>
              </a:lvl3pPr>
              <a:lvl4pPr marL="1600200" indent="-228600" eaLnBrk="0" hangingPunct="0">
                <a:spcBef>
                  <a:spcPct val="20000"/>
                </a:spcBef>
                <a:buChar char="–"/>
                <a:defRPr sz="1400">
                  <a:solidFill>
                    <a:schemeClr val="tx1"/>
                  </a:solidFill>
                  <a:latin typeface="Arial" charset="0"/>
                  <a:ea typeface="ＭＳ Ｐゴシック" pitchFamily="34" charset="-128"/>
                </a:defRPr>
              </a:lvl4pPr>
              <a:lvl5pPr marL="2057400" indent="-228600" eaLnBrk="0" hangingPunct="0">
                <a:spcBef>
                  <a:spcPct val="20000"/>
                </a:spcBef>
                <a:buChar char="»"/>
                <a:defRPr sz="14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9pPr>
            </a:lstStyle>
            <a:p>
              <a:pPr>
                <a:spcBef>
                  <a:spcPct val="0"/>
                </a:spcBef>
                <a:buClrTx/>
                <a:buFontTx/>
                <a:buNone/>
              </a:pPr>
              <a:endParaRPr lang="es-ES" altLang="es-ES" sz="2400">
                <a:solidFill>
                  <a:schemeClr val="tx1"/>
                </a:solidFill>
                <a:latin typeface="Calibri" pitchFamily="34" charset="0"/>
              </a:endParaRPr>
            </a:p>
          </p:txBody>
        </p:sp>
        <p:sp>
          <p:nvSpPr>
            <p:cNvPr id="72713" name="Oval 6"/>
            <p:cNvSpPr>
              <a:spLocks noChangeArrowheads="1"/>
            </p:cNvSpPr>
            <p:nvPr/>
          </p:nvSpPr>
          <p:spPr bwMode="auto">
            <a:xfrm rot="5400000">
              <a:off x="454025" y="1400175"/>
              <a:ext cx="152400" cy="152400"/>
            </a:xfrm>
            <a:prstGeom prst="ellipse">
              <a:avLst/>
            </a:prstGeom>
            <a:solidFill>
              <a:srgbClr val="21994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Clr>
                  <a:srgbClr val="D6EF2C"/>
                </a:buClr>
                <a:buChar char="&gt;"/>
                <a:defRPr sz="1400">
                  <a:solidFill>
                    <a:srgbClr val="575757"/>
                  </a:solidFill>
                  <a:latin typeface="Arial" charset="0"/>
                  <a:ea typeface="ＭＳ Ｐゴシック" pitchFamily="34" charset="-128"/>
                </a:defRPr>
              </a:lvl1pPr>
              <a:lvl2pPr marL="742950" indent="-285750" eaLnBrk="0" hangingPunct="0">
                <a:spcBef>
                  <a:spcPct val="20000"/>
                </a:spcBef>
                <a:buChar char="–"/>
                <a:defRPr sz="1400">
                  <a:solidFill>
                    <a:schemeClr val="tx1"/>
                  </a:solidFill>
                  <a:latin typeface="Arial" charset="0"/>
                  <a:ea typeface="ＭＳ Ｐゴシック" pitchFamily="34" charset="-128"/>
                </a:defRPr>
              </a:lvl2pPr>
              <a:lvl3pPr marL="1143000" indent="-228600" eaLnBrk="0" hangingPunct="0">
                <a:spcBef>
                  <a:spcPct val="20000"/>
                </a:spcBef>
                <a:buChar char="•"/>
                <a:defRPr sz="1400">
                  <a:solidFill>
                    <a:schemeClr val="tx1"/>
                  </a:solidFill>
                  <a:latin typeface="Arial" charset="0"/>
                  <a:ea typeface="ＭＳ Ｐゴシック" pitchFamily="34" charset="-128"/>
                </a:defRPr>
              </a:lvl3pPr>
              <a:lvl4pPr marL="1600200" indent="-228600" eaLnBrk="0" hangingPunct="0">
                <a:spcBef>
                  <a:spcPct val="20000"/>
                </a:spcBef>
                <a:buChar char="–"/>
                <a:defRPr sz="1400">
                  <a:solidFill>
                    <a:schemeClr val="tx1"/>
                  </a:solidFill>
                  <a:latin typeface="Arial" charset="0"/>
                  <a:ea typeface="ＭＳ Ｐゴシック" pitchFamily="34" charset="-128"/>
                </a:defRPr>
              </a:lvl4pPr>
              <a:lvl5pPr marL="2057400" indent="-228600" eaLnBrk="0" hangingPunct="0">
                <a:spcBef>
                  <a:spcPct val="20000"/>
                </a:spcBef>
                <a:buChar char="»"/>
                <a:defRPr sz="14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9pPr>
            </a:lstStyle>
            <a:p>
              <a:pPr>
                <a:spcBef>
                  <a:spcPct val="0"/>
                </a:spcBef>
                <a:buClrTx/>
                <a:buFontTx/>
                <a:buNone/>
              </a:pPr>
              <a:endParaRPr lang="es-ES" altLang="es-ES" sz="2400">
                <a:solidFill>
                  <a:schemeClr val="tx1"/>
                </a:solidFill>
                <a:latin typeface="Calibri" pitchFamily="34" charset="0"/>
              </a:endParaRPr>
            </a:p>
          </p:txBody>
        </p:sp>
        <p:sp>
          <p:nvSpPr>
            <p:cNvPr id="72714" name="Oval 7"/>
            <p:cNvSpPr>
              <a:spLocks noChangeArrowheads="1"/>
            </p:cNvSpPr>
            <p:nvPr/>
          </p:nvSpPr>
          <p:spPr bwMode="auto">
            <a:xfrm rot="5400000">
              <a:off x="454025" y="1790700"/>
              <a:ext cx="152400" cy="152400"/>
            </a:xfrm>
            <a:prstGeom prst="ellipse">
              <a:avLst/>
            </a:prstGeom>
            <a:solidFill>
              <a:srgbClr val="7E043D"/>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Clr>
                  <a:srgbClr val="D6EF2C"/>
                </a:buClr>
                <a:buChar char="&gt;"/>
                <a:defRPr sz="1400">
                  <a:solidFill>
                    <a:srgbClr val="575757"/>
                  </a:solidFill>
                  <a:latin typeface="Arial" charset="0"/>
                  <a:ea typeface="ＭＳ Ｐゴシック" pitchFamily="34" charset="-128"/>
                </a:defRPr>
              </a:lvl1pPr>
              <a:lvl2pPr marL="742950" indent="-285750" eaLnBrk="0" hangingPunct="0">
                <a:spcBef>
                  <a:spcPct val="20000"/>
                </a:spcBef>
                <a:buChar char="–"/>
                <a:defRPr sz="1400">
                  <a:solidFill>
                    <a:schemeClr val="tx1"/>
                  </a:solidFill>
                  <a:latin typeface="Arial" charset="0"/>
                  <a:ea typeface="ＭＳ Ｐゴシック" pitchFamily="34" charset="-128"/>
                </a:defRPr>
              </a:lvl2pPr>
              <a:lvl3pPr marL="1143000" indent="-228600" eaLnBrk="0" hangingPunct="0">
                <a:spcBef>
                  <a:spcPct val="20000"/>
                </a:spcBef>
                <a:buChar char="•"/>
                <a:defRPr sz="1400">
                  <a:solidFill>
                    <a:schemeClr val="tx1"/>
                  </a:solidFill>
                  <a:latin typeface="Arial" charset="0"/>
                  <a:ea typeface="ＭＳ Ｐゴシック" pitchFamily="34" charset="-128"/>
                </a:defRPr>
              </a:lvl3pPr>
              <a:lvl4pPr marL="1600200" indent="-228600" eaLnBrk="0" hangingPunct="0">
                <a:spcBef>
                  <a:spcPct val="20000"/>
                </a:spcBef>
                <a:buChar char="–"/>
                <a:defRPr sz="1400">
                  <a:solidFill>
                    <a:schemeClr val="tx1"/>
                  </a:solidFill>
                  <a:latin typeface="Arial" charset="0"/>
                  <a:ea typeface="ＭＳ Ｐゴシック" pitchFamily="34" charset="-128"/>
                </a:defRPr>
              </a:lvl4pPr>
              <a:lvl5pPr marL="2057400" indent="-228600" eaLnBrk="0" hangingPunct="0">
                <a:spcBef>
                  <a:spcPct val="20000"/>
                </a:spcBef>
                <a:buChar char="»"/>
                <a:defRPr sz="14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9pPr>
            </a:lstStyle>
            <a:p>
              <a:pPr>
                <a:spcBef>
                  <a:spcPct val="0"/>
                </a:spcBef>
                <a:buClrTx/>
                <a:buFontTx/>
                <a:buNone/>
              </a:pPr>
              <a:endParaRPr lang="es-ES" altLang="es-ES" sz="2400">
                <a:solidFill>
                  <a:schemeClr val="tx1"/>
                </a:solidFill>
                <a:latin typeface="Calibri" pitchFamily="34" charset="0"/>
              </a:endParaRPr>
            </a:p>
          </p:txBody>
        </p:sp>
        <p:sp>
          <p:nvSpPr>
            <p:cNvPr id="72715" name="Oval 8"/>
            <p:cNvSpPr>
              <a:spLocks noChangeArrowheads="1"/>
            </p:cNvSpPr>
            <p:nvPr/>
          </p:nvSpPr>
          <p:spPr bwMode="auto">
            <a:xfrm rot="5400000">
              <a:off x="454025" y="2181225"/>
              <a:ext cx="152400" cy="152400"/>
            </a:xfrm>
            <a:prstGeom prst="ellipse">
              <a:avLst/>
            </a:prstGeom>
            <a:solidFill>
              <a:srgbClr val="CBCBCD"/>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Clr>
                  <a:srgbClr val="D6EF2C"/>
                </a:buClr>
                <a:buChar char="&gt;"/>
                <a:defRPr sz="1400">
                  <a:solidFill>
                    <a:srgbClr val="575757"/>
                  </a:solidFill>
                  <a:latin typeface="Arial" charset="0"/>
                  <a:ea typeface="ＭＳ Ｐゴシック" pitchFamily="34" charset="-128"/>
                </a:defRPr>
              </a:lvl1pPr>
              <a:lvl2pPr marL="742950" indent="-285750" eaLnBrk="0" hangingPunct="0">
                <a:spcBef>
                  <a:spcPct val="20000"/>
                </a:spcBef>
                <a:buChar char="–"/>
                <a:defRPr sz="1400">
                  <a:solidFill>
                    <a:schemeClr val="tx1"/>
                  </a:solidFill>
                  <a:latin typeface="Arial" charset="0"/>
                  <a:ea typeface="ＭＳ Ｐゴシック" pitchFamily="34" charset="-128"/>
                </a:defRPr>
              </a:lvl2pPr>
              <a:lvl3pPr marL="1143000" indent="-228600" eaLnBrk="0" hangingPunct="0">
                <a:spcBef>
                  <a:spcPct val="20000"/>
                </a:spcBef>
                <a:buChar char="•"/>
                <a:defRPr sz="1400">
                  <a:solidFill>
                    <a:schemeClr val="tx1"/>
                  </a:solidFill>
                  <a:latin typeface="Arial" charset="0"/>
                  <a:ea typeface="ＭＳ Ｐゴシック" pitchFamily="34" charset="-128"/>
                </a:defRPr>
              </a:lvl3pPr>
              <a:lvl4pPr marL="1600200" indent="-228600" eaLnBrk="0" hangingPunct="0">
                <a:spcBef>
                  <a:spcPct val="20000"/>
                </a:spcBef>
                <a:buChar char="–"/>
                <a:defRPr sz="1400">
                  <a:solidFill>
                    <a:schemeClr val="tx1"/>
                  </a:solidFill>
                  <a:latin typeface="Arial" charset="0"/>
                  <a:ea typeface="ＭＳ Ｐゴシック" pitchFamily="34" charset="-128"/>
                </a:defRPr>
              </a:lvl4pPr>
              <a:lvl5pPr marL="2057400" indent="-228600" eaLnBrk="0" hangingPunct="0">
                <a:spcBef>
                  <a:spcPct val="20000"/>
                </a:spcBef>
                <a:buChar char="»"/>
                <a:defRPr sz="14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9pPr>
            </a:lstStyle>
            <a:p>
              <a:pPr>
                <a:spcBef>
                  <a:spcPct val="0"/>
                </a:spcBef>
                <a:buClrTx/>
                <a:buFontTx/>
                <a:buNone/>
              </a:pPr>
              <a:endParaRPr lang="es-ES" altLang="es-ES" sz="2400">
                <a:solidFill>
                  <a:schemeClr val="tx1"/>
                </a:solidFill>
                <a:latin typeface="Calibri" pitchFamily="34" charset="0"/>
              </a:endParaRPr>
            </a:p>
          </p:txBody>
        </p:sp>
        <p:sp>
          <p:nvSpPr>
            <p:cNvPr id="72716" name="Oval 9"/>
            <p:cNvSpPr>
              <a:spLocks noChangeArrowheads="1"/>
            </p:cNvSpPr>
            <p:nvPr/>
          </p:nvSpPr>
          <p:spPr bwMode="auto">
            <a:xfrm rot="5400000">
              <a:off x="454025" y="2571750"/>
              <a:ext cx="152400" cy="152400"/>
            </a:xfrm>
            <a:prstGeom prst="ellipse">
              <a:avLst/>
            </a:prstGeom>
            <a:solidFill>
              <a:srgbClr val="E2B528"/>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Clr>
                  <a:srgbClr val="D6EF2C"/>
                </a:buClr>
                <a:buChar char="&gt;"/>
                <a:defRPr sz="1400">
                  <a:solidFill>
                    <a:srgbClr val="575757"/>
                  </a:solidFill>
                  <a:latin typeface="Arial" charset="0"/>
                  <a:ea typeface="ＭＳ Ｐゴシック" pitchFamily="34" charset="-128"/>
                </a:defRPr>
              </a:lvl1pPr>
              <a:lvl2pPr marL="742950" indent="-285750" eaLnBrk="0" hangingPunct="0">
                <a:spcBef>
                  <a:spcPct val="20000"/>
                </a:spcBef>
                <a:buChar char="–"/>
                <a:defRPr sz="1400">
                  <a:solidFill>
                    <a:schemeClr val="tx1"/>
                  </a:solidFill>
                  <a:latin typeface="Arial" charset="0"/>
                  <a:ea typeface="ＭＳ Ｐゴシック" pitchFamily="34" charset="-128"/>
                </a:defRPr>
              </a:lvl2pPr>
              <a:lvl3pPr marL="1143000" indent="-228600" eaLnBrk="0" hangingPunct="0">
                <a:spcBef>
                  <a:spcPct val="20000"/>
                </a:spcBef>
                <a:buChar char="•"/>
                <a:defRPr sz="1400">
                  <a:solidFill>
                    <a:schemeClr val="tx1"/>
                  </a:solidFill>
                  <a:latin typeface="Arial" charset="0"/>
                  <a:ea typeface="ＭＳ Ｐゴシック" pitchFamily="34" charset="-128"/>
                </a:defRPr>
              </a:lvl3pPr>
              <a:lvl4pPr marL="1600200" indent="-228600" eaLnBrk="0" hangingPunct="0">
                <a:spcBef>
                  <a:spcPct val="20000"/>
                </a:spcBef>
                <a:buChar char="–"/>
                <a:defRPr sz="1400">
                  <a:solidFill>
                    <a:schemeClr val="tx1"/>
                  </a:solidFill>
                  <a:latin typeface="Arial" charset="0"/>
                  <a:ea typeface="ＭＳ Ｐゴシック" pitchFamily="34" charset="-128"/>
                </a:defRPr>
              </a:lvl4pPr>
              <a:lvl5pPr marL="2057400" indent="-228600" eaLnBrk="0" hangingPunct="0">
                <a:spcBef>
                  <a:spcPct val="20000"/>
                </a:spcBef>
                <a:buChar char="»"/>
                <a:defRPr sz="14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9pPr>
            </a:lstStyle>
            <a:p>
              <a:pPr>
                <a:spcBef>
                  <a:spcPct val="0"/>
                </a:spcBef>
                <a:buClrTx/>
                <a:buFontTx/>
                <a:buNone/>
              </a:pPr>
              <a:endParaRPr lang="es-ES" altLang="es-ES" sz="2400">
                <a:solidFill>
                  <a:schemeClr val="tx1"/>
                </a:solidFill>
                <a:latin typeface="Calibri" pitchFamily="34" charset="0"/>
              </a:endParaRPr>
            </a:p>
          </p:txBody>
        </p:sp>
        <p:sp>
          <p:nvSpPr>
            <p:cNvPr id="72717" name="Oval 10"/>
            <p:cNvSpPr>
              <a:spLocks noChangeArrowheads="1"/>
            </p:cNvSpPr>
            <p:nvPr/>
          </p:nvSpPr>
          <p:spPr bwMode="auto">
            <a:xfrm rot="5400000">
              <a:off x="455613" y="2962275"/>
              <a:ext cx="152400" cy="152400"/>
            </a:xfrm>
            <a:prstGeom prst="ellipse">
              <a:avLst/>
            </a:prstGeom>
            <a:solidFill>
              <a:srgbClr val="A9005D"/>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Clr>
                  <a:srgbClr val="D6EF2C"/>
                </a:buClr>
                <a:buChar char="&gt;"/>
                <a:defRPr sz="1400">
                  <a:solidFill>
                    <a:srgbClr val="575757"/>
                  </a:solidFill>
                  <a:latin typeface="Arial" charset="0"/>
                  <a:ea typeface="ＭＳ Ｐゴシック" pitchFamily="34" charset="-128"/>
                </a:defRPr>
              </a:lvl1pPr>
              <a:lvl2pPr marL="742950" indent="-285750" eaLnBrk="0" hangingPunct="0">
                <a:spcBef>
                  <a:spcPct val="20000"/>
                </a:spcBef>
                <a:buChar char="–"/>
                <a:defRPr sz="1400">
                  <a:solidFill>
                    <a:schemeClr val="tx1"/>
                  </a:solidFill>
                  <a:latin typeface="Arial" charset="0"/>
                  <a:ea typeface="ＭＳ Ｐゴシック" pitchFamily="34" charset="-128"/>
                </a:defRPr>
              </a:lvl2pPr>
              <a:lvl3pPr marL="1143000" indent="-228600" eaLnBrk="0" hangingPunct="0">
                <a:spcBef>
                  <a:spcPct val="20000"/>
                </a:spcBef>
                <a:buChar char="•"/>
                <a:defRPr sz="1400">
                  <a:solidFill>
                    <a:schemeClr val="tx1"/>
                  </a:solidFill>
                  <a:latin typeface="Arial" charset="0"/>
                  <a:ea typeface="ＭＳ Ｐゴシック" pitchFamily="34" charset="-128"/>
                </a:defRPr>
              </a:lvl3pPr>
              <a:lvl4pPr marL="1600200" indent="-228600" eaLnBrk="0" hangingPunct="0">
                <a:spcBef>
                  <a:spcPct val="20000"/>
                </a:spcBef>
                <a:buChar char="–"/>
                <a:defRPr sz="1400">
                  <a:solidFill>
                    <a:schemeClr val="tx1"/>
                  </a:solidFill>
                  <a:latin typeface="Arial" charset="0"/>
                  <a:ea typeface="ＭＳ Ｐゴシック" pitchFamily="34" charset="-128"/>
                </a:defRPr>
              </a:lvl4pPr>
              <a:lvl5pPr marL="2057400" indent="-228600" eaLnBrk="0" hangingPunct="0">
                <a:spcBef>
                  <a:spcPct val="20000"/>
                </a:spcBef>
                <a:buChar char="»"/>
                <a:defRPr sz="14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9pPr>
            </a:lstStyle>
            <a:p>
              <a:pPr>
                <a:spcBef>
                  <a:spcPct val="0"/>
                </a:spcBef>
                <a:buClrTx/>
                <a:buFontTx/>
                <a:buNone/>
              </a:pPr>
              <a:endParaRPr lang="es-ES" altLang="es-ES" sz="2400">
                <a:solidFill>
                  <a:schemeClr val="tx1"/>
                </a:solidFill>
                <a:latin typeface="Calibri" pitchFamily="34" charset="0"/>
              </a:endParaRPr>
            </a:p>
          </p:txBody>
        </p:sp>
        <p:sp>
          <p:nvSpPr>
            <p:cNvPr id="72718" name="Oval 11"/>
            <p:cNvSpPr>
              <a:spLocks noChangeArrowheads="1"/>
            </p:cNvSpPr>
            <p:nvPr/>
          </p:nvSpPr>
          <p:spPr bwMode="auto">
            <a:xfrm rot="5400000">
              <a:off x="457200" y="3352800"/>
              <a:ext cx="152400" cy="152400"/>
            </a:xfrm>
            <a:prstGeom prst="ellipse">
              <a:avLst/>
            </a:prstGeom>
            <a:solidFill>
              <a:srgbClr val="AF996A"/>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Clr>
                  <a:srgbClr val="D6EF2C"/>
                </a:buClr>
                <a:buChar char="&gt;"/>
                <a:defRPr sz="1400">
                  <a:solidFill>
                    <a:srgbClr val="575757"/>
                  </a:solidFill>
                  <a:latin typeface="Arial" charset="0"/>
                  <a:ea typeface="ＭＳ Ｐゴシック" pitchFamily="34" charset="-128"/>
                </a:defRPr>
              </a:lvl1pPr>
              <a:lvl2pPr marL="742950" indent="-285750" eaLnBrk="0" hangingPunct="0">
                <a:spcBef>
                  <a:spcPct val="20000"/>
                </a:spcBef>
                <a:buChar char="–"/>
                <a:defRPr sz="1400">
                  <a:solidFill>
                    <a:schemeClr val="tx1"/>
                  </a:solidFill>
                  <a:latin typeface="Arial" charset="0"/>
                  <a:ea typeface="ＭＳ Ｐゴシック" pitchFamily="34" charset="-128"/>
                </a:defRPr>
              </a:lvl2pPr>
              <a:lvl3pPr marL="1143000" indent="-228600" eaLnBrk="0" hangingPunct="0">
                <a:spcBef>
                  <a:spcPct val="20000"/>
                </a:spcBef>
                <a:buChar char="•"/>
                <a:defRPr sz="1400">
                  <a:solidFill>
                    <a:schemeClr val="tx1"/>
                  </a:solidFill>
                  <a:latin typeface="Arial" charset="0"/>
                  <a:ea typeface="ＭＳ Ｐゴシック" pitchFamily="34" charset="-128"/>
                </a:defRPr>
              </a:lvl3pPr>
              <a:lvl4pPr marL="1600200" indent="-228600" eaLnBrk="0" hangingPunct="0">
                <a:spcBef>
                  <a:spcPct val="20000"/>
                </a:spcBef>
                <a:buChar char="–"/>
                <a:defRPr sz="1400">
                  <a:solidFill>
                    <a:schemeClr val="tx1"/>
                  </a:solidFill>
                  <a:latin typeface="Arial" charset="0"/>
                  <a:ea typeface="ＭＳ Ｐゴシック" pitchFamily="34" charset="-128"/>
                </a:defRPr>
              </a:lvl4pPr>
              <a:lvl5pPr marL="2057400" indent="-228600" eaLnBrk="0" hangingPunct="0">
                <a:spcBef>
                  <a:spcPct val="20000"/>
                </a:spcBef>
                <a:buChar char="»"/>
                <a:defRPr sz="14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9pPr>
            </a:lstStyle>
            <a:p>
              <a:pPr>
                <a:spcBef>
                  <a:spcPct val="0"/>
                </a:spcBef>
                <a:buClrTx/>
                <a:buFontTx/>
                <a:buNone/>
              </a:pPr>
              <a:endParaRPr lang="es-ES" altLang="es-ES" sz="2400">
                <a:solidFill>
                  <a:schemeClr val="tx1"/>
                </a:solidFill>
                <a:latin typeface="Calibri" pitchFamily="34" charset="0"/>
              </a:endParaRPr>
            </a:p>
          </p:txBody>
        </p:sp>
        <p:sp>
          <p:nvSpPr>
            <p:cNvPr id="72719" name="Oval 12"/>
            <p:cNvSpPr>
              <a:spLocks noChangeArrowheads="1"/>
            </p:cNvSpPr>
            <p:nvPr/>
          </p:nvSpPr>
          <p:spPr bwMode="auto">
            <a:xfrm rot="5400000">
              <a:off x="455613" y="3743325"/>
              <a:ext cx="152400" cy="152400"/>
            </a:xfrm>
            <a:prstGeom prst="ellipse">
              <a:avLst/>
            </a:prstGeom>
            <a:solidFill>
              <a:srgbClr val="7C593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Clr>
                  <a:srgbClr val="D6EF2C"/>
                </a:buClr>
                <a:buChar char="&gt;"/>
                <a:defRPr sz="1400">
                  <a:solidFill>
                    <a:srgbClr val="575757"/>
                  </a:solidFill>
                  <a:latin typeface="Arial" charset="0"/>
                  <a:ea typeface="ＭＳ Ｐゴシック" pitchFamily="34" charset="-128"/>
                </a:defRPr>
              </a:lvl1pPr>
              <a:lvl2pPr marL="742950" indent="-285750" eaLnBrk="0" hangingPunct="0">
                <a:spcBef>
                  <a:spcPct val="20000"/>
                </a:spcBef>
                <a:buChar char="–"/>
                <a:defRPr sz="1400">
                  <a:solidFill>
                    <a:schemeClr val="tx1"/>
                  </a:solidFill>
                  <a:latin typeface="Arial" charset="0"/>
                  <a:ea typeface="ＭＳ Ｐゴシック" pitchFamily="34" charset="-128"/>
                </a:defRPr>
              </a:lvl2pPr>
              <a:lvl3pPr marL="1143000" indent="-228600" eaLnBrk="0" hangingPunct="0">
                <a:spcBef>
                  <a:spcPct val="20000"/>
                </a:spcBef>
                <a:buChar char="•"/>
                <a:defRPr sz="1400">
                  <a:solidFill>
                    <a:schemeClr val="tx1"/>
                  </a:solidFill>
                  <a:latin typeface="Arial" charset="0"/>
                  <a:ea typeface="ＭＳ Ｐゴシック" pitchFamily="34" charset="-128"/>
                </a:defRPr>
              </a:lvl3pPr>
              <a:lvl4pPr marL="1600200" indent="-228600" eaLnBrk="0" hangingPunct="0">
                <a:spcBef>
                  <a:spcPct val="20000"/>
                </a:spcBef>
                <a:buChar char="–"/>
                <a:defRPr sz="1400">
                  <a:solidFill>
                    <a:schemeClr val="tx1"/>
                  </a:solidFill>
                  <a:latin typeface="Arial" charset="0"/>
                  <a:ea typeface="ＭＳ Ｐゴシック" pitchFamily="34" charset="-128"/>
                </a:defRPr>
              </a:lvl4pPr>
              <a:lvl5pPr marL="2057400" indent="-228600" eaLnBrk="0" hangingPunct="0">
                <a:spcBef>
                  <a:spcPct val="20000"/>
                </a:spcBef>
                <a:buChar char="»"/>
                <a:defRPr sz="14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9pPr>
            </a:lstStyle>
            <a:p>
              <a:pPr>
                <a:spcBef>
                  <a:spcPct val="0"/>
                </a:spcBef>
                <a:buClrTx/>
                <a:buFontTx/>
                <a:buNone/>
              </a:pPr>
              <a:endParaRPr lang="es-ES" altLang="es-ES" sz="2400">
                <a:solidFill>
                  <a:schemeClr val="tx1"/>
                </a:solidFill>
                <a:latin typeface="Calibri" pitchFamily="34" charset="0"/>
              </a:endParaRPr>
            </a:p>
          </p:txBody>
        </p:sp>
        <p:sp>
          <p:nvSpPr>
            <p:cNvPr id="72720" name="Oval 13"/>
            <p:cNvSpPr>
              <a:spLocks noChangeArrowheads="1"/>
            </p:cNvSpPr>
            <p:nvPr/>
          </p:nvSpPr>
          <p:spPr bwMode="auto">
            <a:xfrm rot="5400000">
              <a:off x="455613" y="4133850"/>
              <a:ext cx="152400" cy="152400"/>
            </a:xfrm>
            <a:prstGeom prst="ellipse">
              <a:avLst/>
            </a:prstGeom>
            <a:solidFill>
              <a:srgbClr val="71204B"/>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Clr>
                  <a:srgbClr val="D6EF2C"/>
                </a:buClr>
                <a:buChar char="&gt;"/>
                <a:defRPr sz="1400">
                  <a:solidFill>
                    <a:srgbClr val="575757"/>
                  </a:solidFill>
                  <a:latin typeface="Arial" charset="0"/>
                  <a:ea typeface="ＭＳ Ｐゴシック" pitchFamily="34" charset="-128"/>
                </a:defRPr>
              </a:lvl1pPr>
              <a:lvl2pPr marL="742950" indent="-285750" eaLnBrk="0" hangingPunct="0">
                <a:spcBef>
                  <a:spcPct val="20000"/>
                </a:spcBef>
                <a:buChar char="–"/>
                <a:defRPr sz="1400">
                  <a:solidFill>
                    <a:schemeClr val="tx1"/>
                  </a:solidFill>
                  <a:latin typeface="Arial" charset="0"/>
                  <a:ea typeface="ＭＳ Ｐゴシック" pitchFamily="34" charset="-128"/>
                </a:defRPr>
              </a:lvl2pPr>
              <a:lvl3pPr marL="1143000" indent="-228600" eaLnBrk="0" hangingPunct="0">
                <a:spcBef>
                  <a:spcPct val="20000"/>
                </a:spcBef>
                <a:buChar char="•"/>
                <a:defRPr sz="1400">
                  <a:solidFill>
                    <a:schemeClr val="tx1"/>
                  </a:solidFill>
                  <a:latin typeface="Arial" charset="0"/>
                  <a:ea typeface="ＭＳ Ｐゴシック" pitchFamily="34" charset="-128"/>
                </a:defRPr>
              </a:lvl3pPr>
              <a:lvl4pPr marL="1600200" indent="-228600" eaLnBrk="0" hangingPunct="0">
                <a:spcBef>
                  <a:spcPct val="20000"/>
                </a:spcBef>
                <a:buChar char="–"/>
                <a:defRPr sz="1400">
                  <a:solidFill>
                    <a:schemeClr val="tx1"/>
                  </a:solidFill>
                  <a:latin typeface="Arial" charset="0"/>
                  <a:ea typeface="ＭＳ Ｐゴシック" pitchFamily="34" charset="-128"/>
                </a:defRPr>
              </a:lvl4pPr>
              <a:lvl5pPr marL="2057400" indent="-228600" eaLnBrk="0" hangingPunct="0">
                <a:spcBef>
                  <a:spcPct val="20000"/>
                </a:spcBef>
                <a:buChar char="»"/>
                <a:defRPr sz="14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9pPr>
            </a:lstStyle>
            <a:p>
              <a:pPr>
                <a:spcBef>
                  <a:spcPct val="0"/>
                </a:spcBef>
                <a:buClrTx/>
                <a:buFontTx/>
                <a:buNone/>
              </a:pPr>
              <a:endParaRPr lang="es-ES" altLang="es-ES" sz="2400">
                <a:solidFill>
                  <a:schemeClr val="tx1"/>
                </a:solidFill>
                <a:latin typeface="Calibri" pitchFamily="34" charset="0"/>
              </a:endParaRPr>
            </a:p>
          </p:txBody>
        </p:sp>
        <p:sp>
          <p:nvSpPr>
            <p:cNvPr id="72721" name="Oval 14"/>
            <p:cNvSpPr>
              <a:spLocks noChangeArrowheads="1"/>
            </p:cNvSpPr>
            <p:nvPr/>
          </p:nvSpPr>
          <p:spPr bwMode="auto">
            <a:xfrm rot="5400000">
              <a:off x="455613" y="4524375"/>
              <a:ext cx="152400" cy="152400"/>
            </a:xfrm>
            <a:prstGeom prst="ellipse">
              <a:avLst/>
            </a:prstGeom>
            <a:solidFill>
              <a:srgbClr val="F4E415"/>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Clr>
                  <a:srgbClr val="D6EF2C"/>
                </a:buClr>
                <a:buChar char="&gt;"/>
                <a:defRPr sz="1400">
                  <a:solidFill>
                    <a:srgbClr val="575757"/>
                  </a:solidFill>
                  <a:latin typeface="Arial" charset="0"/>
                  <a:ea typeface="ＭＳ Ｐゴシック" pitchFamily="34" charset="-128"/>
                </a:defRPr>
              </a:lvl1pPr>
              <a:lvl2pPr marL="742950" indent="-285750" eaLnBrk="0" hangingPunct="0">
                <a:spcBef>
                  <a:spcPct val="20000"/>
                </a:spcBef>
                <a:buChar char="–"/>
                <a:defRPr sz="1400">
                  <a:solidFill>
                    <a:schemeClr val="tx1"/>
                  </a:solidFill>
                  <a:latin typeface="Arial" charset="0"/>
                  <a:ea typeface="ＭＳ Ｐゴシック" pitchFamily="34" charset="-128"/>
                </a:defRPr>
              </a:lvl2pPr>
              <a:lvl3pPr marL="1143000" indent="-228600" eaLnBrk="0" hangingPunct="0">
                <a:spcBef>
                  <a:spcPct val="20000"/>
                </a:spcBef>
                <a:buChar char="•"/>
                <a:defRPr sz="1400">
                  <a:solidFill>
                    <a:schemeClr val="tx1"/>
                  </a:solidFill>
                  <a:latin typeface="Arial" charset="0"/>
                  <a:ea typeface="ＭＳ Ｐゴシック" pitchFamily="34" charset="-128"/>
                </a:defRPr>
              </a:lvl3pPr>
              <a:lvl4pPr marL="1600200" indent="-228600" eaLnBrk="0" hangingPunct="0">
                <a:spcBef>
                  <a:spcPct val="20000"/>
                </a:spcBef>
                <a:buChar char="–"/>
                <a:defRPr sz="1400">
                  <a:solidFill>
                    <a:schemeClr val="tx1"/>
                  </a:solidFill>
                  <a:latin typeface="Arial" charset="0"/>
                  <a:ea typeface="ＭＳ Ｐゴシック" pitchFamily="34" charset="-128"/>
                </a:defRPr>
              </a:lvl4pPr>
              <a:lvl5pPr marL="2057400" indent="-228600" eaLnBrk="0" hangingPunct="0">
                <a:spcBef>
                  <a:spcPct val="20000"/>
                </a:spcBef>
                <a:buChar char="»"/>
                <a:defRPr sz="14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9pPr>
            </a:lstStyle>
            <a:p>
              <a:pPr>
                <a:spcBef>
                  <a:spcPct val="0"/>
                </a:spcBef>
                <a:buClrTx/>
                <a:buFontTx/>
                <a:buNone/>
              </a:pPr>
              <a:endParaRPr lang="es-ES" altLang="es-ES" sz="2400">
                <a:solidFill>
                  <a:schemeClr val="tx1"/>
                </a:solidFill>
                <a:latin typeface="Calibri" pitchFamily="34" charset="0"/>
              </a:endParaRPr>
            </a:p>
          </p:txBody>
        </p:sp>
        <p:sp>
          <p:nvSpPr>
            <p:cNvPr id="72722" name="Oval 15"/>
            <p:cNvSpPr>
              <a:spLocks noChangeArrowheads="1"/>
            </p:cNvSpPr>
            <p:nvPr/>
          </p:nvSpPr>
          <p:spPr bwMode="auto">
            <a:xfrm rot="5400000">
              <a:off x="455613" y="4914900"/>
              <a:ext cx="152400" cy="152400"/>
            </a:xfrm>
            <a:prstGeom prst="ellipse">
              <a:avLst/>
            </a:prstGeom>
            <a:solidFill>
              <a:srgbClr val="9F2439"/>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Clr>
                  <a:srgbClr val="D6EF2C"/>
                </a:buClr>
                <a:buChar char="&gt;"/>
                <a:defRPr sz="1400">
                  <a:solidFill>
                    <a:srgbClr val="575757"/>
                  </a:solidFill>
                  <a:latin typeface="Arial" charset="0"/>
                  <a:ea typeface="ＭＳ Ｐゴシック" pitchFamily="34" charset="-128"/>
                </a:defRPr>
              </a:lvl1pPr>
              <a:lvl2pPr marL="742950" indent="-285750" eaLnBrk="0" hangingPunct="0">
                <a:spcBef>
                  <a:spcPct val="20000"/>
                </a:spcBef>
                <a:buChar char="–"/>
                <a:defRPr sz="1400">
                  <a:solidFill>
                    <a:schemeClr val="tx1"/>
                  </a:solidFill>
                  <a:latin typeface="Arial" charset="0"/>
                  <a:ea typeface="ＭＳ Ｐゴシック" pitchFamily="34" charset="-128"/>
                </a:defRPr>
              </a:lvl2pPr>
              <a:lvl3pPr marL="1143000" indent="-228600" eaLnBrk="0" hangingPunct="0">
                <a:spcBef>
                  <a:spcPct val="20000"/>
                </a:spcBef>
                <a:buChar char="•"/>
                <a:defRPr sz="1400">
                  <a:solidFill>
                    <a:schemeClr val="tx1"/>
                  </a:solidFill>
                  <a:latin typeface="Arial" charset="0"/>
                  <a:ea typeface="ＭＳ Ｐゴシック" pitchFamily="34" charset="-128"/>
                </a:defRPr>
              </a:lvl3pPr>
              <a:lvl4pPr marL="1600200" indent="-228600" eaLnBrk="0" hangingPunct="0">
                <a:spcBef>
                  <a:spcPct val="20000"/>
                </a:spcBef>
                <a:buChar char="–"/>
                <a:defRPr sz="1400">
                  <a:solidFill>
                    <a:schemeClr val="tx1"/>
                  </a:solidFill>
                  <a:latin typeface="Arial" charset="0"/>
                  <a:ea typeface="ＭＳ Ｐゴシック" pitchFamily="34" charset="-128"/>
                </a:defRPr>
              </a:lvl4pPr>
              <a:lvl5pPr marL="2057400" indent="-228600" eaLnBrk="0" hangingPunct="0">
                <a:spcBef>
                  <a:spcPct val="20000"/>
                </a:spcBef>
                <a:buChar char="»"/>
                <a:defRPr sz="14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9pPr>
            </a:lstStyle>
            <a:p>
              <a:pPr>
                <a:spcBef>
                  <a:spcPct val="0"/>
                </a:spcBef>
                <a:buClrTx/>
                <a:buFontTx/>
                <a:buNone/>
              </a:pPr>
              <a:endParaRPr lang="es-ES" altLang="es-ES" sz="2400">
                <a:solidFill>
                  <a:schemeClr val="tx1"/>
                </a:solidFill>
                <a:latin typeface="Calibri" pitchFamily="34" charset="0"/>
              </a:endParaRPr>
            </a:p>
          </p:txBody>
        </p:sp>
        <p:sp>
          <p:nvSpPr>
            <p:cNvPr id="72723" name="Oval 16"/>
            <p:cNvSpPr>
              <a:spLocks noChangeArrowheads="1"/>
            </p:cNvSpPr>
            <p:nvPr/>
          </p:nvSpPr>
          <p:spPr bwMode="auto">
            <a:xfrm rot="5400000">
              <a:off x="455613" y="5305425"/>
              <a:ext cx="152400" cy="152400"/>
            </a:xfrm>
            <a:prstGeom prst="ellipse">
              <a:avLst/>
            </a:prstGeom>
            <a:solidFill>
              <a:srgbClr val="BF112C"/>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Clr>
                  <a:srgbClr val="D6EF2C"/>
                </a:buClr>
                <a:buChar char="&gt;"/>
                <a:defRPr sz="1400">
                  <a:solidFill>
                    <a:srgbClr val="575757"/>
                  </a:solidFill>
                  <a:latin typeface="Arial" charset="0"/>
                  <a:ea typeface="ＭＳ Ｐゴシック" pitchFamily="34" charset="-128"/>
                </a:defRPr>
              </a:lvl1pPr>
              <a:lvl2pPr marL="742950" indent="-285750" eaLnBrk="0" hangingPunct="0">
                <a:spcBef>
                  <a:spcPct val="20000"/>
                </a:spcBef>
                <a:buChar char="–"/>
                <a:defRPr sz="1400">
                  <a:solidFill>
                    <a:schemeClr val="tx1"/>
                  </a:solidFill>
                  <a:latin typeface="Arial" charset="0"/>
                  <a:ea typeface="ＭＳ Ｐゴシック" pitchFamily="34" charset="-128"/>
                </a:defRPr>
              </a:lvl2pPr>
              <a:lvl3pPr marL="1143000" indent="-228600" eaLnBrk="0" hangingPunct="0">
                <a:spcBef>
                  <a:spcPct val="20000"/>
                </a:spcBef>
                <a:buChar char="•"/>
                <a:defRPr sz="1400">
                  <a:solidFill>
                    <a:schemeClr val="tx1"/>
                  </a:solidFill>
                  <a:latin typeface="Arial" charset="0"/>
                  <a:ea typeface="ＭＳ Ｐゴシック" pitchFamily="34" charset="-128"/>
                </a:defRPr>
              </a:lvl3pPr>
              <a:lvl4pPr marL="1600200" indent="-228600" eaLnBrk="0" hangingPunct="0">
                <a:spcBef>
                  <a:spcPct val="20000"/>
                </a:spcBef>
                <a:buChar char="–"/>
                <a:defRPr sz="1400">
                  <a:solidFill>
                    <a:schemeClr val="tx1"/>
                  </a:solidFill>
                  <a:latin typeface="Arial" charset="0"/>
                  <a:ea typeface="ＭＳ Ｐゴシック" pitchFamily="34" charset="-128"/>
                </a:defRPr>
              </a:lvl4pPr>
              <a:lvl5pPr marL="2057400" indent="-228600" eaLnBrk="0" hangingPunct="0">
                <a:spcBef>
                  <a:spcPct val="20000"/>
                </a:spcBef>
                <a:buChar char="»"/>
                <a:defRPr sz="14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9pPr>
            </a:lstStyle>
            <a:p>
              <a:pPr>
                <a:spcBef>
                  <a:spcPct val="0"/>
                </a:spcBef>
                <a:buClrTx/>
                <a:buFontTx/>
                <a:buNone/>
              </a:pPr>
              <a:endParaRPr lang="es-ES" altLang="es-ES" sz="2400">
                <a:solidFill>
                  <a:schemeClr val="tx1"/>
                </a:solidFill>
                <a:latin typeface="Calibri" pitchFamily="34" charset="0"/>
              </a:endParaRPr>
            </a:p>
          </p:txBody>
        </p:sp>
        <p:sp>
          <p:nvSpPr>
            <p:cNvPr id="72724" name="Oval 17"/>
            <p:cNvSpPr>
              <a:spLocks noChangeArrowheads="1"/>
            </p:cNvSpPr>
            <p:nvPr/>
          </p:nvSpPr>
          <p:spPr bwMode="auto">
            <a:xfrm rot="5400000">
              <a:off x="455613" y="5695950"/>
              <a:ext cx="152400" cy="152400"/>
            </a:xfrm>
            <a:prstGeom prst="ellipse">
              <a:avLst/>
            </a:prstGeom>
            <a:solidFill>
              <a:srgbClr val="E2B528"/>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Clr>
                  <a:srgbClr val="D6EF2C"/>
                </a:buClr>
                <a:buChar char="&gt;"/>
                <a:defRPr sz="1400">
                  <a:solidFill>
                    <a:srgbClr val="575757"/>
                  </a:solidFill>
                  <a:latin typeface="Arial" charset="0"/>
                  <a:ea typeface="ＭＳ Ｐゴシック" pitchFamily="34" charset="-128"/>
                </a:defRPr>
              </a:lvl1pPr>
              <a:lvl2pPr marL="742950" indent="-285750" eaLnBrk="0" hangingPunct="0">
                <a:spcBef>
                  <a:spcPct val="20000"/>
                </a:spcBef>
                <a:buChar char="–"/>
                <a:defRPr sz="1400">
                  <a:solidFill>
                    <a:schemeClr val="tx1"/>
                  </a:solidFill>
                  <a:latin typeface="Arial" charset="0"/>
                  <a:ea typeface="ＭＳ Ｐゴシック" pitchFamily="34" charset="-128"/>
                </a:defRPr>
              </a:lvl2pPr>
              <a:lvl3pPr marL="1143000" indent="-228600" eaLnBrk="0" hangingPunct="0">
                <a:spcBef>
                  <a:spcPct val="20000"/>
                </a:spcBef>
                <a:buChar char="•"/>
                <a:defRPr sz="1400">
                  <a:solidFill>
                    <a:schemeClr val="tx1"/>
                  </a:solidFill>
                  <a:latin typeface="Arial" charset="0"/>
                  <a:ea typeface="ＭＳ Ｐゴシック" pitchFamily="34" charset="-128"/>
                </a:defRPr>
              </a:lvl3pPr>
              <a:lvl4pPr marL="1600200" indent="-228600" eaLnBrk="0" hangingPunct="0">
                <a:spcBef>
                  <a:spcPct val="20000"/>
                </a:spcBef>
                <a:buChar char="–"/>
                <a:defRPr sz="1400">
                  <a:solidFill>
                    <a:schemeClr val="tx1"/>
                  </a:solidFill>
                  <a:latin typeface="Arial" charset="0"/>
                  <a:ea typeface="ＭＳ Ｐゴシック" pitchFamily="34" charset="-128"/>
                </a:defRPr>
              </a:lvl4pPr>
              <a:lvl5pPr marL="2057400" indent="-228600" eaLnBrk="0" hangingPunct="0">
                <a:spcBef>
                  <a:spcPct val="20000"/>
                </a:spcBef>
                <a:buChar char="»"/>
                <a:defRPr sz="14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9pPr>
            </a:lstStyle>
            <a:p>
              <a:pPr>
                <a:spcBef>
                  <a:spcPct val="0"/>
                </a:spcBef>
                <a:buClrTx/>
                <a:buFontTx/>
                <a:buNone/>
              </a:pPr>
              <a:endParaRPr lang="es-ES" altLang="es-ES" sz="2400">
                <a:solidFill>
                  <a:schemeClr val="tx1"/>
                </a:solidFill>
                <a:latin typeface="Calibri" pitchFamily="34" charset="0"/>
              </a:endParaRPr>
            </a:p>
          </p:txBody>
        </p:sp>
        <p:sp>
          <p:nvSpPr>
            <p:cNvPr id="72725" name="Oval 18"/>
            <p:cNvSpPr>
              <a:spLocks noChangeArrowheads="1"/>
            </p:cNvSpPr>
            <p:nvPr/>
          </p:nvSpPr>
          <p:spPr bwMode="auto">
            <a:xfrm rot="5400000">
              <a:off x="455613" y="6086475"/>
              <a:ext cx="152400" cy="152400"/>
            </a:xfrm>
            <a:prstGeom prst="ellipse">
              <a:avLst/>
            </a:prstGeom>
            <a:solidFill>
              <a:srgbClr val="DEA7C7"/>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Clr>
                  <a:srgbClr val="D6EF2C"/>
                </a:buClr>
                <a:buChar char="&gt;"/>
                <a:defRPr sz="1400">
                  <a:solidFill>
                    <a:srgbClr val="575757"/>
                  </a:solidFill>
                  <a:latin typeface="Arial" charset="0"/>
                  <a:ea typeface="ＭＳ Ｐゴシック" pitchFamily="34" charset="-128"/>
                </a:defRPr>
              </a:lvl1pPr>
              <a:lvl2pPr marL="742950" indent="-285750" eaLnBrk="0" hangingPunct="0">
                <a:spcBef>
                  <a:spcPct val="20000"/>
                </a:spcBef>
                <a:buChar char="–"/>
                <a:defRPr sz="1400">
                  <a:solidFill>
                    <a:schemeClr val="tx1"/>
                  </a:solidFill>
                  <a:latin typeface="Arial" charset="0"/>
                  <a:ea typeface="ＭＳ Ｐゴシック" pitchFamily="34" charset="-128"/>
                </a:defRPr>
              </a:lvl2pPr>
              <a:lvl3pPr marL="1143000" indent="-228600" eaLnBrk="0" hangingPunct="0">
                <a:spcBef>
                  <a:spcPct val="20000"/>
                </a:spcBef>
                <a:buChar char="•"/>
                <a:defRPr sz="1400">
                  <a:solidFill>
                    <a:schemeClr val="tx1"/>
                  </a:solidFill>
                  <a:latin typeface="Arial" charset="0"/>
                  <a:ea typeface="ＭＳ Ｐゴシック" pitchFamily="34" charset="-128"/>
                </a:defRPr>
              </a:lvl3pPr>
              <a:lvl4pPr marL="1600200" indent="-228600" eaLnBrk="0" hangingPunct="0">
                <a:spcBef>
                  <a:spcPct val="20000"/>
                </a:spcBef>
                <a:buChar char="–"/>
                <a:defRPr sz="1400">
                  <a:solidFill>
                    <a:schemeClr val="tx1"/>
                  </a:solidFill>
                  <a:latin typeface="Arial" charset="0"/>
                  <a:ea typeface="ＭＳ Ｐゴシック" pitchFamily="34" charset="-128"/>
                </a:defRPr>
              </a:lvl4pPr>
              <a:lvl5pPr marL="2057400" indent="-228600" eaLnBrk="0" hangingPunct="0">
                <a:spcBef>
                  <a:spcPct val="20000"/>
                </a:spcBef>
                <a:buChar char="»"/>
                <a:defRPr sz="14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9pPr>
            </a:lstStyle>
            <a:p>
              <a:pPr>
                <a:spcBef>
                  <a:spcPct val="0"/>
                </a:spcBef>
                <a:buClrTx/>
                <a:buFontTx/>
                <a:buNone/>
              </a:pPr>
              <a:endParaRPr lang="es-ES" altLang="es-ES" sz="2400">
                <a:solidFill>
                  <a:schemeClr val="tx1"/>
                </a:solidFill>
                <a:latin typeface="Calibri" pitchFamily="34" charset="0"/>
              </a:endParaRPr>
            </a:p>
          </p:txBody>
        </p:sp>
        <p:sp>
          <p:nvSpPr>
            <p:cNvPr id="72726" name="Oval 19"/>
            <p:cNvSpPr>
              <a:spLocks noChangeArrowheads="1"/>
            </p:cNvSpPr>
            <p:nvPr/>
          </p:nvSpPr>
          <p:spPr bwMode="auto">
            <a:xfrm rot="5400000">
              <a:off x="455613" y="6477000"/>
              <a:ext cx="152400" cy="152400"/>
            </a:xfrm>
            <a:prstGeom prst="ellipse">
              <a:avLst/>
            </a:prstGeom>
            <a:solidFill>
              <a:srgbClr val="C40064"/>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Clr>
                  <a:srgbClr val="D6EF2C"/>
                </a:buClr>
                <a:buChar char="&gt;"/>
                <a:defRPr sz="1400">
                  <a:solidFill>
                    <a:srgbClr val="575757"/>
                  </a:solidFill>
                  <a:latin typeface="Arial" charset="0"/>
                  <a:ea typeface="ＭＳ Ｐゴシック" pitchFamily="34" charset="-128"/>
                </a:defRPr>
              </a:lvl1pPr>
              <a:lvl2pPr marL="742950" indent="-285750" eaLnBrk="0" hangingPunct="0">
                <a:spcBef>
                  <a:spcPct val="20000"/>
                </a:spcBef>
                <a:buChar char="–"/>
                <a:defRPr sz="1400">
                  <a:solidFill>
                    <a:schemeClr val="tx1"/>
                  </a:solidFill>
                  <a:latin typeface="Arial" charset="0"/>
                  <a:ea typeface="ＭＳ Ｐゴシック" pitchFamily="34" charset="-128"/>
                </a:defRPr>
              </a:lvl2pPr>
              <a:lvl3pPr marL="1143000" indent="-228600" eaLnBrk="0" hangingPunct="0">
                <a:spcBef>
                  <a:spcPct val="20000"/>
                </a:spcBef>
                <a:buChar char="•"/>
                <a:defRPr sz="1400">
                  <a:solidFill>
                    <a:schemeClr val="tx1"/>
                  </a:solidFill>
                  <a:latin typeface="Arial" charset="0"/>
                  <a:ea typeface="ＭＳ Ｐゴシック" pitchFamily="34" charset="-128"/>
                </a:defRPr>
              </a:lvl3pPr>
              <a:lvl4pPr marL="1600200" indent="-228600" eaLnBrk="0" hangingPunct="0">
                <a:spcBef>
                  <a:spcPct val="20000"/>
                </a:spcBef>
                <a:buChar char="–"/>
                <a:defRPr sz="1400">
                  <a:solidFill>
                    <a:schemeClr val="tx1"/>
                  </a:solidFill>
                  <a:latin typeface="Arial" charset="0"/>
                  <a:ea typeface="ＭＳ Ｐゴシック" pitchFamily="34" charset="-128"/>
                </a:defRPr>
              </a:lvl4pPr>
              <a:lvl5pPr marL="2057400" indent="-228600" eaLnBrk="0" hangingPunct="0">
                <a:spcBef>
                  <a:spcPct val="20000"/>
                </a:spcBef>
                <a:buChar char="»"/>
                <a:defRPr sz="14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9pPr>
            </a:lstStyle>
            <a:p>
              <a:pPr>
                <a:spcBef>
                  <a:spcPct val="0"/>
                </a:spcBef>
                <a:buClrTx/>
                <a:buFontTx/>
                <a:buNone/>
              </a:pPr>
              <a:endParaRPr lang="es-ES" altLang="es-ES" sz="2400">
                <a:solidFill>
                  <a:schemeClr val="tx1"/>
                </a:solidFill>
                <a:latin typeface="Calibri" pitchFamily="34" charset="0"/>
              </a:endParaRPr>
            </a:p>
          </p:txBody>
        </p:sp>
        <p:sp>
          <p:nvSpPr>
            <p:cNvPr id="72728" name="Rectangle 21"/>
            <p:cNvSpPr>
              <a:spLocks noChangeArrowheads="1"/>
            </p:cNvSpPr>
            <p:nvPr/>
          </p:nvSpPr>
          <p:spPr bwMode="auto">
            <a:xfrm>
              <a:off x="8793163" y="4495800"/>
              <a:ext cx="18473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D6EF2C"/>
                </a:buClr>
                <a:buChar char="&gt;"/>
                <a:defRPr sz="1400">
                  <a:solidFill>
                    <a:srgbClr val="575757"/>
                  </a:solidFill>
                  <a:latin typeface="Arial" charset="0"/>
                  <a:ea typeface="ＭＳ Ｐゴシック" pitchFamily="34" charset="-128"/>
                </a:defRPr>
              </a:lvl1pPr>
              <a:lvl2pPr marL="742950" indent="-285750" eaLnBrk="0" hangingPunct="0">
                <a:spcBef>
                  <a:spcPct val="20000"/>
                </a:spcBef>
                <a:buChar char="–"/>
                <a:defRPr sz="1400">
                  <a:solidFill>
                    <a:schemeClr val="tx1"/>
                  </a:solidFill>
                  <a:latin typeface="Arial" charset="0"/>
                  <a:ea typeface="ＭＳ Ｐゴシック" pitchFamily="34" charset="-128"/>
                </a:defRPr>
              </a:lvl2pPr>
              <a:lvl3pPr marL="1143000" indent="-228600" eaLnBrk="0" hangingPunct="0">
                <a:spcBef>
                  <a:spcPct val="20000"/>
                </a:spcBef>
                <a:buChar char="•"/>
                <a:defRPr sz="1400">
                  <a:solidFill>
                    <a:schemeClr val="tx1"/>
                  </a:solidFill>
                  <a:latin typeface="Arial" charset="0"/>
                  <a:ea typeface="ＭＳ Ｐゴシック" pitchFamily="34" charset="-128"/>
                </a:defRPr>
              </a:lvl3pPr>
              <a:lvl4pPr marL="1600200" indent="-228600" eaLnBrk="0" hangingPunct="0">
                <a:spcBef>
                  <a:spcPct val="20000"/>
                </a:spcBef>
                <a:buChar char="–"/>
                <a:defRPr sz="1400">
                  <a:solidFill>
                    <a:schemeClr val="tx1"/>
                  </a:solidFill>
                  <a:latin typeface="Arial" charset="0"/>
                  <a:ea typeface="ＭＳ Ｐゴシック" pitchFamily="34" charset="-128"/>
                </a:defRPr>
              </a:lvl4pPr>
              <a:lvl5pPr marL="2057400" indent="-228600" eaLnBrk="0" hangingPunct="0">
                <a:spcBef>
                  <a:spcPct val="20000"/>
                </a:spcBef>
                <a:buChar char="»"/>
                <a:defRPr sz="14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9pPr>
            </a:lstStyle>
            <a:p>
              <a:pPr>
                <a:spcBef>
                  <a:spcPct val="0"/>
                </a:spcBef>
                <a:buClrTx/>
                <a:buFontTx/>
                <a:buNone/>
              </a:pPr>
              <a:endParaRPr lang="es-ES_tradnl" altLang="es-ES" sz="3200" dirty="0">
                <a:solidFill>
                  <a:srgbClr val="CED927"/>
                </a:solidFill>
                <a:latin typeface="Calibri" pitchFamily="34" charset="0"/>
              </a:endParaRPr>
            </a:p>
          </p:txBody>
        </p:sp>
        <p:sp>
          <p:nvSpPr>
            <p:cNvPr id="72735" name="Rectangle 4"/>
            <p:cNvSpPr txBox="1">
              <a:spLocks noChangeArrowheads="1"/>
            </p:cNvSpPr>
            <p:nvPr/>
          </p:nvSpPr>
          <p:spPr bwMode="auto">
            <a:xfrm>
              <a:off x="838201" y="2786063"/>
              <a:ext cx="337376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lr>
                  <a:srgbClr val="D6EF2C"/>
                </a:buClr>
                <a:buChar char="&gt;"/>
                <a:defRPr sz="1400">
                  <a:solidFill>
                    <a:srgbClr val="575757"/>
                  </a:solidFill>
                  <a:latin typeface="Arial" charset="0"/>
                  <a:ea typeface="ＭＳ Ｐゴシック" pitchFamily="34" charset="-128"/>
                </a:defRPr>
              </a:lvl1pPr>
              <a:lvl2pPr marL="742950" indent="-285750" eaLnBrk="0" hangingPunct="0">
                <a:spcBef>
                  <a:spcPct val="20000"/>
                </a:spcBef>
                <a:buChar char="–"/>
                <a:defRPr sz="1400">
                  <a:solidFill>
                    <a:schemeClr val="tx1"/>
                  </a:solidFill>
                  <a:latin typeface="Arial" charset="0"/>
                  <a:ea typeface="ＭＳ Ｐゴシック" pitchFamily="34" charset="-128"/>
                </a:defRPr>
              </a:lvl2pPr>
              <a:lvl3pPr marL="1143000" indent="-228600" eaLnBrk="0" hangingPunct="0">
                <a:spcBef>
                  <a:spcPct val="20000"/>
                </a:spcBef>
                <a:buChar char="•"/>
                <a:defRPr sz="1400">
                  <a:solidFill>
                    <a:schemeClr val="tx1"/>
                  </a:solidFill>
                  <a:latin typeface="Arial" charset="0"/>
                  <a:ea typeface="ＭＳ Ｐゴシック" pitchFamily="34" charset="-128"/>
                </a:defRPr>
              </a:lvl3pPr>
              <a:lvl4pPr marL="1600200" indent="-228600" eaLnBrk="0" hangingPunct="0">
                <a:spcBef>
                  <a:spcPct val="20000"/>
                </a:spcBef>
                <a:buChar char="–"/>
                <a:defRPr sz="1400">
                  <a:solidFill>
                    <a:schemeClr val="tx1"/>
                  </a:solidFill>
                  <a:latin typeface="Arial" charset="0"/>
                  <a:ea typeface="ＭＳ Ｐゴシック" pitchFamily="34" charset="-128"/>
                </a:defRPr>
              </a:lvl4pPr>
              <a:lvl5pPr marL="2057400" indent="-228600" eaLnBrk="0" hangingPunct="0">
                <a:spcBef>
                  <a:spcPct val="20000"/>
                </a:spcBef>
                <a:buChar char="»"/>
                <a:defRPr sz="14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9pPr>
            </a:lstStyle>
            <a:p>
              <a:pPr eaLnBrk="1" hangingPunct="1">
                <a:buClrTx/>
                <a:buFont typeface="Arial" charset="0"/>
                <a:buChar char="•"/>
              </a:pPr>
              <a:endParaRPr lang="es-ES" altLang="es-ES">
                <a:solidFill>
                  <a:schemeClr val="bg1"/>
                </a:solidFill>
                <a:latin typeface="Calibri" pitchFamily="34" charset="0"/>
              </a:endParaRPr>
            </a:p>
          </p:txBody>
        </p:sp>
        <p:sp>
          <p:nvSpPr>
            <p:cNvPr id="72736" name="Rectangle 4"/>
            <p:cNvSpPr txBox="1">
              <a:spLocks noChangeArrowheads="1"/>
            </p:cNvSpPr>
            <p:nvPr/>
          </p:nvSpPr>
          <p:spPr bwMode="auto">
            <a:xfrm>
              <a:off x="6472686" y="3205163"/>
              <a:ext cx="2090623" cy="328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lr>
                  <a:srgbClr val="D6EF2C"/>
                </a:buClr>
                <a:buChar char="&gt;"/>
                <a:defRPr sz="1400">
                  <a:solidFill>
                    <a:srgbClr val="575757"/>
                  </a:solidFill>
                  <a:latin typeface="Arial" charset="0"/>
                  <a:ea typeface="ＭＳ Ｐゴシック" pitchFamily="34" charset="-128"/>
                </a:defRPr>
              </a:lvl1pPr>
              <a:lvl2pPr marL="742950" indent="-285750" eaLnBrk="0" hangingPunct="0">
                <a:spcBef>
                  <a:spcPct val="20000"/>
                </a:spcBef>
                <a:buChar char="–"/>
                <a:defRPr sz="1400">
                  <a:solidFill>
                    <a:schemeClr val="tx1"/>
                  </a:solidFill>
                  <a:latin typeface="Arial" charset="0"/>
                  <a:ea typeface="ＭＳ Ｐゴシック" pitchFamily="34" charset="-128"/>
                </a:defRPr>
              </a:lvl2pPr>
              <a:lvl3pPr marL="1143000" indent="-228600" eaLnBrk="0" hangingPunct="0">
                <a:spcBef>
                  <a:spcPct val="20000"/>
                </a:spcBef>
                <a:buChar char="•"/>
                <a:defRPr sz="1400">
                  <a:solidFill>
                    <a:schemeClr val="tx1"/>
                  </a:solidFill>
                  <a:latin typeface="Arial" charset="0"/>
                  <a:ea typeface="ＭＳ Ｐゴシック" pitchFamily="34" charset="-128"/>
                </a:defRPr>
              </a:lvl3pPr>
              <a:lvl4pPr marL="1600200" indent="-228600" eaLnBrk="0" hangingPunct="0">
                <a:spcBef>
                  <a:spcPct val="20000"/>
                </a:spcBef>
                <a:buChar char="–"/>
                <a:defRPr sz="1400">
                  <a:solidFill>
                    <a:schemeClr val="tx1"/>
                  </a:solidFill>
                  <a:latin typeface="Arial" charset="0"/>
                  <a:ea typeface="ＭＳ Ｐゴシック" pitchFamily="34" charset="-128"/>
                </a:defRPr>
              </a:lvl4pPr>
              <a:lvl5pPr marL="2057400" indent="-228600" eaLnBrk="0" hangingPunct="0">
                <a:spcBef>
                  <a:spcPct val="20000"/>
                </a:spcBef>
                <a:buChar char="»"/>
                <a:defRPr sz="14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9pPr>
            </a:lstStyle>
            <a:p>
              <a:pPr>
                <a:buFontTx/>
                <a:buNone/>
              </a:pPr>
              <a:r>
                <a:rPr lang="es-ES" altLang="es-ES" sz="2000" dirty="0">
                  <a:solidFill>
                    <a:schemeClr val="bg1"/>
                  </a:solidFill>
                </a:rPr>
                <a:t>www.urcacyl.es</a:t>
              </a:r>
            </a:p>
            <a:p>
              <a:pPr eaLnBrk="1" hangingPunct="1"/>
              <a:endParaRPr lang="es-ES" altLang="es-ES" dirty="0">
                <a:solidFill>
                  <a:schemeClr val="bg1"/>
                </a:solidFill>
              </a:endParaRPr>
            </a:p>
          </p:txBody>
        </p:sp>
        <p:sp>
          <p:nvSpPr>
            <p:cNvPr id="72737" name="Rectangle 4"/>
            <p:cNvSpPr txBox="1">
              <a:spLocks noChangeArrowheads="1"/>
            </p:cNvSpPr>
            <p:nvPr/>
          </p:nvSpPr>
          <p:spPr bwMode="auto">
            <a:xfrm>
              <a:off x="1552251" y="4838986"/>
              <a:ext cx="2937273" cy="722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lr>
                  <a:srgbClr val="D6EF2C"/>
                </a:buClr>
                <a:buChar char="&gt;"/>
                <a:defRPr sz="1400">
                  <a:solidFill>
                    <a:srgbClr val="575757"/>
                  </a:solidFill>
                  <a:latin typeface="Arial" charset="0"/>
                  <a:ea typeface="ＭＳ Ｐゴシック" pitchFamily="34" charset="-128"/>
                </a:defRPr>
              </a:lvl1pPr>
              <a:lvl2pPr marL="742950" indent="-285750" eaLnBrk="0" hangingPunct="0">
                <a:spcBef>
                  <a:spcPct val="20000"/>
                </a:spcBef>
                <a:buChar char="–"/>
                <a:defRPr sz="1400">
                  <a:solidFill>
                    <a:schemeClr val="tx1"/>
                  </a:solidFill>
                  <a:latin typeface="Arial" charset="0"/>
                  <a:ea typeface="ＭＳ Ｐゴシック" pitchFamily="34" charset="-128"/>
                </a:defRPr>
              </a:lvl2pPr>
              <a:lvl3pPr marL="1143000" indent="-228600" eaLnBrk="0" hangingPunct="0">
                <a:spcBef>
                  <a:spcPct val="20000"/>
                </a:spcBef>
                <a:buChar char="•"/>
                <a:defRPr sz="1400">
                  <a:solidFill>
                    <a:schemeClr val="tx1"/>
                  </a:solidFill>
                  <a:latin typeface="Arial" charset="0"/>
                  <a:ea typeface="ＭＳ Ｐゴシック" pitchFamily="34" charset="-128"/>
                </a:defRPr>
              </a:lvl3pPr>
              <a:lvl4pPr marL="1600200" indent="-228600" eaLnBrk="0" hangingPunct="0">
                <a:spcBef>
                  <a:spcPct val="20000"/>
                </a:spcBef>
                <a:buChar char="–"/>
                <a:defRPr sz="1400">
                  <a:solidFill>
                    <a:schemeClr val="tx1"/>
                  </a:solidFill>
                  <a:latin typeface="Arial" charset="0"/>
                  <a:ea typeface="ＭＳ Ｐゴシック" pitchFamily="34" charset="-128"/>
                </a:defRPr>
              </a:lvl4pPr>
              <a:lvl5pPr marL="2057400" indent="-228600" eaLnBrk="0" hangingPunct="0">
                <a:spcBef>
                  <a:spcPct val="20000"/>
                </a:spcBef>
                <a:buChar char="»"/>
                <a:defRPr sz="14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1400">
                  <a:solidFill>
                    <a:schemeClr val="tx1"/>
                  </a:solidFill>
                  <a:latin typeface="Arial" charset="0"/>
                  <a:ea typeface="ＭＳ Ｐゴシック" pitchFamily="34" charset="-128"/>
                </a:defRPr>
              </a:lvl9pPr>
            </a:lstStyle>
            <a:p>
              <a:pPr eaLnBrk="1" hangingPunct="1">
                <a:buClrTx/>
                <a:buFontTx/>
                <a:buNone/>
              </a:pPr>
              <a:r>
                <a:rPr lang="es-ES" altLang="es-ES" sz="2000" dirty="0">
                  <a:solidFill>
                    <a:schemeClr val="bg1"/>
                  </a:solidFill>
                  <a:latin typeface="Calibri" pitchFamily="34" charset="0"/>
                </a:rPr>
                <a:t>       </a:t>
              </a:r>
              <a:r>
                <a:rPr lang="es-ES" altLang="es-ES" sz="2000" dirty="0">
                  <a:solidFill>
                    <a:schemeClr val="bg1"/>
                  </a:solidFill>
                  <a:latin typeface="Calibri" pitchFamily="34" charset="0"/>
                  <a:hlinkClick r:id="rId3"/>
                </a:rPr>
                <a:t>        </a:t>
              </a:r>
              <a:r>
                <a:rPr lang="es-ES" altLang="es-ES" sz="2000" dirty="0">
                  <a:solidFill>
                    <a:schemeClr val="bg1"/>
                  </a:solidFill>
                  <a:latin typeface="Arial" panose="020B0604020202020204" pitchFamily="34" charset="0"/>
                  <a:cs typeface="Arial" panose="020B0604020202020204" pitchFamily="34" charset="0"/>
                  <a:hlinkClick r:id="rId3"/>
                </a:rPr>
                <a:t>jsantos@urcacyl.es</a:t>
              </a:r>
              <a:endParaRPr lang="es-ES" altLang="es-ES" sz="2000" dirty="0">
                <a:solidFill>
                  <a:schemeClr val="bg1"/>
                </a:solidFill>
                <a:latin typeface="Arial" panose="020B0604020202020204" pitchFamily="34" charset="0"/>
                <a:cs typeface="Arial" panose="020B0604020202020204" pitchFamily="34" charset="0"/>
              </a:endParaRPr>
            </a:p>
            <a:p>
              <a:pPr>
                <a:buFontTx/>
                <a:buNone/>
              </a:pPr>
              <a:endParaRPr lang="es-ES" altLang="es-ES" sz="2000" dirty="0">
                <a:solidFill>
                  <a:srgbClr val="00B0F0"/>
                </a:solidFill>
              </a:endParaRPr>
            </a:p>
            <a:p>
              <a:pPr>
                <a:buFontTx/>
                <a:buNone/>
              </a:pPr>
              <a:r>
                <a:rPr lang="es-ES" altLang="es-ES" sz="2000" dirty="0">
                  <a:solidFill>
                    <a:srgbClr val="00B0F0"/>
                  </a:solidFill>
                </a:rPr>
                <a:t>    @</a:t>
              </a:r>
              <a:r>
                <a:rPr lang="es-ES" altLang="es-ES" sz="2000" dirty="0" err="1">
                  <a:solidFill>
                    <a:srgbClr val="00B0F0"/>
                  </a:solidFill>
                </a:rPr>
                <a:t>jmscooperativas</a:t>
              </a:r>
              <a:endParaRPr lang="es-ES" altLang="es-ES" sz="2000" dirty="0">
                <a:solidFill>
                  <a:srgbClr val="00B0F0"/>
                </a:solidFill>
              </a:endParaRPr>
            </a:p>
          </p:txBody>
        </p:sp>
      </p:grpSp>
      <p:pic>
        <p:nvPicPr>
          <p:cNvPr id="72708" name="33 Imagen"/>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691680" y="695325"/>
            <a:ext cx="6241693" cy="3905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1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044700" y="4970241"/>
            <a:ext cx="3275856" cy="1034344"/>
          </a:xfrm>
          <a:prstGeom prst="rect">
            <a:avLst/>
          </a:prstGeom>
        </p:spPr>
      </p:pic>
      <p:pic>
        <p:nvPicPr>
          <p:cNvPr id="5" name="4 Imagen"/>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63620" y="5703464"/>
            <a:ext cx="666373" cy="666373"/>
          </a:xfrm>
          <a:prstGeom prst="rect">
            <a:avLst/>
          </a:prstGeom>
        </p:spPr>
      </p:pic>
      <p:pic>
        <p:nvPicPr>
          <p:cNvPr id="6" name="5 Imagen"/>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63620" y="4969794"/>
            <a:ext cx="670961" cy="670961"/>
          </a:xfrm>
          <a:prstGeom prst="rect">
            <a:avLst/>
          </a:prstGeom>
        </p:spPr>
      </p:pic>
      <p:sp>
        <p:nvSpPr>
          <p:cNvPr id="3" name="2 CuadroTexto"/>
          <p:cNvSpPr txBox="1"/>
          <p:nvPr/>
        </p:nvSpPr>
        <p:spPr>
          <a:xfrm>
            <a:off x="5220072" y="6004585"/>
            <a:ext cx="1944215" cy="1200329"/>
          </a:xfrm>
          <a:prstGeom prst="rect">
            <a:avLst/>
          </a:prstGeom>
          <a:solidFill>
            <a:schemeClr val="bg1"/>
          </a:solidFill>
        </p:spPr>
        <p:txBody>
          <a:bodyPr wrap="square" rtlCol="0">
            <a:spAutoFit/>
          </a:bodyPr>
          <a:lstStyle/>
          <a:p>
            <a:endParaRPr lang="es-ES" dirty="0"/>
          </a:p>
          <a:p>
            <a:endParaRPr lang="es-ES" dirty="0"/>
          </a:p>
          <a:p>
            <a:endParaRPr lang="es-ES" dirty="0"/>
          </a:p>
          <a:p>
            <a:endParaRPr lang="es-ES" dirty="0"/>
          </a:p>
        </p:txBody>
      </p:sp>
    </p:spTree>
    <p:extLst>
      <p:ext uri="{BB962C8B-B14F-4D97-AF65-F5344CB8AC3E}">
        <p14:creationId xmlns:p14="http://schemas.microsoft.com/office/powerpoint/2010/main" val="1434871291"/>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9468</TotalTime>
  <Words>14426</Words>
  <Application>Microsoft Office PowerPoint</Application>
  <PresentationFormat>Presentación en pantalla (4:3)</PresentationFormat>
  <Paragraphs>2237</Paragraphs>
  <Slides>167</Slides>
  <Notes>10</Notes>
  <HiddenSlides>28</HiddenSlides>
  <MMClips>0</MMClips>
  <ScaleCrop>false</ScaleCrop>
  <HeadingPairs>
    <vt:vector size="6" baseType="variant">
      <vt:variant>
        <vt:lpstr>Fuentes usadas</vt:lpstr>
      </vt:variant>
      <vt:variant>
        <vt:i4>9</vt:i4>
      </vt:variant>
      <vt:variant>
        <vt:lpstr>Tema</vt:lpstr>
      </vt:variant>
      <vt:variant>
        <vt:i4>1</vt:i4>
      </vt:variant>
      <vt:variant>
        <vt:lpstr>Títulos de diapositiva</vt:lpstr>
      </vt:variant>
      <vt:variant>
        <vt:i4>167</vt:i4>
      </vt:variant>
    </vt:vector>
  </HeadingPairs>
  <TitlesOfParts>
    <vt:vector size="177" baseType="lpstr">
      <vt:lpstr>Arial</vt:lpstr>
      <vt:lpstr>Calibri</vt:lpstr>
      <vt:lpstr>Candara</vt:lpstr>
      <vt:lpstr>Courier New</vt:lpstr>
      <vt:lpstr>Lucida Sans Unicode</vt:lpstr>
      <vt:lpstr>Segoe UI</vt:lpstr>
      <vt:lpstr>Times New Roman</vt:lpstr>
      <vt:lpstr>Trebuchet MS</vt:lpstr>
      <vt:lpstr>Wingdings</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La reforma de la PAC 2023-27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Plan estratégico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Pagos directos disociados </vt:lpstr>
      <vt:lpstr>Presentación de PowerPoint</vt:lpstr>
      <vt:lpstr>Valores Medios Regionales (VMR) en 2022</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ECO-REGÍMENES: Pastoreo Extensivo, Siega y  Biodiversidad en las  superficies de pastos</vt:lpstr>
      <vt:lpstr>Contenido</vt:lpstr>
      <vt:lpstr>1. Generalidades Eco regímenes (ER) en pastos</vt:lpstr>
      <vt:lpstr>1. Generalidades Eco regímenes (ER) en Pastos</vt:lpstr>
      <vt:lpstr>1. Generalidades Eco regímenes (ER) en Pastos</vt:lpstr>
      <vt:lpstr>2. Pastoreo Extensivo</vt:lpstr>
      <vt:lpstr>2. Pastoreo Extensivo</vt:lpstr>
      <vt:lpstr>Presentación de PowerPoint</vt:lpstr>
      <vt:lpstr>2. Pastoreo Extensivo</vt:lpstr>
      <vt:lpstr>3. Islas de Biodiversidad y Siega sostenible</vt:lpstr>
      <vt:lpstr>3. Islas de Biodiversidad y Siega sostenible</vt:lpstr>
      <vt:lpstr>3. Islas de Biodiversidad y Siega sostenible</vt:lpstr>
      <vt:lpstr>4. Importes</vt:lpstr>
      <vt:lpstr>Presentación de PowerPoint</vt:lpstr>
      <vt:lpstr>Presentación de PowerPoint</vt:lpstr>
      <vt:lpstr>Presentación de PowerPoint</vt:lpstr>
      <vt:lpstr>Presentación de PowerPoint</vt:lpstr>
      <vt:lpstr>Presentación de PowerPoint</vt:lpstr>
      <vt:lpstr>3. AYUDAS ASOCIADAS</vt:lpstr>
      <vt:lpstr>Contenido</vt:lpstr>
      <vt:lpstr>1. Generalidades, Presupuesto y Requisitos Comunes</vt:lpstr>
      <vt:lpstr>1. Generalidades, Presupuesto y Requisitos Comunes</vt:lpstr>
      <vt:lpstr>2. Novedades respecto a la PAC actual.- Vacuno Carne</vt:lpstr>
      <vt:lpstr>Presentación de PowerPoint</vt:lpstr>
      <vt:lpstr>2. Novedades respecto a la PAC actual.- Vacuno Carne</vt:lpstr>
      <vt:lpstr>2. Novedades respecto a la PAC actual.- Vacuno Carne</vt:lpstr>
      <vt:lpstr>2. Novedades respecto a la PAC actual.- Vacuno Leche</vt:lpstr>
      <vt:lpstr>2. Novedades respecto a la PAC actual.- Ovino y Caprino</vt:lpstr>
      <vt:lpstr>2. Novedades respecto a la PAC actual.- Ovino y Caprino</vt:lpstr>
      <vt:lpstr>2. Novedades respecto a la PAC actual.- Ovino y Caprino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Más información</vt:lpstr>
      <vt:lpstr>Más información</vt:lpstr>
      <vt:lpstr>Presentación de PowerPoint</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Jornada jóvenes 2021</dc:title>
  <dc:creator>jsantos</dc:creator>
  <cp:lastModifiedBy>Jose Santos</cp:lastModifiedBy>
  <cp:revision>295</cp:revision>
  <cp:lastPrinted>2022-10-19T10:16:57Z</cp:lastPrinted>
  <dcterms:created xsi:type="dcterms:W3CDTF">2021-10-13T09:25:07Z</dcterms:created>
  <dcterms:modified xsi:type="dcterms:W3CDTF">2024-02-09T13:13:57Z</dcterms:modified>
</cp:coreProperties>
</file>