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96" r:id="rId2"/>
    <p:sldId id="492" r:id="rId3"/>
    <p:sldId id="504" r:id="rId4"/>
    <p:sldId id="501" r:id="rId5"/>
    <p:sldId id="498" r:id="rId6"/>
    <p:sldId id="499" r:id="rId7"/>
    <p:sldId id="502" r:id="rId8"/>
    <p:sldId id="506" r:id="rId9"/>
    <p:sldId id="505" r:id="rId10"/>
    <p:sldId id="493" r:id="rId11"/>
  </p:sldIdLst>
  <p:sldSz cx="9144000" cy="6858000" type="screen4x3"/>
  <p:notesSz cx="6735763" cy="98663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86" autoAdjust="0"/>
    <p:restoredTop sz="94660"/>
  </p:normalViewPr>
  <p:slideViewPr>
    <p:cSldViewPr>
      <p:cViewPr varScale="1">
        <p:scale>
          <a:sx n="112" d="100"/>
          <a:sy n="112" d="100"/>
        </p:scale>
        <p:origin x="196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822B7322-A4CF-43BD-9805-B9B03FE9B4B3}" type="datetimeFigureOut">
              <a:rPr lang="es-ES" smtClean="0"/>
              <a:t>17/09/2024</a:t>
            </a:fld>
            <a:endParaRPr lang="es-ES"/>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DA875140-FD7D-4092-B3C6-D89339EA349B}" type="slidenum">
              <a:rPr lang="es-ES" smtClean="0"/>
              <a:t>‹Nº›</a:t>
            </a:fld>
            <a:endParaRPr lang="es-ES"/>
          </a:p>
        </p:txBody>
      </p:sp>
    </p:spTree>
    <p:extLst>
      <p:ext uri="{BB962C8B-B14F-4D97-AF65-F5344CB8AC3E}">
        <p14:creationId xmlns:p14="http://schemas.microsoft.com/office/powerpoint/2010/main" val="38710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330535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58118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79800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41869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928481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770903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384015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92970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21659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63078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17/09/2024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36125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E1F6E-8997-4AF3-8C01-22049B8B5D8B}" type="datetimeFigureOut">
              <a:rPr lang="es-ES" smtClean="0"/>
              <a:t>17/09/2024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685462-7D4D-4253-B369-D8B9C89AEB56}" type="slidenum">
              <a:rPr lang="es-ES" smtClean="0"/>
              <a:t>‹Nº›</a:t>
            </a:fld>
            <a:endParaRPr lang="es-ES"/>
          </a:p>
        </p:txBody>
      </p:sp>
    </p:spTree>
    <p:extLst>
      <p:ext uri="{BB962C8B-B14F-4D97-AF65-F5344CB8AC3E}">
        <p14:creationId xmlns:p14="http://schemas.microsoft.com/office/powerpoint/2010/main" val="3149193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72028" y="5482098"/>
            <a:ext cx="3672408" cy="646331"/>
          </a:xfrm>
          <a:prstGeom prst="rect">
            <a:avLst/>
          </a:prstGeom>
          <a:noFill/>
        </p:spPr>
        <p:txBody>
          <a:bodyPr wrap="square" rtlCol="0">
            <a:spAutoFit/>
          </a:bodyPr>
          <a:lstStyle/>
          <a:p>
            <a:pPr algn="ctr"/>
            <a:r>
              <a:rPr lang="es-ES" dirty="0"/>
              <a:t>Peñafiel, </a:t>
            </a:r>
          </a:p>
          <a:p>
            <a:pPr algn="ctr"/>
            <a:r>
              <a:rPr lang="es-ES" dirty="0"/>
              <a:t>5 de octubre de 2022</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58" y="5181718"/>
            <a:ext cx="39131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uadroTexto 2">
            <a:extLst>
              <a:ext uri="{FF2B5EF4-FFF2-40B4-BE49-F238E27FC236}">
                <a16:creationId xmlns:a16="http://schemas.microsoft.com/office/drawing/2014/main" id="{7074A970-103E-653E-E120-6C3EA6036EBE}"/>
              </a:ext>
            </a:extLst>
          </p:cNvPr>
          <p:cNvSpPr txBox="1"/>
          <p:nvPr/>
        </p:nvSpPr>
        <p:spPr>
          <a:xfrm>
            <a:off x="6747154" y="4030043"/>
            <a:ext cx="1656184" cy="707886"/>
          </a:xfrm>
          <a:prstGeom prst="rect">
            <a:avLst/>
          </a:prstGeom>
          <a:noFill/>
        </p:spPr>
        <p:txBody>
          <a:bodyPr wrap="square" rtlCol="0">
            <a:spAutoFit/>
          </a:bodyPr>
          <a:lstStyle/>
          <a:p>
            <a:pPr algn="ctr"/>
            <a:r>
              <a:rPr lang="es-ES" sz="2000" b="1" dirty="0"/>
              <a:t>Actualización 17/09/2024</a:t>
            </a:r>
            <a:endParaRPr lang="es-ES" sz="2000" dirty="0"/>
          </a:p>
        </p:txBody>
      </p:sp>
      <p:sp>
        <p:nvSpPr>
          <p:cNvPr id="13" name="12 Rectángulo redondeado"/>
          <p:cNvSpPr/>
          <p:nvPr/>
        </p:nvSpPr>
        <p:spPr bwMode="auto">
          <a:xfrm>
            <a:off x="4753443" y="5216989"/>
            <a:ext cx="3888432" cy="1190279"/>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pic>
        <p:nvPicPr>
          <p:cNvPr id="7" name="Imagen 6" descr="Texto&#10;&#10;Descripción generada automáticamente">
            <a:extLst>
              <a:ext uri="{FF2B5EF4-FFF2-40B4-BE49-F238E27FC236}">
                <a16:creationId xmlns:a16="http://schemas.microsoft.com/office/drawing/2014/main" id="{F5099304-4E5A-E05F-A221-71CC713176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204" y="473926"/>
            <a:ext cx="2781456" cy="876049"/>
          </a:xfrm>
          <a:prstGeom prst="rect">
            <a:avLst/>
          </a:prstGeom>
        </p:spPr>
      </p:pic>
      <p:sp>
        <p:nvSpPr>
          <p:cNvPr id="11" name="10 CuadroTexto"/>
          <p:cNvSpPr txBox="1"/>
          <p:nvPr/>
        </p:nvSpPr>
        <p:spPr>
          <a:xfrm>
            <a:off x="5228790" y="5350463"/>
            <a:ext cx="3026436" cy="923330"/>
          </a:xfrm>
          <a:prstGeom prst="rect">
            <a:avLst/>
          </a:prstGeom>
          <a:noFill/>
        </p:spPr>
        <p:txBody>
          <a:bodyPr wrap="square" rtlCol="0">
            <a:spAutoFit/>
          </a:bodyPr>
          <a:lstStyle/>
          <a:p>
            <a:pPr algn="ctr"/>
            <a:r>
              <a:rPr lang="es-ES" dirty="0"/>
              <a:t>José Mª Santos Rodríguez</a:t>
            </a:r>
          </a:p>
          <a:p>
            <a:pPr algn="ctr"/>
            <a:r>
              <a:rPr lang="es-ES" dirty="0"/>
              <a:t>Responsable Área Agricultura e Innovación</a:t>
            </a:r>
          </a:p>
        </p:txBody>
      </p:sp>
      <p:grpSp>
        <p:nvGrpSpPr>
          <p:cNvPr id="4" name="2 Grupo">
            <a:extLst>
              <a:ext uri="{FF2B5EF4-FFF2-40B4-BE49-F238E27FC236}">
                <a16:creationId xmlns:a16="http://schemas.microsoft.com/office/drawing/2014/main" id="{DDE49F01-F8F5-6974-22BD-EF2EA173AD2D}"/>
              </a:ext>
            </a:extLst>
          </p:cNvPr>
          <p:cNvGrpSpPr>
            <a:grpSpLocks/>
          </p:cNvGrpSpPr>
          <p:nvPr/>
        </p:nvGrpSpPr>
        <p:grpSpPr bwMode="auto">
          <a:xfrm>
            <a:off x="1432898" y="1486169"/>
            <a:ext cx="5019328" cy="3600065"/>
            <a:chOff x="0" y="0"/>
            <a:chExt cx="7467600" cy="777644"/>
          </a:xfrm>
        </p:grpSpPr>
        <p:sp>
          <p:nvSpPr>
            <p:cNvPr id="6" name="4 Rectángulo redondeado">
              <a:extLst>
                <a:ext uri="{FF2B5EF4-FFF2-40B4-BE49-F238E27FC236}">
                  <a16:creationId xmlns:a16="http://schemas.microsoft.com/office/drawing/2014/main" id="{1D391797-414C-7B86-929E-ADC498729DB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8" name="5 Rectángulo">
              <a:extLst>
                <a:ext uri="{FF2B5EF4-FFF2-40B4-BE49-F238E27FC236}">
                  <a16:creationId xmlns:a16="http://schemas.microsoft.com/office/drawing/2014/main" id="{828E9289-D83B-6EA0-5439-0265D88AAB9C}"/>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a:extLst>
              <a:ext uri="{FF2B5EF4-FFF2-40B4-BE49-F238E27FC236}">
                <a16:creationId xmlns:a16="http://schemas.microsoft.com/office/drawing/2014/main" id="{A496CC4B-1682-44C2-4361-5D43F14D96F6}"/>
              </a:ext>
            </a:extLst>
          </p:cNvPr>
          <p:cNvSpPr>
            <a:spLocks noChangeArrowheads="1"/>
          </p:cNvSpPr>
          <p:nvPr/>
        </p:nvSpPr>
        <p:spPr bwMode="auto">
          <a:xfrm>
            <a:off x="1699698" y="1740053"/>
            <a:ext cx="4874419"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3600" b="1" dirty="0">
                <a:solidFill>
                  <a:schemeClr val="tx1"/>
                </a:solidFill>
              </a:rPr>
              <a:t>PAC</a:t>
            </a:r>
          </a:p>
          <a:p>
            <a:pPr eaLnBrk="1" hangingPunct="1">
              <a:spcBef>
                <a:spcPct val="0"/>
              </a:spcBef>
              <a:buClrTx/>
              <a:buFontTx/>
              <a:buNone/>
            </a:pPr>
            <a:endParaRPr lang="es-ES" altLang="es-ES" sz="2400" dirty="0">
              <a:solidFill>
                <a:schemeClr val="tx1"/>
              </a:solidFill>
            </a:endParaRPr>
          </a:p>
          <a:p>
            <a:pPr eaLnBrk="1" hangingPunct="1">
              <a:spcBef>
                <a:spcPct val="0"/>
              </a:spcBef>
              <a:buClrTx/>
              <a:buFontTx/>
              <a:buNone/>
            </a:pPr>
            <a:r>
              <a:rPr lang="es-ES" altLang="es-ES" sz="2400" dirty="0">
                <a:solidFill>
                  <a:schemeClr val="tx1"/>
                </a:solidFill>
              </a:rPr>
              <a:t>Primer avance de los cambios </a:t>
            </a:r>
          </a:p>
          <a:p>
            <a:pPr eaLnBrk="1" hangingPunct="1">
              <a:spcBef>
                <a:spcPct val="0"/>
              </a:spcBef>
              <a:buClrTx/>
              <a:buFontTx/>
              <a:buNone/>
            </a:pPr>
            <a:r>
              <a:rPr lang="es-ES" altLang="es-ES" sz="2400" dirty="0">
                <a:solidFill>
                  <a:schemeClr val="tx1"/>
                </a:solidFill>
              </a:rPr>
              <a:t>introducidos o previstos </a:t>
            </a:r>
          </a:p>
          <a:p>
            <a:pPr eaLnBrk="1" hangingPunct="1">
              <a:spcBef>
                <a:spcPct val="0"/>
              </a:spcBef>
              <a:buClrTx/>
              <a:buFontTx/>
              <a:buNone/>
            </a:pPr>
            <a:r>
              <a:rPr lang="es-ES" altLang="es-ES" sz="2400" dirty="0">
                <a:solidFill>
                  <a:schemeClr val="tx1"/>
                </a:solidFill>
              </a:rPr>
              <a:t>en la normativa.  </a:t>
            </a:r>
          </a:p>
          <a:p>
            <a:pPr eaLnBrk="1" hangingPunct="1">
              <a:spcBef>
                <a:spcPct val="0"/>
              </a:spcBef>
              <a:buClrTx/>
              <a:buFontTx/>
              <a:buNone/>
            </a:pPr>
            <a:endParaRPr lang="es-ES" altLang="es-ES" sz="1600" dirty="0">
              <a:solidFill>
                <a:schemeClr val="tx1"/>
              </a:solidFill>
            </a:endParaRPr>
          </a:p>
          <a:p>
            <a:pPr eaLnBrk="1" hangingPunct="1">
              <a:spcBef>
                <a:spcPct val="0"/>
              </a:spcBef>
              <a:buClrTx/>
              <a:buFontTx/>
              <a:buNone/>
            </a:pPr>
            <a:r>
              <a:rPr lang="es-ES" altLang="es-ES" sz="2400" dirty="0">
                <a:solidFill>
                  <a:schemeClr val="tx1"/>
                </a:solidFill>
              </a:rPr>
              <a:t>Aspectos de condicionalidad y </a:t>
            </a:r>
            <a:r>
              <a:rPr lang="es-ES" altLang="es-ES" sz="2400" dirty="0" err="1">
                <a:solidFill>
                  <a:schemeClr val="tx1"/>
                </a:solidFill>
              </a:rPr>
              <a:t>ecorregímenes</a:t>
            </a:r>
            <a:endParaRPr lang="es-ES" altLang="es-ES" sz="2400" dirty="0">
              <a:solidFill>
                <a:schemeClr val="tx1"/>
              </a:solidFill>
            </a:endParaRPr>
          </a:p>
        </p:txBody>
      </p:sp>
      <p:sp>
        <p:nvSpPr>
          <p:cNvPr id="10" name="10 CuadroTexto">
            <a:extLst>
              <a:ext uri="{FF2B5EF4-FFF2-40B4-BE49-F238E27FC236}">
                <a16:creationId xmlns:a16="http://schemas.microsoft.com/office/drawing/2014/main" id="{FD131542-CD9D-F72D-FA61-AFC3C847FA1E}"/>
              </a:ext>
            </a:extLst>
          </p:cNvPr>
          <p:cNvSpPr txBox="1"/>
          <p:nvPr/>
        </p:nvSpPr>
        <p:spPr>
          <a:xfrm>
            <a:off x="847342" y="5482097"/>
            <a:ext cx="3026436" cy="646331"/>
          </a:xfrm>
          <a:prstGeom prst="rect">
            <a:avLst/>
          </a:prstGeom>
          <a:noFill/>
        </p:spPr>
        <p:txBody>
          <a:bodyPr wrap="square" rtlCol="0">
            <a:spAutoFit/>
          </a:bodyPr>
          <a:lstStyle/>
          <a:p>
            <a:pPr algn="ctr"/>
            <a:r>
              <a:rPr lang="es-ES" dirty="0"/>
              <a:t>José Manuel Domínguez</a:t>
            </a:r>
          </a:p>
          <a:p>
            <a:pPr algn="ctr"/>
            <a:r>
              <a:rPr lang="es-ES" dirty="0"/>
              <a:t>Responsable Área Ganadería</a:t>
            </a:r>
          </a:p>
        </p:txBody>
      </p:sp>
      <p:pic>
        <p:nvPicPr>
          <p:cNvPr id="12" name="Picture 2">
            <a:extLst>
              <a:ext uri="{FF2B5EF4-FFF2-40B4-BE49-F238E27FC236}">
                <a16:creationId xmlns:a16="http://schemas.microsoft.com/office/drawing/2014/main" id="{3A859C6B-0E3F-CDE1-EF72-FC94310A540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3722" y="1196454"/>
            <a:ext cx="4457008" cy="139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57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59AF1-4517-40B6-2129-D3DCBC6F143E}"/>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42BC6DAC-04CE-DF05-7108-3BE05C2D6618}"/>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950638F1-22D5-9D6E-7BA0-5C541862DBD5}"/>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E49ACF8C-14E4-5D57-47AD-52B7A45005C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DC1B1A78-135B-A10B-6B29-228DD98D24E8}"/>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pic>
        <p:nvPicPr>
          <p:cNvPr id="2" name="3 Imagen">
            <a:extLst>
              <a:ext uri="{FF2B5EF4-FFF2-40B4-BE49-F238E27FC236}">
                <a16:creationId xmlns:a16="http://schemas.microsoft.com/office/drawing/2014/main" id="{A65C8AE9-B759-874D-5F99-0CA0EFD7E7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8657EFA5-E92D-398F-D123-E68C6B4FFCBA}"/>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31279DC0-549B-1A02-4F28-595E9237BDC1}"/>
              </a:ext>
            </a:extLst>
          </p:cNvPr>
          <p:cNvSpPr>
            <a:spLocks noGrp="1"/>
          </p:cNvSpPr>
          <p:nvPr>
            <p:ph idx="1"/>
          </p:nvPr>
        </p:nvSpPr>
        <p:spPr>
          <a:xfrm>
            <a:off x="1009046" y="1683647"/>
            <a:ext cx="7624412" cy="3473545"/>
          </a:xfrm>
        </p:spPr>
        <p:txBody>
          <a:bodyPr>
            <a:normAutofit/>
          </a:bodyPr>
          <a:lstStyle/>
          <a:p>
            <a:pPr marL="457200" lvl="1" indent="0">
              <a:buNone/>
            </a:pPr>
            <a:r>
              <a:rPr lang="es-ES" b="1" dirty="0"/>
              <a:t>Principales novedades que se aplicarán a partir de la PAC 2025</a:t>
            </a:r>
          </a:p>
          <a:p>
            <a:pPr marL="457200" lvl="1" indent="0">
              <a:buNone/>
            </a:pPr>
            <a:endParaRPr lang="es-ES" b="1" dirty="0"/>
          </a:p>
          <a:p>
            <a:pPr marL="457200" lvl="1" indent="0">
              <a:buNone/>
            </a:pPr>
            <a:r>
              <a:rPr lang="es-ES" b="1" dirty="0"/>
              <a:t>Normativa que recoge este documento </a:t>
            </a:r>
          </a:p>
          <a:p>
            <a:pPr lvl="1">
              <a:buFontTx/>
              <a:buChar char="-"/>
            </a:pPr>
            <a:r>
              <a:rPr lang="es-ES" sz="2000" dirty="0"/>
              <a:t>RD 567 de modificación de la condicionalidad </a:t>
            </a:r>
            <a:r>
              <a:rPr lang="es-ES" sz="1800" dirty="0"/>
              <a:t>(</a:t>
            </a:r>
            <a:r>
              <a:rPr lang="es-ES" sz="1800" dirty="0" err="1"/>
              <a:t>BOCyL</a:t>
            </a:r>
            <a:r>
              <a:rPr lang="es-ES" sz="1800" dirty="0"/>
              <a:t> 19 de junio)</a:t>
            </a:r>
          </a:p>
          <a:p>
            <a:pPr lvl="1">
              <a:buFontTx/>
              <a:buChar char="-"/>
            </a:pPr>
            <a:r>
              <a:rPr lang="es-ES" sz="2000" dirty="0"/>
              <a:t>Borrador de RD que modificará los RD de la PAC 23-27 </a:t>
            </a:r>
            <a:r>
              <a:rPr lang="es-ES" sz="1800" dirty="0"/>
              <a:t>(actualmente en Consejo de Estado)</a:t>
            </a:r>
          </a:p>
          <a:p>
            <a:pPr lvl="1">
              <a:buFontTx/>
              <a:buChar char="-"/>
            </a:pPr>
            <a:r>
              <a:rPr lang="es-ES" sz="2000" dirty="0"/>
              <a:t>RD pendientes de aprobar que modificará el RD 1054 (SIEX)</a:t>
            </a:r>
          </a:p>
        </p:txBody>
      </p:sp>
      <p:sp>
        <p:nvSpPr>
          <p:cNvPr id="9" name="Explosión: 8 puntos 8">
            <a:extLst>
              <a:ext uri="{FF2B5EF4-FFF2-40B4-BE49-F238E27FC236}">
                <a16:creationId xmlns:a16="http://schemas.microsoft.com/office/drawing/2014/main" id="{CBB0E35F-96F2-09D9-3E85-729965E10033}"/>
              </a:ext>
            </a:extLst>
          </p:cNvPr>
          <p:cNvSpPr/>
          <p:nvPr/>
        </p:nvSpPr>
        <p:spPr>
          <a:xfrm>
            <a:off x="7885112" y="719480"/>
            <a:ext cx="748346" cy="72008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13013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59AF1-4517-40B6-2129-D3DCBC6F143E}"/>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42BC6DAC-04CE-DF05-7108-3BE05C2D6618}"/>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950638F1-22D5-9D6E-7BA0-5C541862DBD5}"/>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E49ACF8C-14E4-5D57-47AD-52B7A45005C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DC1B1A78-135B-A10B-6B29-228DD98D24E8}"/>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pic>
        <p:nvPicPr>
          <p:cNvPr id="2" name="3 Imagen">
            <a:extLst>
              <a:ext uri="{FF2B5EF4-FFF2-40B4-BE49-F238E27FC236}">
                <a16:creationId xmlns:a16="http://schemas.microsoft.com/office/drawing/2014/main" id="{A65C8AE9-B759-874D-5F99-0CA0EFD7E7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8657EFA5-E92D-398F-D123-E68C6B4FFCBA}"/>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31279DC0-549B-1A02-4F28-595E9237BDC1}"/>
              </a:ext>
            </a:extLst>
          </p:cNvPr>
          <p:cNvSpPr>
            <a:spLocks noGrp="1"/>
          </p:cNvSpPr>
          <p:nvPr>
            <p:ph idx="1"/>
          </p:nvPr>
        </p:nvSpPr>
        <p:spPr>
          <a:xfrm>
            <a:off x="925195" y="1163479"/>
            <a:ext cx="7432507" cy="5467508"/>
          </a:xfrm>
        </p:spPr>
        <p:txBody>
          <a:bodyPr>
            <a:normAutofit/>
          </a:bodyPr>
          <a:lstStyle/>
          <a:p>
            <a:pPr marL="457200" lvl="1" indent="0">
              <a:buNone/>
            </a:pPr>
            <a:r>
              <a:rPr lang="es-ES" b="1" dirty="0"/>
              <a:t>Cuestiones sobre Condicionalidad</a:t>
            </a:r>
          </a:p>
          <a:p>
            <a:pPr lvl="2"/>
            <a:endParaRPr lang="es-ES" sz="500" dirty="0"/>
          </a:p>
          <a:p>
            <a:pPr lvl="1"/>
            <a:r>
              <a:rPr lang="es-ES" sz="2000" dirty="0"/>
              <a:t>Excepcionalidades para </a:t>
            </a:r>
            <a:r>
              <a:rPr lang="es-ES" sz="2000" b="1" dirty="0"/>
              <a:t>explotaciones ≤ 10 has</a:t>
            </a:r>
          </a:p>
          <a:p>
            <a:pPr lvl="2"/>
            <a:r>
              <a:rPr lang="es-ES" sz="1800" dirty="0"/>
              <a:t>Exención de penalizaciones (desde 1/1/2024)</a:t>
            </a:r>
          </a:p>
          <a:p>
            <a:pPr lvl="2"/>
            <a:r>
              <a:rPr lang="es-ES" sz="1800" dirty="0"/>
              <a:t>Exención de controles a partir de entrada en vigor del RD</a:t>
            </a:r>
          </a:p>
          <a:p>
            <a:pPr marL="914400" lvl="2" indent="0">
              <a:buNone/>
            </a:pPr>
            <a:endParaRPr lang="es-ES" sz="600" dirty="0"/>
          </a:p>
          <a:p>
            <a:pPr lvl="1"/>
            <a:r>
              <a:rPr lang="es-ES" sz="2000" dirty="0"/>
              <a:t>Cambios en </a:t>
            </a:r>
            <a:r>
              <a:rPr lang="es-ES" sz="2000" b="1" dirty="0"/>
              <a:t>BCAM </a:t>
            </a:r>
          </a:p>
          <a:p>
            <a:pPr lvl="2"/>
            <a:r>
              <a:rPr lang="es-ES" sz="1800" b="1" dirty="0"/>
              <a:t>BCAM 1</a:t>
            </a:r>
            <a:r>
              <a:rPr lang="es-ES" sz="1800" dirty="0"/>
              <a:t>. (mantenimiento de pastos) </a:t>
            </a:r>
          </a:p>
          <a:p>
            <a:pPr lvl="3"/>
            <a:r>
              <a:rPr lang="es-ES" sz="1400" dirty="0"/>
              <a:t>No tener que reponer tierras de cultivos en pastos</a:t>
            </a:r>
          </a:p>
          <a:p>
            <a:pPr lvl="2"/>
            <a:r>
              <a:rPr lang="es-ES" sz="1800" b="1" dirty="0"/>
              <a:t>BCAM 5</a:t>
            </a:r>
            <a:r>
              <a:rPr lang="es-ES" sz="1800" dirty="0"/>
              <a:t>. (Gestión de la labranza) </a:t>
            </a:r>
          </a:p>
          <a:p>
            <a:pPr lvl="3"/>
            <a:r>
              <a:rPr lang="es-ES" sz="1400" dirty="0"/>
              <a:t>En herbáceos y leñosos, se permite la labranza en la línea de máxima pendiente en parcelas ≤1 ha </a:t>
            </a:r>
          </a:p>
          <a:p>
            <a:pPr lvl="3"/>
            <a:r>
              <a:rPr lang="es-ES" sz="1400" dirty="0"/>
              <a:t>También se permite en parcelas de leñosos “estrechas” (&lt;100 m de anchura). </a:t>
            </a:r>
          </a:p>
          <a:p>
            <a:pPr lvl="3"/>
            <a:r>
              <a:rPr lang="es-ES" sz="1400" dirty="0"/>
              <a:t>Lo mismo en parcelas de leñosos (implantados antes de 2023) si el sistema de plantación, riego o conducción impide la labranza transversal. Bajo autorización individual</a:t>
            </a:r>
          </a:p>
          <a:p>
            <a:pPr lvl="3"/>
            <a:r>
              <a:rPr lang="es-ES" sz="1400" dirty="0"/>
              <a:t>La CA podrá autorizar la labranza en la línea de máxima pendiente en caso de vuelco</a:t>
            </a:r>
            <a:endParaRPr lang="es-ES" sz="1400" i="1" dirty="0"/>
          </a:p>
          <a:p>
            <a:pPr lvl="2"/>
            <a:endParaRPr lang="es-ES" dirty="0"/>
          </a:p>
          <a:p>
            <a:pPr marL="457200" lvl="1" indent="0">
              <a:buNone/>
            </a:pPr>
            <a:endParaRPr lang="es-ES" dirty="0"/>
          </a:p>
          <a:p>
            <a:pPr lvl="1"/>
            <a:endParaRPr lang="es-ES" dirty="0"/>
          </a:p>
          <a:p>
            <a:pPr marL="914400" lvl="2" indent="0">
              <a:buNone/>
            </a:pPr>
            <a:endParaRPr lang="es-ES" dirty="0"/>
          </a:p>
        </p:txBody>
      </p:sp>
    </p:spTree>
    <p:extLst>
      <p:ext uri="{BB962C8B-B14F-4D97-AF65-F5344CB8AC3E}">
        <p14:creationId xmlns:p14="http://schemas.microsoft.com/office/powerpoint/2010/main" val="209459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59AF1-4517-40B6-2129-D3DCBC6F143E}"/>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42BC6DAC-04CE-DF05-7108-3BE05C2D6618}"/>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950638F1-22D5-9D6E-7BA0-5C541862DBD5}"/>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E49ACF8C-14E4-5D57-47AD-52B7A45005C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A65C8AE9-B759-874D-5F99-0CA0EFD7E7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8657EFA5-E92D-398F-D123-E68C6B4FFCBA}"/>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31279DC0-549B-1A02-4F28-595E9237BDC1}"/>
              </a:ext>
            </a:extLst>
          </p:cNvPr>
          <p:cNvSpPr>
            <a:spLocks noGrp="1"/>
          </p:cNvSpPr>
          <p:nvPr>
            <p:ph idx="1"/>
          </p:nvPr>
        </p:nvSpPr>
        <p:spPr>
          <a:xfrm>
            <a:off x="448233" y="1087438"/>
            <a:ext cx="8111300" cy="5467508"/>
          </a:xfrm>
        </p:spPr>
        <p:txBody>
          <a:bodyPr>
            <a:normAutofit fontScale="85000" lnSpcReduction="10000"/>
          </a:bodyPr>
          <a:lstStyle/>
          <a:p>
            <a:pPr marL="457200" lvl="1" indent="0">
              <a:buNone/>
            </a:pPr>
            <a:r>
              <a:rPr lang="es-ES" b="1" dirty="0"/>
              <a:t>       Cuestiones sobre Condicionalidad</a:t>
            </a:r>
          </a:p>
          <a:p>
            <a:pPr marL="457200" lvl="1" indent="0">
              <a:buNone/>
            </a:pPr>
            <a:endParaRPr lang="es-ES" sz="1300" b="1" dirty="0"/>
          </a:p>
          <a:p>
            <a:pPr lvl="3"/>
            <a:r>
              <a:rPr lang="es-ES" sz="2100" b="1" dirty="0"/>
              <a:t>BCAM 6</a:t>
            </a:r>
            <a:r>
              <a:rPr lang="es-ES" dirty="0"/>
              <a:t>. </a:t>
            </a:r>
            <a:r>
              <a:rPr lang="es-ES" sz="1700" dirty="0"/>
              <a:t>(Cobertura del suelo)</a:t>
            </a:r>
          </a:p>
          <a:p>
            <a:pPr lvl="3"/>
            <a:endParaRPr lang="es-ES" sz="1700" dirty="0"/>
          </a:p>
          <a:p>
            <a:pPr lvl="4"/>
            <a:r>
              <a:rPr lang="es-ES" sz="1700" dirty="0"/>
              <a:t>En </a:t>
            </a:r>
            <a:r>
              <a:rPr lang="es-ES" sz="1700" b="1" dirty="0"/>
              <a:t>herbáceos</a:t>
            </a:r>
            <a:r>
              <a:rPr lang="es-ES" sz="1700" dirty="0"/>
              <a:t> de invierno que dejan rastrojo o restos de cosecha, </a:t>
            </a:r>
          </a:p>
          <a:p>
            <a:pPr lvl="5"/>
            <a:r>
              <a:rPr lang="es-ES" sz="1700" dirty="0"/>
              <a:t>se permite realizar labores verticales/superficiales sobre dicha superficie (entre la cosecha y el 1/</a:t>
            </a:r>
            <a:r>
              <a:rPr lang="es-ES" sz="1700" dirty="0" err="1"/>
              <a:t>sep</a:t>
            </a:r>
            <a:r>
              <a:rPr lang="es-ES" sz="1700" dirty="0"/>
              <a:t>). </a:t>
            </a:r>
          </a:p>
          <a:p>
            <a:pPr lvl="5"/>
            <a:r>
              <a:rPr lang="es-ES" sz="1700" dirty="0"/>
              <a:t>También el abonado en verde. </a:t>
            </a:r>
          </a:p>
          <a:p>
            <a:pPr marL="2286000" lvl="5" indent="0">
              <a:buNone/>
            </a:pPr>
            <a:endParaRPr lang="es-ES" sz="1700" dirty="0"/>
          </a:p>
          <a:p>
            <a:pPr lvl="4"/>
            <a:r>
              <a:rPr lang="es-ES" sz="1700" dirty="0"/>
              <a:t>En </a:t>
            </a:r>
            <a:r>
              <a:rPr lang="es-ES" sz="1700" b="1" dirty="0"/>
              <a:t>leñosos</a:t>
            </a:r>
            <a:r>
              <a:rPr lang="es-ES" sz="1700" dirty="0"/>
              <a:t>, (con pendientes ≥10%) </a:t>
            </a:r>
          </a:p>
          <a:p>
            <a:pPr lvl="5"/>
            <a:r>
              <a:rPr lang="es-ES" sz="1700" dirty="0"/>
              <a:t>se podrá cumplir el requisito con cubierta vegetal, sembrada, espontánea o inerte, </a:t>
            </a:r>
          </a:p>
          <a:p>
            <a:pPr lvl="5"/>
            <a:r>
              <a:rPr lang="es-ES" sz="1700" dirty="0"/>
              <a:t>de ≥1m de anchura en las calles transversales a la línea de máxima pendiente. </a:t>
            </a:r>
          </a:p>
          <a:p>
            <a:pPr lvl="5"/>
            <a:r>
              <a:rPr lang="es-ES" sz="1700" dirty="0"/>
              <a:t>Podrá hacerse en las calles paralelas a la línea de máxima pendiente cuando el diseño de la parcela, impidan hacerlo de otra forma. </a:t>
            </a:r>
          </a:p>
          <a:p>
            <a:pPr lvl="5"/>
            <a:r>
              <a:rPr lang="es-ES" sz="1700" dirty="0"/>
              <a:t>Tendrá que estar mínimo 4 meses entre octubre y marzo</a:t>
            </a:r>
          </a:p>
          <a:p>
            <a:pPr lvl="5"/>
            <a:endParaRPr lang="es-ES" sz="1700" dirty="0"/>
          </a:p>
          <a:p>
            <a:pPr lvl="4"/>
            <a:r>
              <a:rPr lang="es-ES" sz="1700" dirty="0"/>
              <a:t>En </a:t>
            </a:r>
            <a:r>
              <a:rPr lang="es-ES" sz="1700" b="1" dirty="0"/>
              <a:t>barbechos</a:t>
            </a:r>
            <a:r>
              <a:rPr lang="es-ES" sz="1700" dirty="0"/>
              <a:t>, </a:t>
            </a:r>
          </a:p>
          <a:p>
            <a:pPr lvl="5"/>
            <a:r>
              <a:rPr lang="es-ES" sz="1600" dirty="0"/>
              <a:t>Se permiten las enmiendas orgánicas y purines durante todo el año</a:t>
            </a:r>
          </a:p>
          <a:p>
            <a:pPr lvl="5"/>
            <a:r>
              <a:rPr lang="es-ES" sz="1600" dirty="0"/>
              <a:t>También la aplicación de aplicación de fitosanitarios.</a:t>
            </a:r>
          </a:p>
          <a:p>
            <a:pPr marL="2286000" lvl="5" indent="0">
              <a:buNone/>
            </a:pPr>
            <a:r>
              <a:rPr lang="es-ES" sz="1600" dirty="0"/>
              <a:t> </a:t>
            </a:r>
            <a:endParaRPr lang="es-ES" sz="1800" i="1" dirty="0"/>
          </a:p>
          <a:p>
            <a:pPr lvl="4">
              <a:buFont typeface="Wingdings" panose="05000000000000000000" pitchFamily="2" charset="2"/>
              <a:buChar char="Ø"/>
            </a:pPr>
            <a:endParaRPr lang="es-ES" sz="1800" i="1" dirty="0"/>
          </a:p>
          <a:p>
            <a:pPr marL="1828800" lvl="4" indent="0">
              <a:buNone/>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2"/>
            <a:endParaRPr lang="es-ES" dirty="0"/>
          </a:p>
          <a:p>
            <a:pPr marL="457200" lvl="1" indent="0">
              <a:buNone/>
            </a:pPr>
            <a:endParaRPr lang="es-ES" dirty="0"/>
          </a:p>
          <a:p>
            <a:pPr lvl="1"/>
            <a:endParaRPr lang="es-ES" dirty="0"/>
          </a:p>
          <a:p>
            <a:pPr marL="914400" lvl="2" indent="0">
              <a:buNone/>
            </a:pPr>
            <a:endParaRPr lang="es-ES" dirty="0"/>
          </a:p>
        </p:txBody>
      </p:sp>
      <p:sp>
        <p:nvSpPr>
          <p:cNvPr id="10" name="2 Rectángulo">
            <a:extLst>
              <a:ext uri="{FF2B5EF4-FFF2-40B4-BE49-F238E27FC236}">
                <a16:creationId xmlns:a16="http://schemas.microsoft.com/office/drawing/2014/main" id="{DCD91B59-9C52-2566-F6B1-EA9C19AD55FF}"/>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199893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11" end="1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4" end="1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5" end="1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16" end="1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9352-22E0-B2F1-A00F-F5C456FF879D}"/>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92095EB8-7DEA-2A91-B327-162807E970FB}"/>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A5804E85-4C5C-D3D5-068A-DCEC95069FAE}"/>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73FB2F14-D73B-D3CD-8A3F-79E2AA7448F9}"/>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DB19D8E2-6B31-99D7-6B5B-EDB7B306C90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DA3B0BE3-C9ED-6E67-328E-FD19880FD827}"/>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DFEED5BE-ADB4-25BB-6E36-15DA46EEB7D5}"/>
              </a:ext>
            </a:extLst>
          </p:cNvPr>
          <p:cNvSpPr>
            <a:spLocks noGrp="1"/>
          </p:cNvSpPr>
          <p:nvPr>
            <p:ph idx="1"/>
          </p:nvPr>
        </p:nvSpPr>
        <p:spPr>
          <a:xfrm>
            <a:off x="1271267" y="1144111"/>
            <a:ext cx="7895276" cy="5366226"/>
          </a:xfrm>
        </p:spPr>
        <p:txBody>
          <a:bodyPr>
            <a:normAutofit fontScale="92500" lnSpcReduction="20000"/>
          </a:bodyPr>
          <a:lstStyle/>
          <a:p>
            <a:pPr marL="457200" lvl="1" indent="0">
              <a:buNone/>
            </a:pPr>
            <a:r>
              <a:rPr lang="es-ES" b="1" dirty="0"/>
              <a:t>Cuestiones sobre Condicionalidad</a:t>
            </a:r>
          </a:p>
          <a:p>
            <a:pPr marL="457200" lvl="1" indent="0">
              <a:buNone/>
            </a:pPr>
            <a:endParaRPr lang="es-ES" sz="1300" b="1" dirty="0"/>
          </a:p>
          <a:p>
            <a:pPr marL="514350" lvl="1" indent="0">
              <a:buNone/>
            </a:pPr>
            <a:r>
              <a:rPr lang="es-ES" sz="1900" b="1" dirty="0"/>
              <a:t>- BCAM 7</a:t>
            </a:r>
            <a:r>
              <a:rPr lang="es-ES" sz="1900" dirty="0"/>
              <a:t> </a:t>
            </a:r>
            <a:r>
              <a:rPr lang="es-ES" sz="1800" dirty="0"/>
              <a:t>(Rotación </a:t>
            </a:r>
            <a:r>
              <a:rPr lang="es-ES" sz="1800" b="1" u="sng" dirty="0">
                <a:solidFill>
                  <a:srgbClr val="FF0000"/>
                </a:solidFill>
              </a:rPr>
              <a:t>o</a:t>
            </a:r>
            <a:r>
              <a:rPr lang="es-ES" sz="1800" dirty="0"/>
              <a:t> Diversificación) </a:t>
            </a:r>
          </a:p>
          <a:p>
            <a:pPr lvl="2"/>
            <a:endParaRPr lang="es-ES" sz="1100" dirty="0"/>
          </a:p>
          <a:p>
            <a:pPr lvl="2"/>
            <a:r>
              <a:rPr lang="es-ES" sz="1600" dirty="0"/>
              <a:t>Se permite elegir entre rotación y diversificación</a:t>
            </a:r>
          </a:p>
          <a:p>
            <a:pPr lvl="2"/>
            <a:endParaRPr lang="es-ES" sz="900" dirty="0"/>
          </a:p>
          <a:p>
            <a:pPr lvl="2"/>
            <a:r>
              <a:rPr lang="es-ES" sz="1600" b="1" dirty="0"/>
              <a:t>Rotación</a:t>
            </a:r>
            <a:r>
              <a:rPr lang="es-ES" sz="1600" dirty="0"/>
              <a:t>:</a:t>
            </a:r>
          </a:p>
          <a:p>
            <a:pPr lvl="3"/>
            <a:r>
              <a:rPr lang="es-ES" sz="1500" dirty="0"/>
              <a:t>Todas las parcelas de la explotación deben rotar al menos 1 vez cada 3 años;             es decir rotación del 33%</a:t>
            </a:r>
          </a:p>
          <a:p>
            <a:pPr lvl="3"/>
            <a:r>
              <a:rPr lang="es-ES" sz="1500" dirty="0"/>
              <a:t>Los barbechos quedan </a:t>
            </a:r>
            <a:r>
              <a:rPr lang="es-ES" sz="1500" dirty="0" err="1"/>
              <a:t>excluídos</a:t>
            </a:r>
            <a:r>
              <a:rPr lang="es-ES" sz="1500" dirty="0"/>
              <a:t> de la rotación</a:t>
            </a:r>
          </a:p>
          <a:p>
            <a:pPr lvl="3"/>
            <a:r>
              <a:rPr lang="es-ES" sz="1500" dirty="0"/>
              <a:t>Si se acoge en 2025, se comprobará que rota respecto a 2023 y 2024. Si no se ha rotado, se podrá justificar con compromiso de rotación de campañas siguientes.</a:t>
            </a:r>
          </a:p>
          <a:p>
            <a:pPr lvl="3"/>
            <a:r>
              <a:rPr lang="es-ES" sz="1500" dirty="0"/>
              <a:t>Compromiso plurianual: si se acoge a esta modalidad, deberá cumplir con ella al menos durante 3 años consecutivos</a:t>
            </a:r>
          </a:p>
          <a:p>
            <a:pPr lvl="3"/>
            <a:r>
              <a:rPr lang="es-ES" sz="1500" dirty="0"/>
              <a:t>Se puede cumplir con un cultivo secundario en un mismo año (en este caso                se exige cultivo secundario durante 3 años consecutivos). En este caso, no computa un barbecho.</a:t>
            </a:r>
          </a:p>
          <a:p>
            <a:pPr lvl="3"/>
            <a:r>
              <a:rPr lang="es-ES" sz="1500" dirty="0"/>
              <a:t>Cultivo principal: el que esté mayoritariamente en mayo-julio</a:t>
            </a:r>
          </a:p>
          <a:p>
            <a:pPr marL="1371600" lvl="3" indent="0">
              <a:buNone/>
            </a:pPr>
            <a:endParaRPr lang="es-ES" sz="1400" dirty="0"/>
          </a:p>
          <a:p>
            <a:pPr lvl="2"/>
            <a:r>
              <a:rPr lang="es-ES" sz="1600" b="1" dirty="0"/>
              <a:t>Diversificación</a:t>
            </a:r>
            <a:r>
              <a:rPr lang="es-ES" sz="1600" dirty="0"/>
              <a:t>:</a:t>
            </a:r>
          </a:p>
          <a:p>
            <a:pPr lvl="3"/>
            <a:r>
              <a:rPr lang="es-ES" sz="1500" dirty="0"/>
              <a:t>TC &gt;10 has y ≤30 has  → 2 </a:t>
            </a:r>
            <a:r>
              <a:rPr lang="es-ES" sz="1500" dirty="0" err="1"/>
              <a:t>ó</a:t>
            </a:r>
            <a:r>
              <a:rPr lang="es-ES" sz="1500" dirty="0"/>
              <a:t> + cultivos </a:t>
            </a:r>
            <a:r>
              <a:rPr lang="es-ES" sz="1200" dirty="0"/>
              <a:t>(mayor&lt;75%)</a:t>
            </a:r>
          </a:p>
          <a:p>
            <a:pPr lvl="3"/>
            <a:r>
              <a:rPr lang="es-ES" sz="1500" dirty="0"/>
              <a:t>TC &gt;30 has 	         → 3 </a:t>
            </a:r>
            <a:r>
              <a:rPr lang="es-ES" sz="1500" dirty="0" err="1"/>
              <a:t>ó</a:t>
            </a:r>
            <a:r>
              <a:rPr lang="es-ES" sz="1500" dirty="0"/>
              <a:t> + cultivos </a:t>
            </a:r>
            <a:r>
              <a:rPr lang="es-ES" sz="1200" dirty="0"/>
              <a:t>(mayor&lt;75% y los dos principales &lt;95%)</a:t>
            </a:r>
          </a:p>
          <a:p>
            <a:pPr marL="1371600" lvl="3" indent="0">
              <a:buNone/>
            </a:pPr>
            <a:endParaRPr lang="es-ES" sz="1050" dirty="0"/>
          </a:p>
          <a:p>
            <a:pPr marL="514350" lvl="1" indent="0">
              <a:buNone/>
            </a:pPr>
            <a:r>
              <a:rPr lang="es-ES" sz="2000" b="1" dirty="0"/>
              <a:t>- </a:t>
            </a:r>
            <a:r>
              <a:rPr lang="es-ES" sz="1900" b="1" dirty="0"/>
              <a:t>BCAM 8.1. </a:t>
            </a:r>
            <a:r>
              <a:rPr lang="es-ES" sz="1900" dirty="0"/>
              <a:t>(Barbecho y SENP)</a:t>
            </a:r>
          </a:p>
          <a:p>
            <a:pPr lvl="2"/>
            <a:r>
              <a:rPr lang="es-ES" sz="1600" dirty="0"/>
              <a:t>Se elimina la obligación de destinar un % a barbecho/SENP</a:t>
            </a:r>
            <a:endParaRPr lang="es-ES" sz="16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lvl="4">
              <a:buFont typeface="Wingdings" panose="05000000000000000000" pitchFamily="2" charset="2"/>
              <a:buChar char="Ø"/>
            </a:pPr>
            <a:endParaRPr lang="es-ES" sz="1800" i="1" dirty="0"/>
          </a:p>
          <a:p>
            <a:pPr marL="914400" lvl="2" indent="0">
              <a:buNone/>
            </a:pPr>
            <a:endParaRPr lang="es-ES" dirty="0"/>
          </a:p>
        </p:txBody>
      </p:sp>
      <p:sp>
        <p:nvSpPr>
          <p:cNvPr id="12" name="2 Rectángulo">
            <a:extLst>
              <a:ext uri="{FF2B5EF4-FFF2-40B4-BE49-F238E27FC236}">
                <a16:creationId xmlns:a16="http://schemas.microsoft.com/office/drawing/2014/main" id="{B352740B-3CE9-9118-F6D8-D30FDDA92BD2}"/>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253086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11" end="1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12" end="1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14" end="1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5" end="1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6" end="1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18" end="1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E3CDC-68C6-F4DA-4A28-F84CD273E8C0}"/>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28327079-ABC5-26CC-E7A2-08641D2499C2}"/>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D418E1AD-761F-5759-BC92-D5226F8C00BE}"/>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3BABD56C-9909-FC01-2173-91113BE717A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24A62557-90D6-66A9-2CF4-DB7E3196C14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F784E942-161C-1CBB-4F82-0001CA29D42B}"/>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408C41D2-24A4-36A9-9DBA-BC68619B7444}"/>
              </a:ext>
            </a:extLst>
          </p:cNvPr>
          <p:cNvSpPr>
            <a:spLocks noGrp="1"/>
          </p:cNvSpPr>
          <p:nvPr>
            <p:ph idx="1"/>
          </p:nvPr>
        </p:nvSpPr>
        <p:spPr>
          <a:xfrm>
            <a:off x="1115616" y="1179649"/>
            <a:ext cx="7848872" cy="5467508"/>
          </a:xfrm>
        </p:spPr>
        <p:txBody>
          <a:bodyPr>
            <a:normAutofit/>
          </a:bodyPr>
          <a:lstStyle/>
          <a:p>
            <a:pPr marL="57150" indent="0">
              <a:buNone/>
            </a:pPr>
            <a:r>
              <a:rPr lang="es-ES" sz="2800" b="1" dirty="0"/>
              <a:t>Cuestiones sobre </a:t>
            </a:r>
            <a:r>
              <a:rPr lang="es-ES" sz="2800" b="1" dirty="0" err="1"/>
              <a:t>Ecorregímenes</a:t>
            </a:r>
            <a:endParaRPr lang="es-ES" sz="2800" b="1" dirty="0"/>
          </a:p>
          <a:p>
            <a:pPr lvl="1"/>
            <a:r>
              <a:rPr lang="es-ES" sz="2000" b="1" dirty="0"/>
              <a:t>ER P1 y P2 </a:t>
            </a:r>
            <a:r>
              <a:rPr lang="es-ES" sz="2000" dirty="0"/>
              <a:t>de pastos. </a:t>
            </a:r>
          </a:p>
          <a:p>
            <a:pPr lvl="2">
              <a:buFont typeface="Wingdings" panose="05000000000000000000" pitchFamily="2" charset="2"/>
              <a:buChar char="Ø"/>
            </a:pPr>
            <a:r>
              <a:rPr lang="es-ES" sz="1500" dirty="0"/>
              <a:t>Reducción de la carga ganadera mínima en pastoreo extensivo </a:t>
            </a:r>
          </a:p>
          <a:p>
            <a:pPr marL="914400" lvl="2" indent="0">
              <a:buNone/>
            </a:pPr>
            <a:r>
              <a:rPr lang="es-ES" sz="1500" dirty="0"/>
              <a:t>     a 0,1 UGM/ha en pastos mediterráneos y 0,2 en pastos húmedos</a:t>
            </a:r>
          </a:p>
          <a:p>
            <a:pPr lvl="2">
              <a:buFont typeface="Wingdings" panose="05000000000000000000" pitchFamily="2" charset="2"/>
              <a:buChar char="Ø"/>
            </a:pPr>
            <a:r>
              <a:rPr lang="es-ES" sz="1500" dirty="0"/>
              <a:t>Flexibilización de la siega sostenible:</a:t>
            </a:r>
          </a:p>
          <a:p>
            <a:pPr lvl="3">
              <a:buFont typeface="Wingdings" panose="05000000000000000000" pitchFamily="2" charset="2"/>
              <a:buChar char="Ø"/>
            </a:pPr>
            <a:r>
              <a:rPr lang="es-ES" sz="1200" dirty="0"/>
              <a:t>Mantener 60 días improductivos, entre mayo y agosto. Se puede elegir varios períodos                      y el ganadero se acoge al que mejor le convenga</a:t>
            </a:r>
          </a:p>
          <a:p>
            <a:pPr lvl="3">
              <a:buFont typeface="Wingdings" panose="05000000000000000000" pitchFamily="2" charset="2"/>
              <a:buChar char="Ø"/>
            </a:pPr>
            <a:r>
              <a:rPr lang="es-ES" sz="1200" dirty="0"/>
              <a:t>Limitación de cortes de siega: 3, entre 1 de enero y el inicio de período improductivo.              Después de este período, los que se quiera.</a:t>
            </a:r>
          </a:p>
          <a:p>
            <a:pPr lvl="2">
              <a:buFont typeface="Wingdings" panose="05000000000000000000" pitchFamily="2" charset="2"/>
              <a:buChar char="Ø"/>
            </a:pPr>
            <a:r>
              <a:rPr lang="es-ES" sz="1500" dirty="0"/>
              <a:t>Flexibilización de la práctica de islas de biodiversidad, reduciendo la superficie         sin segar del 7 al 4%</a:t>
            </a:r>
          </a:p>
          <a:p>
            <a:pPr lvl="2">
              <a:buFont typeface="Wingdings" panose="05000000000000000000" pitchFamily="2" charset="2"/>
              <a:buChar char="Ø"/>
            </a:pPr>
            <a:endParaRPr lang="es-ES" sz="1500" dirty="0"/>
          </a:p>
          <a:p>
            <a:pPr lvl="1"/>
            <a:r>
              <a:rPr lang="es-ES" sz="2000" b="1" dirty="0"/>
              <a:t>ER P3 </a:t>
            </a:r>
            <a:r>
              <a:rPr lang="es-ES" sz="2000" dirty="0"/>
              <a:t>de rotación con mejorantes. </a:t>
            </a:r>
          </a:p>
          <a:p>
            <a:pPr lvl="2">
              <a:buFont typeface="Wingdings" panose="05000000000000000000" pitchFamily="2" charset="2"/>
              <a:buChar char="Ø"/>
            </a:pPr>
            <a:r>
              <a:rPr lang="es-ES" sz="1500" dirty="0"/>
              <a:t>Se elimina el límite máximo de barbecho (pero cumpliendo con 10 % de mejorantes) </a:t>
            </a:r>
          </a:p>
          <a:p>
            <a:pPr lvl="2">
              <a:buFont typeface="Wingdings" panose="05000000000000000000" pitchFamily="2" charset="2"/>
              <a:buChar char="Ø"/>
            </a:pPr>
            <a:r>
              <a:rPr lang="es-ES" sz="1500" dirty="0"/>
              <a:t>En TC de secano en comarcas* de ≤ 400 mm de lluvia, se reduce del 5 al 2,5% la superficie exigida de leguminosas (manteniendo un 10% de mejorantes)</a:t>
            </a:r>
          </a:p>
          <a:p>
            <a:pPr marL="1371600" lvl="3" indent="0">
              <a:buNone/>
            </a:pPr>
            <a:r>
              <a:rPr lang="es-ES" sz="1200" dirty="0"/>
              <a:t>* En </a:t>
            </a:r>
            <a:r>
              <a:rPr lang="es-ES" sz="1200" dirty="0" err="1"/>
              <a:t>CyL</a:t>
            </a:r>
            <a:r>
              <a:rPr lang="es-ES" sz="1200" dirty="0"/>
              <a:t> son Arévalo-Madrigal, Salamanca, Peñaranda de Bracamonte, Sur (Va) y Duero bajo</a:t>
            </a:r>
          </a:p>
        </p:txBody>
      </p:sp>
      <p:sp>
        <p:nvSpPr>
          <p:cNvPr id="14" name="2 Rectángulo">
            <a:extLst>
              <a:ext uri="{FF2B5EF4-FFF2-40B4-BE49-F238E27FC236}">
                <a16:creationId xmlns:a16="http://schemas.microsoft.com/office/drawing/2014/main" id="{40217404-EE2F-6EE5-E5F8-F2155040501B}"/>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293266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E3CDC-68C6-F4DA-4A28-F84CD273E8C0}"/>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28327079-ABC5-26CC-E7A2-08641D2499C2}"/>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D418E1AD-761F-5759-BC92-D5226F8C00BE}"/>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3BABD56C-9909-FC01-2173-91113BE717A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24A62557-90D6-66A9-2CF4-DB7E3196C14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F784E942-161C-1CBB-4F82-0001CA29D42B}"/>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408C41D2-24A4-36A9-9DBA-BC68619B7444}"/>
              </a:ext>
            </a:extLst>
          </p:cNvPr>
          <p:cNvSpPr>
            <a:spLocks noGrp="1"/>
          </p:cNvSpPr>
          <p:nvPr>
            <p:ph idx="1"/>
          </p:nvPr>
        </p:nvSpPr>
        <p:spPr>
          <a:xfrm>
            <a:off x="925196" y="1163479"/>
            <a:ext cx="8039292" cy="5467508"/>
          </a:xfrm>
        </p:spPr>
        <p:txBody>
          <a:bodyPr>
            <a:normAutofit/>
          </a:bodyPr>
          <a:lstStyle/>
          <a:p>
            <a:pPr marL="57150" indent="0">
              <a:buNone/>
            </a:pPr>
            <a:r>
              <a:rPr lang="es-ES" sz="2800" b="1" dirty="0"/>
              <a:t>   Cuestiones sobre </a:t>
            </a:r>
            <a:r>
              <a:rPr lang="es-ES" sz="2800" b="1" dirty="0" err="1"/>
              <a:t>Ecorregímenes</a:t>
            </a:r>
            <a:endParaRPr lang="es-ES" sz="2800" b="1" dirty="0"/>
          </a:p>
          <a:p>
            <a:pPr lvl="1"/>
            <a:endParaRPr lang="es-ES" sz="2000" b="1" dirty="0"/>
          </a:p>
          <a:p>
            <a:pPr lvl="1"/>
            <a:r>
              <a:rPr lang="es-ES" sz="2000" b="1" dirty="0"/>
              <a:t>ER P4</a:t>
            </a:r>
            <a:r>
              <a:rPr lang="es-ES" sz="2000" dirty="0"/>
              <a:t> de siembra directa. </a:t>
            </a:r>
          </a:p>
          <a:p>
            <a:pPr lvl="2">
              <a:buFont typeface="Wingdings" panose="05000000000000000000" pitchFamily="2" charset="2"/>
              <a:buChar char="Ø"/>
            </a:pPr>
            <a:r>
              <a:rPr lang="es-ES" sz="1500" dirty="0"/>
              <a:t>Permitiría la labor vertical en situaciones excepcionales justificadas, sin voltear ni eliminar el rastrojo.</a:t>
            </a:r>
          </a:p>
          <a:p>
            <a:pPr lvl="1"/>
            <a:endParaRPr lang="es-ES" sz="2000" b="1" dirty="0"/>
          </a:p>
          <a:p>
            <a:pPr lvl="1"/>
            <a:r>
              <a:rPr lang="es-ES" sz="2000" b="1" dirty="0"/>
              <a:t>ER P5</a:t>
            </a:r>
            <a:r>
              <a:rPr lang="es-ES" sz="2000" dirty="0"/>
              <a:t> de biodiversidad. </a:t>
            </a:r>
          </a:p>
          <a:p>
            <a:pPr lvl="2">
              <a:buFont typeface="Wingdings" panose="05000000000000000000" pitchFamily="2" charset="2"/>
              <a:buChar char="Ø"/>
            </a:pPr>
            <a:r>
              <a:rPr lang="es-ES" sz="1500" dirty="0"/>
              <a:t>Desaparece el 4% de barbecho de la línea de base a la que obligaba la BCAM 8.1</a:t>
            </a:r>
          </a:p>
          <a:p>
            <a:pPr lvl="2">
              <a:buFont typeface="Wingdings" panose="05000000000000000000" pitchFamily="2" charset="2"/>
              <a:buChar char="Ø"/>
            </a:pPr>
            <a:r>
              <a:rPr lang="es-ES" sz="1500" dirty="0"/>
              <a:t>Se incluye una nueva modalidad “zona de no cosechado de leguminosas”, con las mismas condiciones que cereales y oleaginosas.</a:t>
            </a:r>
          </a:p>
          <a:p>
            <a:pPr lvl="2">
              <a:buFont typeface="Wingdings" panose="05000000000000000000" pitchFamily="2" charset="2"/>
              <a:buChar char="Ø"/>
            </a:pPr>
            <a:r>
              <a:rPr lang="es-ES" sz="1500" dirty="0"/>
              <a:t>Se incluyen las franjas de biodiversidad (terrenos de vegetación entre las líneas de cultivo, de dimensión mínima 25 m x 2m), similares a márgenes (en los límites de la parcela) e islas de biodiversidad.</a:t>
            </a:r>
          </a:p>
          <a:p>
            <a:pPr lvl="2">
              <a:buFont typeface="Wingdings" panose="05000000000000000000" pitchFamily="2" charset="2"/>
              <a:buChar char="Ø"/>
            </a:pPr>
            <a:r>
              <a:rPr lang="es-ES" sz="1500" dirty="0"/>
              <a:t>Incremento del factor de ponderación de las islas de biodiversidad. </a:t>
            </a:r>
          </a:p>
          <a:p>
            <a:pPr lvl="3">
              <a:buFont typeface="Wingdings" panose="05000000000000000000" pitchFamily="2" charset="2"/>
              <a:buChar char="Ø"/>
            </a:pPr>
            <a:endParaRPr lang="es-ES" sz="1400" dirty="0"/>
          </a:p>
        </p:txBody>
      </p:sp>
      <p:sp>
        <p:nvSpPr>
          <p:cNvPr id="11" name="2 Rectángulo">
            <a:extLst>
              <a:ext uri="{FF2B5EF4-FFF2-40B4-BE49-F238E27FC236}">
                <a16:creationId xmlns:a16="http://schemas.microsoft.com/office/drawing/2014/main" id="{BA240D2F-6DC5-9ABA-1CEA-DEDE6FB5778C}"/>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206411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E3CDC-68C6-F4DA-4A28-F84CD273E8C0}"/>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28327079-ABC5-26CC-E7A2-08641D2499C2}"/>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D418E1AD-761F-5759-BC92-D5226F8C00BE}"/>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3BABD56C-9909-FC01-2173-91113BE717A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24A62557-90D6-66A9-2CF4-DB7E3196C14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F784E942-161C-1CBB-4F82-0001CA29D42B}"/>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408C41D2-24A4-36A9-9DBA-BC68619B7444}"/>
              </a:ext>
            </a:extLst>
          </p:cNvPr>
          <p:cNvSpPr>
            <a:spLocks noGrp="1"/>
          </p:cNvSpPr>
          <p:nvPr>
            <p:ph idx="1"/>
          </p:nvPr>
        </p:nvSpPr>
        <p:spPr>
          <a:xfrm>
            <a:off x="925196" y="1163479"/>
            <a:ext cx="8039292" cy="5467508"/>
          </a:xfrm>
        </p:spPr>
        <p:txBody>
          <a:bodyPr>
            <a:normAutofit/>
          </a:bodyPr>
          <a:lstStyle/>
          <a:p>
            <a:pPr marL="57150" indent="0">
              <a:buNone/>
            </a:pPr>
            <a:r>
              <a:rPr lang="es-ES" sz="2800" b="1" dirty="0"/>
              <a:t>Cuestiones sobre </a:t>
            </a:r>
            <a:r>
              <a:rPr lang="es-ES" sz="2800" b="1" dirty="0" err="1"/>
              <a:t>Ecorregímenes</a:t>
            </a:r>
            <a:endParaRPr lang="es-ES" sz="2800" b="1" dirty="0"/>
          </a:p>
          <a:p>
            <a:pPr lvl="1"/>
            <a:r>
              <a:rPr lang="es-ES" sz="2000" b="1" dirty="0">
                <a:solidFill>
                  <a:prstClr val="black"/>
                </a:solidFill>
              </a:rPr>
              <a:t>ER P6 </a:t>
            </a:r>
            <a:r>
              <a:rPr lang="es-ES" sz="2000" dirty="0">
                <a:solidFill>
                  <a:prstClr val="black"/>
                </a:solidFill>
              </a:rPr>
              <a:t>de cubiertas espontáneas o sembradas en leñosos. </a:t>
            </a:r>
          </a:p>
          <a:p>
            <a:pPr lvl="2">
              <a:buFont typeface="Wingdings" panose="05000000000000000000" pitchFamily="2" charset="2"/>
              <a:buChar char="Ø"/>
            </a:pPr>
            <a:r>
              <a:rPr lang="es-ES" sz="1500" dirty="0">
                <a:solidFill>
                  <a:prstClr val="black"/>
                </a:solidFill>
              </a:rPr>
              <a:t>No tiene por qué estar todo el año</a:t>
            </a:r>
          </a:p>
          <a:p>
            <a:pPr lvl="2">
              <a:buFont typeface="Wingdings" panose="05000000000000000000" pitchFamily="2" charset="2"/>
              <a:buChar char="Ø"/>
            </a:pPr>
            <a:r>
              <a:rPr lang="es-ES" sz="1500" dirty="0">
                <a:solidFill>
                  <a:prstClr val="black"/>
                </a:solidFill>
              </a:rPr>
              <a:t>El manejo se puede hacer con medios mecánicos, sin restringir qué tipo de medios se pueden emplear. Se permite también el ganado.</a:t>
            </a:r>
          </a:p>
          <a:p>
            <a:pPr lvl="2">
              <a:buFont typeface="Wingdings" panose="05000000000000000000" pitchFamily="2" charset="2"/>
              <a:buChar char="Ø"/>
            </a:pPr>
            <a:r>
              <a:rPr lang="es-ES" sz="1500" dirty="0">
                <a:solidFill>
                  <a:prstClr val="black"/>
                </a:solidFill>
              </a:rPr>
              <a:t>No se permite el uso de fitosanitarios, salvo de herbicidas en casos de inversión de flora (si están justificados y se lleva al menos dos años haciendo esta práctica de cubiertas). En este caso se podrían aplicar al tercer año</a:t>
            </a:r>
          </a:p>
          <a:p>
            <a:pPr lvl="2">
              <a:buFont typeface="Wingdings" panose="05000000000000000000" pitchFamily="2" charset="2"/>
              <a:buChar char="Ø"/>
            </a:pPr>
            <a:r>
              <a:rPr lang="es-ES" sz="1500" dirty="0">
                <a:solidFill>
                  <a:prstClr val="black"/>
                </a:solidFill>
              </a:rPr>
              <a:t>Se permiten las labores superficiales poco profundas, en el caso de cubiertas sembradas</a:t>
            </a:r>
          </a:p>
          <a:p>
            <a:pPr lvl="2">
              <a:buFont typeface="Wingdings" panose="05000000000000000000" pitchFamily="2" charset="2"/>
              <a:buChar char="Ø"/>
            </a:pPr>
            <a:r>
              <a:rPr lang="es-ES" sz="1500" dirty="0">
                <a:solidFill>
                  <a:prstClr val="black"/>
                </a:solidFill>
              </a:rPr>
              <a:t>Se permite la combinación con cubiertas inertes (cobrando el importe de inertes) </a:t>
            </a:r>
          </a:p>
          <a:p>
            <a:pPr lvl="2">
              <a:buFont typeface="Wingdings" panose="05000000000000000000" pitchFamily="2" charset="2"/>
              <a:buChar char="Ø"/>
            </a:pPr>
            <a:r>
              <a:rPr lang="es-ES" sz="1500" dirty="0">
                <a:solidFill>
                  <a:prstClr val="black"/>
                </a:solidFill>
              </a:rPr>
              <a:t>En secano y secano árido se establecen condiciones específicas:</a:t>
            </a:r>
          </a:p>
          <a:p>
            <a:pPr lvl="3">
              <a:buFont typeface="Wingdings" panose="05000000000000000000" pitchFamily="2" charset="2"/>
              <a:buChar char="Ø"/>
            </a:pPr>
            <a:r>
              <a:rPr lang="es-ES" sz="1200" dirty="0"/>
              <a:t>Se permiten labores verticales superficiales de mantenimiento desde abril a septiembre y</a:t>
            </a:r>
          </a:p>
          <a:p>
            <a:pPr lvl="3">
              <a:buFont typeface="Wingdings" panose="05000000000000000000" pitchFamily="2" charset="2"/>
              <a:buChar char="Ø"/>
            </a:pPr>
            <a:r>
              <a:rPr lang="es-ES" sz="1200" dirty="0"/>
              <a:t>Se suprime el período obligatorio en que la cubierta debe permanecer viva. </a:t>
            </a:r>
          </a:p>
          <a:p>
            <a:pPr lvl="3">
              <a:buFont typeface="Wingdings" panose="05000000000000000000" pitchFamily="2" charset="2"/>
              <a:buChar char="Ø"/>
            </a:pPr>
            <a:r>
              <a:rPr lang="es-ES" sz="1200" dirty="0"/>
              <a:t>Se permitirá que, en época estival, la cubierta vegetal ocupe un 20% de la anchura libre de proyección de copa (por debajo del 40% general)</a:t>
            </a:r>
          </a:p>
          <a:p>
            <a:pPr lvl="3">
              <a:buFont typeface="Wingdings" panose="05000000000000000000" pitchFamily="2" charset="2"/>
              <a:buChar char="Ø"/>
            </a:pPr>
            <a:r>
              <a:rPr lang="es-ES" sz="1200" dirty="0"/>
              <a:t>Se permite el establecimiento en calles alternas.</a:t>
            </a:r>
          </a:p>
          <a:p>
            <a:pPr lvl="3">
              <a:buFont typeface="Wingdings" panose="05000000000000000000" pitchFamily="2" charset="2"/>
              <a:buChar char="Ø"/>
            </a:pPr>
            <a:r>
              <a:rPr lang="es-ES" sz="1200" dirty="0"/>
              <a:t>En las comarcas de secano árido (&lt;400mm), se podrá cumplir con la práctica,                                    estableciendo la cubierta en todas las calles correspondientes al 50% de la superficie declarada (recibirá la ayuda en toda la superficie)</a:t>
            </a:r>
          </a:p>
          <a:p>
            <a:pPr lvl="3">
              <a:buFont typeface="Wingdings" panose="05000000000000000000" pitchFamily="2" charset="2"/>
              <a:buChar char="Ø"/>
            </a:pPr>
            <a:r>
              <a:rPr lang="es-ES" sz="1200" dirty="0"/>
              <a:t>Estas dos últimas opciones son incompatibles entre sí. Hay que elegir entre ambas</a:t>
            </a:r>
          </a:p>
          <a:p>
            <a:pPr lvl="3">
              <a:buFont typeface="Wingdings" panose="05000000000000000000" pitchFamily="2" charset="2"/>
              <a:buChar char="Ø"/>
            </a:pPr>
            <a:endParaRPr lang="es-ES" sz="1400" dirty="0"/>
          </a:p>
        </p:txBody>
      </p:sp>
      <p:sp>
        <p:nvSpPr>
          <p:cNvPr id="9" name="2 Rectángulo">
            <a:extLst>
              <a:ext uri="{FF2B5EF4-FFF2-40B4-BE49-F238E27FC236}">
                <a16:creationId xmlns:a16="http://schemas.microsoft.com/office/drawing/2014/main" id="{5E0303D3-8F15-AA81-48FF-00A361E852D4}"/>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292051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E3CDC-68C6-F4DA-4A28-F84CD273E8C0}"/>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28327079-ABC5-26CC-E7A2-08641D2499C2}"/>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D418E1AD-761F-5759-BC92-D5226F8C00BE}"/>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3BABD56C-9909-FC01-2173-91113BE717A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24A62557-90D6-66A9-2CF4-DB7E3196C14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F784E942-161C-1CBB-4F82-0001CA29D42B}"/>
              </a:ext>
            </a:extLst>
          </p:cNvPr>
          <p:cNvSpPr/>
          <p:nvPr/>
        </p:nvSpPr>
        <p:spPr>
          <a:xfrm>
            <a:off x="8357703" y="6110386"/>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408C41D2-24A4-36A9-9DBA-BC68619B7444}"/>
              </a:ext>
            </a:extLst>
          </p:cNvPr>
          <p:cNvSpPr>
            <a:spLocks noGrp="1"/>
          </p:cNvSpPr>
          <p:nvPr>
            <p:ph idx="1"/>
          </p:nvPr>
        </p:nvSpPr>
        <p:spPr>
          <a:xfrm>
            <a:off x="925196" y="1163479"/>
            <a:ext cx="8039292" cy="5467508"/>
          </a:xfrm>
        </p:spPr>
        <p:txBody>
          <a:bodyPr>
            <a:normAutofit/>
          </a:bodyPr>
          <a:lstStyle/>
          <a:p>
            <a:pPr marL="57150" indent="0">
              <a:buNone/>
            </a:pPr>
            <a:r>
              <a:rPr lang="es-ES" sz="2800" b="1" dirty="0"/>
              <a:t>Cuestiones sobre </a:t>
            </a:r>
            <a:r>
              <a:rPr lang="es-ES" sz="2800" b="1" dirty="0" err="1"/>
              <a:t>Ecorregímenes</a:t>
            </a:r>
            <a:endParaRPr lang="es-ES" sz="2800" b="1" dirty="0"/>
          </a:p>
          <a:p>
            <a:pPr lvl="1"/>
            <a:r>
              <a:rPr lang="es-ES" sz="2000" b="1" dirty="0">
                <a:solidFill>
                  <a:prstClr val="black"/>
                </a:solidFill>
              </a:rPr>
              <a:t>ER 7</a:t>
            </a:r>
            <a:r>
              <a:rPr lang="es-ES" sz="2000" dirty="0">
                <a:solidFill>
                  <a:prstClr val="black"/>
                </a:solidFill>
              </a:rPr>
              <a:t> de cubiertas inertes con restos de poda en leñosos. </a:t>
            </a:r>
          </a:p>
          <a:p>
            <a:pPr lvl="2">
              <a:buFont typeface="Wingdings" panose="05000000000000000000" pitchFamily="2" charset="2"/>
              <a:buChar char="Ø"/>
            </a:pPr>
            <a:r>
              <a:rPr lang="es-ES" sz="1500" dirty="0">
                <a:solidFill>
                  <a:prstClr val="black"/>
                </a:solidFill>
              </a:rPr>
              <a:t>Habrá que anotar en cuaderno o CUE la fechas de establecimiento de la cubierta (debe ser antes del 15 de abril)</a:t>
            </a:r>
          </a:p>
          <a:p>
            <a:pPr lvl="2">
              <a:buFont typeface="Wingdings" panose="05000000000000000000" pitchFamily="2" charset="2"/>
              <a:buChar char="Ø"/>
            </a:pPr>
            <a:r>
              <a:rPr lang="es-ES" sz="1500" dirty="0">
                <a:solidFill>
                  <a:prstClr val="black"/>
                </a:solidFill>
              </a:rPr>
              <a:t>En parcelas con pendiente ≥10%, la anchura mínima de cubierta será de un 1 m adicional a la anchura mínima  exigida (40% de la superficie libre de copa y min de 0,5 m). En el caso que no se pueda cumplir este requisito, porque la calle tenga menos de 1,5 m, la cubierta deberá ocupar toda la anchura de la calle.</a:t>
            </a:r>
          </a:p>
          <a:p>
            <a:pPr lvl="2">
              <a:buFont typeface="Wingdings" panose="05000000000000000000" pitchFamily="2" charset="2"/>
              <a:buChar char="Ø"/>
            </a:pPr>
            <a:r>
              <a:rPr lang="es-ES" sz="1500" dirty="0">
                <a:solidFill>
                  <a:prstClr val="black"/>
                </a:solidFill>
              </a:rPr>
              <a:t>Se permitirá la combinación de esta práctica con la práctica de cubiertas vegetales espontáneas o sembradas en el mismo recinto, de forma que toda la superficie exigida en el marco de estas prácticas esté ocupada por algún tipo de cubierta. A esta práctica le corresponderá el importe referido a cubiertas inertes.  </a:t>
            </a:r>
          </a:p>
          <a:p>
            <a:pPr lvl="2">
              <a:buFont typeface="Wingdings" panose="05000000000000000000" pitchFamily="2" charset="2"/>
              <a:buChar char="Ø"/>
            </a:pPr>
            <a:r>
              <a:rPr lang="es-ES" sz="1500" dirty="0">
                <a:solidFill>
                  <a:prstClr val="black"/>
                </a:solidFill>
              </a:rPr>
              <a:t>En secano y secano árido se establecen condiciones específicas:</a:t>
            </a:r>
          </a:p>
          <a:p>
            <a:pPr lvl="3">
              <a:buFont typeface="Wingdings" panose="05000000000000000000" pitchFamily="2" charset="2"/>
              <a:buChar char="Ø"/>
            </a:pPr>
            <a:r>
              <a:rPr lang="es-ES" sz="1200" dirty="0"/>
              <a:t>Se permiten labores verticales superficiales de mantenimiento desde abril a septiembre </a:t>
            </a:r>
          </a:p>
          <a:p>
            <a:pPr lvl="3">
              <a:buFont typeface="Wingdings" panose="05000000000000000000" pitchFamily="2" charset="2"/>
              <a:buChar char="Ø"/>
            </a:pPr>
            <a:r>
              <a:rPr lang="es-ES" sz="1200" dirty="0"/>
              <a:t>Se permite el establecimiento de cubiertas inertes, en calles alternas.</a:t>
            </a:r>
          </a:p>
          <a:p>
            <a:pPr lvl="3">
              <a:buFont typeface="Wingdings" panose="05000000000000000000" pitchFamily="2" charset="2"/>
              <a:buChar char="Ø"/>
            </a:pPr>
            <a:r>
              <a:rPr lang="es-ES" sz="1200" dirty="0"/>
              <a:t>En las comarcas de secano árido (&lt;400mm), se podrá cumplir con la práctica, estableciendo la cubierta en todas las calles correspondientes al 50% de la superficie declarada (recibirá la ayuda en toda la superficie)</a:t>
            </a:r>
          </a:p>
          <a:p>
            <a:pPr lvl="3">
              <a:buFont typeface="Wingdings" panose="05000000000000000000" pitchFamily="2" charset="2"/>
              <a:buChar char="Ø"/>
            </a:pPr>
            <a:r>
              <a:rPr lang="es-ES" sz="1200" dirty="0"/>
              <a:t>Estas dos últimas opciones son incompatibles entre sí. Hay que elegir entre ambas</a:t>
            </a:r>
          </a:p>
          <a:p>
            <a:pPr lvl="4">
              <a:buFont typeface="Wingdings" panose="05000000000000000000" pitchFamily="2" charset="2"/>
              <a:buChar char="Ø"/>
            </a:pPr>
            <a:endParaRPr lang="es-ES" sz="1100" dirty="0"/>
          </a:p>
          <a:p>
            <a:pPr lvl="3">
              <a:buFont typeface="Wingdings" panose="05000000000000000000" pitchFamily="2" charset="2"/>
              <a:buChar char="Ø"/>
            </a:pPr>
            <a:endParaRPr lang="es-ES" sz="1400" dirty="0"/>
          </a:p>
        </p:txBody>
      </p:sp>
      <p:sp>
        <p:nvSpPr>
          <p:cNvPr id="10" name="2 Rectángulo">
            <a:extLst>
              <a:ext uri="{FF2B5EF4-FFF2-40B4-BE49-F238E27FC236}">
                <a16:creationId xmlns:a16="http://schemas.microsoft.com/office/drawing/2014/main" id="{F88D5A3E-7F1A-80C8-9888-238C836DF428}"/>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78664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50374-B52E-49B4-D863-AFE204711918}"/>
            </a:ext>
          </a:extLst>
        </p:cNvPr>
        <p:cNvGrpSpPr/>
        <p:nvPr/>
      </p:nvGrpSpPr>
      <p:grpSpPr>
        <a:xfrm>
          <a:off x="0" y="0"/>
          <a:ext cx="0" cy="0"/>
          <a:chOff x="0" y="0"/>
          <a:chExt cx="0" cy="0"/>
        </a:xfrm>
      </p:grpSpPr>
      <p:grpSp>
        <p:nvGrpSpPr>
          <p:cNvPr id="4" name="2 Grupo">
            <a:extLst>
              <a:ext uri="{FF2B5EF4-FFF2-40B4-BE49-F238E27FC236}">
                <a16:creationId xmlns:a16="http://schemas.microsoft.com/office/drawing/2014/main" id="{39A0BA50-0E07-A7C2-B9AA-20A4134812FC}"/>
              </a:ext>
            </a:extLst>
          </p:cNvPr>
          <p:cNvGrpSpPr>
            <a:grpSpLocks/>
          </p:cNvGrpSpPr>
          <p:nvPr/>
        </p:nvGrpSpPr>
        <p:grpSpPr bwMode="auto">
          <a:xfrm>
            <a:off x="1258888" y="188913"/>
            <a:ext cx="7467600" cy="777875"/>
            <a:chOff x="0" y="0"/>
            <a:chExt cx="7467600" cy="777644"/>
          </a:xfrm>
        </p:grpSpPr>
        <p:sp>
          <p:nvSpPr>
            <p:cNvPr id="5" name="4 Rectángulo redondeado">
              <a:extLst>
                <a:ext uri="{FF2B5EF4-FFF2-40B4-BE49-F238E27FC236}">
                  <a16:creationId xmlns:a16="http://schemas.microsoft.com/office/drawing/2014/main" id="{8D9400FB-BEC8-BE93-48FF-A9B0A1EAD1EB}"/>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6" name="5 Rectángulo">
              <a:extLst>
                <a:ext uri="{FF2B5EF4-FFF2-40B4-BE49-F238E27FC236}">
                  <a16:creationId xmlns:a16="http://schemas.microsoft.com/office/drawing/2014/main" id="{AE71DF29-AF3B-894B-EB79-5F42CAAA46F8}"/>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2" name="3 Imagen">
            <a:extLst>
              <a:ext uri="{FF2B5EF4-FFF2-40B4-BE49-F238E27FC236}">
                <a16:creationId xmlns:a16="http://schemas.microsoft.com/office/drawing/2014/main" id="{8BA2EE18-588E-5C34-DAE8-F3E54FE0198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46176" y="6086398"/>
            <a:ext cx="1572892" cy="496636"/>
          </a:xfrm>
          <a:prstGeom prst="rect">
            <a:avLst/>
          </a:prstGeom>
        </p:spPr>
      </p:pic>
      <p:sp>
        <p:nvSpPr>
          <p:cNvPr id="3" name="Botón de acción: ir hacia atrás o anterior 2">
            <a:hlinkClick r:id="rId3" action="ppaction://hlinksldjump" highlightClick="1"/>
            <a:extLst>
              <a:ext uri="{FF2B5EF4-FFF2-40B4-BE49-F238E27FC236}">
                <a16:creationId xmlns:a16="http://schemas.microsoft.com/office/drawing/2014/main" id="{D80A58B1-DB89-B717-5093-CBFD92893637}"/>
              </a:ext>
            </a:extLst>
          </p:cNvPr>
          <p:cNvSpPr/>
          <p:nvPr/>
        </p:nvSpPr>
        <p:spPr>
          <a:xfrm>
            <a:off x="8510228" y="6259144"/>
            <a:ext cx="338064" cy="321667"/>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2 Marcador de contenido">
            <a:extLst>
              <a:ext uri="{FF2B5EF4-FFF2-40B4-BE49-F238E27FC236}">
                <a16:creationId xmlns:a16="http://schemas.microsoft.com/office/drawing/2014/main" id="{C3E3CFAD-2B40-147F-C8BA-D13C6ECA87DF}"/>
              </a:ext>
            </a:extLst>
          </p:cNvPr>
          <p:cNvSpPr>
            <a:spLocks noGrp="1"/>
          </p:cNvSpPr>
          <p:nvPr>
            <p:ph idx="1"/>
          </p:nvPr>
        </p:nvSpPr>
        <p:spPr>
          <a:xfrm>
            <a:off x="1332622" y="1087438"/>
            <a:ext cx="7131447" cy="5493373"/>
          </a:xfrm>
        </p:spPr>
        <p:txBody>
          <a:bodyPr>
            <a:normAutofit fontScale="85000" lnSpcReduction="10000"/>
          </a:bodyPr>
          <a:lstStyle/>
          <a:p>
            <a:pPr marL="457200" lvl="1" indent="0">
              <a:buNone/>
            </a:pPr>
            <a:r>
              <a:rPr lang="es-ES" sz="3100" b="1" dirty="0"/>
              <a:t>Cuestiones Generales</a:t>
            </a:r>
          </a:p>
          <a:p>
            <a:pPr marL="457200" lvl="1" indent="0">
              <a:buNone/>
            </a:pPr>
            <a:endParaRPr lang="es-ES" sz="2100" b="1" dirty="0"/>
          </a:p>
          <a:p>
            <a:pPr lvl="2">
              <a:lnSpc>
                <a:spcPct val="120000"/>
              </a:lnSpc>
              <a:spcBef>
                <a:spcPts val="0"/>
              </a:spcBef>
              <a:spcAft>
                <a:spcPts val="600"/>
              </a:spcAft>
            </a:pPr>
            <a:r>
              <a:rPr lang="es-ES" sz="2100" dirty="0"/>
              <a:t>Reducción de </a:t>
            </a:r>
            <a:r>
              <a:rPr lang="es-ES" sz="2100" b="1" dirty="0"/>
              <a:t>controles y visitas </a:t>
            </a:r>
            <a:r>
              <a:rPr lang="es-ES" sz="2100" dirty="0"/>
              <a:t>a uno máximo al año</a:t>
            </a:r>
          </a:p>
          <a:p>
            <a:pPr lvl="2">
              <a:lnSpc>
                <a:spcPct val="120000"/>
              </a:lnSpc>
              <a:spcBef>
                <a:spcPts val="0"/>
              </a:spcBef>
              <a:spcAft>
                <a:spcPts val="600"/>
              </a:spcAft>
            </a:pPr>
            <a:r>
              <a:rPr lang="es-ES" sz="2100" b="1" dirty="0"/>
              <a:t>CUE</a:t>
            </a:r>
            <a:r>
              <a:rPr lang="es-ES" sz="2100" dirty="0"/>
              <a:t> (Cuaderno de explotación digital)</a:t>
            </a:r>
          </a:p>
          <a:p>
            <a:pPr lvl="3">
              <a:lnSpc>
                <a:spcPct val="120000"/>
              </a:lnSpc>
              <a:spcBef>
                <a:spcPts val="0"/>
              </a:spcBef>
              <a:spcAft>
                <a:spcPts val="600"/>
              </a:spcAft>
            </a:pPr>
            <a:r>
              <a:rPr lang="es-ES" sz="1900" dirty="0"/>
              <a:t>Pendiente de aprobarse la modificación del RD SIEX.</a:t>
            </a:r>
          </a:p>
          <a:p>
            <a:pPr lvl="3">
              <a:lnSpc>
                <a:spcPct val="120000"/>
              </a:lnSpc>
              <a:spcBef>
                <a:spcPts val="0"/>
              </a:spcBef>
              <a:spcAft>
                <a:spcPts val="600"/>
              </a:spcAft>
            </a:pPr>
            <a:r>
              <a:rPr lang="es-ES" sz="1900" dirty="0"/>
              <a:t>pasa a ser voluntario </a:t>
            </a:r>
          </a:p>
          <a:p>
            <a:pPr lvl="3">
              <a:lnSpc>
                <a:spcPct val="120000"/>
              </a:lnSpc>
              <a:spcBef>
                <a:spcPts val="0"/>
              </a:spcBef>
              <a:spcAft>
                <a:spcPts val="600"/>
              </a:spcAft>
            </a:pPr>
            <a:r>
              <a:rPr lang="es-ES" sz="1900" dirty="0"/>
              <a:t>Se incentivará su uso con medidas adicionales </a:t>
            </a:r>
          </a:p>
          <a:p>
            <a:pPr lvl="2">
              <a:lnSpc>
                <a:spcPct val="120000"/>
              </a:lnSpc>
              <a:spcBef>
                <a:spcPts val="0"/>
              </a:spcBef>
              <a:spcAft>
                <a:spcPts val="600"/>
              </a:spcAft>
            </a:pPr>
            <a:r>
              <a:rPr lang="es-ES" sz="2100" dirty="0"/>
              <a:t>Las</a:t>
            </a:r>
            <a:r>
              <a:rPr lang="es-ES" sz="2100" b="1" dirty="0"/>
              <a:t> fotos </a:t>
            </a:r>
            <a:r>
              <a:rPr lang="es-ES" sz="2100" b="1" dirty="0" err="1"/>
              <a:t>geoetiquetadas</a:t>
            </a:r>
            <a:r>
              <a:rPr lang="es-ES" sz="2100" b="1" dirty="0"/>
              <a:t> </a:t>
            </a:r>
            <a:r>
              <a:rPr lang="es-ES" sz="2100" dirty="0"/>
              <a:t>son</a:t>
            </a:r>
            <a:r>
              <a:rPr lang="es-ES" sz="2100" b="1" dirty="0"/>
              <a:t> </a:t>
            </a:r>
            <a:r>
              <a:rPr lang="es-ES" sz="2100" dirty="0"/>
              <a:t>voluntarias (aunque siguen siendo convenientes)</a:t>
            </a:r>
          </a:p>
          <a:p>
            <a:pPr lvl="3">
              <a:lnSpc>
                <a:spcPct val="120000"/>
              </a:lnSpc>
              <a:spcBef>
                <a:spcPts val="0"/>
              </a:spcBef>
              <a:spcAft>
                <a:spcPts val="600"/>
              </a:spcAft>
            </a:pPr>
            <a:r>
              <a:rPr lang="es-ES" sz="1900" dirty="0"/>
              <a:t>En algunos casos serán requeridas al agricultor. Si no las presenta, se entiende que la parcela se retira de la solicitud. </a:t>
            </a:r>
          </a:p>
          <a:p>
            <a:pPr lvl="2">
              <a:lnSpc>
                <a:spcPct val="120000"/>
              </a:lnSpc>
              <a:spcBef>
                <a:spcPts val="0"/>
              </a:spcBef>
              <a:spcAft>
                <a:spcPts val="600"/>
              </a:spcAft>
            </a:pPr>
            <a:r>
              <a:rPr lang="es-ES" sz="2100" b="1" dirty="0"/>
              <a:t>Nutrición de suelos </a:t>
            </a:r>
            <a:r>
              <a:rPr lang="es-ES" sz="2100" dirty="0"/>
              <a:t>(RD aprobado por el MAPA en agosto)</a:t>
            </a:r>
          </a:p>
          <a:p>
            <a:pPr lvl="3">
              <a:lnSpc>
                <a:spcPct val="120000"/>
              </a:lnSpc>
              <a:spcBef>
                <a:spcPts val="0"/>
              </a:spcBef>
              <a:spcAft>
                <a:spcPts val="600"/>
              </a:spcAft>
            </a:pPr>
            <a:r>
              <a:rPr lang="es-ES" sz="1900" dirty="0"/>
              <a:t>Ver boletín </a:t>
            </a:r>
            <a:r>
              <a:rPr lang="es-ES" sz="1900" dirty="0" err="1"/>
              <a:t>nº</a:t>
            </a:r>
            <a:r>
              <a:rPr lang="es-ES" sz="1900" dirty="0"/>
              <a:t> 3 de nutrición sostenible de URCACYL </a:t>
            </a:r>
          </a:p>
          <a:p>
            <a:pPr lvl="2">
              <a:lnSpc>
                <a:spcPct val="120000"/>
              </a:lnSpc>
              <a:spcBef>
                <a:spcPts val="0"/>
              </a:spcBef>
              <a:spcAft>
                <a:spcPts val="600"/>
              </a:spcAft>
            </a:pPr>
            <a:r>
              <a:rPr lang="es-ES" sz="2100" b="1" dirty="0"/>
              <a:t>Reglamento SUR </a:t>
            </a:r>
            <a:r>
              <a:rPr lang="es-ES" sz="2100" dirty="0"/>
              <a:t>(fitosanitarios)</a:t>
            </a:r>
          </a:p>
          <a:p>
            <a:pPr lvl="3">
              <a:lnSpc>
                <a:spcPct val="120000"/>
              </a:lnSpc>
              <a:spcBef>
                <a:spcPts val="0"/>
              </a:spcBef>
              <a:spcAft>
                <a:spcPts val="600"/>
              </a:spcAft>
            </a:pPr>
            <a:r>
              <a:rPr lang="es-ES" sz="1900" dirty="0"/>
              <a:t>Aplazada su aprobación por Bruselas</a:t>
            </a:r>
          </a:p>
          <a:p>
            <a:pPr marL="1371600" lvl="3" indent="0">
              <a:lnSpc>
                <a:spcPct val="120000"/>
              </a:lnSpc>
              <a:spcBef>
                <a:spcPts val="0"/>
              </a:spcBef>
              <a:spcAft>
                <a:spcPts val="600"/>
              </a:spcAft>
              <a:buNone/>
            </a:pPr>
            <a:endParaRPr lang="es-ES" sz="1800" dirty="0"/>
          </a:p>
          <a:p>
            <a:pPr lvl="2">
              <a:lnSpc>
                <a:spcPct val="120000"/>
              </a:lnSpc>
              <a:spcBef>
                <a:spcPts val="0"/>
              </a:spcBef>
              <a:spcAft>
                <a:spcPts val="600"/>
              </a:spcAft>
            </a:pPr>
            <a:endParaRPr lang="es-ES" sz="2200" dirty="0"/>
          </a:p>
          <a:p>
            <a:pPr lvl="3">
              <a:lnSpc>
                <a:spcPct val="120000"/>
              </a:lnSpc>
              <a:spcBef>
                <a:spcPts val="0"/>
              </a:spcBef>
              <a:spcAft>
                <a:spcPts val="600"/>
              </a:spcAft>
            </a:pPr>
            <a:endParaRPr lang="es-ES" sz="1800" dirty="0"/>
          </a:p>
          <a:p>
            <a:pPr lvl="2"/>
            <a:endParaRPr lang="es-ES" dirty="0"/>
          </a:p>
          <a:p>
            <a:pPr lvl="1"/>
            <a:endParaRPr lang="es-ES" dirty="0"/>
          </a:p>
          <a:p>
            <a:pPr marL="914400" lvl="2" indent="0">
              <a:buNone/>
            </a:pPr>
            <a:endParaRPr lang="es-ES" dirty="0"/>
          </a:p>
        </p:txBody>
      </p:sp>
      <p:sp>
        <p:nvSpPr>
          <p:cNvPr id="9" name="2 Rectángulo">
            <a:extLst>
              <a:ext uri="{FF2B5EF4-FFF2-40B4-BE49-F238E27FC236}">
                <a16:creationId xmlns:a16="http://schemas.microsoft.com/office/drawing/2014/main" id="{F8605EAA-55C6-4578-8A2F-2528C1950F37}"/>
              </a:ext>
            </a:extLst>
          </p:cNvPr>
          <p:cNvSpPr>
            <a:spLocks noChangeArrowheads="1"/>
          </p:cNvSpPr>
          <p:nvPr/>
        </p:nvSpPr>
        <p:spPr bwMode="auto">
          <a:xfrm>
            <a:off x="1547813" y="347663"/>
            <a:ext cx="7027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Últimos cambios introducidos de cara a PAC 2025</a:t>
            </a:r>
          </a:p>
        </p:txBody>
      </p:sp>
    </p:spTree>
    <p:extLst>
      <p:ext uri="{BB962C8B-B14F-4D97-AF65-F5344CB8AC3E}">
        <p14:creationId xmlns:p14="http://schemas.microsoft.com/office/powerpoint/2010/main" val="121255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10988</TotalTime>
  <Words>1574</Words>
  <Application>Microsoft Office PowerPoint</Application>
  <PresentationFormat>Presentación en pantalla (4:3)</PresentationFormat>
  <Paragraphs>161</Paragraphs>
  <Slides>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 jóvenes 2021</dc:title>
  <dc:creator>jsantos</dc:creator>
  <cp:lastModifiedBy>Jose Santos</cp:lastModifiedBy>
  <cp:revision>397</cp:revision>
  <cp:lastPrinted>2022-10-19T10:16:57Z</cp:lastPrinted>
  <dcterms:created xsi:type="dcterms:W3CDTF">2021-10-13T09:25:07Z</dcterms:created>
  <dcterms:modified xsi:type="dcterms:W3CDTF">2024-09-17T08:01:34Z</dcterms:modified>
</cp:coreProperties>
</file>